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 id="2147483888" r:id="rId2"/>
    <p:sldMasterId id="2147483900" r:id="rId3"/>
    <p:sldMasterId id="2147483912" r:id="rId4"/>
    <p:sldMasterId id="2147483924" r:id="rId5"/>
    <p:sldMasterId id="2147483936" r:id="rId6"/>
    <p:sldMasterId id="2147483948" r:id="rId7"/>
    <p:sldMasterId id="2147483960" r:id="rId8"/>
    <p:sldMasterId id="2147483996" r:id="rId9"/>
    <p:sldMasterId id="2147484008" r:id="rId10"/>
  </p:sldMasterIdLst>
  <p:notesMasterIdLst>
    <p:notesMasterId r:id="rId49"/>
  </p:notesMasterIdLst>
  <p:sldIdLst>
    <p:sldId id="352" r:id="rId11"/>
    <p:sldId id="281" r:id="rId12"/>
    <p:sldId id="343" r:id="rId13"/>
    <p:sldId id="344" r:id="rId14"/>
    <p:sldId id="282" r:id="rId15"/>
    <p:sldId id="283" r:id="rId16"/>
    <p:sldId id="338" r:id="rId17"/>
    <p:sldId id="345" r:id="rId18"/>
    <p:sldId id="284" r:id="rId19"/>
    <p:sldId id="295" r:id="rId20"/>
    <p:sldId id="286" r:id="rId21"/>
    <p:sldId id="287" r:id="rId22"/>
    <p:sldId id="339" r:id="rId23"/>
    <p:sldId id="346" r:id="rId24"/>
    <p:sldId id="290" r:id="rId25"/>
    <p:sldId id="340" r:id="rId26"/>
    <p:sldId id="291" r:id="rId27"/>
    <p:sldId id="292" r:id="rId28"/>
    <p:sldId id="294" r:id="rId29"/>
    <p:sldId id="347" r:id="rId30"/>
    <p:sldId id="316" r:id="rId31"/>
    <p:sldId id="297" r:id="rId32"/>
    <p:sldId id="350" r:id="rId33"/>
    <p:sldId id="348" r:id="rId34"/>
    <p:sldId id="299" r:id="rId35"/>
    <p:sldId id="300" r:id="rId36"/>
    <p:sldId id="351" r:id="rId37"/>
    <p:sldId id="301" r:id="rId38"/>
    <p:sldId id="302" r:id="rId39"/>
    <p:sldId id="349" r:id="rId40"/>
    <p:sldId id="315" r:id="rId41"/>
    <p:sldId id="333" r:id="rId42"/>
    <p:sldId id="318" r:id="rId43"/>
    <p:sldId id="313" r:id="rId44"/>
    <p:sldId id="312" r:id="rId45"/>
    <p:sldId id="314" r:id="rId46"/>
    <p:sldId id="327" r:id="rId47"/>
    <p:sldId id="34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864"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844A9-98E1-49D8-BF1A-F70945D4F60E}" type="datetimeFigureOut">
              <a:rPr lang="en-US" smtClean="0"/>
              <a:pPr/>
              <a:t>2/8/2023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9779A-CA9F-483B-A555-7EA8EBA4E88F}" type="slidenum">
              <a:rPr lang="en-US" smtClean="0"/>
              <a:pPr/>
              <a:t>‹#›</a:t>
            </a:fld>
            <a:endParaRPr lang="en-US" dirty="0"/>
          </a:p>
        </p:txBody>
      </p:sp>
    </p:spTree>
    <p:extLst>
      <p:ext uri="{BB962C8B-B14F-4D97-AF65-F5344CB8AC3E}">
        <p14:creationId xmlns:p14="http://schemas.microsoft.com/office/powerpoint/2010/main" val="184201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6699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6CB52C-5D3D-481A-88A0-A2A0A5296A5F}" type="slidenum">
              <a:rPr lang="en-US" smtClean="0"/>
              <a:pPr/>
              <a:t>38</a:t>
            </a:fld>
            <a:endParaRPr lang="en-US"/>
          </a:p>
        </p:txBody>
      </p:sp>
    </p:spTree>
    <p:extLst>
      <p:ext uri="{BB962C8B-B14F-4D97-AF65-F5344CB8AC3E}">
        <p14:creationId xmlns:p14="http://schemas.microsoft.com/office/powerpoint/2010/main" val="197636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85343910"/>
      </p:ext>
    </p:extLst>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AA56A-3633-430C-9A79-CDA9E8B9A2A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18646347"/>
      </p:ext>
    </p:extLst>
  </p:cSld>
  <p:clrMapOvr>
    <a:masterClrMapping/>
  </p:clrMapOvr>
  <p:transition spd="slow">
    <p:wedg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19790017"/>
      </p:ext>
    </p:extLst>
  </p:cSld>
  <p:clrMapOvr>
    <a:masterClrMapping/>
  </p:clrMapOvr>
  <p:transition spd="slow">
    <p:wedg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31216531"/>
      </p:ext>
    </p:extLst>
  </p:cSld>
  <p:clrMapOvr>
    <a:masterClrMapping/>
  </p:clrMapOvr>
  <p:transition spd="slow">
    <p:wedg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23891646"/>
      </p:ext>
    </p:extLst>
  </p:cSld>
  <p:clrMapOvr>
    <a:masterClrMapping/>
  </p:clrMapOvr>
  <p:transition spd="slow">
    <p:wedg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7FEE20-37F2-48CD-A3FB-E428031DE0A9}"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92195184"/>
      </p:ext>
    </p:extLst>
  </p:cSld>
  <p:clrMapOvr>
    <a:masterClrMapping/>
  </p:clrMapOvr>
  <p:transition spd="slow">
    <p:wedg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635A5-D16B-48E7-B66D-A91D3479D468}"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03244058"/>
      </p:ext>
    </p:extLst>
  </p:cSld>
  <p:clrMapOvr>
    <a:masterClrMapping/>
  </p:clrMapOvr>
  <p:transition spd="slow">
    <p:wedg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BB991-1816-4B84-9B5E-59F4D81F114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6344528"/>
      </p:ext>
    </p:extLst>
  </p:cSld>
  <p:clrMapOvr>
    <a:masterClrMapping/>
  </p:clrMapOvr>
  <p:transition spd="slow">
    <p:wedg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AB79E-356F-45C2-B704-C73225FDBA93}"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65133607"/>
      </p:ext>
    </p:extLst>
  </p:cSld>
  <p:clrMapOvr>
    <a:masterClrMapping/>
  </p:clrMapOvr>
  <p:transition spd="slow">
    <p:wedg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E87882-9743-4EAF-9172-5D54DC5D1FAE}"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61239913"/>
      </p:ext>
    </p:extLst>
  </p:cSld>
  <p:clrMapOvr>
    <a:masterClrMapping/>
  </p:clrMapOvr>
  <p:transition spd="slow">
    <p:wedg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DC602-A6C0-4F95-B234-E74AD8EF1F91}"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82945231"/>
      </p:ext>
    </p:extLst>
  </p:cSld>
  <p:clrMapOvr>
    <a:masterClrMapping/>
  </p:clrMapOvr>
  <p:transition spd="slow">
    <p:wedg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72480-6973-4CA4-845F-709280739174}"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091208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ECF3C-2BA1-45E1-A908-80E60316DF43}"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68776319"/>
      </p:ext>
    </p:extLst>
  </p:cSld>
  <p:clrMapOvr>
    <a:masterClrMapping/>
  </p:clrMapOvr>
  <p:transition spd="slow">
    <p:wedg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72480-6973-4CA4-845F-709280739174}"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6550360"/>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D72480-6973-4CA4-845F-709280739174}"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20963097"/>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D72480-6973-4CA4-845F-709280739174}"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0449050"/>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D72480-6973-4CA4-845F-709280739174}"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5750051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AA56A-3633-430C-9A79-CDA9E8B9A2A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4255749"/>
      </p:ext>
    </p:extLst>
  </p:cSld>
  <p:clrMapOvr>
    <a:masterClrMapping/>
  </p:clrMapOvr>
  <p:transition spd="slow">
    <p:wedg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ECF3C-2BA1-45E1-A908-80E60316DF43}"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2834170"/>
      </p:ext>
    </p:extLst>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527113"/>
      </p:ext>
    </p:extLst>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3390159"/>
      </p:ext>
    </p:extLst>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7363916"/>
      </p:ext>
    </p:extLst>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7FEE20-37F2-48CD-A3FB-E428031DE0A9}"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5303788"/>
      </p:ext>
    </p:extLst>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635A5-D16B-48E7-B66D-A91D3479D468}"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5160419"/>
      </p:ext>
    </p:extLst>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BB991-1816-4B84-9B5E-59F4D81F114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447155"/>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AB79E-356F-45C2-B704-C73225FDBA93}"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1840491"/>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E87882-9743-4EAF-9172-5D54DC5D1FAE}"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2680526"/>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79611182"/>
      </p:ext>
    </p:extLst>
  </p:cSld>
  <p:clrMapOvr>
    <a:masterClrMapping/>
  </p:clrMapOvr>
  <p:transition spd="slow">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4DC602-A6C0-4F95-B234-E74AD8EF1F91}" type="datetime1">
              <a:rPr lang="en-US" smtClean="0"/>
              <a:t>2/8/2023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2958043"/>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AA56A-3633-430C-9A79-CDA9E8B9A2A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6974804"/>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ECF3C-2BA1-45E1-A908-80E60316DF43}"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6975232"/>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28650436"/>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73911452"/>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42367140"/>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7FEE20-37F2-48CD-A3FB-E428031DE0A9}"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10497932"/>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635A5-D16B-48E7-B66D-A91D3479D468}"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60785071"/>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BB991-1816-4B84-9B5E-59F4D81F114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2626470"/>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AB79E-356F-45C2-B704-C73225FDBA93}"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11472656"/>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68155254"/>
      </p:ext>
    </p:extLst>
  </p:cSld>
  <p:clrMapOvr>
    <a:masterClrMapping/>
  </p:clrMapOvr>
  <p:transition spd="slow">
    <p:wedg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E87882-9743-4EAF-9172-5D54DC5D1FAE}" type="datetime1">
              <a:rPr lang="en-US" smtClean="0"/>
              <a:t>2/8/2023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68526753"/>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DC602-A6C0-4F95-B234-E74AD8EF1F91}"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69195117"/>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AA56A-3633-430C-9A79-CDA9E8B9A2A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19262298"/>
      </p:ext>
    </p:extLst>
  </p:cSld>
  <p:clrMapOvr>
    <a:masterClrMapping/>
  </p:clrMapOvr>
  <p:transition spd="slow">
    <p:wedg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7EECF3C-2BA1-45E1-A908-80E60316DF43}" type="datetime1">
              <a:rPr lang="en-US" smtClean="0"/>
              <a:t>2/8/2023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40379254"/>
      </p:ext>
    </p:extLst>
  </p:cSld>
  <p:clrMapOvr>
    <a:masterClrMapping/>
  </p:clrMapOvr>
  <p:transition spd="slow">
    <p:wedg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05495354"/>
      </p:ext>
    </p:extLst>
  </p:cSld>
  <p:clrMapOvr>
    <a:masterClrMapping/>
  </p:clrMapOvr>
  <p:transition spd="slow">
    <p:wedg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34782728"/>
      </p:ext>
    </p:extLst>
  </p:cSld>
  <p:clrMapOvr>
    <a:masterClrMapping/>
  </p:clrMapOvr>
  <p:transition spd="slow">
    <p:wedg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75704114"/>
      </p:ext>
    </p:extLst>
  </p:cSld>
  <p:clrMapOvr>
    <a:masterClrMapping/>
  </p:clrMapOvr>
  <p:transition spd="slow">
    <p:wedg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6B7FEE20-37F2-48CD-A3FB-E428031DE0A9}" type="datetime1">
              <a:rPr lang="en-US" smtClean="0"/>
              <a:t>2/8/2023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8484441"/>
      </p:ext>
    </p:extLst>
  </p:cSld>
  <p:clrMapOvr>
    <a:masterClrMapping/>
  </p:clrMapOvr>
  <p:transition spd="slow">
    <p:wedg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660635A5-D16B-48E7-B66D-A91D3479D468}" type="datetime1">
              <a:rPr lang="en-US" smtClean="0"/>
              <a:t>2/8/2023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9460868"/>
      </p:ext>
    </p:extLst>
  </p:cSld>
  <p:clrMapOvr>
    <a:masterClrMapping/>
  </p:clrMapOvr>
  <p:transition spd="slow">
    <p:wedg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BB991-1816-4B84-9B5E-59F4D81F114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73810780"/>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7FEE20-37F2-48CD-A3FB-E428031DE0A9}"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59763364"/>
      </p:ext>
    </p:extLst>
  </p:cSld>
  <p:clrMapOvr>
    <a:masterClrMapping/>
  </p:clrMapOvr>
  <p:transition spd="slow">
    <p:wedg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9AAB79E-356F-45C2-B704-C73225FDBA93}" type="datetime1">
              <a:rPr lang="en-US" smtClean="0"/>
              <a:t>2/8/2023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47501656"/>
      </p:ext>
    </p:extLst>
  </p:cSld>
  <p:clrMapOvr>
    <a:masterClrMapping/>
  </p:clrMapOvr>
  <p:transition spd="slow">
    <p:wedg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E87882-9743-4EAF-9172-5D54DC5D1FAE}"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01715364"/>
      </p:ext>
    </p:extLst>
  </p:cSld>
  <p:clrMapOvr>
    <a:masterClrMapping/>
  </p:clrMapOvr>
  <p:transition spd="slow">
    <p:wedg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E4DC602-A6C0-4F95-B234-E74AD8EF1F91}" type="datetime1">
              <a:rPr lang="en-US" smtClean="0"/>
              <a:t>2/8/2023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35626122"/>
      </p:ext>
    </p:extLst>
  </p:cSld>
  <p:clrMapOvr>
    <a:masterClrMapping/>
  </p:clrMapOvr>
  <p:transition spd="slow">
    <p:wedg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AA56A-3633-430C-9A79-CDA9E8B9A2A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2094630"/>
      </p:ext>
    </p:extLst>
  </p:cSld>
  <p:clrMapOvr>
    <a:masterClrMapping/>
  </p:clrMapOvr>
  <p:transition spd="slow">
    <p:wedg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EECF3C-2BA1-45E1-A908-80E60316DF43}"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8532358"/>
      </p:ext>
    </p:extLst>
  </p:cSld>
  <p:clrMapOvr>
    <a:masterClrMapping/>
  </p:clrMapOvr>
  <p:transition spd="slow">
    <p:wedg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21480932"/>
      </p:ext>
    </p:extLst>
  </p:cSld>
  <p:clrMapOvr>
    <a:masterClrMapping/>
  </p:clrMapOvr>
  <p:transition spd="slow">
    <p:wedg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497911"/>
      </p:ext>
    </p:extLst>
  </p:cSld>
  <p:clrMapOvr>
    <a:masterClrMapping/>
  </p:clrMapOvr>
  <p:transition spd="slow">
    <p:wedg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59930659"/>
      </p:ext>
    </p:extLst>
  </p:cSld>
  <p:clrMapOvr>
    <a:masterClrMapping/>
  </p:clrMapOvr>
  <p:transition spd="slow">
    <p:wedg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6B7FEE20-37F2-48CD-A3FB-E428031DE0A9}" type="datetime1">
              <a:rPr lang="en-US" smtClean="0"/>
              <a:t>2/8/2023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66578365"/>
      </p:ext>
    </p:extLst>
  </p:cSld>
  <p:clrMapOvr>
    <a:masterClrMapping/>
  </p:clrMapOvr>
  <p:transition spd="slow">
    <p:wedg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660635A5-D16B-48E7-B66D-A91D3479D468}" type="datetime1">
              <a:rPr lang="en-US" smtClean="0"/>
              <a:t>2/8/2023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44627752"/>
      </p:ext>
    </p:extLst>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635A5-D16B-48E7-B66D-A91D3479D468}"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34482796"/>
      </p:ext>
    </p:extLst>
  </p:cSld>
  <p:clrMapOvr>
    <a:masterClrMapping/>
  </p:clrMapOvr>
  <p:transition spd="slow">
    <p:wedg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BB991-1816-4B84-9B5E-59F4D81F114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530905"/>
      </p:ext>
    </p:extLst>
  </p:cSld>
  <p:clrMapOvr>
    <a:masterClrMapping/>
  </p:clrMapOvr>
  <p:transition spd="slow">
    <p:wedg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9AAB79E-356F-45C2-B704-C73225FDBA93}" type="datetime1">
              <a:rPr lang="en-US" smtClean="0"/>
              <a:t>2/8/2023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91222373"/>
      </p:ext>
    </p:extLst>
  </p:cSld>
  <p:clrMapOvr>
    <a:masterClrMapping/>
  </p:clrMapOvr>
  <p:transition spd="slow">
    <p:wedg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E87882-9743-4EAF-9172-5D54DC5D1FAE}"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55360601"/>
      </p:ext>
    </p:extLst>
  </p:cSld>
  <p:clrMapOvr>
    <a:masterClrMapping/>
  </p:clrMapOvr>
  <p:transition spd="slow">
    <p:wedg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E4DC602-A6C0-4F95-B234-E74AD8EF1F91}" type="datetime1">
              <a:rPr lang="en-US" smtClean="0"/>
              <a:t>2/8/2023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09789857"/>
      </p:ext>
    </p:extLst>
  </p:cSld>
  <p:clrMapOvr>
    <a:masterClrMapping/>
  </p:clrMapOvr>
  <p:transition spd="slow">
    <p:wedg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AA56A-3633-430C-9A79-CDA9E8B9A2A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2734593"/>
      </p:ext>
    </p:extLst>
  </p:cSld>
  <p:clrMapOvr>
    <a:masterClrMapping/>
  </p:clrMapOvr>
  <p:transition spd="slow">
    <p:wedg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EECF3C-2BA1-45E1-A908-80E60316DF43}"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0462982"/>
      </p:ext>
    </p:extLst>
  </p:cSld>
  <p:clrMapOvr>
    <a:masterClrMapping/>
  </p:clrMapOvr>
  <p:transition spd="slow">
    <p:wedg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12966537"/>
      </p:ext>
    </p:extLst>
  </p:cSld>
  <p:clrMapOvr>
    <a:masterClrMapping/>
  </p:clrMapOvr>
  <p:transition spd="slow">
    <p:wedg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26501736"/>
      </p:ext>
    </p:extLst>
  </p:cSld>
  <p:clrMapOvr>
    <a:masterClrMapping/>
  </p:clrMapOvr>
  <p:transition spd="slow">
    <p:wedg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63653672"/>
      </p:ext>
    </p:extLst>
  </p:cSld>
  <p:clrMapOvr>
    <a:masterClrMapping/>
  </p:clrMapOvr>
  <p:transition spd="slow">
    <p:wedg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6B7FEE20-37F2-48CD-A3FB-E428031DE0A9}" type="datetime1">
              <a:rPr lang="en-US" smtClean="0"/>
              <a:t>2/8/2023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86886547"/>
      </p:ext>
    </p:extLst>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BB991-1816-4B84-9B5E-59F4D81F114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41443269"/>
      </p:ext>
    </p:extLst>
  </p:cSld>
  <p:clrMapOvr>
    <a:masterClrMapping/>
  </p:clrMapOvr>
  <p:transition spd="slow">
    <p:wedg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660635A5-D16B-48E7-B66D-A91D3479D468}" type="datetime1">
              <a:rPr lang="en-US" smtClean="0"/>
              <a:t>2/8/2023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81485373"/>
      </p:ext>
    </p:extLst>
  </p:cSld>
  <p:clrMapOvr>
    <a:masterClrMapping/>
  </p:clrMapOvr>
  <p:transition spd="slow">
    <p:wedg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BB991-1816-4B84-9B5E-59F4D81F114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83660463"/>
      </p:ext>
    </p:extLst>
  </p:cSld>
  <p:clrMapOvr>
    <a:masterClrMapping/>
  </p:clrMapOvr>
  <p:transition spd="slow">
    <p:wedg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9AAB79E-356F-45C2-B704-C73225FDBA93}" type="datetime1">
              <a:rPr lang="en-US" smtClean="0"/>
              <a:t>2/8/2023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57124191"/>
      </p:ext>
    </p:extLst>
  </p:cSld>
  <p:clrMapOvr>
    <a:masterClrMapping/>
  </p:clrMapOvr>
  <p:transition spd="slow">
    <p:wedg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E87882-9743-4EAF-9172-5D54DC5D1FAE}"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21692450"/>
      </p:ext>
    </p:extLst>
  </p:cSld>
  <p:clrMapOvr>
    <a:masterClrMapping/>
  </p:clrMapOvr>
  <p:transition spd="slow">
    <p:wedg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E4DC602-A6C0-4F95-B234-E74AD8EF1F91}" type="datetime1">
              <a:rPr lang="en-US" smtClean="0"/>
              <a:t>2/8/2023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72744794"/>
      </p:ext>
    </p:extLst>
  </p:cSld>
  <p:clrMapOvr>
    <a:masterClrMapping/>
  </p:clrMapOvr>
  <p:transition spd="slow">
    <p:wedg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AA56A-3633-430C-9A79-CDA9E8B9A2A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7284768"/>
      </p:ext>
    </p:extLst>
  </p:cSld>
  <p:clrMapOvr>
    <a:masterClrMapping/>
  </p:clrMapOvr>
  <p:transition spd="slow">
    <p:wedg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EECF3C-2BA1-45E1-A908-80E60316DF43}"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64404364"/>
      </p:ext>
    </p:extLst>
  </p:cSld>
  <p:clrMapOvr>
    <a:masterClrMapping/>
  </p:clrMapOvr>
  <p:transition spd="slow">
    <p:wedg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86567044"/>
      </p:ext>
    </p:extLst>
  </p:cSld>
  <p:clrMapOvr>
    <a:masterClrMapping/>
  </p:clrMapOvr>
  <p:transition spd="slow">
    <p:wedg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41126653"/>
      </p:ext>
    </p:extLst>
  </p:cSld>
  <p:clrMapOvr>
    <a:masterClrMapping/>
  </p:clrMapOvr>
  <p:transition spd="slow">
    <p:wedg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43716094"/>
      </p:ext>
    </p:extLst>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AB79E-356F-45C2-B704-C73225FDBA93}"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33458233"/>
      </p:ext>
    </p:extLst>
  </p:cSld>
  <p:clrMapOvr>
    <a:masterClrMapping/>
  </p:clrMapOvr>
  <p:transition spd="slow">
    <p:wedg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6B7FEE20-37F2-48CD-A3FB-E428031DE0A9}" type="datetime1">
              <a:rPr lang="en-US" smtClean="0"/>
              <a:t>2/8/2023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86179195"/>
      </p:ext>
    </p:extLst>
  </p:cSld>
  <p:clrMapOvr>
    <a:masterClrMapping/>
  </p:clrMapOvr>
  <p:transition spd="slow">
    <p:wedg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660635A5-D16B-48E7-B66D-A91D3479D468}" type="datetime1">
              <a:rPr lang="en-US" smtClean="0"/>
              <a:t>2/8/2023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93258895"/>
      </p:ext>
    </p:extLst>
  </p:cSld>
  <p:clrMapOvr>
    <a:masterClrMapping/>
  </p:clrMapOvr>
  <p:transition spd="slow">
    <p:wedg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BB991-1816-4B84-9B5E-59F4D81F114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30927404"/>
      </p:ext>
    </p:extLst>
  </p:cSld>
  <p:clrMapOvr>
    <a:masterClrMapping/>
  </p:clrMapOvr>
  <p:transition spd="slow">
    <p:wedg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9AAB79E-356F-45C2-B704-C73225FDBA93}" type="datetime1">
              <a:rPr lang="en-US" smtClean="0"/>
              <a:t>2/8/2023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05032741"/>
      </p:ext>
    </p:extLst>
  </p:cSld>
  <p:clrMapOvr>
    <a:masterClrMapping/>
  </p:clrMapOvr>
  <p:transition spd="slow">
    <p:wedg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E87882-9743-4EAF-9172-5D54DC5D1FAE}"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86533629"/>
      </p:ext>
    </p:extLst>
  </p:cSld>
  <p:clrMapOvr>
    <a:masterClrMapping/>
  </p:clrMapOvr>
  <p:transition spd="slow">
    <p:wedg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E4DC602-A6C0-4F95-B234-E74AD8EF1F91}" type="datetime1">
              <a:rPr lang="en-US" smtClean="0"/>
              <a:t>2/8/2023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07611084"/>
      </p:ext>
    </p:extLst>
  </p:cSld>
  <p:clrMapOvr>
    <a:masterClrMapping/>
  </p:clrMapOvr>
  <p:transition spd="slow">
    <p:wedg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AA56A-3633-430C-9A79-CDA9E8B9A2A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93203847"/>
      </p:ext>
    </p:extLst>
  </p:cSld>
  <p:clrMapOvr>
    <a:masterClrMapping/>
  </p:clrMapOvr>
  <p:transition spd="slow">
    <p:wedg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EECF3C-2BA1-45E1-A908-80E60316DF43}" type="datetime1">
              <a:rPr lang="en-US" smtClean="0"/>
              <a:t>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6031006"/>
      </p:ext>
    </p:extLst>
  </p:cSld>
  <p:clrMapOvr>
    <a:masterClrMapping/>
  </p:clrMapOvr>
  <p:transition spd="slow">
    <p:wedg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07016427"/>
      </p:ext>
    </p:extLst>
  </p:cSld>
  <p:clrMapOvr>
    <a:masterClrMapping/>
  </p:clrMapOvr>
  <p:transition spd="slow">
    <p:wedg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2268077"/>
      </p:ext>
    </p:extLst>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E87882-9743-4EAF-9172-5D54DC5D1FAE}"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9664153"/>
      </p:ext>
    </p:extLst>
  </p:cSld>
  <p:clrMapOvr>
    <a:masterClrMapping/>
  </p:clrMapOvr>
  <p:transition spd="slow">
    <p:wedg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87276084"/>
      </p:ext>
    </p:extLst>
  </p:cSld>
  <p:clrMapOvr>
    <a:masterClrMapping/>
  </p:clrMapOvr>
  <p:transition spd="slow">
    <p:wedg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7FEE20-37F2-48CD-A3FB-E428031DE0A9}"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23796655"/>
      </p:ext>
    </p:extLst>
  </p:cSld>
  <p:clrMapOvr>
    <a:masterClrMapping/>
  </p:clrMapOvr>
  <p:transition spd="slow">
    <p:wedg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635A5-D16B-48E7-B66D-A91D3479D468}"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91474105"/>
      </p:ext>
    </p:extLst>
  </p:cSld>
  <p:clrMapOvr>
    <a:masterClrMapping/>
  </p:clrMapOvr>
  <p:transition spd="slow">
    <p:wedg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BB991-1816-4B84-9B5E-59F4D81F114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28459662"/>
      </p:ext>
    </p:extLst>
  </p:cSld>
  <p:clrMapOvr>
    <a:masterClrMapping/>
  </p:clrMapOvr>
  <p:transition spd="slow">
    <p:wedg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AB79E-356F-45C2-B704-C73225FDBA93}"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8766732"/>
      </p:ext>
    </p:extLst>
  </p:cSld>
  <p:clrMapOvr>
    <a:masterClrMapping/>
  </p:clrMapOvr>
  <p:transition spd="slow">
    <p:wedg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E87882-9743-4EAF-9172-5D54DC5D1FAE}" type="datetime1">
              <a:rPr lang="en-US" smtClean="0"/>
              <a:t>2/8/2023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20889062"/>
      </p:ext>
    </p:extLst>
  </p:cSld>
  <p:clrMapOvr>
    <a:masterClrMapping/>
  </p:clrMapOvr>
  <p:transition spd="slow">
    <p:wedg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DC602-A6C0-4F95-B234-E74AD8EF1F91}"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68362047"/>
      </p:ext>
    </p:extLst>
  </p:cSld>
  <p:clrMapOvr>
    <a:masterClrMapping/>
  </p:clrMapOvr>
  <p:transition spd="slow">
    <p:wedg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AA56A-3633-430C-9A79-CDA9E8B9A2A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81566447"/>
      </p:ext>
    </p:extLst>
  </p:cSld>
  <p:clrMapOvr>
    <a:masterClrMapping/>
  </p:clrMapOvr>
  <p:transition spd="slow">
    <p:wedg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7EECF3C-2BA1-45E1-A908-80E60316DF43}" type="datetime1">
              <a:rPr lang="en-US" smtClean="0"/>
              <a:t>2/8/2023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77526236"/>
      </p:ext>
    </p:extLst>
  </p:cSld>
  <p:clrMapOvr>
    <a:masterClrMapping/>
  </p:clrMapOvr>
  <p:transition spd="slow">
    <p:wedg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C026C-4910-488F-9BB9-873A98BA07CB}"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48292819"/>
      </p:ext>
    </p:extLst>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DC602-A6C0-4F95-B234-E74AD8EF1F91}"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74196113"/>
      </p:ext>
    </p:extLst>
  </p:cSld>
  <p:clrMapOvr>
    <a:masterClrMapping/>
  </p:clrMapOvr>
  <p:transition spd="slow">
    <p:wedg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48119-00D8-4B63-94A7-4F0F4855BD7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08190102"/>
      </p:ext>
    </p:extLst>
  </p:cSld>
  <p:clrMapOvr>
    <a:masterClrMapping/>
  </p:clrMapOvr>
  <p:transition spd="slow">
    <p:wedg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CCA09-3FF9-4CED-B453-425AF4820D0F}"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66079670"/>
      </p:ext>
    </p:extLst>
  </p:cSld>
  <p:clrMapOvr>
    <a:masterClrMapping/>
  </p:clrMapOvr>
  <p:transition spd="slow">
    <p:wedg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B7FEE20-37F2-48CD-A3FB-E428031DE0A9}" type="datetime1">
              <a:rPr lang="en-US" smtClean="0"/>
              <a:t>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58868396"/>
      </p:ext>
    </p:extLst>
  </p:cSld>
  <p:clrMapOvr>
    <a:masterClrMapping/>
  </p:clrMapOvr>
  <p:transition spd="slow">
    <p:wedg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60635A5-D16B-48E7-B66D-A91D3479D468}" type="datetime1">
              <a:rPr lang="en-US" smtClean="0"/>
              <a:t>2/8/2023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64362667"/>
      </p:ext>
    </p:extLst>
  </p:cSld>
  <p:clrMapOvr>
    <a:masterClrMapping/>
  </p:clrMapOvr>
  <p:transition spd="slow">
    <p:wedg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93BB991-1816-4B84-9B5E-59F4D81F1140}" type="datetime1">
              <a:rPr lang="en-US" smtClean="0"/>
              <a:t>2/8/2023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10820168"/>
      </p:ext>
    </p:extLst>
  </p:cSld>
  <p:clrMapOvr>
    <a:masterClrMapping/>
  </p:clrMapOvr>
  <p:transition spd="slow">
    <p:wedg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9AAB79E-356F-45C2-B704-C73225FDBA93}"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64452582"/>
      </p:ext>
    </p:extLst>
  </p:cSld>
  <p:clrMapOvr>
    <a:masterClrMapping/>
  </p:clrMapOvr>
  <p:transition spd="slow">
    <p:wedg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CE87882-9743-4EAF-9172-5D54DC5D1FAE}" type="datetime1">
              <a:rPr lang="en-US" smtClean="0"/>
              <a:t>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04065475"/>
      </p:ext>
    </p:extLst>
  </p:cSld>
  <p:clrMapOvr>
    <a:masterClrMapping/>
  </p:clrMapOvr>
  <p:transition spd="slow">
    <p:wedg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E4DC602-A6C0-4F95-B234-E74AD8EF1F91}" type="datetime1">
              <a:rPr lang="en-US" smtClean="0"/>
              <a:t>2/8/2023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1512850"/>
      </p:ext>
    </p:extLst>
  </p:cSld>
  <p:clrMapOvr>
    <a:masterClrMapping/>
  </p:clrMapOvr>
  <p:transition spd="slow">
    <p:wedg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BAA56A-3633-430C-9A79-CDA9E8B9A2AD}"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90155949"/>
      </p:ext>
    </p:extLst>
  </p:cSld>
  <p:clrMapOvr>
    <a:masterClrMapping/>
  </p:clrMapOvr>
  <p:transition spd="slow">
    <p:wedg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EECF3C-2BA1-45E1-A908-80E60316DF43}"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16274675"/>
      </p:ext>
    </p:extLst>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theme" Target="../theme/theme10.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7243797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slow">
    <p:wedg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79761584"/>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transition spd="slow">
    <p:wedge/>
  </p:transition>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0148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spd="slow">
    <p:wedge/>
  </p:transition>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163395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spd="slow">
    <p:wedge/>
  </p:transition>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2102188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spd="slow">
    <p:wedge/>
  </p:transition>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98187793"/>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spd="slow">
    <p:wedge/>
  </p:transition>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21647253"/>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spd="slow">
    <p:wedge/>
  </p:transition>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7765881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spd="slow">
    <p:wedge/>
  </p:transition>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5570313"/>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spd="slow">
    <p:wedge/>
  </p:transition>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ED72480-6973-4CA4-845F-709280739174}" type="datetime1">
              <a:rPr lang="en-US" smtClean="0"/>
              <a:t>2/8/2023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15731295"/>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ransition spd="slow">
    <p:wedge/>
  </p:transition>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7032"/>
            <a:ext cx="10287000" cy="980768"/>
          </a:xfrm>
        </p:spPr>
        <p:txBody>
          <a:bodyPr>
            <a:normAutofit/>
          </a:bodyPr>
          <a:lstStyle/>
          <a:p>
            <a:pPr algn="ctr"/>
            <a:r>
              <a:rPr lang="en-US" sz="4050" b="1" dirty="0">
                <a:solidFill>
                  <a:srgbClr val="7030A0"/>
                </a:solidFill>
              </a:rPr>
              <a:t>UNIT – 3 Part II Loops </a:t>
            </a:r>
            <a:endParaRPr lang="en-US" sz="2100" b="1" dirty="0">
              <a:solidFill>
                <a:srgbClr val="7030A0"/>
              </a:solidFill>
            </a:endParaRPr>
          </a:p>
        </p:txBody>
      </p:sp>
      <p:sp>
        <p:nvSpPr>
          <p:cNvPr id="4" name="Subtitle 3"/>
          <p:cNvSpPr>
            <a:spLocks noGrp="1"/>
          </p:cNvSpPr>
          <p:nvPr>
            <p:ph type="subTitle" idx="1"/>
          </p:nvPr>
        </p:nvSpPr>
        <p:spPr>
          <a:xfrm>
            <a:off x="2819400" y="2176719"/>
            <a:ext cx="6781800" cy="4527550"/>
          </a:xfrm>
        </p:spPr>
        <p:txBody>
          <a:bodyPr>
            <a:noAutofit/>
          </a:bodyPr>
          <a:lstStyle/>
          <a:p>
            <a:pPr algn="ctr">
              <a:spcBef>
                <a:spcPts val="450"/>
              </a:spcBef>
            </a:pPr>
            <a:r>
              <a:rPr lang="en-US" sz="2800" b="1" dirty="0">
                <a:solidFill>
                  <a:srgbClr val="7030A0"/>
                </a:solidFill>
              </a:rPr>
              <a:t>Programming in C (COM412)</a:t>
            </a:r>
          </a:p>
          <a:p>
            <a:pPr algn="ctr">
              <a:spcBef>
                <a:spcPts val="450"/>
              </a:spcBef>
            </a:pPr>
            <a:r>
              <a:rPr lang="en-US" sz="2800" b="1" dirty="0">
                <a:solidFill>
                  <a:srgbClr val="FF0000"/>
                </a:solidFill>
              </a:rPr>
              <a:t>BSc CSIT First Semester</a:t>
            </a:r>
          </a:p>
          <a:p>
            <a:pPr algn="ctr">
              <a:spcBef>
                <a:spcPts val="450"/>
              </a:spcBef>
            </a:pPr>
            <a:r>
              <a:rPr lang="en-US" dirty="0">
                <a:solidFill>
                  <a:srgbClr val="002060"/>
                </a:solidFill>
              </a:rPr>
              <a:t>Mid-West University</a:t>
            </a:r>
          </a:p>
          <a:p>
            <a:pPr algn="ctr">
              <a:spcBef>
                <a:spcPts val="450"/>
              </a:spcBef>
            </a:pPr>
            <a:r>
              <a:rPr lang="en-US" dirty="0">
                <a:solidFill>
                  <a:srgbClr val="002060"/>
                </a:solidFill>
              </a:rPr>
              <a:t>Birendranagar, Surkhet, Nepal</a:t>
            </a:r>
          </a:p>
          <a:p>
            <a:pPr algn="ctr">
              <a:spcBef>
                <a:spcPts val="450"/>
              </a:spcBef>
            </a:pPr>
            <a:endParaRPr lang="en-US" dirty="0">
              <a:solidFill>
                <a:srgbClr val="002060"/>
              </a:solidFill>
            </a:endParaRPr>
          </a:p>
          <a:p>
            <a:pPr algn="ctr"/>
            <a:r>
              <a:rPr lang="en-US" sz="2800" b="1" dirty="0">
                <a:solidFill>
                  <a:srgbClr val="C00000"/>
                </a:solidFill>
              </a:rPr>
              <a:t>Prepared by:</a:t>
            </a:r>
          </a:p>
          <a:p>
            <a:pPr algn="ctr"/>
            <a:r>
              <a:rPr lang="en-US" sz="2800" dirty="0">
                <a:solidFill>
                  <a:srgbClr val="0070C0"/>
                </a:solidFill>
              </a:rPr>
              <a:t>Dabbal Singh Mahara</a:t>
            </a:r>
          </a:p>
          <a:p>
            <a:pPr algn="ctr"/>
            <a:r>
              <a:rPr lang="en-US" sz="2800" dirty="0">
                <a:solidFill>
                  <a:srgbClr val="0070C0"/>
                </a:solidFill>
              </a:rPr>
              <a:t>Asst. Prof. </a:t>
            </a:r>
          </a:p>
          <a:p>
            <a:pPr algn="ctr"/>
            <a:r>
              <a:rPr lang="en-US" sz="2800" dirty="0">
                <a:solidFill>
                  <a:srgbClr val="0070C0"/>
                </a:solidFill>
              </a:rPr>
              <a:t>2023</a:t>
            </a:r>
          </a:p>
          <a:p>
            <a:pPr algn="ctr"/>
            <a:endParaRPr lang="en-US" sz="2800" dirty="0">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22251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89E0-C46E-493C-97B5-9B5CFEE0FB12}"/>
              </a:ext>
            </a:extLst>
          </p:cNvPr>
          <p:cNvSpPr>
            <a:spLocks noGrp="1"/>
          </p:cNvSpPr>
          <p:nvPr>
            <p:ph type="title"/>
          </p:nvPr>
        </p:nvSpPr>
        <p:spPr/>
        <p:txBody>
          <a:bodyPr>
            <a:normAutofit fontScale="90000"/>
          </a:bodyPr>
          <a:lstStyle/>
          <a:p>
            <a:r>
              <a:rPr lang="en-US" dirty="0"/>
              <a:t>Example: 2   Printing Multiplication Table</a:t>
            </a:r>
          </a:p>
        </p:txBody>
      </p:sp>
      <p:sp>
        <p:nvSpPr>
          <p:cNvPr id="3" name="Content Placeholder 2"/>
          <p:cNvSpPr>
            <a:spLocks noGrp="1"/>
          </p:cNvSpPr>
          <p:nvPr>
            <p:ph idx="1"/>
          </p:nvPr>
        </p:nvSpPr>
        <p:spPr>
          <a:xfrm>
            <a:off x="5181600" y="76200"/>
            <a:ext cx="6629400" cy="6461760"/>
          </a:xfrm>
        </p:spPr>
        <p:txBody>
          <a:bodyPr>
            <a:normAutofit fontScale="92500" lnSpcReduction="20000"/>
          </a:bodyPr>
          <a:lstStyle/>
          <a:p>
            <a:pPr>
              <a:buNone/>
            </a:pPr>
            <a:r>
              <a:rPr lang="en-US" dirty="0"/>
              <a:t>//Multiplication table</a:t>
            </a:r>
          </a:p>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	int </a:t>
            </a:r>
            <a:r>
              <a:rPr lang="en-US" dirty="0" err="1"/>
              <a:t>n,t</a:t>
            </a:r>
            <a:r>
              <a:rPr lang="en-US" dirty="0"/>
              <a:t>;</a:t>
            </a:r>
          </a:p>
          <a:p>
            <a:pPr>
              <a:buNone/>
            </a:pPr>
            <a:r>
              <a:rPr lang="en-US" dirty="0"/>
              <a:t>	</a:t>
            </a:r>
            <a:r>
              <a:rPr lang="en-US" dirty="0" err="1"/>
              <a:t>printf</a:t>
            </a:r>
            <a:r>
              <a:rPr lang="en-US" dirty="0"/>
              <a:t>(“Enter a number” );</a:t>
            </a:r>
          </a:p>
          <a:p>
            <a:pPr>
              <a:buNone/>
            </a:pPr>
            <a:r>
              <a:rPr lang="en-US" dirty="0"/>
              <a:t>	</a:t>
            </a:r>
            <a:r>
              <a:rPr lang="en-US" dirty="0" err="1"/>
              <a:t>scanf</a:t>
            </a:r>
            <a:r>
              <a:rPr lang="en-US" dirty="0"/>
              <a:t>(“%</a:t>
            </a:r>
            <a:r>
              <a:rPr lang="en-US" dirty="0" err="1"/>
              <a:t>d”,&amp;n</a:t>
            </a:r>
            <a:r>
              <a:rPr lang="en-US" dirty="0"/>
              <a:t>);</a:t>
            </a:r>
          </a:p>
          <a:p>
            <a:pPr>
              <a:buNone/>
            </a:pPr>
            <a:r>
              <a:rPr lang="en-US" dirty="0"/>
              <a:t>	for(j=1;j&lt;=10;j++)</a:t>
            </a:r>
          </a:p>
          <a:p>
            <a:pPr>
              <a:buNone/>
            </a:pPr>
            <a:r>
              <a:rPr lang="en-US" dirty="0"/>
              <a:t>	{</a:t>
            </a:r>
          </a:p>
          <a:p>
            <a:pPr>
              <a:buNone/>
            </a:pPr>
            <a:r>
              <a:rPr lang="en-US" dirty="0"/>
              <a:t>		t = n *</a:t>
            </a:r>
            <a:r>
              <a:rPr lang="en-US" dirty="0" err="1"/>
              <a:t>i</a:t>
            </a:r>
            <a:r>
              <a:rPr lang="en-US" dirty="0"/>
              <a:t>;</a:t>
            </a:r>
          </a:p>
          <a:p>
            <a:pPr>
              <a:buNone/>
            </a:pPr>
            <a:r>
              <a:rPr lang="en-US" dirty="0"/>
              <a:t>		</a:t>
            </a:r>
            <a:r>
              <a:rPr lang="en-US" dirty="0" err="1"/>
              <a:t>printf</a:t>
            </a:r>
            <a:r>
              <a:rPr lang="en-US" dirty="0"/>
              <a:t>("%d * %d = %d\n",</a:t>
            </a:r>
            <a:r>
              <a:rPr lang="en-US" dirty="0" err="1"/>
              <a:t>n,i,t</a:t>
            </a:r>
            <a:r>
              <a:rPr lang="en-US" dirty="0"/>
              <a:t>);</a:t>
            </a:r>
          </a:p>
          <a:p>
            <a:pPr>
              <a:buNone/>
            </a:pPr>
            <a:r>
              <a:rPr lang="en-US" dirty="0"/>
              <a:t>	}</a:t>
            </a:r>
          </a:p>
          <a:p>
            <a:pPr>
              <a:buNone/>
            </a:pPr>
            <a:r>
              <a:rPr lang="en-US" dirty="0"/>
              <a:t>	</a:t>
            </a:r>
            <a:r>
              <a:rPr lang="en-US" dirty="0" err="1"/>
              <a:t>getch</a:t>
            </a:r>
            <a:r>
              <a:rPr lang="en-US" dirty="0"/>
              <a:t>();</a:t>
            </a:r>
          </a:p>
          <a:p>
            <a:pPr>
              <a:buNone/>
            </a:pPr>
            <a:r>
              <a:rPr lang="en-US" dirty="0"/>
              <a:t>    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Practice Time</a:t>
            </a:r>
          </a:p>
        </p:txBody>
      </p:sp>
      <p:sp>
        <p:nvSpPr>
          <p:cNvPr id="3" name="Content Placeholder 2"/>
          <p:cNvSpPr>
            <a:spLocks noGrp="1"/>
          </p:cNvSpPr>
          <p:nvPr>
            <p:ph idx="1"/>
          </p:nvPr>
        </p:nvSpPr>
        <p:spPr>
          <a:xfrm>
            <a:off x="4953001" y="640080"/>
            <a:ext cx="6447320" cy="5411728"/>
          </a:xfrm>
        </p:spPr>
        <p:txBody>
          <a:bodyPr/>
          <a:lstStyle/>
          <a:p>
            <a:pPr marL="514350" indent="-514350" algn="just">
              <a:buFont typeface="+mj-lt"/>
              <a:buAutoNum type="arabicParenR"/>
            </a:pPr>
            <a:r>
              <a:rPr lang="en-US" dirty="0"/>
              <a:t>Write a program to read an integer number n from keyboard and display the message “Get Well Soon” n times.</a:t>
            </a:r>
          </a:p>
          <a:p>
            <a:pPr marL="514350" indent="-514350" algn="just">
              <a:buFont typeface="+mj-lt"/>
              <a:buAutoNum type="arabicParenR"/>
            </a:pPr>
            <a:r>
              <a:rPr lang="en-US" dirty="0"/>
              <a:t>Write a program to calculate the factorial of a number using for loop.</a:t>
            </a:r>
          </a:p>
          <a:p>
            <a:pPr marL="514350" indent="-514350" algn="just">
              <a:buFont typeface="+mj-lt"/>
              <a:buAutoNum type="arabicParenR"/>
            </a:pPr>
            <a:r>
              <a:rPr lang="en-US" dirty="0"/>
              <a:t>Write a program that asks an integer number n and calculate sum of all natural numbers from 1 to n.</a:t>
            </a:r>
          </a:p>
          <a:p>
            <a:pPr marL="514350" indent="-514350" algn="just">
              <a:buFont typeface="+mj-lt"/>
              <a:buAutoNum type="arabicParenR"/>
            </a:pPr>
            <a:r>
              <a:rPr lang="en-US" dirty="0"/>
              <a:t>Compute 1</a:t>
            </a:r>
            <a:r>
              <a:rPr lang="en-US" baseline="30000" dirty="0"/>
              <a:t>2</a:t>
            </a:r>
            <a:r>
              <a:rPr lang="en-US" dirty="0"/>
              <a:t>+2</a:t>
            </a:r>
            <a:r>
              <a:rPr lang="en-US" baseline="30000" dirty="0"/>
              <a:t>2</a:t>
            </a:r>
            <a:r>
              <a:rPr lang="en-US" dirty="0"/>
              <a:t>+3</a:t>
            </a:r>
            <a:r>
              <a:rPr lang="en-US" baseline="30000" dirty="0"/>
              <a:t>2</a:t>
            </a:r>
            <a:r>
              <a:rPr lang="en-US" dirty="0"/>
              <a:t>+…+n</a:t>
            </a:r>
            <a:r>
              <a:rPr lang="en-US" baseline="30000" dirty="0"/>
              <a:t>2 </a:t>
            </a:r>
            <a:r>
              <a:rPr lang="en-US" dirty="0"/>
              <a:t>using for loop (Take n from user).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while</a:t>
            </a:r>
            <a:r>
              <a:rPr lang="en-US" dirty="0"/>
              <a:t> loop</a:t>
            </a:r>
          </a:p>
        </p:txBody>
      </p:sp>
      <p:sp>
        <p:nvSpPr>
          <p:cNvPr id="3" name="Content Placeholder 2"/>
          <p:cNvSpPr>
            <a:spLocks noGrp="1"/>
          </p:cNvSpPr>
          <p:nvPr>
            <p:ph idx="1"/>
          </p:nvPr>
        </p:nvSpPr>
        <p:spPr>
          <a:xfrm>
            <a:off x="4572000" y="533400"/>
            <a:ext cx="7238999" cy="5518408"/>
          </a:xfrm>
        </p:spPr>
        <p:txBody>
          <a:bodyPr>
            <a:normAutofit/>
          </a:bodyPr>
          <a:lstStyle/>
          <a:p>
            <a:r>
              <a:rPr lang="en-US" dirty="0"/>
              <a:t>The syntax is:</a:t>
            </a:r>
          </a:p>
          <a:p>
            <a:pPr marL="0" indent="0">
              <a:buNone/>
            </a:pPr>
            <a:r>
              <a:rPr lang="en-US" dirty="0"/>
              <a:t>	</a:t>
            </a:r>
            <a:r>
              <a:rPr lang="en-US" dirty="0">
                <a:solidFill>
                  <a:srgbClr val="FF0000"/>
                </a:solidFill>
              </a:rPr>
              <a:t>initialization</a:t>
            </a:r>
          </a:p>
          <a:p>
            <a:pPr>
              <a:buNone/>
            </a:pPr>
            <a:r>
              <a:rPr lang="en-US" dirty="0"/>
              <a:t>		</a:t>
            </a:r>
            <a:r>
              <a:rPr lang="en-US" dirty="0">
                <a:solidFill>
                  <a:srgbClr val="FF0000"/>
                </a:solidFill>
              </a:rPr>
              <a:t>while(test condition)</a:t>
            </a:r>
          </a:p>
          <a:p>
            <a:pPr>
              <a:buNone/>
            </a:pPr>
            <a:r>
              <a:rPr lang="en-US" dirty="0">
                <a:solidFill>
                  <a:srgbClr val="FF0000"/>
                </a:solidFill>
              </a:rPr>
              <a:t>		{</a:t>
            </a:r>
          </a:p>
          <a:p>
            <a:pPr>
              <a:buNone/>
            </a:pPr>
            <a:r>
              <a:rPr lang="en-US" dirty="0">
                <a:solidFill>
                  <a:srgbClr val="FF0000"/>
                </a:solidFill>
              </a:rPr>
              <a:t>			body of loop;</a:t>
            </a:r>
          </a:p>
          <a:p>
            <a:pPr>
              <a:buNone/>
            </a:pPr>
            <a:r>
              <a:rPr lang="en-US" dirty="0">
                <a:solidFill>
                  <a:srgbClr val="FF0000"/>
                </a:solidFill>
              </a:rPr>
              <a:t>		}</a:t>
            </a:r>
          </a:p>
          <a:p>
            <a:pPr algn="just"/>
            <a:r>
              <a:rPr lang="en-US" dirty="0"/>
              <a:t>The test condition is evaluated at first and if the condition is true, then the body of the loop is executed.</a:t>
            </a:r>
          </a:p>
          <a:p>
            <a:pPr algn="just"/>
            <a:r>
              <a:rPr lang="en-US" dirty="0"/>
              <a:t>After execution of the body once, the test condition is again evaluated and if it is true, the body is executed once again.</a:t>
            </a:r>
          </a:p>
          <a:p>
            <a:pPr algn="just"/>
            <a:r>
              <a:rPr lang="en-US" dirty="0"/>
              <a:t>This process repeats until the test condition finally becomes false and then the control is transferred out of the loop to the statement immediately following the loop.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066800"/>
            <a:ext cx="8229600" cy="1143000"/>
          </a:xfrm>
        </p:spPr>
        <p:txBody>
          <a:bodyPr/>
          <a:lstStyle/>
          <a:p>
            <a:r>
              <a:rPr lang="en-US" dirty="0"/>
              <a:t>Flowchart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3" name="TextBox 2">
            <a:extLst>
              <a:ext uri="{FF2B5EF4-FFF2-40B4-BE49-F238E27FC236}">
                <a16:creationId xmlns:a16="http://schemas.microsoft.com/office/drawing/2014/main" id="{972E71AF-BB89-4130-A38B-E965FDCB0969}"/>
              </a:ext>
            </a:extLst>
          </p:cNvPr>
          <p:cNvSpPr txBox="1"/>
          <p:nvPr/>
        </p:nvSpPr>
        <p:spPr>
          <a:xfrm>
            <a:off x="990600" y="2819400"/>
            <a:ext cx="3124200" cy="1077218"/>
          </a:xfrm>
          <a:prstGeom prst="rect">
            <a:avLst/>
          </a:prstGeom>
          <a:noFill/>
        </p:spPr>
        <p:txBody>
          <a:bodyPr wrap="square" rtlCol="0">
            <a:spAutoFit/>
          </a:bodyPr>
          <a:lstStyle/>
          <a:p>
            <a:pPr algn="ctr"/>
            <a:r>
              <a:rPr lang="en-US" sz="3200" dirty="0">
                <a:solidFill>
                  <a:schemeClr val="bg1"/>
                </a:solidFill>
              </a:rPr>
              <a:t>Flow Chart of while loop</a:t>
            </a:r>
          </a:p>
        </p:txBody>
      </p:sp>
      <p:pic>
        <p:nvPicPr>
          <p:cNvPr id="5122" name="Picture 2" descr="while-loop">
            <a:extLst>
              <a:ext uri="{FF2B5EF4-FFF2-40B4-BE49-F238E27FC236}">
                <a16:creationId xmlns:a16="http://schemas.microsoft.com/office/drawing/2014/main" id="{3CC79D2D-E9F2-4790-B3B9-F8F56EF39C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9806" y="1066800"/>
            <a:ext cx="5492031" cy="503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54119"/>
      </p:ext>
    </p:extLst>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4211-F73E-4E7C-9E9B-ECB097AA5DB2}"/>
              </a:ext>
            </a:extLst>
          </p:cNvPr>
          <p:cNvSpPr>
            <a:spLocks noGrp="1"/>
          </p:cNvSpPr>
          <p:nvPr>
            <p:ph type="title"/>
          </p:nvPr>
        </p:nvSpPr>
        <p:spPr/>
        <p:txBody>
          <a:bodyPr/>
          <a:lstStyle/>
          <a:p>
            <a:r>
              <a:rPr lang="en-US" dirty="0"/>
              <a:t>Example:</a:t>
            </a:r>
            <a:br>
              <a:rPr lang="en-US" dirty="0"/>
            </a:br>
            <a:r>
              <a:rPr lang="en-US" dirty="0"/>
              <a:t>while loop</a:t>
            </a:r>
          </a:p>
        </p:txBody>
      </p:sp>
      <p:sp>
        <p:nvSpPr>
          <p:cNvPr id="3" name="Content Placeholder 2">
            <a:extLst>
              <a:ext uri="{FF2B5EF4-FFF2-40B4-BE49-F238E27FC236}">
                <a16:creationId xmlns:a16="http://schemas.microsoft.com/office/drawing/2014/main" id="{08D42C40-D6CD-4B05-B633-D6773EB9F066}"/>
              </a:ext>
            </a:extLst>
          </p:cNvPr>
          <p:cNvSpPr>
            <a:spLocks noGrp="1"/>
          </p:cNvSpPr>
          <p:nvPr>
            <p:ph idx="1"/>
          </p:nvPr>
        </p:nvSpPr>
        <p:spPr>
          <a:xfrm>
            <a:off x="5029201" y="457200"/>
            <a:ext cx="6371120" cy="5594608"/>
          </a:xfrm>
        </p:spPr>
        <p:txBody>
          <a:bodyPr>
            <a:normAutofit/>
          </a:bodyPr>
          <a:lstStyle/>
          <a:p>
            <a:pPr marL="0" indent="0">
              <a:buNone/>
            </a:pPr>
            <a:r>
              <a:rPr lang="en-US" dirty="0"/>
              <a:t>// Print numbers from 1 to 5</a:t>
            </a:r>
          </a:p>
          <a:p>
            <a:pPr marL="0" indent="0">
              <a:buNone/>
            </a:pPr>
            <a:r>
              <a:rPr lang="en-US" dirty="0"/>
              <a:t>#include &lt;</a:t>
            </a:r>
            <a:r>
              <a:rPr lang="en-US" dirty="0" err="1"/>
              <a:t>stdio.h</a:t>
            </a:r>
            <a:r>
              <a:rPr lang="en-US" dirty="0"/>
              <a:t>&gt;</a:t>
            </a:r>
          </a:p>
          <a:p>
            <a:pPr marL="0" indent="0">
              <a:buNone/>
            </a:pPr>
            <a:r>
              <a:rPr lang="en-US" dirty="0"/>
              <a:t>int main() {</a:t>
            </a:r>
          </a:p>
          <a:p>
            <a:pPr marL="0" indent="0">
              <a:buNone/>
            </a:pPr>
            <a:r>
              <a:rPr lang="en-US" dirty="0"/>
              <a:t>  int </a:t>
            </a:r>
            <a:r>
              <a:rPr lang="en-US" dirty="0" err="1"/>
              <a:t>i</a:t>
            </a:r>
            <a:r>
              <a:rPr lang="en-US" dirty="0"/>
              <a:t> = 1;</a:t>
            </a:r>
          </a:p>
          <a:p>
            <a:pPr marL="0" indent="0">
              <a:buNone/>
            </a:pPr>
            <a:r>
              <a:rPr lang="en-US" dirty="0"/>
              <a:t>   while (</a:t>
            </a:r>
            <a:r>
              <a:rPr lang="en-US" dirty="0" err="1"/>
              <a:t>i</a:t>
            </a:r>
            <a:r>
              <a:rPr lang="en-US" dirty="0"/>
              <a:t> &lt;= 5) </a:t>
            </a:r>
          </a:p>
          <a:p>
            <a:pPr marL="0" indent="0">
              <a:buNone/>
            </a:pPr>
            <a:r>
              <a:rPr lang="en-US" dirty="0"/>
              <a:t>   {</a:t>
            </a:r>
          </a:p>
          <a:p>
            <a:pPr marL="0" indent="0">
              <a:buNone/>
            </a:pPr>
            <a:r>
              <a:rPr lang="en-US" dirty="0"/>
              <a:t>      </a:t>
            </a:r>
            <a:r>
              <a:rPr lang="en-US" dirty="0" err="1"/>
              <a:t>printf</a:t>
            </a:r>
            <a:r>
              <a:rPr lang="en-US" dirty="0"/>
              <a:t>("%d\n", </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    }</a:t>
            </a:r>
          </a:p>
          <a:p>
            <a:pPr marL="0" indent="0">
              <a:buNone/>
            </a:pPr>
            <a:r>
              <a:rPr lang="en-US" dirty="0"/>
              <a:t>   return 0;</a:t>
            </a:r>
          </a:p>
          <a:p>
            <a:pPr marL="0" indent="0">
              <a:buNone/>
            </a:pPr>
            <a:r>
              <a:rPr lang="en-US" dirty="0"/>
              <a:t>}</a:t>
            </a:r>
          </a:p>
        </p:txBody>
      </p:sp>
      <p:sp>
        <p:nvSpPr>
          <p:cNvPr id="4" name="Slide Number Placeholder 3">
            <a:extLst>
              <a:ext uri="{FF2B5EF4-FFF2-40B4-BE49-F238E27FC236}">
                <a16:creationId xmlns:a16="http://schemas.microsoft.com/office/drawing/2014/main" id="{5C091AA2-07CD-4E3A-9642-D257DCDFF68C}"/>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981476427"/>
      </p:ext>
    </p:extLst>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r>
              <a:rPr lang="en-US" i="1" dirty="0"/>
              <a:t>do while</a:t>
            </a:r>
            <a:r>
              <a:rPr lang="en-US" dirty="0"/>
              <a:t> loop</a:t>
            </a:r>
          </a:p>
        </p:txBody>
      </p:sp>
      <p:sp>
        <p:nvSpPr>
          <p:cNvPr id="3" name="Content Placeholder 2"/>
          <p:cNvSpPr>
            <a:spLocks noGrp="1"/>
          </p:cNvSpPr>
          <p:nvPr>
            <p:ph idx="1"/>
          </p:nvPr>
        </p:nvSpPr>
        <p:spPr>
          <a:xfrm>
            <a:off x="1295400" y="1828800"/>
            <a:ext cx="10058400" cy="5029200"/>
          </a:xfrm>
        </p:spPr>
        <p:txBody>
          <a:bodyPr>
            <a:normAutofit/>
          </a:bodyPr>
          <a:lstStyle/>
          <a:p>
            <a:r>
              <a:rPr lang="en-US" sz="2000" dirty="0"/>
              <a:t>The syntax is:</a:t>
            </a:r>
          </a:p>
          <a:p>
            <a:pPr>
              <a:buNone/>
            </a:pPr>
            <a:r>
              <a:rPr lang="en-US" sz="2000" dirty="0">
                <a:solidFill>
                  <a:srgbClr val="FF0000"/>
                </a:solidFill>
              </a:rPr>
              <a:t>		do</a:t>
            </a:r>
          </a:p>
          <a:p>
            <a:pPr>
              <a:buNone/>
            </a:pPr>
            <a:r>
              <a:rPr lang="en-US" sz="2000" dirty="0">
                <a:solidFill>
                  <a:srgbClr val="FF0000"/>
                </a:solidFill>
              </a:rPr>
              <a:t>		{</a:t>
            </a:r>
          </a:p>
          <a:p>
            <a:pPr>
              <a:buNone/>
            </a:pPr>
            <a:r>
              <a:rPr lang="en-US" sz="2000" dirty="0">
                <a:solidFill>
                  <a:srgbClr val="FF0000"/>
                </a:solidFill>
              </a:rPr>
              <a:t>		     statement(s) or body of loop;</a:t>
            </a:r>
          </a:p>
          <a:p>
            <a:pPr>
              <a:buNone/>
            </a:pPr>
            <a:r>
              <a:rPr lang="en-US" sz="2000" dirty="0">
                <a:solidFill>
                  <a:srgbClr val="FF0000"/>
                </a:solidFill>
              </a:rPr>
              <a:t>		} while(test condition);</a:t>
            </a:r>
          </a:p>
          <a:p>
            <a:pPr>
              <a:buNone/>
            </a:pPr>
            <a:endParaRPr lang="en-US" sz="2000" dirty="0">
              <a:solidFill>
                <a:srgbClr val="FF0000"/>
              </a:solidFill>
            </a:endParaRPr>
          </a:p>
          <a:p>
            <a:pPr algn="just"/>
            <a:r>
              <a:rPr lang="en-US" sz="2000" dirty="0"/>
              <a:t>In </a:t>
            </a:r>
            <a:r>
              <a:rPr lang="en-US" sz="2000" i="1" dirty="0"/>
              <a:t>do while</a:t>
            </a:r>
            <a:r>
              <a:rPr lang="en-US" sz="2000" dirty="0"/>
              <a:t> loop, the body of the loop is executed at first without testing the condition.</a:t>
            </a:r>
          </a:p>
          <a:p>
            <a:pPr algn="just"/>
            <a:r>
              <a:rPr lang="en-US" sz="2000" dirty="0"/>
              <a:t>At the end of the loop, test condition is evaluated and if the condition is true, the body is executed; otherwise the loop gets terminated and control is passed to the statement immediately following the loop.</a:t>
            </a:r>
          </a:p>
          <a:p>
            <a:pPr algn="just"/>
            <a:r>
              <a:rPr lang="en-US" sz="2000" dirty="0">
                <a:solidFill>
                  <a:srgbClr val="FF0000"/>
                </a:solidFill>
              </a:rPr>
              <a:t>Important to Note: </a:t>
            </a:r>
            <a:r>
              <a:rPr lang="en-US" sz="2000" dirty="0">
                <a:solidFill>
                  <a:srgbClr val="7030A0"/>
                </a:solidFill>
              </a:rPr>
              <a:t>The body of the loop is executed at least once in a </a:t>
            </a:r>
            <a:r>
              <a:rPr lang="en-US" sz="2000" i="1" dirty="0">
                <a:solidFill>
                  <a:srgbClr val="7030A0"/>
                </a:solidFill>
              </a:rPr>
              <a:t>do while</a:t>
            </a:r>
            <a:r>
              <a:rPr lang="en-US" sz="2000" dirty="0">
                <a:solidFill>
                  <a:srgbClr val="7030A0"/>
                </a:solidFill>
              </a:rPr>
              <a:t> loop regardless of the test condition.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of </a:t>
            </a:r>
            <a:br>
              <a:rPr lang="en-US" dirty="0"/>
            </a:br>
            <a:r>
              <a:rPr lang="en-US" dirty="0"/>
              <a:t>do while loop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4098" name="Picture 2" descr="Do-While Loop in C programming language - Iteration Statements | Codingeek">
            <a:extLst>
              <a:ext uri="{FF2B5EF4-FFF2-40B4-BE49-F238E27FC236}">
                <a16:creationId xmlns:a16="http://schemas.microsoft.com/office/drawing/2014/main" id="{51D1B479-1F27-4B66-AAE1-6140ACEB52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6400" y="152400"/>
            <a:ext cx="5234781" cy="622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045862"/>
      </p:ext>
    </p:extLst>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 programming Language Do-while loop - Code for Java c">
            <a:extLst>
              <a:ext uri="{FF2B5EF4-FFF2-40B4-BE49-F238E27FC236}">
                <a16:creationId xmlns:a16="http://schemas.microsoft.com/office/drawing/2014/main" id="{CA498739-8E38-4621-82A7-D5CBB2FF607E}"/>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4876800" y="315093"/>
            <a:ext cx="4953000" cy="62459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TextBox 5">
            <a:extLst>
              <a:ext uri="{FF2B5EF4-FFF2-40B4-BE49-F238E27FC236}">
                <a16:creationId xmlns:a16="http://schemas.microsoft.com/office/drawing/2014/main" id="{98732772-C967-4EAE-8C97-84F8A4786998}"/>
              </a:ext>
            </a:extLst>
          </p:cNvPr>
          <p:cNvSpPr txBox="1"/>
          <p:nvPr/>
        </p:nvSpPr>
        <p:spPr>
          <a:xfrm>
            <a:off x="1143000" y="2667000"/>
            <a:ext cx="3093720" cy="830997"/>
          </a:xfrm>
          <a:prstGeom prst="rect">
            <a:avLst/>
          </a:prstGeom>
          <a:noFill/>
        </p:spPr>
        <p:txBody>
          <a:bodyPr wrap="square" rtlCol="0">
            <a:spAutoFit/>
          </a:bodyPr>
          <a:lstStyle/>
          <a:p>
            <a:r>
              <a:rPr lang="en-US" sz="4800" dirty="0">
                <a:solidFill>
                  <a:srgbClr val="FFFF00"/>
                </a:solidFill>
              </a:rPr>
              <a:t>Example:</a:t>
            </a:r>
          </a:p>
        </p:txBody>
      </p:sp>
    </p:spTree>
  </p:cSld>
  <p:clrMapOvr>
    <a:masterClrMapping/>
  </p:clrMapOvr>
  <p:transition spd="slow">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065" y="788419"/>
            <a:ext cx="9454654" cy="786954"/>
          </a:xfrm>
        </p:spPr>
        <p:txBody>
          <a:bodyPr/>
          <a:lstStyle/>
          <a:p>
            <a:r>
              <a:rPr lang="en-US" dirty="0"/>
              <a:t>Nested Loop</a:t>
            </a:r>
          </a:p>
        </p:txBody>
      </p:sp>
      <p:sp>
        <p:nvSpPr>
          <p:cNvPr id="3" name="Content Placeholder 2"/>
          <p:cNvSpPr>
            <a:spLocks noGrp="1"/>
          </p:cNvSpPr>
          <p:nvPr>
            <p:ph idx="1"/>
          </p:nvPr>
        </p:nvSpPr>
        <p:spPr>
          <a:xfrm>
            <a:off x="1289545" y="2057400"/>
            <a:ext cx="9454655" cy="3429000"/>
          </a:xfrm>
        </p:spPr>
        <p:txBody>
          <a:bodyPr>
            <a:normAutofit/>
          </a:bodyPr>
          <a:lstStyle/>
          <a:p>
            <a:pPr algn="just"/>
            <a:r>
              <a:rPr lang="en-US" sz="2400" dirty="0"/>
              <a:t>When the body part of a loop contains another loop, then the inner loop is said to be nested within the outer loop.</a:t>
            </a:r>
          </a:p>
          <a:p>
            <a:pPr algn="just"/>
            <a:r>
              <a:rPr lang="en-US" sz="2400" dirty="0"/>
              <a:t>There is no limit of the number of loops that can be nested.</a:t>
            </a:r>
          </a:p>
          <a:p>
            <a:pPr algn="just"/>
            <a:r>
              <a:rPr lang="en-US" sz="2400" dirty="0"/>
              <a:t>In case of nested loops, for each value or pass of the outer loop, the inner loop is executed completely. </a:t>
            </a:r>
            <a:r>
              <a:rPr lang="en-US" sz="2400" dirty="0">
                <a:solidFill>
                  <a:srgbClr val="FF0000"/>
                </a:solidFill>
              </a:rPr>
              <a:t>Therefore, inner loop operates fast and outer loop operates slow.</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00EEC49-7620-4D65-8102-2160B181C44A}"/>
              </a:ext>
            </a:extLst>
          </p:cNvPr>
          <p:cNvSpPr>
            <a:spLocks noGrp="1"/>
          </p:cNvSpPr>
          <p:nvPr>
            <p:ph idx="1"/>
          </p:nvPr>
        </p:nvSpPr>
        <p:spPr/>
        <p:txBody>
          <a:bodyPr>
            <a:normAutofit/>
          </a:bodyPr>
          <a:lstStyle/>
          <a:p>
            <a:pPr marL="0" indent="0" algn="just">
              <a:buNone/>
            </a:pPr>
            <a:r>
              <a:rPr lang="en-US" b="0" i="0" dirty="0">
                <a:solidFill>
                  <a:srgbClr val="333333"/>
                </a:solidFill>
                <a:effectLst/>
                <a:latin typeface="inter-regular"/>
              </a:rPr>
              <a:t>The nested for loop means any type of loop which is defined inside the 'for' loop.</a:t>
            </a:r>
          </a:p>
          <a:p>
            <a:pPr marL="0" indent="0" algn="just">
              <a:buNone/>
            </a:pPr>
            <a:r>
              <a:rPr lang="en-US" b="1" i="0" dirty="0">
                <a:solidFill>
                  <a:srgbClr val="006699"/>
                </a:solidFill>
                <a:effectLst/>
                <a:latin typeface="inter-regular"/>
              </a:rPr>
              <a:t>for</a:t>
            </a:r>
            <a:r>
              <a:rPr lang="en-US" b="0" i="0" dirty="0">
                <a:solidFill>
                  <a:srgbClr val="000000"/>
                </a:solidFill>
                <a:effectLst/>
                <a:latin typeface="inter-regular"/>
              </a:rPr>
              <a:t> (initialization; condition; update)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(initialization; condition; update)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inner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outer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TextBox 5">
            <a:extLst>
              <a:ext uri="{FF2B5EF4-FFF2-40B4-BE49-F238E27FC236}">
                <a16:creationId xmlns:a16="http://schemas.microsoft.com/office/drawing/2014/main" id="{EC7CAE56-11B4-41DF-B1A5-E3F373EE6E34}"/>
              </a:ext>
            </a:extLst>
          </p:cNvPr>
          <p:cNvSpPr txBox="1"/>
          <p:nvPr/>
        </p:nvSpPr>
        <p:spPr>
          <a:xfrm>
            <a:off x="1219200" y="2971800"/>
            <a:ext cx="3048000" cy="646331"/>
          </a:xfrm>
          <a:prstGeom prst="rect">
            <a:avLst/>
          </a:prstGeom>
          <a:noFill/>
        </p:spPr>
        <p:txBody>
          <a:bodyPr wrap="square" rtlCol="0">
            <a:spAutoFit/>
          </a:bodyPr>
          <a:lstStyle/>
          <a:p>
            <a:r>
              <a:rPr lang="en-US" sz="3600" dirty="0">
                <a:solidFill>
                  <a:srgbClr val="FFFF00"/>
                </a:solidFill>
              </a:rPr>
              <a:t>Nested Loop</a:t>
            </a:r>
          </a:p>
        </p:txBody>
      </p:sp>
    </p:spTree>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42900"/>
            <a:ext cx="10058400" cy="768350"/>
          </a:xfrm>
        </p:spPr>
        <p:txBody>
          <a:bodyPr>
            <a:noAutofit/>
          </a:bodyPr>
          <a:lstStyle/>
          <a:p>
            <a:pPr algn="ctr"/>
            <a:r>
              <a:rPr lang="en-US" sz="3600" b="1" dirty="0">
                <a:solidFill>
                  <a:srgbClr val="C00000"/>
                </a:solidFill>
                <a:latin typeface="Times New Roman" pitchFamily="18" charset="0"/>
                <a:cs typeface="Times New Roman" pitchFamily="18" charset="0"/>
              </a:rPr>
              <a:t>Loop or Iterative Statements</a:t>
            </a:r>
          </a:p>
        </p:txBody>
      </p:sp>
      <p:sp>
        <p:nvSpPr>
          <p:cNvPr id="3" name="Content Placeholder 2"/>
          <p:cNvSpPr>
            <a:spLocks noGrp="1"/>
          </p:cNvSpPr>
          <p:nvPr>
            <p:ph idx="1"/>
          </p:nvPr>
        </p:nvSpPr>
        <p:spPr>
          <a:xfrm>
            <a:off x="1447800" y="1447800"/>
            <a:ext cx="9448800" cy="4495800"/>
          </a:xfrm>
        </p:spPr>
        <p:txBody>
          <a:bodyPr>
            <a:normAutofit fontScale="85000" lnSpcReduction="20000"/>
          </a:bodyPr>
          <a:lstStyle/>
          <a:p>
            <a:pPr algn="just">
              <a:lnSpc>
                <a:spcPct val="170000"/>
              </a:lnSpc>
              <a:spcAft>
                <a:spcPts val="600"/>
              </a:spcAft>
            </a:pPr>
            <a:r>
              <a:rPr lang="en-US" dirty="0"/>
              <a:t>Loop is defined as a block of statements which are repeatedly executed for a certain number of times till a particular condition is satisfied.</a:t>
            </a:r>
          </a:p>
          <a:p>
            <a:pPr algn="just">
              <a:lnSpc>
                <a:spcPct val="170000"/>
              </a:lnSpc>
              <a:spcAft>
                <a:spcPts val="600"/>
              </a:spcAft>
            </a:pPr>
            <a:r>
              <a:rPr lang="en-US" dirty="0"/>
              <a:t>When the condition becomes false, the loop terminates and the control is passed to the statement immediately following the loop.</a:t>
            </a:r>
          </a:p>
          <a:p>
            <a:pPr algn="just">
              <a:lnSpc>
                <a:spcPct val="170000"/>
              </a:lnSpc>
              <a:spcAft>
                <a:spcPts val="600"/>
              </a:spcAft>
            </a:pPr>
            <a:r>
              <a:rPr lang="en-US" dirty="0"/>
              <a:t>A loop consists of two segments: </a:t>
            </a:r>
            <a:r>
              <a:rPr lang="en-US" i="1" dirty="0">
                <a:solidFill>
                  <a:srgbClr val="C00000"/>
                </a:solidFill>
              </a:rPr>
              <a:t>control statement</a:t>
            </a:r>
            <a:r>
              <a:rPr lang="en-US" dirty="0"/>
              <a:t> and </a:t>
            </a:r>
            <a:r>
              <a:rPr lang="en-US" i="1" dirty="0">
                <a:solidFill>
                  <a:srgbClr val="C00000"/>
                </a:solidFill>
              </a:rPr>
              <a:t>body of the loop</a:t>
            </a:r>
            <a:r>
              <a:rPr lang="en-US" dirty="0"/>
              <a:t>.</a:t>
            </a:r>
          </a:p>
          <a:p>
            <a:pPr algn="just">
              <a:lnSpc>
                <a:spcPct val="170000"/>
              </a:lnSpc>
              <a:spcAft>
                <a:spcPts val="600"/>
              </a:spcAft>
            </a:pPr>
            <a:r>
              <a:rPr lang="en-US" dirty="0"/>
              <a:t>The control statement in loop decides whether the body is to be executed or not.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spd="slow">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ACE6-6189-4BE6-BF9B-86115BA57AEB}"/>
              </a:ext>
            </a:extLst>
          </p:cNvPr>
          <p:cNvSpPr>
            <a:spLocks noGrp="1"/>
          </p:cNvSpPr>
          <p:nvPr>
            <p:ph type="title"/>
          </p:nvPr>
        </p:nvSpPr>
        <p:spPr/>
        <p:txBody>
          <a:bodyPr/>
          <a:lstStyle/>
          <a:p>
            <a:r>
              <a:rPr lang="en-US" dirty="0"/>
              <a:t>Example: Nested Loop</a:t>
            </a:r>
          </a:p>
        </p:txBody>
      </p:sp>
      <p:pic>
        <p:nvPicPr>
          <p:cNvPr id="8194" name="Picture 2" descr="Nested Loop Nested loop in C Lt Col">
            <a:extLst>
              <a:ext uri="{FF2B5EF4-FFF2-40B4-BE49-F238E27FC236}">
                <a16:creationId xmlns:a16="http://schemas.microsoft.com/office/drawing/2014/main" id="{7337E187-ABA3-4B13-9678-D2952B0ED61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870"/>
          <a:stretch/>
        </p:blipFill>
        <p:spPr bwMode="auto">
          <a:xfrm>
            <a:off x="4495800" y="1215322"/>
            <a:ext cx="7535136" cy="503706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2190D58-71AC-40AF-98A4-FE3D06E8C473}"/>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166065259"/>
      </p:ext>
    </p:extLst>
  </p:cSld>
  <p:clrMapOvr>
    <a:masterClrMapping/>
  </p:clrMapOvr>
  <p:transition spd="slow">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0"/>
            <a:ext cx="2362200" cy="2286000"/>
          </a:xfrm>
        </p:spPr>
        <p:txBody>
          <a:bodyPr>
            <a:normAutofit fontScale="90000"/>
          </a:bodyPr>
          <a:lstStyle/>
          <a:p>
            <a:pPr algn="l"/>
            <a:r>
              <a:rPr lang="en-US" b="1" dirty="0">
                <a:solidFill>
                  <a:schemeClr val="bg1"/>
                </a:solidFill>
              </a:rPr>
              <a:t>break, continue, return and exit</a:t>
            </a:r>
            <a:endParaRPr lang="en-US" dirty="0">
              <a:solidFill>
                <a:schemeClr val="bg1"/>
              </a:solidFill>
            </a:endParaRPr>
          </a:p>
        </p:txBody>
      </p:sp>
      <p:sp>
        <p:nvSpPr>
          <p:cNvPr id="3" name="Content Placeholder 2"/>
          <p:cNvSpPr>
            <a:spLocks noGrp="1"/>
          </p:cNvSpPr>
          <p:nvPr>
            <p:ph idx="1"/>
          </p:nvPr>
        </p:nvSpPr>
        <p:spPr>
          <a:xfrm>
            <a:off x="4724401" y="640080"/>
            <a:ext cx="6675920" cy="5411728"/>
          </a:xfrm>
        </p:spPr>
        <p:txBody>
          <a:bodyPr>
            <a:normAutofit/>
          </a:bodyPr>
          <a:lstStyle/>
          <a:p>
            <a:pPr>
              <a:buNone/>
            </a:pPr>
            <a:r>
              <a:rPr lang="en-US" b="1" dirty="0"/>
              <a:t>	break</a:t>
            </a:r>
            <a:r>
              <a:rPr lang="en-US" dirty="0"/>
              <a:t> - The break statement is used to jump out of loop. After the break statement control passes to the immediate statement after the loop. </a:t>
            </a:r>
            <a:br>
              <a:rPr lang="en-US" dirty="0"/>
            </a:br>
            <a:br>
              <a:rPr lang="en-US" dirty="0"/>
            </a:br>
            <a:r>
              <a:rPr lang="en-US" b="1" dirty="0"/>
              <a:t>continue</a:t>
            </a:r>
            <a:r>
              <a:rPr lang="en-US" dirty="0"/>
              <a:t> - Using continue we can go to the next iteration in loop. </a:t>
            </a:r>
            <a:br>
              <a:rPr lang="en-US" dirty="0"/>
            </a:br>
            <a:endParaRPr lang="en-US" dirty="0"/>
          </a:p>
          <a:p>
            <a:pPr>
              <a:buNone/>
            </a:pPr>
            <a:r>
              <a:rPr lang="en-US" dirty="0"/>
              <a:t>	</a:t>
            </a:r>
            <a:r>
              <a:rPr lang="en-US" b="1" dirty="0"/>
              <a:t>return </a:t>
            </a:r>
            <a:r>
              <a:rPr lang="en-US" dirty="0"/>
              <a:t>- Exits the function.</a:t>
            </a:r>
            <a:br>
              <a:rPr lang="en-US" dirty="0"/>
            </a:br>
            <a:br>
              <a:rPr lang="en-US" dirty="0"/>
            </a:br>
            <a:r>
              <a:rPr lang="en-US" b="1" dirty="0"/>
              <a:t>exit</a:t>
            </a:r>
            <a:r>
              <a:rPr lang="en-US" dirty="0"/>
              <a:t> - It is used to exit the execution of program. </a:t>
            </a:r>
            <a:br>
              <a:rPr lang="en-US" dirty="0"/>
            </a:br>
            <a:br>
              <a:rPr lang="en-US" dirty="0"/>
            </a:br>
            <a:r>
              <a:rPr lang="en-US" dirty="0">
                <a:solidFill>
                  <a:srgbClr val="FF0000"/>
                </a:solidFill>
              </a:rPr>
              <a:t>note: break and continue are </a:t>
            </a:r>
            <a:r>
              <a:rPr lang="en-US" i="1" dirty="0">
                <a:solidFill>
                  <a:srgbClr val="FF0000"/>
                </a:solidFill>
              </a:rPr>
              <a:t>statements,</a:t>
            </a:r>
            <a:r>
              <a:rPr lang="en-US" dirty="0">
                <a:solidFill>
                  <a:srgbClr val="FF0000"/>
                </a:solidFill>
              </a:rPr>
              <a:t> exit is </a:t>
            </a:r>
            <a:r>
              <a:rPr lang="en-US" i="1" dirty="0">
                <a:solidFill>
                  <a:srgbClr val="FF0000"/>
                </a:solidFill>
              </a:rPr>
              <a:t>function.</a:t>
            </a:r>
            <a:endParaRPr lang="en-US" dirty="0">
              <a:solidFill>
                <a:srgbClr val="FF0000"/>
              </a:solidFill>
            </a:endParaRP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transition spd="slow">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break</a:t>
            </a:r>
            <a:r>
              <a:rPr lang="en-US" dirty="0"/>
              <a:t> Statement</a:t>
            </a:r>
          </a:p>
        </p:txBody>
      </p:sp>
      <p:sp>
        <p:nvSpPr>
          <p:cNvPr id="3" name="Content Placeholder 2"/>
          <p:cNvSpPr>
            <a:spLocks noGrp="1"/>
          </p:cNvSpPr>
          <p:nvPr>
            <p:ph idx="1"/>
          </p:nvPr>
        </p:nvSpPr>
        <p:spPr/>
        <p:txBody>
          <a:bodyPr/>
          <a:lstStyle/>
          <a:p>
            <a:pPr algn="just"/>
            <a:r>
              <a:rPr lang="en-US" dirty="0"/>
              <a:t>The </a:t>
            </a:r>
            <a:r>
              <a:rPr lang="en-US" i="1" dirty="0"/>
              <a:t>break </a:t>
            </a:r>
            <a:r>
              <a:rPr lang="en-US" dirty="0"/>
              <a:t>statement terminates the execution of the loop and the control is transferred to the statement immediately following the loop.</a:t>
            </a:r>
          </a:p>
          <a:p>
            <a:pPr algn="just"/>
            <a:r>
              <a:rPr lang="en-US" dirty="0"/>
              <a:t>As we know, a loop is terminated when its condition becomes false, however if we have to terminate the loop without testing loop the termination condition, then </a:t>
            </a:r>
            <a:r>
              <a:rPr lang="en-US" i="1" dirty="0"/>
              <a:t>break </a:t>
            </a:r>
            <a:r>
              <a:rPr lang="en-US" dirty="0"/>
              <a:t> statement is useful.</a:t>
            </a:r>
          </a:p>
          <a:p>
            <a:pPr algn="just"/>
            <a:r>
              <a:rPr lang="en-US" dirty="0"/>
              <a:t>Syntax:</a:t>
            </a:r>
          </a:p>
          <a:p>
            <a:pPr algn="just">
              <a:buNone/>
            </a:pPr>
            <a:r>
              <a:rPr lang="en-US" dirty="0"/>
              <a:t>			</a:t>
            </a:r>
            <a:r>
              <a:rPr lang="en-US" dirty="0">
                <a:solidFill>
                  <a:srgbClr val="FF0000"/>
                </a:solidFill>
              </a:rPr>
              <a:t>break;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transition spd="slow">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ED3C-E3B0-4873-B1B0-49761A8C9A92}"/>
              </a:ext>
            </a:extLst>
          </p:cNvPr>
          <p:cNvSpPr>
            <a:spLocks noGrp="1"/>
          </p:cNvSpPr>
          <p:nvPr>
            <p:ph type="title"/>
          </p:nvPr>
        </p:nvSpPr>
        <p:spPr/>
        <p:txBody>
          <a:bodyPr/>
          <a:lstStyle/>
          <a:p>
            <a:r>
              <a:rPr lang="en-US" dirty="0"/>
              <a:t>break statement</a:t>
            </a:r>
          </a:p>
        </p:txBody>
      </p:sp>
      <p:sp>
        <p:nvSpPr>
          <p:cNvPr id="4" name="Slide Number Placeholder 3">
            <a:extLst>
              <a:ext uri="{FF2B5EF4-FFF2-40B4-BE49-F238E27FC236}">
                <a16:creationId xmlns:a16="http://schemas.microsoft.com/office/drawing/2014/main" id="{75AFA294-F399-4660-B271-772CFF486DBC}"/>
              </a:ext>
            </a:extLst>
          </p:cNvPr>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10244" name="Picture 4" descr="if statement in C">
            <a:extLst>
              <a:ext uri="{FF2B5EF4-FFF2-40B4-BE49-F238E27FC236}">
                <a16:creationId xmlns:a16="http://schemas.microsoft.com/office/drawing/2014/main" id="{CCD0D582-7424-44E0-918B-B88B90AD32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308" r="15398"/>
          <a:stretch/>
        </p:blipFill>
        <p:spPr bwMode="auto">
          <a:xfrm>
            <a:off x="5305032" y="237162"/>
            <a:ext cx="5164848" cy="638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145084"/>
      </p:ext>
    </p:extLst>
  </p:cSld>
  <p:clrMapOvr>
    <a:masterClrMapping/>
  </p:clrMapOvr>
  <p:transition spd="slow">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2D74-45B6-488A-A933-4C0CCA2D2945}"/>
              </a:ext>
            </a:extLst>
          </p:cNvPr>
          <p:cNvSpPr>
            <a:spLocks noGrp="1"/>
          </p:cNvSpPr>
          <p:nvPr>
            <p:ph type="title"/>
          </p:nvPr>
        </p:nvSpPr>
        <p:spPr/>
        <p:txBody>
          <a:bodyPr/>
          <a:lstStyle/>
          <a:p>
            <a:r>
              <a:rPr lang="en-US" dirty="0"/>
              <a:t>Example: break statement</a:t>
            </a:r>
          </a:p>
        </p:txBody>
      </p:sp>
      <p:pic>
        <p:nvPicPr>
          <p:cNvPr id="6" name="Content Placeholder 5">
            <a:extLst>
              <a:ext uri="{FF2B5EF4-FFF2-40B4-BE49-F238E27FC236}">
                <a16:creationId xmlns:a16="http://schemas.microsoft.com/office/drawing/2014/main" id="{F402C855-B3F2-40C5-B875-13EB07636A88}"/>
              </a:ext>
            </a:extLst>
          </p:cNvPr>
          <p:cNvPicPr>
            <a:picLocks noGrp="1" noChangeAspect="1"/>
          </p:cNvPicPr>
          <p:nvPr>
            <p:ph idx="1"/>
          </p:nvPr>
        </p:nvPicPr>
        <p:blipFill rotWithShape="1">
          <a:blip r:embed="rId2"/>
          <a:srcRect b="-14797"/>
          <a:stretch/>
        </p:blipFill>
        <p:spPr>
          <a:xfrm>
            <a:off x="4876800" y="522324"/>
            <a:ext cx="6788938" cy="6869075"/>
          </a:xfrm>
          <a:prstGeom prst="rect">
            <a:avLst/>
          </a:prstGeom>
        </p:spPr>
      </p:pic>
      <p:sp>
        <p:nvSpPr>
          <p:cNvPr id="4" name="Slide Number Placeholder 3">
            <a:extLst>
              <a:ext uri="{FF2B5EF4-FFF2-40B4-BE49-F238E27FC236}">
                <a16:creationId xmlns:a16="http://schemas.microsoft.com/office/drawing/2014/main" id="{E5EDC779-6EAF-46C5-9B11-B80223E07DA6}"/>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699671468"/>
      </p:ext>
    </p:extLst>
  </p:cSld>
  <p:clrMapOvr>
    <a:masterClrMapping/>
  </p:clrMapOvr>
  <p:transition spd="slow">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381000"/>
            <a:ext cx="7162800" cy="6248400"/>
          </a:xfrm>
        </p:spPr>
        <p:txBody>
          <a:bodyPr>
            <a:normAutofit fontScale="92500" lnSpcReduction="10000"/>
          </a:bodyPr>
          <a:lstStyle/>
          <a:p>
            <a:pPr>
              <a:lnSpc>
                <a:spcPct val="110000"/>
              </a:lnSpc>
              <a:spcBef>
                <a:spcPts val="0"/>
              </a:spcBef>
              <a:buNone/>
            </a:pPr>
            <a:r>
              <a:rPr lang="en-US" sz="2200" b="1" dirty="0">
                <a:solidFill>
                  <a:schemeClr val="tx1"/>
                </a:solidFill>
              </a:rPr>
              <a:t>// Program to test whether an entered number is prime or not</a:t>
            </a:r>
          </a:p>
          <a:p>
            <a:pPr>
              <a:lnSpc>
                <a:spcPct val="110000"/>
              </a:lnSpc>
              <a:spcBef>
                <a:spcPts val="0"/>
              </a:spcBef>
              <a:buNone/>
            </a:pPr>
            <a:r>
              <a:rPr lang="en-US" sz="1800" b="1" dirty="0">
                <a:solidFill>
                  <a:schemeClr val="tx1"/>
                </a:solidFill>
              </a:rPr>
              <a:t>#include &lt;</a:t>
            </a:r>
            <a:r>
              <a:rPr lang="en-US" sz="1800" b="1" dirty="0" err="1">
                <a:solidFill>
                  <a:schemeClr val="tx1"/>
                </a:solidFill>
              </a:rPr>
              <a:t>stdio.h</a:t>
            </a:r>
            <a:r>
              <a:rPr lang="en-US" sz="1800" b="1" dirty="0">
                <a:solidFill>
                  <a:schemeClr val="tx1"/>
                </a:solidFill>
              </a:rPr>
              <a:t>&gt;</a:t>
            </a:r>
          </a:p>
          <a:p>
            <a:pPr>
              <a:lnSpc>
                <a:spcPct val="110000"/>
              </a:lnSpc>
              <a:spcBef>
                <a:spcPts val="0"/>
              </a:spcBef>
              <a:buNone/>
            </a:pPr>
            <a:r>
              <a:rPr lang="en-US" sz="1800" b="1" dirty="0">
                <a:solidFill>
                  <a:schemeClr val="tx1"/>
                </a:solidFill>
              </a:rPr>
              <a:t>#include &lt;</a:t>
            </a:r>
            <a:r>
              <a:rPr lang="en-US" sz="1800" b="1" dirty="0" err="1">
                <a:solidFill>
                  <a:schemeClr val="tx1"/>
                </a:solidFill>
              </a:rPr>
              <a:t>conio.h</a:t>
            </a:r>
            <a:r>
              <a:rPr lang="en-US" sz="1800" b="1" dirty="0">
                <a:solidFill>
                  <a:schemeClr val="tx1"/>
                </a:solidFill>
              </a:rPr>
              <a:t>&gt;</a:t>
            </a:r>
          </a:p>
          <a:p>
            <a:pPr>
              <a:lnSpc>
                <a:spcPct val="110000"/>
              </a:lnSpc>
              <a:spcBef>
                <a:spcPts val="0"/>
              </a:spcBef>
              <a:buNone/>
            </a:pPr>
            <a:r>
              <a:rPr lang="en-US" sz="1800" b="1" dirty="0">
                <a:solidFill>
                  <a:schemeClr val="tx1"/>
                </a:solidFill>
              </a:rPr>
              <a:t> main()</a:t>
            </a:r>
          </a:p>
          <a:p>
            <a:pPr>
              <a:lnSpc>
                <a:spcPct val="110000"/>
              </a:lnSpc>
              <a:spcBef>
                <a:spcPts val="0"/>
              </a:spcBef>
              <a:buNone/>
            </a:pPr>
            <a:r>
              <a:rPr lang="en-US" sz="1800" b="1" dirty="0">
                <a:solidFill>
                  <a:schemeClr val="tx1"/>
                </a:solidFill>
              </a:rPr>
              <a:t>{</a:t>
            </a:r>
          </a:p>
          <a:p>
            <a:pPr>
              <a:lnSpc>
                <a:spcPct val="110000"/>
              </a:lnSpc>
              <a:spcBef>
                <a:spcPts val="0"/>
              </a:spcBef>
              <a:buNone/>
            </a:pPr>
            <a:r>
              <a:rPr lang="en-US" sz="1800" b="1" dirty="0">
                <a:solidFill>
                  <a:schemeClr val="tx1"/>
                </a:solidFill>
              </a:rPr>
              <a:t>int </a:t>
            </a:r>
            <a:r>
              <a:rPr lang="en-US" sz="1800" b="1" dirty="0" err="1">
                <a:solidFill>
                  <a:schemeClr val="tx1"/>
                </a:solidFill>
              </a:rPr>
              <a:t>i,num</a:t>
            </a:r>
            <a:r>
              <a:rPr lang="en-US" sz="1800" b="1" dirty="0">
                <a:solidFill>
                  <a:schemeClr val="tx1"/>
                </a:solidFill>
              </a:rPr>
              <a:t>;</a:t>
            </a:r>
          </a:p>
          <a:p>
            <a:pPr>
              <a:lnSpc>
                <a:spcPct val="110000"/>
              </a:lnSpc>
              <a:spcBef>
                <a:spcPts val="0"/>
              </a:spcBef>
              <a:buNone/>
            </a:pPr>
            <a:r>
              <a:rPr lang="en-US" sz="1800" b="1" dirty="0" err="1">
                <a:solidFill>
                  <a:schemeClr val="tx1"/>
                </a:solidFill>
              </a:rPr>
              <a:t>printf</a:t>
            </a:r>
            <a:r>
              <a:rPr lang="en-US" sz="1800" b="1" dirty="0">
                <a:solidFill>
                  <a:schemeClr val="tx1"/>
                </a:solidFill>
              </a:rPr>
              <a:t>("\</a:t>
            </a:r>
            <a:r>
              <a:rPr lang="en-US" sz="1800" b="1" dirty="0" err="1">
                <a:solidFill>
                  <a:schemeClr val="tx1"/>
                </a:solidFill>
              </a:rPr>
              <a:t>nEnter</a:t>
            </a:r>
            <a:r>
              <a:rPr lang="en-US" sz="1800" b="1" dirty="0">
                <a:solidFill>
                  <a:schemeClr val="tx1"/>
                </a:solidFill>
              </a:rPr>
              <a:t> a number:");</a:t>
            </a:r>
          </a:p>
          <a:p>
            <a:pPr>
              <a:lnSpc>
                <a:spcPct val="110000"/>
              </a:lnSpc>
              <a:spcBef>
                <a:spcPts val="0"/>
              </a:spcBef>
              <a:buNone/>
            </a:pPr>
            <a:r>
              <a:rPr lang="en-US" sz="1800" b="1" dirty="0" err="1">
                <a:solidFill>
                  <a:schemeClr val="tx1"/>
                </a:solidFill>
              </a:rPr>
              <a:t>scanf</a:t>
            </a:r>
            <a:r>
              <a:rPr lang="en-US" sz="1800" b="1" dirty="0">
                <a:solidFill>
                  <a:schemeClr val="tx1"/>
                </a:solidFill>
              </a:rPr>
              <a:t>("%</a:t>
            </a:r>
            <a:r>
              <a:rPr lang="en-US" sz="1800" b="1" dirty="0" err="1">
                <a:solidFill>
                  <a:schemeClr val="tx1"/>
                </a:solidFill>
              </a:rPr>
              <a:t>d",&amp;num</a:t>
            </a:r>
            <a:r>
              <a:rPr lang="en-US" sz="1800" b="1" dirty="0">
                <a:solidFill>
                  <a:schemeClr val="tx1"/>
                </a:solidFill>
              </a:rPr>
              <a:t>);</a:t>
            </a:r>
          </a:p>
          <a:p>
            <a:pPr>
              <a:lnSpc>
                <a:spcPct val="110000"/>
              </a:lnSpc>
              <a:spcBef>
                <a:spcPts val="0"/>
              </a:spcBef>
              <a:buNone/>
            </a:pPr>
            <a:r>
              <a:rPr lang="en-US" sz="1800" b="1" dirty="0">
                <a:solidFill>
                  <a:schemeClr val="tx1"/>
                </a:solidFill>
              </a:rPr>
              <a:t>for(i=2;i&lt;</a:t>
            </a:r>
            <a:r>
              <a:rPr lang="en-US" sz="1800" b="1" dirty="0" err="1">
                <a:solidFill>
                  <a:schemeClr val="tx1"/>
                </a:solidFill>
              </a:rPr>
              <a:t>num;i</a:t>
            </a:r>
            <a:r>
              <a:rPr lang="en-US" sz="1800" b="1" dirty="0">
                <a:solidFill>
                  <a:schemeClr val="tx1"/>
                </a:solidFill>
              </a:rPr>
              <a:t>++)</a:t>
            </a:r>
          </a:p>
          <a:p>
            <a:pPr>
              <a:lnSpc>
                <a:spcPct val="110000"/>
              </a:lnSpc>
              <a:spcBef>
                <a:spcPts val="0"/>
              </a:spcBef>
              <a:buNone/>
            </a:pPr>
            <a:r>
              <a:rPr lang="en-US" sz="1800" b="1" dirty="0">
                <a:solidFill>
                  <a:schemeClr val="tx1"/>
                </a:solidFill>
              </a:rPr>
              <a:t>	{</a:t>
            </a:r>
          </a:p>
          <a:p>
            <a:pPr>
              <a:lnSpc>
                <a:spcPct val="110000"/>
              </a:lnSpc>
              <a:spcBef>
                <a:spcPts val="0"/>
              </a:spcBef>
              <a:buNone/>
            </a:pPr>
            <a:r>
              <a:rPr lang="en-US" sz="1800" b="1" dirty="0">
                <a:solidFill>
                  <a:schemeClr val="tx1"/>
                </a:solidFill>
              </a:rPr>
              <a:t>	          if(</a:t>
            </a:r>
            <a:r>
              <a:rPr lang="en-US" sz="1800" b="1" dirty="0" err="1">
                <a:solidFill>
                  <a:schemeClr val="tx1"/>
                </a:solidFill>
              </a:rPr>
              <a:t>num%i</a:t>
            </a:r>
            <a:r>
              <a:rPr lang="en-US" sz="1800" b="1" dirty="0">
                <a:solidFill>
                  <a:schemeClr val="tx1"/>
                </a:solidFill>
              </a:rPr>
              <a:t>==0)</a:t>
            </a:r>
          </a:p>
          <a:p>
            <a:pPr>
              <a:lnSpc>
                <a:spcPct val="110000"/>
              </a:lnSpc>
              <a:spcBef>
                <a:spcPts val="0"/>
              </a:spcBef>
              <a:buNone/>
            </a:pPr>
            <a:r>
              <a:rPr lang="en-US" sz="1800" b="1" dirty="0">
                <a:solidFill>
                  <a:schemeClr val="tx1"/>
                </a:solidFill>
              </a:rPr>
              <a:t>		{</a:t>
            </a:r>
          </a:p>
          <a:p>
            <a:pPr>
              <a:lnSpc>
                <a:spcPct val="110000"/>
              </a:lnSpc>
              <a:spcBef>
                <a:spcPts val="0"/>
              </a:spcBef>
              <a:buNone/>
            </a:pPr>
            <a:r>
              <a:rPr lang="en-US" sz="1800" b="1" dirty="0">
                <a:solidFill>
                  <a:schemeClr val="tx1"/>
                </a:solidFill>
              </a:rPr>
              <a:t>		</a:t>
            </a:r>
            <a:r>
              <a:rPr lang="en-US" sz="1800" b="1" dirty="0" err="1">
                <a:solidFill>
                  <a:schemeClr val="tx1"/>
                </a:solidFill>
              </a:rPr>
              <a:t>printf</a:t>
            </a:r>
            <a:r>
              <a:rPr lang="en-US" sz="1800" b="1" dirty="0">
                <a:solidFill>
                  <a:schemeClr val="tx1"/>
                </a:solidFill>
              </a:rPr>
              <a:t>("\</a:t>
            </a:r>
            <a:r>
              <a:rPr lang="en-US" sz="1800" b="1" dirty="0" err="1">
                <a:solidFill>
                  <a:schemeClr val="tx1"/>
                </a:solidFill>
              </a:rPr>
              <a:t>nNot</a:t>
            </a:r>
            <a:r>
              <a:rPr lang="en-US" sz="1800" b="1" dirty="0">
                <a:solidFill>
                  <a:schemeClr val="tx1"/>
                </a:solidFill>
              </a:rPr>
              <a:t> Prime.");</a:t>
            </a:r>
          </a:p>
          <a:p>
            <a:pPr>
              <a:lnSpc>
                <a:spcPct val="110000"/>
              </a:lnSpc>
              <a:spcBef>
                <a:spcPts val="0"/>
              </a:spcBef>
              <a:buNone/>
            </a:pPr>
            <a:r>
              <a:rPr lang="en-US" sz="1800" b="1" dirty="0">
                <a:solidFill>
                  <a:schemeClr val="tx1"/>
                </a:solidFill>
              </a:rPr>
              <a:t>		break;</a:t>
            </a:r>
          </a:p>
          <a:p>
            <a:pPr>
              <a:lnSpc>
                <a:spcPct val="110000"/>
              </a:lnSpc>
              <a:spcBef>
                <a:spcPts val="0"/>
              </a:spcBef>
              <a:buNone/>
            </a:pPr>
            <a:r>
              <a:rPr lang="en-US" sz="1800" b="1" dirty="0">
                <a:solidFill>
                  <a:schemeClr val="tx1"/>
                </a:solidFill>
              </a:rPr>
              <a:t>		}</a:t>
            </a:r>
          </a:p>
          <a:p>
            <a:pPr>
              <a:lnSpc>
                <a:spcPct val="110000"/>
              </a:lnSpc>
              <a:spcBef>
                <a:spcPts val="0"/>
              </a:spcBef>
              <a:buNone/>
            </a:pPr>
            <a:r>
              <a:rPr lang="en-US" sz="1800" b="1" dirty="0">
                <a:solidFill>
                  <a:schemeClr val="tx1"/>
                </a:solidFill>
              </a:rPr>
              <a:t>	}</a:t>
            </a:r>
          </a:p>
          <a:p>
            <a:pPr>
              <a:lnSpc>
                <a:spcPct val="110000"/>
              </a:lnSpc>
              <a:spcBef>
                <a:spcPts val="0"/>
              </a:spcBef>
              <a:buNone/>
            </a:pPr>
            <a:r>
              <a:rPr lang="en-US" sz="1800" b="1" dirty="0">
                <a:solidFill>
                  <a:schemeClr val="tx1"/>
                </a:solidFill>
              </a:rPr>
              <a:t>if(i==num)</a:t>
            </a:r>
          </a:p>
          <a:p>
            <a:pPr>
              <a:lnSpc>
                <a:spcPct val="110000"/>
              </a:lnSpc>
              <a:spcBef>
                <a:spcPts val="0"/>
              </a:spcBef>
              <a:buNone/>
            </a:pPr>
            <a:r>
              <a:rPr lang="en-US" sz="1800" b="1" dirty="0">
                <a:solidFill>
                  <a:schemeClr val="tx1"/>
                </a:solidFill>
              </a:rPr>
              <a:t>	{</a:t>
            </a:r>
          </a:p>
          <a:p>
            <a:pPr>
              <a:lnSpc>
                <a:spcPct val="110000"/>
              </a:lnSpc>
              <a:spcBef>
                <a:spcPts val="0"/>
              </a:spcBef>
              <a:buNone/>
            </a:pPr>
            <a:r>
              <a:rPr lang="en-US" sz="1800" b="1" dirty="0">
                <a:solidFill>
                  <a:schemeClr val="tx1"/>
                </a:solidFill>
              </a:rPr>
              <a:t>	</a:t>
            </a:r>
            <a:r>
              <a:rPr lang="en-US" sz="1800" b="1" dirty="0" err="1">
                <a:solidFill>
                  <a:schemeClr val="tx1"/>
                </a:solidFill>
              </a:rPr>
              <a:t>printf</a:t>
            </a:r>
            <a:r>
              <a:rPr lang="en-US" sz="1800" b="1" dirty="0">
                <a:solidFill>
                  <a:schemeClr val="tx1"/>
                </a:solidFill>
              </a:rPr>
              <a:t>("\</a:t>
            </a:r>
            <a:r>
              <a:rPr lang="en-US" sz="1800" b="1" dirty="0" err="1">
                <a:solidFill>
                  <a:schemeClr val="tx1"/>
                </a:solidFill>
              </a:rPr>
              <a:t>nPrime</a:t>
            </a:r>
            <a:r>
              <a:rPr lang="en-US" sz="1800" b="1" dirty="0">
                <a:solidFill>
                  <a:schemeClr val="tx1"/>
                </a:solidFill>
              </a:rPr>
              <a:t> Number.");</a:t>
            </a:r>
          </a:p>
          <a:p>
            <a:pPr>
              <a:lnSpc>
                <a:spcPct val="110000"/>
              </a:lnSpc>
              <a:spcBef>
                <a:spcPts val="0"/>
              </a:spcBef>
              <a:buNone/>
            </a:pPr>
            <a:r>
              <a:rPr lang="en-US" sz="1800" b="1" dirty="0">
                <a:solidFill>
                  <a:schemeClr val="tx1"/>
                </a:solidFill>
              </a:rPr>
              <a:t>	}</a:t>
            </a:r>
          </a:p>
          <a:p>
            <a:pPr>
              <a:lnSpc>
                <a:spcPct val="110000"/>
              </a:lnSpc>
              <a:spcBef>
                <a:spcPts val="0"/>
              </a:spcBef>
              <a:buNone/>
            </a:pPr>
            <a:r>
              <a:rPr lang="en-US" sz="1800" b="1" dirty="0" err="1">
                <a:solidFill>
                  <a:schemeClr val="tx1"/>
                </a:solidFill>
              </a:rPr>
              <a:t>getch</a:t>
            </a:r>
            <a:r>
              <a:rPr lang="en-US" sz="1800" b="1" dirty="0">
                <a:solidFill>
                  <a:schemeClr val="tx1"/>
                </a:solidFill>
              </a:rPr>
              <a:t>();</a:t>
            </a:r>
          </a:p>
          <a:p>
            <a:pPr>
              <a:lnSpc>
                <a:spcPct val="110000"/>
              </a:lnSpc>
              <a:spcBef>
                <a:spcPts val="0"/>
              </a:spcBef>
              <a:buNone/>
            </a:pPr>
            <a:r>
              <a:rPr lang="en-US" sz="1800" b="1" dirty="0">
                <a:solidFill>
                  <a:schemeClr val="tx1"/>
                </a:solidFill>
              </a:rPr>
              <a:t>}</a:t>
            </a:r>
          </a:p>
          <a:p>
            <a:pPr>
              <a:lnSpc>
                <a:spcPct val="110000"/>
              </a:lnSpc>
              <a:spcBef>
                <a:spcPts val="0"/>
              </a:spcBef>
              <a:buNone/>
            </a:pPr>
            <a:endParaRPr lang="en-US" sz="1100" b="1"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transition spd="slow">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continue </a:t>
            </a:r>
            <a:r>
              <a:rPr lang="en-US" dirty="0"/>
              <a:t>Statement</a:t>
            </a:r>
            <a:endParaRPr lang="en-US" i="1" dirty="0"/>
          </a:p>
        </p:txBody>
      </p:sp>
      <p:sp>
        <p:nvSpPr>
          <p:cNvPr id="3" name="Content Placeholder 2"/>
          <p:cNvSpPr>
            <a:spLocks noGrp="1"/>
          </p:cNvSpPr>
          <p:nvPr>
            <p:ph idx="1"/>
          </p:nvPr>
        </p:nvSpPr>
        <p:spPr>
          <a:xfrm>
            <a:off x="4800601" y="457200"/>
            <a:ext cx="6583679" cy="5594608"/>
          </a:xfrm>
        </p:spPr>
        <p:txBody>
          <a:bodyPr>
            <a:normAutofit/>
          </a:bodyPr>
          <a:lstStyle/>
          <a:p>
            <a:pPr algn="just"/>
            <a:r>
              <a:rPr lang="en-US" sz="2400" dirty="0"/>
              <a:t>The </a:t>
            </a:r>
            <a:r>
              <a:rPr lang="en-US" sz="2400" i="1" dirty="0"/>
              <a:t>continue</a:t>
            </a:r>
            <a:r>
              <a:rPr lang="en-US" sz="2400" dirty="0"/>
              <a:t> statement is used to bypass the remainder of the current pass through the loop.</a:t>
            </a:r>
          </a:p>
          <a:p>
            <a:pPr algn="just"/>
            <a:r>
              <a:rPr lang="en-US" sz="2400" dirty="0"/>
              <a:t>The </a:t>
            </a:r>
            <a:r>
              <a:rPr lang="en-US" sz="2400" dirty="0">
                <a:solidFill>
                  <a:srgbClr val="FF0000"/>
                </a:solidFill>
              </a:rPr>
              <a:t>loop does not terminate </a:t>
            </a:r>
            <a:r>
              <a:rPr lang="en-US" sz="2400" dirty="0"/>
              <a:t>when a </a:t>
            </a:r>
            <a:r>
              <a:rPr lang="en-US" sz="2400" i="1" dirty="0"/>
              <a:t>continue</a:t>
            </a:r>
            <a:r>
              <a:rPr lang="en-US" sz="2400" dirty="0"/>
              <a:t> statement</a:t>
            </a:r>
            <a:r>
              <a:rPr lang="en-US" sz="2400" dirty="0">
                <a:solidFill>
                  <a:srgbClr val="FF0000"/>
                </a:solidFill>
              </a:rPr>
              <a:t> </a:t>
            </a:r>
            <a:r>
              <a:rPr lang="en-US" sz="2400" dirty="0"/>
              <a:t>is </a:t>
            </a:r>
            <a:r>
              <a:rPr lang="en-US" sz="2400" dirty="0">
                <a:solidFill>
                  <a:srgbClr val="FF0000"/>
                </a:solidFill>
              </a:rPr>
              <a:t> </a:t>
            </a:r>
            <a:r>
              <a:rPr lang="en-US" sz="2400" dirty="0"/>
              <a:t>encountered.</a:t>
            </a:r>
          </a:p>
          <a:p>
            <a:pPr algn="just"/>
            <a:r>
              <a:rPr lang="en-US" sz="2400" dirty="0"/>
              <a:t>“SKIP THE FOLLOWING STATEMENTS AND CONTINUE WITH THE NEXT ITERATION”</a:t>
            </a:r>
          </a:p>
          <a:p>
            <a:pPr algn="just"/>
            <a:r>
              <a:rPr lang="en-US" sz="2400" dirty="0"/>
              <a:t>Syntax:</a:t>
            </a:r>
          </a:p>
          <a:p>
            <a:pPr algn="just">
              <a:buNone/>
            </a:pPr>
            <a:r>
              <a:rPr lang="en-US" sz="2400" dirty="0"/>
              <a:t>			</a:t>
            </a:r>
            <a:r>
              <a:rPr lang="en-US" sz="2400" dirty="0">
                <a:solidFill>
                  <a:srgbClr val="FF0000"/>
                </a:solidFill>
              </a:rPr>
              <a:t>continue;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transition spd="slow">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06A9-6372-46DD-AB4D-A9647E9AE9C2}"/>
              </a:ext>
            </a:extLst>
          </p:cNvPr>
          <p:cNvSpPr>
            <a:spLocks noGrp="1"/>
          </p:cNvSpPr>
          <p:nvPr>
            <p:ph type="title"/>
          </p:nvPr>
        </p:nvSpPr>
        <p:spPr/>
        <p:txBody>
          <a:bodyPr/>
          <a:lstStyle/>
          <a:p>
            <a:r>
              <a:rPr lang="en-US" i="1" dirty="0"/>
              <a:t>continue </a:t>
            </a:r>
            <a:r>
              <a:rPr lang="en-US" dirty="0"/>
              <a:t>Statement</a:t>
            </a:r>
          </a:p>
        </p:txBody>
      </p:sp>
      <p:sp>
        <p:nvSpPr>
          <p:cNvPr id="4" name="Slide Number Placeholder 3">
            <a:extLst>
              <a:ext uri="{FF2B5EF4-FFF2-40B4-BE49-F238E27FC236}">
                <a16:creationId xmlns:a16="http://schemas.microsoft.com/office/drawing/2014/main" id="{6F7D8AE4-E470-490F-8125-3773519C1E0E}"/>
              </a:ext>
            </a:extLst>
          </p:cNvPr>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11266" name="Picture 2" descr="if statement in C">
            <a:extLst>
              <a:ext uri="{FF2B5EF4-FFF2-40B4-BE49-F238E27FC236}">
                <a16:creationId xmlns:a16="http://schemas.microsoft.com/office/drawing/2014/main" id="{BED51392-A2EE-4D8B-96D2-58D9D7994A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2358" y="586637"/>
            <a:ext cx="7347190" cy="59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457668"/>
      </p:ext>
    </p:extLst>
  </p:cSld>
  <p:clrMapOvr>
    <a:masterClrMapping/>
  </p:clrMapOvr>
  <p:transition spd="slow">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0" y="320040"/>
            <a:ext cx="6248400" cy="6537960"/>
          </a:xfrm>
        </p:spPr>
        <p:txBody>
          <a:bodyPr>
            <a:normAutofit/>
          </a:bodyPr>
          <a:lstStyle/>
          <a:p>
            <a:pPr>
              <a:spcBef>
                <a:spcPts val="0"/>
              </a:spcBef>
              <a:buNone/>
            </a:pPr>
            <a:r>
              <a:rPr lang="en-US" b="1" dirty="0"/>
              <a:t>#include &lt;</a:t>
            </a:r>
            <a:r>
              <a:rPr lang="en-US" b="1" dirty="0" err="1"/>
              <a:t>stdio.h</a:t>
            </a:r>
            <a:r>
              <a:rPr lang="en-US" b="1" dirty="0"/>
              <a:t>&gt;</a:t>
            </a:r>
          </a:p>
          <a:p>
            <a:pPr>
              <a:spcBef>
                <a:spcPts val="0"/>
              </a:spcBef>
              <a:buNone/>
            </a:pPr>
            <a:r>
              <a:rPr lang="en-US" b="1" dirty="0"/>
              <a:t>#include &lt;</a:t>
            </a:r>
            <a:r>
              <a:rPr lang="en-US" b="1" dirty="0" err="1"/>
              <a:t>conio.h</a:t>
            </a:r>
            <a:r>
              <a:rPr lang="en-US" b="1" dirty="0"/>
              <a:t>&gt;</a:t>
            </a:r>
          </a:p>
          <a:p>
            <a:pPr>
              <a:spcBef>
                <a:spcPts val="0"/>
              </a:spcBef>
              <a:buNone/>
            </a:pPr>
            <a:r>
              <a:rPr lang="en-US" b="1" dirty="0" err="1"/>
              <a:t>int</a:t>
            </a:r>
            <a:r>
              <a:rPr lang="en-US" b="1" dirty="0"/>
              <a:t> main()</a:t>
            </a:r>
          </a:p>
          <a:p>
            <a:pPr>
              <a:spcBef>
                <a:spcPts val="0"/>
              </a:spcBef>
              <a:buNone/>
            </a:pPr>
            <a:r>
              <a:rPr lang="en-US" b="1" dirty="0"/>
              <a:t>{</a:t>
            </a:r>
          </a:p>
          <a:p>
            <a:pPr>
              <a:spcBef>
                <a:spcPts val="0"/>
              </a:spcBef>
              <a:buNone/>
            </a:pPr>
            <a:r>
              <a:rPr lang="en-US" b="1" dirty="0"/>
              <a:t>int i, num;</a:t>
            </a:r>
          </a:p>
          <a:p>
            <a:pPr>
              <a:spcBef>
                <a:spcPts val="0"/>
              </a:spcBef>
              <a:buNone/>
            </a:pPr>
            <a:r>
              <a:rPr lang="en-US" b="1" dirty="0" err="1"/>
              <a:t>printf</a:t>
            </a:r>
            <a:r>
              <a:rPr lang="en-US" b="1" dirty="0"/>
              <a:t>("\</a:t>
            </a:r>
            <a:r>
              <a:rPr lang="en-US" b="1" dirty="0" err="1"/>
              <a:t>nEnter</a:t>
            </a:r>
            <a:r>
              <a:rPr lang="en-US" b="1" dirty="0"/>
              <a:t> a number:");</a:t>
            </a:r>
          </a:p>
          <a:p>
            <a:pPr>
              <a:spcBef>
                <a:spcPts val="0"/>
              </a:spcBef>
              <a:buNone/>
            </a:pPr>
            <a:r>
              <a:rPr lang="en-US" b="1" dirty="0" err="1"/>
              <a:t>scanf</a:t>
            </a:r>
            <a:r>
              <a:rPr lang="en-US" b="1" dirty="0"/>
              <a:t>("%d", &amp;num);</a:t>
            </a:r>
          </a:p>
          <a:p>
            <a:pPr>
              <a:spcBef>
                <a:spcPts val="0"/>
              </a:spcBef>
              <a:buNone/>
            </a:pPr>
            <a:r>
              <a:rPr lang="en-US" b="1" dirty="0" err="1"/>
              <a:t>printf</a:t>
            </a:r>
            <a:r>
              <a:rPr lang="en-US" b="1" dirty="0"/>
              <a:t>("\</a:t>
            </a:r>
            <a:r>
              <a:rPr lang="en-US" b="1" dirty="0" err="1"/>
              <a:t>nThe</a:t>
            </a:r>
            <a:r>
              <a:rPr lang="en-US" b="1" dirty="0"/>
              <a:t> even numbers from 2 to %d are:\n", num);</a:t>
            </a:r>
          </a:p>
          <a:p>
            <a:pPr>
              <a:spcBef>
                <a:spcPts val="0"/>
              </a:spcBef>
              <a:buNone/>
            </a:pPr>
            <a:r>
              <a:rPr lang="en-US" b="1" dirty="0"/>
              <a:t>for(i=1;i&lt;=</a:t>
            </a:r>
            <a:r>
              <a:rPr lang="en-US" b="1" dirty="0" err="1"/>
              <a:t>num;i</a:t>
            </a:r>
            <a:r>
              <a:rPr lang="en-US" b="1" dirty="0"/>
              <a:t>++)</a:t>
            </a:r>
          </a:p>
          <a:p>
            <a:pPr>
              <a:spcBef>
                <a:spcPts val="0"/>
              </a:spcBef>
              <a:buNone/>
            </a:pPr>
            <a:r>
              <a:rPr lang="en-US" b="1" dirty="0"/>
              <a:t>	{</a:t>
            </a:r>
          </a:p>
          <a:p>
            <a:pPr>
              <a:spcBef>
                <a:spcPts val="0"/>
              </a:spcBef>
              <a:buNone/>
            </a:pPr>
            <a:r>
              <a:rPr lang="en-US" b="1" dirty="0"/>
              <a:t>	if(i%2!=0)</a:t>
            </a:r>
          </a:p>
          <a:p>
            <a:pPr>
              <a:spcBef>
                <a:spcPts val="0"/>
              </a:spcBef>
              <a:buNone/>
            </a:pPr>
            <a:r>
              <a:rPr lang="en-US" b="1" dirty="0"/>
              <a:t>	  {</a:t>
            </a:r>
          </a:p>
          <a:p>
            <a:pPr>
              <a:spcBef>
                <a:spcPts val="0"/>
              </a:spcBef>
              <a:buNone/>
            </a:pPr>
            <a:r>
              <a:rPr lang="en-US" b="1" dirty="0"/>
              <a:t>	  continue;</a:t>
            </a:r>
          </a:p>
          <a:p>
            <a:pPr>
              <a:spcBef>
                <a:spcPts val="0"/>
              </a:spcBef>
              <a:buNone/>
            </a:pPr>
            <a:r>
              <a:rPr lang="en-US" b="1" dirty="0"/>
              <a:t>	  }</a:t>
            </a:r>
          </a:p>
          <a:p>
            <a:pPr>
              <a:spcBef>
                <a:spcPts val="0"/>
              </a:spcBef>
              <a:buNone/>
            </a:pPr>
            <a:r>
              <a:rPr lang="en-US" b="1" dirty="0"/>
              <a:t>	  </a:t>
            </a:r>
            <a:r>
              <a:rPr lang="en-US" b="1" dirty="0" err="1"/>
              <a:t>printf</a:t>
            </a:r>
            <a:r>
              <a:rPr lang="en-US" b="1" dirty="0"/>
              <a:t>("%d\t", i);</a:t>
            </a:r>
          </a:p>
          <a:p>
            <a:pPr>
              <a:spcBef>
                <a:spcPts val="0"/>
              </a:spcBef>
              <a:buNone/>
            </a:pPr>
            <a:r>
              <a:rPr lang="en-US" b="1" dirty="0"/>
              <a:t>	}</a:t>
            </a:r>
          </a:p>
          <a:p>
            <a:pPr>
              <a:spcBef>
                <a:spcPts val="0"/>
              </a:spcBef>
              <a:buNone/>
            </a:pPr>
            <a:r>
              <a:rPr lang="en-US" b="1" dirty="0" err="1"/>
              <a:t>getch</a:t>
            </a:r>
            <a:r>
              <a:rPr lang="en-US" b="1" dirty="0"/>
              <a:t>();</a:t>
            </a:r>
          </a:p>
          <a:p>
            <a:pPr>
              <a:spcBef>
                <a:spcPts val="0"/>
              </a:spcBef>
              <a:buNone/>
            </a:pPr>
            <a:r>
              <a:rPr lang="en-US" b="1" dirty="0"/>
              <a:t>}</a:t>
            </a:r>
          </a:p>
          <a:p>
            <a:pPr>
              <a:spcBef>
                <a:spcPts val="0"/>
              </a:spcBef>
              <a:buNone/>
            </a:pPr>
            <a:endParaRPr lang="en-US"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transition spd="slow">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goto</a:t>
            </a:r>
            <a:r>
              <a:rPr lang="en-US" dirty="0"/>
              <a:t> </a:t>
            </a:r>
            <a:br>
              <a:rPr lang="en-US" dirty="0"/>
            </a:br>
            <a:r>
              <a:rPr lang="en-US" dirty="0"/>
              <a:t>Statement</a:t>
            </a:r>
          </a:p>
        </p:txBody>
      </p:sp>
      <p:sp>
        <p:nvSpPr>
          <p:cNvPr id="3" name="Content Placeholder 2"/>
          <p:cNvSpPr>
            <a:spLocks noGrp="1"/>
          </p:cNvSpPr>
          <p:nvPr>
            <p:ph idx="1"/>
          </p:nvPr>
        </p:nvSpPr>
        <p:spPr>
          <a:xfrm>
            <a:off x="4648200" y="640080"/>
            <a:ext cx="7086600" cy="5760720"/>
          </a:xfrm>
        </p:spPr>
        <p:txBody>
          <a:bodyPr>
            <a:normAutofit fontScale="92500" lnSpcReduction="10000"/>
          </a:bodyPr>
          <a:lstStyle/>
          <a:p>
            <a:pPr algn="just"/>
            <a:r>
              <a:rPr lang="en-US" sz="2400" dirty="0"/>
              <a:t>The </a:t>
            </a:r>
            <a:r>
              <a:rPr lang="en-US" sz="2400" i="1" dirty="0"/>
              <a:t>goto </a:t>
            </a:r>
            <a:r>
              <a:rPr lang="en-US" sz="2400" dirty="0"/>
              <a:t> statement is used to alter the normal sequence of program execution by unconditionally transferring control to some other part of the program.</a:t>
            </a:r>
          </a:p>
          <a:p>
            <a:pPr algn="just"/>
            <a:r>
              <a:rPr lang="en-US" sz="2400" dirty="0"/>
              <a:t>The </a:t>
            </a:r>
            <a:r>
              <a:rPr lang="en-US" sz="2400" i="1" dirty="0"/>
              <a:t>goto </a:t>
            </a:r>
            <a:r>
              <a:rPr lang="en-US" sz="2400" dirty="0"/>
              <a:t>statement transfers the control to a labeled statement somewhere in the current function using syntax:</a:t>
            </a:r>
          </a:p>
          <a:p>
            <a:pPr algn="just">
              <a:buNone/>
            </a:pPr>
            <a:r>
              <a:rPr lang="en-US" sz="2400" dirty="0"/>
              <a:t>			</a:t>
            </a:r>
            <a:r>
              <a:rPr lang="en-US" sz="2400" dirty="0">
                <a:solidFill>
                  <a:srgbClr val="FF0000"/>
                </a:solidFill>
              </a:rPr>
              <a:t>goto label;</a:t>
            </a:r>
          </a:p>
          <a:p>
            <a:pPr algn="just"/>
            <a:r>
              <a:rPr lang="en-US" sz="2400" dirty="0"/>
              <a:t>Here, label is an identifier used to label the target statement to which the control would be transferred.</a:t>
            </a:r>
          </a:p>
          <a:p>
            <a:pPr algn="just"/>
            <a:r>
              <a:rPr lang="en-US" sz="2400" dirty="0"/>
              <a:t>The target statement must be labeled using syntax:</a:t>
            </a:r>
          </a:p>
          <a:p>
            <a:pPr algn="just">
              <a:buNone/>
            </a:pPr>
            <a:r>
              <a:rPr lang="en-US" sz="2400" dirty="0"/>
              <a:t>		</a:t>
            </a:r>
            <a:r>
              <a:rPr lang="en-US" sz="2400" dirty="0">
                <a:solidFill>
                  <a:srgbClr val="FF0000"/>
                </a:solidFill>
              </a:rPr>
              <a:t>label: statements;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F9BA-DC38-409D-8319-2EDA45B83139}"/>
              </a:ext>
            </a:extLst>
          </p:cNvPr>
          <p:cNvSpPr>
            <a:spLocks noGrp="1"/>
          </p:cNvSpPr>
          <p:nvPr>
            <p:ph type="title"/>
          </p:nvPr>
        </p:nvSpPr>
        <p:spPr/>
        <p:txBody>
          <a:bodyPr>
            <a:normAutofit/>
          </a:bodyPr>
          <a:lstStyle/>
          <a:p>
            <a:pPr algn="ctr"/>
            <a:r>
              <a:rPr lang="en-US" sz="3600" b="1" dirty="0">
                <a:solidFill>
                  <a:srgbClr val="C00000"/>
                </a:solidFill>
                <a:latin typeface="Times New Roman" pitchFamily="18" charset="0"/>
                <a:cs typeface="Times New Roman" pitchFamily="18" charset="0"/>
              </a:rPr>
              <a:t>Entry Controlled and Exit Controlled loop</a:t>
            </a:r>
          </a:p>
        </p:txBody>
      </p:sp>
      <p:sp>
        <p:nvSpPr>
          <p:cNvPr id="3" name="Content Placeholder 2">
            <a:extLst>
              <a:ext uri="{FF2B5EF4-FFF2-40B4-BE49-F238E27FC236}">
                <a16:creationId xmlns:a16="http://schemas.microsoft.com/office/drawing/2014/main" id="{40E6A381-CF78-492C-A439-1A8DAA0D0689}"/>
              </a:ext>
            </a:extLst>
          </p:cNvPr>
          <p:cNvSpPr>
            <a:spLocks noGrp="1"/>
          </p:cNvSpPr>
          <p:nvPr>
            <p:ph idx="1"/>
          </p:nvPr>
        </p:nvSpPr>
        <p:spPr>
          <a:xfrm>
            <a:off x="838200" y="1690688"/>
            <a:ext cx="10744200" cy="4265449"/>
          </a:xfrm>
        </p:spPr>
        <p:txBody>
          <a:bodyPr>
            <a:normAutofit lnSpcReduction="10000"/>
          </a:bodyPr>
          <a:lstStyle/>
          <a:p>
            <a:r>
              <a:rPr lang="en-US" dirty="0">
                <a:latin typeface="Salsa"/>
              </a:rPr>
              <a:t>Depending on the position of the test condition in the loop, a loop may be classified either as the entry controlled loop or exit controlled loop.</a:t>
            </a:r>
          </a:p>
          <a:p>
            <a:pPr algn="l"/>
            <a:r>
              <a:rPr lang="en-US" dirty="0">
                <a:latin typeface="Salsa"/>
              </a:rPr>
              <a:t>In the entry controlled loops, conditions are tested before the start of the loop execution. If the conditions are satisfied, then the body of the loop will be executed. </a:t>
            </a:r>
          </a:p>
          <a:p>
            <a:pPr algn="l"/>
            <a:r>
              <a:rPr lang="en-US" b="1" dirty="0">
                <a:latin typeface="Salsa"/>
              </a:rPr>
              <a:t>while loop</a:t>
            </a:r>
            <a:r>
              <a:rPr lang="en-US" dirty="0">
                <a:latin typeface="Salsa"/>
              </a:rPr>
              <a:t> and </a:t>
            </a:r>
            <a:r>
              <a:rPr lang="en-US" b="1" dirty="0">
                <a:latin typeface="Salsa"/>
              </a:rPr>
              <a:t>for loop </a:t>
            </a:r>
            <a:r>
              <a:rPr lang="en-US" dirty="0">
                <a:latin typeface="Salsa"/>
              </a:rPr>
              <a:t>are examples of entry controlled loop.</a:t>
            </a:r>
          </a:p>
          <a:p>
            <a:pPr algn="l"/>
            <a:r>
              <a:rPr lang="en-US" dirty="0">
                <a:latin typeface="Salsa"/>
              </a:rPr>
              <a:t>In the case of an exit-controlled loop, the test is performed at the end of the body of the loop execution. If the conditions are not satisfied, then the body of the loop will not be executed. </a:t>
            </a:r>
          </a:p>
          <a:p>
            <a:pPr algn="l"/>
            <a:r>
              <a:rPr lang="en-US" b="1" dirty="0">
                <a:latin typeface="Salsa"/>
              </a:rPr>
              <a:t>Do While loop</a:t>
            </a:r>
            <a:r>
              <a:rPr lang="en-US" dirty="0">
                <a:latin typeface="Salsa"/>
              </a:rPr>
              <a:t> is an example of Exit controlled loop.</a:t>
            </a:r>
          </a:p>
          <a:p>
            <a:endParaRPr lang="en-US" dirty="0"/>
          </a:p>
        </p:txBody>
      </p:sp>
      <p:sp>
        <p:nvSpPr>
          <p:cNvPr id="4" name="Slide Number Placeholder 3">
            <a:extLst>
              <a:ext uri="{FF2B5EF4-FFF2-40B4-BE49-F238E27FC236}">
                <a16:creationId xmlns:a16="http://schemas.microsoft.com/office/drawing/2014/main" id="{5DC578AF-3AC4-49D5-BF94-5DAE5BABD2CC}"/>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210361234"/>
      </p:ext>
    </p:extLst>
  </p:cSld>
  <p:clrMapOvr>
    <a:masterClrMapping/>
  </p:clrMapOvr>
  <p:transition spd="slow">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3C32-98BC-4078-BCA5-01015780B6D7}"/>
              </a:ext>
            </a:extLst>
          </p:cNvPr>
          <p:cNvSpPr>
            <a:spLocks noGrp="1"/>
          </p:cNvSpPr>
          <p:nvPr>
            <p:ph type="title"/>
          </p:nvPr>
        </p:nvSpPr>
        <p:spPr/>
        <p:txBody>
          <a:bodyPr/>
          <a:lstStyle/>
          <a:p>
            <a:r>
              <a:rPr lang="en-US" dirty="0"/>
              <a:t>Example </a:t>
            </a:r>
            <a:br>
              <a:rPr lang="en-US" dirty="0"/>
            </a:br>
            <a:r>
              <a:rPr lang="en-US" dirty="0" err="1"/>
              <a:t>goto</a:t>
            </a:r>
            <a:r>
              <a:rPr lang="en-US" dirty="0"/>
              <a:t> statement</a:t>
            </a:r>
          </a:p>
        </p:txBody>
      </p:sp>
      <p:pic>
        <p:nvPicPr>
          <p:cNvPr id="5" name="Content Placeholder 4">
            <a:extLst>
              <a:ext uri="{FF2B5EF4-FFF2-40B4-BE49-F238E27FC236}">
                <a16:creationId xmlns:a16="http://schemas.microsoft.com/office/drawing/2014/main" id="{FC89301B-E531-4FA7-8DA8-C4992256834C}"/>
              </a:ext>
            </a:extLst>
          </p:cNvPr>
          <p:cNvPicPr>
            <a:picLocks noGrp="1" noChangeAspect="1"/>
          </p:cNvPicPr>
          <p:nvPr>
            <p:ph idx="1"/>
          </p:nvPr>
        </p:nvPicPr>
        <p:blipFill>
          <a:blip r:embed="rId2"/>
          <a:stretch>
            <a:fillRect/>
          </a:stretch>
        </p:blipFill>
        <p:spPr>
          <a:xfrm>
            <a:off x="5014818" y="59186"/>
            <a:ext cx="6288551" cy="6739628"/>
          </a:xfrm>
          <a:prstGeom prst="rect">
            <a:avLst/>
          </a:prstGeom>
        </p:spPr>
      </p:pic>
      <p:sp>
        <p:nvSpPr>
          <p:cNvPr id="4" name="Slide Number Placeholder 3">
            <a:extLst>
              <a:ext uri="{FF2B5EF4-FFF2-40B4-BE49-F238E27FC236}">
                <a16:creationId xmlns:a16="http://schemas.microsoft.com/office/drawing/2014/main" id="{60B7F039-A41E-403E-BA65-74622B9B86D9}"/>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107103213"/>
      </p:ext>
    </p:extLst>
  </p:cSld>
  <p:clrMapOvr>
    <a:masterClrMapping/>
  </p:clrMapOvr>
  <p:transition spd="slow">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058400" cy="6248400"/>
          </a:xfrm>
        </p:spPr>
        <p:txBody>
          <a:bodyPr>
            <a:normAutofit fontScale="62500" lnSpcReduction="20000"/>
          </a:bodyPr>
          <a:lstStyle/>
          <a:p>
            <a:pPr>
              <a:spcBef>
                <a:spcPts val="0"/>
              </a:spcBef>
              <a:buNone/>
            </a:pPr>
            <a:r>
              <a:rPr lang="en-US" sz="4200" b="1" dirty="0"/>
              <a:t>// Program for Armstrong number</a:t>
            </a:r>
          </a:p>
          <a:p>
            <a:pPr>
              <a:spcBef>
                <a:spcPts val="0"/>
              </a:spcBef>
              <a:buNone/>
            </a:pPr>
            <a:r>
              <a:rPr lang="en-US" sz="3300" b="1" dirty="0" err="1"/>
              <a:t>Int</a:t>
            </a:r>
            <a:r>
              <a:rPr lang="en-US" sz="3300" b="1" dirty="0"/>
              <a:t> main()</a:t>
            </a:r>
          </a:p>
          <a:p>
            <a:pPr>
              <a:spcBef>
                <a:spcPts val="0"/>
              </a:spcBef>
              <a:buNone/>
            </a:pPr>
            <a:r>
              <a:rPr lang="en-US" sz="3300" b="1" dirty="0"/>
              <a:t>{</a:t>
            </a:r>
          </a:p>
          <a:p>
            <a:pPr>
              <a:spcBef>
                <a:spcPts val="0"/>
              </a:spcBef>
              <a:buNone/>
            </a:pPr>
            <a:r>
              <a:rPr lang="en-US" sz="3300" b="1" dirty="0"/>
              <a:t>int </a:t>
            </a:r>
            <a:r>
              <a:rPr lang="en-US" sz="3300" b="1" dirty="0" err="1"/>
              <a:t>num,digit,sum</a:t>
            </a:r>
            <a:r>
              <a:rPr lang="en-US" sz="3300" b="1" dirty="0"/>
              <a:t>=0;</a:t>
            </a:r>
          </a:p>
          <a:p>
            <a:pPr>
              <a:spcBef>
                <a:spcPts val="0"/>
              </a:spcBef>
              <a:buNone/>
            </a:pPr>
            <a:r>
              <a:rPr lang="en-US" sz="3300" b="1" dirty="0"/>
              <a:t>int temp;</a:t>
            </a:r>
          </a:p>
          <a:p>
            <a:pPr>
              <a:spcBef>
                <a:spcPts val="0"/>
              </a:spcBef>
              <a:buNone/>
            </a:pPr>
            <a:endParaRPr lang="en-US" sz="3300" b="1" dirty="0"/>
          </a:p>
          <a:p>
            <a:pPr>
              <a:spcBef>
                <a:spcPts val="0"/>
              </a:spcBef>
              <a:buNone/>
            </a:pPr>
            <a:r>
              <a:rPr lang="en-US" sz="3300" b="1" dirty="0" err="1"/>
              <a:t>printf</a:t>
            </a:r>
            <a:r>
              <a:rPr lang="en-US" sz="3300" b="1" dirty="0"/>
              <a:t>("\</a:t>
            </a:r>
            <a:r>
              <a:rPr lang="en-US" sz="3300" b="1" dirty="0" err="1"/>
              <a:t>nEnter</a:t>
            </a:r>
            <a:r>
              <a:rPr lang="en-US" sz="3300" b="1" dirty="0"/>
              <a:t> number to be checked:\t");</a:t>
            </a:r>
          </a:p>
          <a:p>
            <a:pPr>
              <a:spcBef>
                <a:spcPts val="0"/>
              </a:spcBef>
              <a:buNone/>
            </a:pPr>
            <a:r>
              <a:rPr lang="en-US" sz="3300" b="1" dirty="0" err="1"/>
              <a:t>scanf</a:t>
            </a:r>
            <a:r>
              <a:rPr lang="en-US" sz="3300" b="1" dirty="0"/>
              <a:t>("%d", &amp;num);</a:t>
            </a:r>
          </a:p>
          <a:p>
            <a:pPr>
              <a:spcBef>
                <a:spcPts val="0"/>
              </a:spcBef>
              <a:buNone/>
            </a:pPr>
            <a:r>
              <a:rPr lang="en-US" sz="3300" b="1" dirty="0"/>
              <a:t>temp=num;</a:t>
            </a:r>
          </a:p>
          <a:p>
            <a:pPr>
              <a:spcBef>
                <a:spcPts val="0"/>
              </a:spcBef>
              <a:buNone/>
            </a:pPr>
            <a:endParaRPr lang="en-US" sz="3300" b="1" dirty="0"/>
          </a:p>
          <a:p>
            <a:pPr>
              <a:spcBef>
                <a:spcPts val="0"/>
              </a:spcBef>
              <a:buNone/>
            </a:pPr>
            <a:r>
              <a:rPr lang="en-US" sz="3300" b="1" dirty="0"/>
              <a:t>while(num!=0)</a:t>
            </a:r>
          </a:p>
          <a:p>
            <a:pPr>
              <a:spcBef>
                <a:spcPts val="0"/>
              </a:spcBef>
              <a:buNone/>
            </a:pPr>
            <a:r>
              <a:rPr lang="en-US" sz="3300" b="1" dirty="0"/>
              <a:t>{</a:t>
            </a:r>
          </a:p>
          <a:p>
            <a:pPr>
              <a:spcBef>
                <a:spcPts val="0"/>
              </a:spcBef>
              <a:buNone/>
            </a:pPr>
            <a:r>
              <a:rPr lang="en-US" sz="3300" b="1" dirty="0"/>
              <a:t>	digit = num % 10;</a:t>
            </a:r>
          </a:p>
          <a:p>
            <a:pPr>
              <a:spcBef>
                <a:spcPts val="0"/>
              </a:spcBef>
              <a:buNone/>
            </a:pPr>
            <a:r>
              <a:rPr lang="en-US" sz="3300" b="1" dirty="0"/>
              <a:t>	sum += digit*digit*digit;</a:t>
            </a:r>
          </a:p>
          <a:p>
            <a:pPr>
              <a:spcBef>
                <a:spcPts val="0"/>
              </a:spcBef>
              <a:buNone/>
            </a:pPr>
            <a:r>
              <a:rPr lang="en-US" sz="3300" b="1" dirty="0"/>
              <a:t>	num /= 10;</a:t>
            </a:r>
          </a:p>
          <a:p>
            <a:pPr>
              <a:spcBef>
                <a:spcPts val="0"/>
              </a:spcBef>
              <a:buNone/>
            </a:pPr>
            <a:r>
              <a:rPr lang="en-US" sz="3300" b="1" dirty="0"/>
              <a:t>}</a:t>
            </a:r>
          </a:p>
          <a:p>
            <a:pPr>
              <a:spcBef>
                <a:spcPts val="0"/>
              </a:spcBef>
              <a:buNone/>
            </a:pPr>
            <a:r>
              <a:rPr lang="en-US" sz="3300" b="1" dirty="0"/>
              <a:t>if(temp==sum)</a:t>
            </a:r>
          </a:p>
          <a:p>
            <a:pPr>
              <a:spcBef>
                <a:spcPts val="0"/>
              </a:spcBef>
              <a:buNone/>
            </a:pPr>
            <a:r>
              <a:rPr lang="en-US" sz="3300" b="1" dirty="0"/>
              <a:t>	</a:t>
            </a:r>
            <a:r>
              <a:rPr lang="en-US" sz="3300" b="1" dirty="0" err="1"/>
              <a:t>printf</a:t>
            </a:r>
            <a:r>
              <a:rPr lang="en-US" sz="3300" b="1" dirty="0"/>
              <a:t>("\</a:t>
            </a:r>
            <a:r>
              <a:rPr lang="en-US" sz="3300" b="1" dirty="0" err="1"/>
              <a:t>nArmstrong</a:t>
            </a:r>
            <a:r>
              <a:rPr lang="en-US" sz="3300" b="1" dirty="0"/>
              <a:t> Number!!!");</a:t>
            </a:r>
          </a:p>
          <a:p>
            <a:pPr>
              <a:spcBef>
                <a:spcPts val="0"/>
              </a:spcBef>
              <a:buNone/>
            </a:pPr>
            <a:endParaRPr lang="en-US" sz="3300" b="1" dirty="0"/>
          </a:p>
          <a:p>
            <a:pPr>
              <a:spcBef>
                <a:spcPts val="0"/>
              </a:spcBef>
              <a:buNone/>
            </a:pPr>
            <a:r>
              <a:rPr lang="en-US" sz="3300" b="1" dirty="0"/>
              <a:t>else</a:t>
            </a:r>
          </a:p>
          <a:p>
            <a:pPr>
              <a:spcBef>
                <a:spcPts val="0"/>
              </a:spcBef>
              <a:buNone/>
            </a:pPr>
            <a:r>
              <a:rPr lang="en-US" sz="3300" b="1" dirty="0"/>
              <a:t>	</a:t>
            </a:r>
            <a:r>
              <a:rPr lang="en-US" sz="3300" b="1" dirty="0" err="1"/>
              <a:t>printf</a:t>
            </a:r>
            <a:r>
              <a:rPr lang="en-US" sz="3300" b="1" dirty="0"/>
              <a:t>("Not Armstrong Number.");</a:t>
            </a:r>
          </a:p>
          <a:p>
            <a:pPr>
              <a:spcBef>
                <a:spcPts val="0"/>
              </a:spcBef>
              <a:buNone/>
            </a:pPr>
            <a:endParaRPr lang="en-US" sz="3300" b="1" dirty="0"/>
          </a:p>
          <a:p>
            <a:pPr>
              <a:spcBef>
                <a:spcPts val="0"/>
              </a:spcBef>
              <a:buNone/>
            </a:pPr>
            <a:r>
              <a:rPr lang="en-US" sz="3300" b="1" dirty="0" err="1"/>
              <a:t>getch</a:t>
            </a:r>
            <a:r>
              <a:rPr lang="en-US" sz="3300" b="1" dirty="0"/>
              <a:t>();</a:t>
            </a:r>
          </a:p>
          <a:p>
            <a:pPr>
              <a:spcBef>
                <a:spcPts val="0"/>
              </a:spcBef>
              <a:buNone/>
            </a:pPr>
            <a:r>
              <a:rPr lang="en-US" sz="3300" b="1" dirty="0"/>
              <a:t>return 0;</a:t>
            </a:r>
          </a:p>
          <a:p>
            <a:pPr>
              <a:spcBef>
                <a:spcPts val="0"/>
              </a:spcBef>
              <a:buNone/>
            </a:pPr>
            <a:r>
              <a:rPr lang="en-US" sz="3300" b="1" dirty="0"/>
              <a:t>}</a:t>
            </a:r>
          </a:p>
          <a:p>
            <a:pPr>
              <a:spcBef>
                <a:spcPts val="0"/>
              </a:spcBef>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cSld>
  <p:clrMapOvr>
    <a:masterClrMapping/>
  </p:clrMapOvr>
  <p:transition spd="slow">
    <p:wedg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533400"/>
            <a:ext cx="8763000" cy="5791200"/>
          </a:xfrm>
        </p:spPr>
        <p:txBody>
          <a:bodyPr>
            <a:normAutofit fontScale="77500" lnSpcReduction="20000"/>
          </a:bodyPr>
          <a:lstStyle/>
          <a:p>
            <a:pPr>
              <a:buNone/>
            </a:pPr>
            <a:r>
              <a:rPr lang="en-US" sz="2800" b="1" dirty="0"/>
              <a:t>//Program for reversing a number</a:t>
            </a:r>
          </a:p>
          <a:p>
            <a:pPr>
              <a:buNone/>
            </a:pPr>
            <a:r>
              <a:rPr lang="en-US" dirty="0"/>
              <a:t> </a:t>
            </a:r>
            <a:r>
              <a:rPr lang="en-US" dirty="0" err="1"/>
              <a:t>int</a:t>
            </a:r>
            <a:r>
              <a:rPr lang="en-US" dirty="0"/>
              <a:t> main()</a:t>
            </a:r>
          </a:p>
          <a:p>
            <a:pPr>
              <a:buNone/>
            </a:pPr>
            <a:r>
              <a:rPr lang="en-US" dirty="0"/>
              <a:t>{</a:t>
            </a:r>
          </a:p>
          <a:p>
            <a:pPr>
              <a:buNone/>
            </a:pPr>
            <a:r>
              <a:rPr lang="en-US" dirty="0"/>
              <a:t>int n, digit;</a:t>
            </a:r>
          </a:p>
          <a:p>
            <a:pPr>
              <a:buNone/>
            </a:pPr>
            <a:r>
              <a:rPr lang="en-US" dirty="0" err="1"/>
              <a:t>printf</a:t>
            </a:r>
            <a:r>
              <a:rPr lang="en-US" dirty="0"/>
              <a:t>("\n Enter number you want to reverse:");</a:t>
            </a:r>
          </a:p>
          <a:p>
            <a:pPr>
              <a:buNone/>
            </a:pPr>
            <a:r>
              <a:rPr lang="en-US" dirty="0"/>
              <a:t>scanf("%d", &amp;n);</a:t>
            </a:r>
          </a:p>
          <a:p>
            <a:pPr>
              <a:buNone/>
            </a:pPr>
            <a:r>
              <a:rPr lang="en-US" dirty="0"/>
              <a:t>printf("\n The reverse of the entered number is:");</a:t>
            </a:r>
          </a:p>
          <a:p>
            <a:pPr>
              <a:buNone/>
            </a:pPr>
            <a:r>
              <a:rPr lang="en-US" dirty="0"/>
              <a:t>while(n!=0)</a:t>
            </a:r>
          </a:p>
          <a:p>
            <a:pPr>
              <a:buNone/>
            </a:pPr>
            <a:r>
              <a:rPr lang="en-US" dirty="0"/>
              <a:t>	{</a:t>
            </a:r>
          </a:p>
          <a:p>
            <a:pPr>
              <a:buNone/>
            </a:pPr>
            <a:r>
              <a:rPr lang="en-US" dirty="0"/>
              <a:t>	digit=n%10;</a:t>
            </a:r>
          </a:p>
          <a:p>
            <a:pPr>
              <a:buNone/>
            </a:pPr>
            <a:r>
              <a:rPr lang="en-US" dirty="0"/>
              <a:t>	printf("%d", digit);</a:t>
            </a:r>
          </a:p>
          <a:p>
            <a:pPr>
              <a:buNone/>
            </a:pPr>
            <a:r>
              <a:rPr lang="en-US" dirty="0"/>
              <a:t>	n=n/10;</a:t>
            </a:r>
          </a:p>
          <a:p>
            <a:pPr>
              <a:buNone/>
            </a:pPr>
            <a:r>
              <a:rPr lang="en-US" dirty="0"/>
              <a:t>	}</a:t>
            </a:r>
          </a:p>
          <a:p>
            <a:pPr>
              <a:buNone/>
            </a:pPr>
            <a:r>
              <a:rPr lang="en-US" dirty="0" err="1"/>
              <a:t>getch</a:t>
            </a:r>
            <a:r>
              <a:rPr lang="en-US" dirty="0"/>
              <a:t>();</a:t>
            </a:r>
          </a:p>
          <a:p>
            <a:pPr>
              <a:buNone/>
            </a:pPr>
            <a:r>
              <a:rPr lang="en-US" dirty="0"/>
              <a:t>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cSld>
  <p:clrMapOvr>
    <a:masterClrMapping/>
  </p:clrMapOvr>
  <p:transition spd="slow">
    <p:wedg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8600"/>
            <a:ext cx="8534400" cy="6492875"/>
          </a:xfrm>
        </p:spPr>
        <p:txBody>
          <a:bodyPr>
            <a:normAutofit fontScale="70000" lnSpcReduction="20000"/>
          </a:bodyPr>
          <a:lstStyle/>
          <a:p>
            <a:pPr>
              <a:lnSpc>
                <a:spcPct val="120000"/>
              </a:lnSpc>
              <a:spcBef>
                <a:spcPts val="0"/>
              </a:spcBef>
              <a:buNone/>
            </a:pPr>
            <a:r>
              <a:rPr lang="en-US" sz="2900" b="1" dirty="0"/>
              <a:t>//Program to compute sum of digits of an integer</a:t>
            </a:r>
            <a:endParaRPr lang="en-US" b="1" dirty="0"/>
          </a:p>
          <a:p>
            <a:pPr>
              <a:lnSpc>
                <a:spcPct val="120000"/>
              </a:lnSpc>
              <a:spcBef>
                <a:spcPts val="0"/>
              </a:spcBef>
              <a:buNone/>
            </a:pPr>
            <a:r>
              <a:rPr lang="en-US" b="1" dirty="0"/>
              <a:t>#include &lt;</a:t>
            </a:r>
            <a:r>
              <a:rPr lang="en-US" b="1" dirty="0" err="1"/>
              <a:t>stdio.h</a:t>
            </a:r>
            <a:r>
              <a:rPr lang="en-US" b="1" dirty="0"/>
              <a:t>&gt;</a:t>
            </a:r>
          </a:p>
          <a:p>
            <a:pPr>
              <a:lnSpc>
                <a:spcPct val="120000"/>
              </a:lnSpc>
              <a:spcBef>
                <a:spcPts val="0"/>
              </a:spcBef>
              <a:buNone/>
            </a:pPr>
            <a:r>
              <a:rPr lang="en-US" b="1" dirty="0"/>
              <a:t>#include &lt;</a:t>
            </a:r>
            <a:r>
              <a:rPr lang="en-US" b="1" dirty="0" err="1"/>
              <a:t>conio.h</a:t>
            </a:r>
            <a:r>
              <a:rPr lang="en-US" b="1" dirty="0"/>
              <a:t>&gt;</a:t>
            </a:r>
          </a:p>
          <a:p>
            <a:pPr>
              <a:lnSpc>
                <a:spcPct val="120000"/>
              </a:lnSpc>
              <a:spcBef>
                <a:spcPts val="0"/>
              </a:spcBef>
              <a:buNone/>
            </a:pPr>
            <a:r>
              <a:rPr lang="en-US" b="1" dirty="0" err="1"/>
              <a:t>int</a:t>
            </a:r>
            <a:r>
              <a:rPr lang="en-US" b="1" dirty="0"/>
              <a:t> main()</a:t>
            </a:r>
          </a:p>
          <a:p>
            <a:pPr>
              <a:lnSpc>
                <a:spcPct val="120000"/>
              </a:lnSpc>
              <a:spcBef>
                <a:spcPts val="0"/>
              </a:spcBef>
              <a:buNone/>
            </a:pPr>
            <a:r>
              <a:rPr lang="en-US" b="1" dirty="0"/>
              <a:t>{</a:t>
            </a:r>
          </a:p>
          <a:p>
            <a:pPr>
              <a:lnSpc>
                <a:spcPct val="120000"/>
              </a:lnSpc>
              <a:spcBef>
                <a:spcPts val="0"/>
              </a:spcBef>
              <a:buNone/>
            </a:pPr>
            <a:r>
              <a:rPr lang="en-US" b="1" dirty="0"/>
              <a:t>int num, </a:t>
            </a:r>
            <a:r>
              <a:rPr lang="en-US" b="1" dirty="0" err="1"/>
              <a:t>rem</a:t>
            </a:r>
            <a:r>
              <a:rPr lang="en-US" b="1" dirty="0"/>
              <a:t>, q, sum=0;</a:t>
            </a:r>
          </a:p>
          <a:p>
            <a:pPr>
              <a:lnSpc>
                <a:spcPct val="120000"/>
              </a:lnSpc>
              <a:spcBef>
                <a:spcPts val="0"/>
              </a:spcBef>
              <a:buNone/>
            </a:pPr>
            <a:endParaRPr lang="en-US" b="1" dirty="0"/>
          </a:p>
          <a:p>
            <a:pPr>
              <a:lnSpc>
                <a:spcPct val="120000"/>
              </a:lnSpc>
              <a:spcBef>
                <a:spcPts val="0"/>
              </a:spcBef>
              <a:buNone/>
            </a:pPr>
            <a:r>
              <a:rPr lang="en-US" b="1" dirty="0" err="1"/>
              <a:t>printf</a:t>
            </a:r>
            <a:r>
              <a:rPr lang="en-US" b="1" dirty="0"/>
              <a:t>("\</a:t>
            </a:r>
            <a:r>
              <a:rPr lang="en-US" b="1" dirty="0" err="1"/>
              <a:t>nEnter</a:t>
            </a:r>
            <a:r>
              <a:rPr lang="en-US" b="1" dirty="0"/>
              <a:t> number to be checked:\t");</a:t>
            </a:r>
          </a:p>
          <a:p>
            <a:pPr>
              <a:lnSpc>
                <a:spcPct val="120000"/>
              </a:lnSpc>
              <a:spcBef>
                <a:spcPts val="0"/>
              </a:spcBef>
              <a:buNone/>
            </a:pPr>
            <a:r>
              <a:rPr lang="en-US" b="1" dirty="0" err="1"/>
              <a:t>scanf</a:t>
            </a:r>
            <a:r>
              <a:rPr lang="en-US" b="1" dirty="0"/>
              <a:t>("%d", &amp;num);</a:t>
            </a:r>
          </a:p>
          <a:p>
            <a:pPr>
              <a:lnSpc>
                <a:spcPct val="120000"/>
              </a:lnSpc>
              <a:spcBef>
                <a:spcPts val="0"/>
              </a:spcBef>
              <a:buNone/>
            </a:pPr>
            <a:r>
              <a:rPr lang="en-US" b="1" dirty="0"/>
              <a:t>do</a:t>
            </a:r>
          </a:p>
          <a:p>
            <a:pPr>
              <a:lnSpc>
                <a:spcPct val="120000"/>
              </a:lnSpc>
              <a:spcBef>
                <a:spcPts val="0"/>
              </a:spcBef>
              <a:buNone/>
            </a:pPr>
            <a:r>
              <a:rPr lang="en-US" b="1" dirty="0"/>
              <a:t>	{</a:t>
            </a:r>
          </a:p>
          <a:p>
            <a:pPr>
              <a:lnSpc>
                <a:spcPct val="120000"/>
              </a:lnSpc>
              <a:spcBef>
                <a:spcPts val="0"/>
              </a:spcBef>
              <a:buNone/>
            </a:pPr>
            <a:r>
              <a:rPr lang="en-US" b="1" dirty="0"/>
              <a:t>	q = num / 10;</a:t>
            </a:r>
          </a:p>
          <a:p>
            <a:pPr>
              <a:lnSpc>
                <a:spcPct val="120000"/>
              </a:lnSpc>
              <a:spcBef>
                <a:spcPts val="0"/>
              </a:spcBef>
              <a:buNone/>
            </a:pPr>
            <a:r>
              <a:rPr lang="en-US" b="1" dirty="0"/>
              <a:t>	</a:t>
            </a:r>
            <a:r>
              <a:rPr lang="en-US" b="1" dirty="0" err="1"/>
              <a:t>rem</a:t>
            </a:r>
            <a:r>
              <a:rPr lang="en-US" b="1" dirty="0"/>
              <a:t> = num % 10;</a:t>
            </a:r>
          </a:p>
          <a:p>
            <a:pPr>
              <a:lnSpc>
                <a:spcPct val="120000"/>
              </a:lnSpc>
              <a:spcBef>
                <a:spcPts val="0"/>
              </a:spcBef>
              <a:buNone/>
            </a:pPr>
            <a:r>
              <a:rPr lang="en-US" b="1" dirty="0"/>
              <a:t>	num = q;</a:t>
            </a:r>
          </a:p>
          <a:p>
            <a:pPr>
              <a:lnSpc>
                <a:spcPct val="120000"/>
              </a:lnSpc>
              <a:spcBef>
                <a:spcPts val="0"/>
              </a:spcBef>
              <a:buNone/>
            </a:pPr>
            <a:r>
              <a:rPr lang="en-US" b="1" dirty="0"/>
              <a:t>	sum += </a:t>
            </a:r>
            <a:r>
              <a:rPr lang="en-US" b="1" dirty="0" err="1"/>
              <a:t>rem</a:t>
            </a:r>
            <a:r>
              <a:rPr lang="en-US" b="1" dirty="0"/>
              <a:t>;</a:t>
            </a:r>
          </a:p>
          <a:p>
            <a:pPr>
              <a:lnSpc>
                <a:spcPct val="120000"/>
              </a:lnSpc>
              <a:spcBef>
                <a:spcPts val="0"/>
              </a:spcBef>
              <a:buNone/>
            </a:pPr>
            <a:r>
              <a:rPr lang="en-US" b="1" dirty="0"/>
              <a:t>	}while(q!=0);</a:t>
            </a:r>
          </a:p>
          <a:p>
            <a:pPr>
              <a:lnSpc>
                <a:spcPct val="120000"/>
              </a:lnSpc>
              <a:spcBef>
                <a:spcPts val="0"/>
              </a:spcBef>
              <a:buNone/>
            </a:pPr>
            <a:endParaRPr lang="en-US" b="1" dirty="0"/>
          </a:p>
          <a:p>
            <a:pPr>
              <a:lnSpc>
                <a:spcPct val="120000"/>
              </a:lnSpc>
              <a:spcBef>
                <a:spcPts val="0"/>
              </a:spcBef>
              <a:buNone/>
            </a:pPr>
            <a:r>
              <a:rPr lang="en-US" b="1" dirty="0" err="1"/>
              <a:t>printf</a:t>
            </a:r>
            <a:r>
              <a:rPr lang="en-US" b="1" dirty="0"/>
              <a:t>("\</a:t>
            </a:r>
            <a:r>
              <a:rPr lang="en-US" b="1" dirty="0" err="1"/>
              <a:t>nThe</a:t>
            </a:r>
            <a:r>
              <a:rPr lang="en-US" b="1" dirty="0"/>
              <a:t> sum of digits is:\</a:t>
            </a:r>
            <a:r>
              <a:rPr lang="en-US" b="1" dirty="0" err="1"/>
              <a:t>t%d</a:t>
            </a:r>
            <a:r>
              <a:rPr lang="en-US" b="1" dirty="0"/>
              <a:t>", sum);</a:t>
            </a:r>
          </a:p>
          <a:p>
            <a:pPr>
              <a:lnSpc>
                <a:spcPct val="120000"/>
              </a:lnSpc>
              <a:spcBef>
                <a:spcPts val="0"/>
              </a:spcBef>
              <a:buNone/>
            </a:pPr>
            <a:r>
              <a:rPr lang="en-US" b="1" dirty="0" err="1"/>
              <a:t>getch</a:t>
            </a:r>
            <a:r>
              <a:rPr lang="en-US" b="1" dirty="0"/>
              <a:t>();</a:t>
            </a:r>
          </a:p>
          <a:p>
            <a:pPr>
              <a:lnSpc>
                <a:spcPct val="120000"/>
              </a:lnSpc>
              <a:spcBef>
                <a:spcPts val="0"/>
              </a:spcBef>
              <a:buNone/>
            </a:pPr>
            <a:r>
              <a:rPr lang="en-US" b="1" dirty="0"/>
              <a:t>return 0;</a:t>
            </a:r>
          </a:p>
          <a:p>
            <a:pPr>
              <a:lnSpc>
                <a:spcPct val="120000"/>
              </a:lnSpc>
              <a:spcBef>
                <a:spcPts val="0"/>
              </a:spcBef>
              <a:buNone/>
            </a:pPr>
            <a:r>
              <a:rPr lang="en-US" b="1" dirty="0"/>
              <a:t>}</a:t>
            </a:r>
          </a:p>
          <a:p>
            <a:pPr>
              <a:lnSpc>
                <a:spcPct val="120000"/>
              </a:lnSpc>
              <a:spcBef>
                <a:spcPts val="0"/>
              </a:spcBef>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cSld>
  <p:clrMapOvr>
    <a:masterClrMapping/>
  </p:clrMapOvr>
  <p:transition spd="slow">
    <p:wedg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0999"/>
            <a:ext cx="8839200" cy="6340475"/>
          </a:xfrm>
        </p:spPr>
        <p:txBody>
          <a:bodyPr>
            <a:normAutofit fontScale="70000" lnSpcReduction="20000"/>
          </a:bodyPr>
          <a:lstStyle/>
          <a:p>
            <a:pPr>
              <a:buNone/>
            </a:pPr>
            <a:r>
              <a:rPr lang="en-US" sz="3400" b="1" dirty="0"/>
              <a:t>//Program to reverse a number</a:t>
            </a:r>
          </a:p>
          <a:p>
            <a:pPr>
              <a:buNone/>
            </a:pPr>
            <a:r>
              <a:rPr lang="en-US" b="1" dirty="0" err="1"/>
              <a:t>int</a:t>
            </a:r>
            <a:r>
              <a:rPr lang="en-US" b="1" dirty="0"/>
              <a:t> main()</a:t>
            </a:r>
          </a:p>
          <a:p>
            <a:pPr>
              <a:buNone/>
            </a:pPr>
            <a:r>
              <a:rPr lang="en-US" b="1" dirty="0"/>
              <a:t>{</a:t>
            </a:r>
          </a:p>
          <a:p>
            <a:pPr>
              <a:buNone/>
            </a:pPr>
            <a:r>
              <a:rPr lang="en-US" b="1" dirty="0"/>
              <a:t>long int </a:t>
            </a:r>
            <a:r>
              <a:rPr lang="en-US" b="1" dirty="0" err="1"/>
              <a:t>num,rev</a:t>
            </a:r>
            <a:r>
              <a:rPr lang="en-US" b="1" dirty="0"/>
              <a:t>=0;</a:t>
            </a:r>
          </a:p>
          <a:p>
            <a:pPr>
              <a:buNone/>
            </a:pPr>
            <a:r>
              <a:rPr lang="en-US" b="1" dirty="0"/>
              <a:t>int digit;</a:t>
            </a:r>
          </a:p>
          <a:p>
            <a:pPr>
              <a:buNone/>
            </a:pPr>
            <a:endParaRPr lang="en-US" b="1" dirty="0"/>
          </a:p>
          <a:p>
            <a:pPr>
              <a:buNone/>
            </a:pPr>
            <a:r>
              <a:rPr lang="en-US" b="1" dirty="0" err="1"/>
              <a:t>printf</a:t>
            </a:r>
            <a:r>
              <a:rPr lang="en-US" b="1" dirty="0"/>
              <a:t>("\</a:t>
            </a:r>
            <a:r>
              <a:rPr lang="en-US" b="1" dirty="0" err="1"/>
              <a:t>nEnter</a:t>
            </a:r>
            <a:r>
              <a:rPr lang="en-US" b="1" dirty="0"/>
              <a:t> number to be reversed:\t");</a:t>
            </a:r>
          </a:p>
          <a:p>
            <a:pPr>
              <a:buNone/>
            </a:pPr>
            <a:r>
              <a:rPr lang="en-US" b="1" dirty="0" err="1"/>
              <a:t>scanf</a:t>
            </a:r>
            <a:r>
              <a:rPr lang="en-US" b="1" dirty="0"/>
              <a:t>("%ld", &amp;num);</a:t>
            </a:r>
          </a:p>
          <a:p>
            <a:pPr>
              <a:buNone/>
            </a:pPr>
            <a:endParaRPr lang="en-US" b="1" dirty="0"/>
          </a:p>
          <a:p>
            <a:pPr>
              <a:buNone/>
            </a:pPr>
            <a:r>
              <a:rPr lang="en-US" b="1" dirty="0"/>
              <a:t>while(num!=0)</a:t>
            </a:r>
          </a:p>
          <a:p>
            <a:pPr>
              <a:buNone/>
            </a:pPr>
            <a:r>
              <a:rPr lang="en-US" b="1" dirty="0"/>
              <a:t>	{</a:t>
            </a:r>
          </a:p>
          <a:p>
            <a:pPr>
              <a:buNone/>
            </a:pPr>
            <a:r>
              <a:rPr lang="en-US" b="1" dirty="0"/>
              <a:t>	digit = num%10;</a:t>
            </a:r>
          </a:p>
          <a:p>
            <a:pPr>
              <a:buNone/>
            </a:pPr>
            <a:r>
              <a:rPr lang="en-US" b="1" dirty="0"/>
              <a:t>	rev = rev*10+digit;</a:t>
            </a:r>
          </a:p>
          <a:p>
            <a:pPr>
              <a:buNone/>
            </a:pPr>
            <a:r>
              <a:rPr lang="en-US" b="1" dirty="0"/>
              <a:t>	num = num/10;</a:t>
            </a:r>
          </a:p>
          <a:p>
            <a:pPr>
              <a:buNone/>
            </a:pPr>
            <a:r>
              <a:rPr lang="en-US" b="1" dirty="0"/>
              <a:t>	}</a:t>
            </a:r>
          </a:p>
          <a:p>
            <a:pPr>
              <a:buNone/>
            </a:pPr>
            <a:r>
              <a:rPr lang="en-US" b="1" dirty="0" err="1"/>
              <a:t>printf</a:t>
            </a:r>
            <a:r>
              <a:rPr lang="en-US" b="1" dirty="0"/>
              <a:t>("\</a:t>
            </a:r>
            <a:r>
              <a:rPr lang="en-US" b="1" dirty="0" err="1"/>
              <a:t>nThe</a:t>
            </a:r>
            <a:r>
              <a:rPr lang="en-US" b="1" dirty="0"/>
              <a:t> reversed number is:%</a:t>
            </a:r>
            <a:r>
              <a:rPr lang="en-US" b="1" dirty="0" err="1"/>
              <a:t>ld",rev</a:t>
            </a:r>
            <a:r>
              <a:rPr lang="en-US" b="1" dirty="0"/>
              <a:t>);</a:t>
            </a:r>
          </a:p>
          <a:p>
            <a:pPr>
              <a:buNone/>
            </a:pPr>
            <a:r>
              <a:rPr lang="en-US" b="1" dirty="0" err="1"/>
              <a:t>getch</a:t>
            </a:r>
            <a:r>
              <a:rPr lang="en-US" b="1" dirty="0"/>
              <a:t>();</a:t>
            </a:r>
          </a:p>
          <a:p>
            <a:pPr>
              <a:buNone/>
            </a:pPr>
            <a:r>
              <a:rPr lang="en-US" b="1"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Tree>
  </p:cSld>
  <p:clrMapOvr>
    <a:masterClrMapping/>
  </p:clrMapOvr>
  <p:transition spd="slow">
    <p:wedg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304800"/>
            <a:ext cx="8610600" cy="6416674"/>
          </a:xfrm>
        </p:spPr>
        <p:txBody>
          <a:bodyPr>
            <a:normAutofit fontScale="62500" lnSpcReduction="20000"/>
          </a:bodyPr>
          <a:lstStyle/>
          <a:p>
            <a:pPr>
              <a:lnSpc>
                <a:spcPct val="120000"/>
              </a:lnSpc>
              <a:spcBef>
                <a:spcPts val="0"/>
              </a:spcBef>
              <a:buNone/>
            </a:pPr>
            <a:r>
              <a:rPr lang="en-US" sz="2700" b="1" dirty="0"/>
              <a:t>/*Program to read a number from keyboard and check whether it is a palindrome or not*/</a:t>
            </a:r>
          </a:p>
          <a:p>
            <a:pPr>
              <a:lnSpc>
                <a:spcPct val="120000"/>
              </a:lnSpc>
              <a:spcBef>
                <a:spcPts val="0"/>
              </a:spcBef>
              <a:buNone/>
            </a:pPr>
            <a:r>
              <a:rPr lang="en-US" b="1" dirty="0" err="1"/>
              <a:t>int</a:t>
            </a:r>
            <a:r>
              <a:rPr lang="en-US" b="1" dirty="0"/>
              <a:t> main()</a:t>
            </a:r>
          </a:p>
          <a:p>
            <a:pPr>
              <a:lnSpc>
                <a:spcPct val="120000"/>
              </a:lnSpc>
              <a:spcBef>
                <a:spcPts val="0"/>
              </a:spcBef>
              <a:buNone/>
            </a:pPr>
            <a:r>
              <a:rPr lang="en-US" b="1" dirty="0"/>
              <a:t>{</a:t>
            </a:r>
          </a:p>
          <a:p>
            <a:pPr>
              <a:lnSpc>
                <a:spcPct val="120000"/>
              </a:lnSpc>
              <a:spcBef>
                <a:spcPts val="0"/>
              </a:spcBef>
              <a:buNone/>
            </a:pPr>
            <a:r>
              <a:rPr lang="en-US" b="1" dirty="0"/>
              <a:t>int num, rev=0, digit, temp;</a:t>
            </a:r>
          </a:p>
          <a:p>
            <a:pPr>
              <a:lnSpc>
                <a:spcPct val="120000"/>
              </a:lnSpc>
              <a:spcBef>
                <a:spcPts val="0"/>
              </a:spcBef>
              <a:buNone/>
            </a:pPr>
            <a:r>
              <a:rPr lang="en-US" b="1" dirty="0" err="1"/>
              <a:t>printf</a:t>
            </a:r>
            <a:r>
              <a:rPr lang="en-US" b="1" dirty="0"/>
              <a:t>("\</a:t>
            </a:r>
            <a:r>
              <a:rPr lang="en-US" b="1" dirty="0" err="1"/>
              <a:t>nEnter</a:t>
            </a:r>
            <a:r>
              <a:rPr lang="en-US" b="1" dirty="0"/>
              <a:t> number to be checked:\t");</a:t>
            </a:r>
          </a:p>
          <a:p>
            <a:pPr>
              <a:lnSpc>
                <a:spcPct val="120000"/>
              </a:lnSpc>
              <a:spcBef>
                <a:spcPts val="0"/>
              </a:spcBef>
              <a:buNone/>
            </a:pPr>
            <a:r>
              <a:rPr lang="en-US" b="1" dirty="0" err="1"/>
              <a:t>scanf</a:t>
            </a:r>
            <a:r>
              <a:rPr lang="en-US" b="1" dirty="0"/>
              <a:t>("%d", &amp;num);</a:t>
            </a:r>
          </a:p>
          <a:p>
            <a:pPr>
              <a:lnSpc>
                <a:spcPct val="120000"/>
              </a:lnSpc>
              <a:spcBef>
                <a:spcPts val="0"/>
              </a:spcBef>
              <a:buNone/>
            </a:pPr>
            <a:r>
              <a:rPr lang="en-US" b="1" dirty="0"/>
              <a:t>temp = num;</a:t>
            </a:r>
          </a:p>
          <a:p>
            <a:pPr>
              <a:lnSpc>
                <a:spcPct val="120000"/>
              </a:lnSpc>
              <a:spcBef>
                <a:spcPts val="0"/>
              </a:spcBef>
              <a:buNone/>
            </a:pPr>
            <a:r>
              <a:rPr lang="en-US" b="1" dirty="0"/>
              <a:t>while(num!=0)</a:t>
            </a:r>
          </a:p>
          <a:p>
            <a:pPr>
              <a:lnSpc>
                <a:spcPct val="120000"/>
              </a:lnSpc>
              <a:spcBef>
                <a:spcPts val="0"/>
              </a:spcBef>
              <a:buNone/>
            </a:pPr>
            <a:r>
              <a:rPr lang="en-US" b="1" dirty="0"/>
              <a:t>		{</a:t>
            </a:r>
          </a:p>
          <a:p>
            <a:pPr>
              <a:lnSpc>
                <a:spcPct val="120000"/>
              </a:lnSpc>
              <a:spcBef>
                <a:spcPts val="0"/>
              </a:spcBef>
              <a:buNone/>
            </a:pPr>
            <a:r>
              <a:rPr lang="en-US" b="1" dirty="0"/>
              <a:t>		digit = num%10;</a:t>
            </a:r>
          </a:p>
          <a:p>
            <a:pPr>
              <a:lnSpc>
                <a:spcPct val="120000"/>
              </a:lnSpc>
              <a:spcBef>
                <a:spcPts val="0"/>
              </a:spcBef>
              <a:buNone/>
            </a:pPr>
            <a:r>
              <a:rPr lang="en-US" b="1" dirty="0"/>
              <a:t>		rev = rev*10 + digit;</a:t>
            </a:r>
          </a:p>
          <a:p>
            <a:pPr>
              <a:lnSpc>
                <a:spcPct val="120000"/>
              </a:lnSpc>
              <a:spcBef>
                <a:spcPts val="0"/>
              </a:spcBef>
              <a:buNone/>
            </a:pPr>
            <a:r>
              <a:rPr lang="en-US" b="1" dirty="0"/>
              <a:t>		num = num/10;</a:t>
            </a:r>
          </a:p>
          <a:p>
            <a:pPr>
              <a:lnSpc>
                <a:spcPct val="120000"/>
              </a:lnSpc>
              <a:spcBef>
                <a:spcPts val="0"/>
              </a:spcBef>
              <a:buNone/>
            </a:pPr>
            <a:r>
              <a:rPr lang="en-US" b="1" dirty="0"/>
              <a:t>		}</a:t>
            </a:r>
          </a:p>
          <a:p>
            <a:pPr>
              <a:lnSpc>
                <a:spcPct val="120000"/>
              </a:lnSpc>
              <a:spcBef>
                <a:spcPts val="0"/>
              </a:spcBef>
              <a:buNone/>
            </a:pPr>
            <a:r>
              <a:rPr lang="en-US" b="1" dirty="0"/>
              <a:t>if(temp==rev)</a:t>
            </a:r>
          </a:p>
          <a:p>
            <a:pPr>
              <a:lnSpc>
                <a:spcPct val="120000"/>
              </a:lnSpc>
              <a:spcBef>
                <a:spcPts val="0"/>
              </a:spcBef>
              <a:buNone/>
            </a:pPr>
            <a:r>
              <a:rPr lang="en-US" b="1" dirty="0"/>
              <a:t>	{</a:t>
            </a:r>
          </a:p>
          <a:p>
            <a:pPr>
              <a:lnSpc>
                <a:spcPct val="120000"/>
              </a:lnSpc>
              <a:spcBef>
                <a:spcPts val="0"/>
              </a:spcBef>
              <a:buNone/>
            </a:pPr>
            <a:r>
              <a:rPr lang="en-US" b="1" dirty="0"/>
              <a:t>	</a:t>
            </a:r>
            <a:r>
              <a:rPr lang="en-US" b="1" dirty="0" err="1"/>
              <a:t>printf</a:t>
            </a:r>
            <a:r>
              <a:rPr lang="en-US" b="1" dirty="0"/>
              <a:t>("\</a:t>
            </a:r>
            <a:r>
              <a:rPr lang="en-US" b="1" dirty="0" err="1"/>
              <a:t>nThe</a:t>
            </a:r>
            <a:r>
              <a:rPr lang="en-US" b="1" dirty="0"/>
              <a:t> number is a palindrome");</a:t>
            </a:r>
          </a:p>
          <a:p>
            <a:pPr>
              <a:lnSpc>
                <a:spcPct val="120000"/>
              </a:lnSpc>
              <a:spcBef>
                <a:spcPts val="0"/>
              </a:spcBef>
              <a:buNone/>
            </a:pPr>
            <a:r>
              <a:rPr lang="en-US" b="1" dirty="0"/>
              <a:t>	}</a:t>
            </a:r>
          </a:p>
          <a:p>
            <a:pPr>
              <a:lnSpc>
                <a:spcPct val="120000"/>
              </a:lnSpc>
              <a:spcBef>
                <a:spcPts val="0"/>
              </a:spcBef>
              <a:buNone/>
            </a:pPr>
            <a:r>
              <a:rPr lang="en-US" b="1" dirty="0"/>
              <a:t>else</a:t>
            </a:r>
          </a:p>
          <a:p>
            <a:pPr>
              <a:lnSpc>
                <a:spcPct val="120000"/>
              </a:lnSpc>
              <a:spcBef>
                <a:spcPts val="0"/>
              </a:spcBef>
              <a:buNone/>
            </a:pPr>
            <a:r>
              <a:rPr lang="en-US" b="1" dirty="0"/>
              <a:t>	{</a:t>
            </a:r>
          </a:p>
          <a:p>
            <a:pPr>
              <a:lnSpc>
                <a:spcPct val="120000"/>
              </a:lnSpc>
              <a:spcBef>
                <a:spcPts val="0"/>
              </a:spcBef>
              <a:buNone/>
            </a:pPr>
            <a:r>
              <a:rPr lang="en-US" b="1" dirty="0"/>
              <a:t>	</a:t>
            </a:r>
            <a:r>
              <a:rPr lang="en-US" b="1" dirty="0" err="1"/>
              <a:t>printf</a:t>
            </a:r>
            <a:r>
              <a:rPr lang="en-US" b="1" dirty="0"/>
              <a:t>("\</a:t>
            </a:r>
            <a:r>
              <a:rPr lang="en-US" b="1" dirty="0" err="1"/>
              <a:t>nThe</a:t>
            </a:r>
            <a:r>
              <a:rPr lang="en-US" b="1" dirty="0"/>
              <a:t> number is not a palindrome");</a:t>
            </a:r>
          </a:p>
          <a:p>
            <a:pPr>
              <a:lnSpc>
                <a:spcPct val="120000"/>
              </a:lnSpc>
              <a:spcBef>
                <a:spcPts val="0"/>
              </a:spcBef>
              <a:buNone/>
            </a:pPr>
            <a:r>
              <a:rPr lang="en-US" b="1" dirty="0"/>
              <a:t>	}</a:t>
            </a:r>
          </a:p>
          <a:p>
            <a:pPr>
              <a:lnSpc>
                <a:spcPct val="120000"/>
              </a:lnSpc>
              <a:spcBef>
                <a:spcPts val="0"/>
              </a:spcBef>
              <a:buNone/>
            </a:pPr>
            <a:r>
              <a:rPr lang="en-US" b="1" dirty="0" err="1"/>
              <a:t>getch</a:t>
            </a:r>
            <a:r>
              <a:rPr lang="en-US" b="1" dirty="0"/>
              <a:t>();</a:t>
            </a:r>
          </a:p>
          <a:p>
            <a:pPr>
              <a:lnSpc>
                <a:spcPct val="120000"/>
              </a:lnSpc>
              <a:spcBef>
                <a:spcPts val="0"/>
              </a:spcBef>
              <a:buNone/>
            </a:pPr>
            <a:r>
              <a:rPr lang="en-US" b="1"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Tree>
  </p:cSld>
  <p:clrMapOvr>
    <a:masterClrMapping/>
  </p:clrMapOvr>
  <p:transition spd="slow">
    <p:wedg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36525"/>
            <a:ext cx="8763000" cy="6492875"/>
          </a:xfrm>
        </p:spPr>
        <p:txBody>
          <a:bodyPr>
            <a:normAutofit fontScale="70000" lnSpcReduction="20000"/>
          </a:bodyPr>
          <a:lstStyle/>
          <a:p>
            <a:pPr>
              <a:buNone/>
            </a:pPr>
            <a:r>
              <a:rPr lang="en-US" sz="3600" b="1" dirty="0"/>
              <a:t>//Program to convert decimal no. to binary </a:t>
            </a:r>
            <a:endParaRPr lang="en-US" b="1" dirty="0"/>
          </a:p>
          <a:p>
            <a:pPr>
              <a:buNone/>
            </a:pPr>
            <a:r>
              <a:rPr lang="en-US" dirty="0" err="1"/>
              <a:t>int</a:t>
            </a:r>
            <a:r>
              <a:rPr lang="en-US" dirty="0"/>
              <a:t> main()</a:t>
            </a:r>
          </a:p>
          <a:p>
            <a:pPr>
              <a:buNone/>
            </a:pPr>
            <a:r>
              <a:rPr lang="en-US" dirty="0"/>
              <a:t>{</a:t>
            </a:r>
          </a:p>
          <a:p>
            <a:pPr>
              <a:buNone/>
            </a:pPr>
            <a:r>
              <a:rPr lang="en-US" dirty="0"/>
              <a:t>long int </a:t>
            </a:r>
            <a:r>
              <a:rPr lang="en-US" dirty="0" err="1"/>
              <a:t>decnum</a:t>
            </a:r>
            <a:r>
              <a:rPr lang="en-US" dirty="0"/>
              <a:t>, </a:t>
            </a:r>
            <a:r>
              <a:rPr lang="en-US" dirty="0" err="1"/>
              <a:t>binnum</a:t>
            </a:r>
            <a:r>
              <a:rPr lang="en-US" dirty="0"/>
              <a:t>, rev=0, q=1, </a:t>
            </a:r>
            <a:r>
              <a:rPr lang="en-US" dirty="0" err="1"/>
              <a:t>rem</a:t>
            </a:r>
            <a:r>
              <a:rPr lang="en-US" dirty="0"/>
              <a:t>, i=1;</a:t>
            </a:r>
          </a:p>
          <a:p>
            <a:pPr>
              <a:buNone/>
            </a:pPr>
            <a:endParaRPr lang="en-US" dirty="0"/>
          </a:p>
          <a:p>
            <a:pPr>
              <a:buNone/>
            </a:pPr>
            <a:r>
              <a:rPr lang="en-US" dirty="0" err="1"/>
              <a:t>printf</a:t>
            </a:r>
            <a:r>
              <a:rPr lang="en-US" dirty="0"/>
              <a:t>("\</a:t>
            </a:r>
            <a:r>
              <a:rPr lang="en-US" dirty="0" err="1"/>
              <a:t>nEnter</a:t>
            </a:r>
            <a:r>
              <a:rPr lang="en-US" dirty="0"/>
              <a:t> decimal number:\t");</a:t>
            </a:r>
          </a:p>
          <a:p>
            <a:pPr>
              <a:buNone/>
            </a:pPr>
            <a:r>
              <a:rPr lang="en-US" dirty="0" err="1"/>
              <a:t>scanf</a:t>
            </a:r>
            <a:r>
              <a:rPr lang="en-US" dirty="0"/>
              <a:t>("%ld", &amp;</a:t>
            </a:r>
            <a:r>
              <a:rPr lang="en-US" dirty="0" err="1"/>
              <a:t>decnum</a:t>
            </a:r>
            <a:r>
              <a:rPr lang="en-US" dirty="0"/>
              <a:t>);</a:t>
            </a:r>
          </a:p>
          <a:p>
            <a:pPr>
              <a:buNone/>
            </a:pPr>
            <a:endParaRPr lang="en-US" dirty="0"/>
          </a:p>
          <a:p>
            <a:pPr>
              <a:buNone/>
            </a:pPr>
            <a:r>
              <a:rPr lang="en-US" dirty="0"/>
              <a:t>	while(q!=0)</a:t>
            </a:r>
          </a:p>
          <a:p>
            <a:pPr>
              <a:buNone/>
            </a:pPr>
            <a:r>
              <a:rPr lang="en-US" dirty="0"/>
              <a:t>		{</a:t>
            </a:r>
          </a:p>
          <a:p>
            <a:pPr>
              <a:buNone/>
            </a:pPr>
            <a:r>
              <a:rPr lang="en-US" dirty="0"/>
              <a:t>		q = </a:t>
            </a:r>
            <a:r>
              <a:rPr lang="en-US" dirty="0" err="1"/>
              <a:t>decnum</a:t>
            </a:r>
            <a:r>
              <a:rPr lang="en-US" dirty="0"/>
              <a:t> / 2;</a:t>
            </a:r>
          </a:p>
          <a:p>
            <a:pPr>
              <a:buNone/>
            </a:pPr>
            <a:r>
              <a:rPr lang="en-US" dirty="0"/>
              <a:t>		</a:t>
            </a:r>
            <a:r>
              <a:rPr lang="en-US" dirty="0" err="1"/>
              <a:t>rem</a:t>
            </a:r>
            <a:r>
              <a:rPr lang="en-US" dirty="0"/>
              <a:t> = </a:t>
            </a:r>
            <a:r>
              <a:rPr lang="en-US" dirty="0" err="1"/>
              <a:t>decnum</a:t>
            </a:r>
            <a:r>
              <a:rPr lang="en-US" dirty="0"/>
              <a:t> % 2;</a:t>
            </a:r>
          </a:p>
          <a:p>
            <a:pPr>
              <a:buNone/>
            </a:pPr>
            <a:r>
              <a:rPr lang="en-US" dirty="0"/>
              <a:t>		</a:t>
            </a:r>
            <a:r>
              <a:rPr lang="en-US" dirty="0" err="1"/>
              <a:t>decnum</a:t>
            </a:r>
            <a:r>
              <a:rPr lang="en-US" dirty="0"/>
              <a:t> = q;</a:t>
            </a:r>
          </a:p>
          <a:p>
            <a:pPr>
              <a:buNone/>
            </a:pPr>
            <a:r>
              <a:rPr lang="en-US" dirty="0"/>
              <a:t>		rev = rev + rem*</a:t>
            </a:r>
            <a:r>
              <a:rPr lang="en-US" dirty="0" err="1"/>
              <a:t>i</a:t>
            </a:r>
            <a:r>
              <a:rPr lang="en-US" dirty="0"/>
              <a:t>;</a:t>
            </a:r>
          </a:p>
          <a:p>
            <a:pPr>
              <a:buNone/>
            </a:pPr>
            <a:r>
              <a:rPr lang="en-US" dirty="0"/>
              <a:t>		i = i * 10;</a:t>
            </a:r>
          </a:p>
          <a:p>
            <a:pPr>
              <a:buNone/>
            </a:pPr>
            <a:r>
              <a:rPr lang="en-US" dirty="0"/>
              <a:t>		}</a:t>
            </a:r>
          </a:p>
          <a:p>
            <a:pPr>
              <a:buNone/>
            </a:pPr>
            <a:r>
              <a:rPr lang="en-US" dirty="0" err="1"/>
              <a:t>printf</a:t>
            </a:r>
            <a:r>
              <a:rPr lang="en-US" dirty="0"/>
              <a:t>("\</a:t>
            </a:r>
            <a:r>
              <a:rPr lang="en-US" dirty="0" err="1"/>
              <a:t>nThe</a:t>
            </a:r>
            <a:r>
              <a:rPr lang="en-US" dirty="0"/>
              <a:t> corresponding binary number is:%ld", rev);</a:t>
            </a:r>
          </a:p>
          <a:p>
            <a:pPr>
              <a:buNone/>
            </a:pPr>
            <a:r>
              <a:rPr lang="en-US" dirty="0" err="1"/>
              <a:t>getch</a:t>
            </a:r>
            <a:r>
              <a:rPr lang="en-US" dirty="0"/>
              <a:t>();</a:t>
            </a:r>
          </a:p>
          <a:p>
            <a:pPr>
              <a:buNone/>
            </a:pPr>
            <a:r>
              <a:rPr lang="en-US" dirty="0"/>
              <a:t>}</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spTree>
  </p:cSld>
  <p:clrMapOvr>
    <a:masterClrMapping/>
  </p:clrMapOvr>
  <p:transition spd="slow">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8229600" cy="5943600"/>
          </a:xfrm>
        </p:spPr>
        <p:txBody>
          <a:bodyPr>
            <a:normAutofit fontScale="62500" lnSpcReduction="20000"/>
          </a:bodyPr>
          <a:lstStyle/>
          <a:p>
            <a:pPr>
              <a:buNone/>
            </a:pPr>
            <a:r>
              <a:rPr lang="en-US" sz="3100" b="1" dirty="0"/>
              <a:t>//Fibonacci sequence: 1, 1, 2, 3, 5, 8, 13, 21, 34, 55, 89, …</a:t>
            </a:r>
          </a:p>
          <a:p>
            <a:pPr>
              <a:buNone/>
            </a:pPr>
            <a:r>
              <a:rPr lang="en-US" b="1" dirty="0" err="1"/>
              <a:t>int</a:t>
            </a:r>
            <a:r>
              <a:rPr lang="en-US" b="1" dirty="0"/>
              <a:t> main()</a:t>
            </a:r>
          </a:p>
          <a:p>
            <a:pPr>
              <a:buNone/>
            </a:pPr>
            <a:r>
              <a:rPr lang="en-US" b="1" dirty="0"/>
              <a:t>{</a:t>
            </a:r>
          </a:p>
          <a:p>
            <a:pPr>
              <a:buNone/>
            </a:pPr>
            <a:r>
              <a:rPr lang="en-US" b="1" dirty="0"/>
              <a:t>int </a:t>
            </a:r>
            <a:r>
              <a:rPr lang="en-US" b="1" dirty="0" err="1"/>
              <a:t>a,b</a:t>
            </a:r>
            <a:r>
              <a:rPr lang="en-US" b="1" dirty="0"/>
              <a:t> ,c, num;</a:t>
            </a:r>
          </a:p>
          <a:p>
            <a:pPr>
              <a:buNone/>
            </a:pPr>
            <a:r>
              <a:rPr lang="en-US" b="1" dirty="0"/>
              <a:t>a=1;</a:t>
            </a:r>
          </a:p>
          <a:p>
            <a:pPr>
              <a:buNone/>
            </a:pPr>
            <a:r>
              <a:rPr lang="en-US" b="1" dirty="0"/>
              <a:t>b=1;</a:t>
            </a:r>
          </a:p>
          <a:p>
            <a:pPr>
              <a:buNone/>
            </a:pPr>
            <a:r>
              <a:rPr lang="en-US" b="1" dirty="0" err="1"/>
              <a:t>printf</a:t>
            </a:r>
            <a:r>
              <a:rPr lang="en-US" b="1" dirty="0"/>
              <a:t>("\</a:t>
            </a:r>
            <a:r>
              <a:rPr lang="en-US" b="1" dirty="0" err="1"/>
              <a:t>nEnter</a:t>
            </a:r>
            <a:r>
              <a:rPr lang="en-US" b="1" dirty="0"/>
              <a:t> number </a:t>
            </a:r>
            <a:r>
              <a:rPr lang="en-US" b="1" dirty="0" err="1"/>
              <a:t>upto</a:t>
            </a:r>
            <a:r>
              <a:rPr lang="en-US" b="1" dirty="0"/>
              <a:t> which you want Fibonacci sequence:\t");</a:t>
            </a:r>
          </a:p>
          <a:p>
            <a:pPr>
              <a:buNone/>
            </a:pPr>
            <a:r>
              <a:rPr lang="en-US" b="1" dirty="0" err="1"/>
              <a:t>scanf</a:t>
            </a:r>
            <a:r>
              <a:rPr lang="en-US" b="1" dirty="0"/>
              <a:t>("%d", &amp;num);</a:t>
            </a:r>
          </a:p>
          <a:p>
            <a:pPr>
              <a:buNone/>
            </a:pPr>
            <a:r>
              <a:rPr lang="en-US" b="1" dirty="0" err="1"/>
              <a:t>printf</a:t>
            </a:r>
            <a:r>
              <a:rPr lang="en-US" b="1" dirty="0"/>
              <a:t>("%d %d”,</a:t>
            </a:r>
            <a:r>
              <a:rPr lang="en-US" b="1" dirty="0" err="1"/>
              <a:t>a,b</a:t>
            </a:r>
            <a:r>
              <a:rPr lang="en-US" b="1" dirty="0"/>
              <a:t>);</a:t>
            </a:r>
          </a:p>
          <a:p>
            <a:pPr>
              <a:buNone/>
            </a:pPr>
            <a:r>
              <a:rPr lang="en-US" b="1" dirty="0"/>
              <a:t>do</a:t>
            </a:r>
          </a:p>
          <a:p>
            <a:pPr>
              <a:buNone/>
            </a:pPr>
            <a:r>
              <a:rPr lang="en-US" b="1" dirty="0"/>
              <a:t>	{</a:t>
            </a:r>
          </a:p>
          <a:p>
            <a:pPr>
              <a:buNone/>
            </a:pPr>
            <a:r>
              <a:rPr lang="en-US" b="1" dirty="0"/>
              <a:t>		c = a + b;</a:t>
            </a:r>
          </a:p>
          <a:p>
            <a:pPr>
              <a:buNone/>
            </a:pPr>
            <a:r>
              <a:rPr lang="en-US" b="1" dirty="0"/>
              <a:t>		a = b;</a:t>
            </a:r>
          </a:p>
          <a:p>
            <a:pPr>
              <a:buNone/>
            </a:pPr>
            <a:r>
              <a:rPr lang="en-US" b="1" dirty="0"/>
              <a:t>		b = c;</a:t>
            </a:r>
          </a:p>
          <a:p>
            <a:pPr>
              <a:buNone/>
            </a:pPr>
            <a:r>
              <a:rPr lang="en-US" b="1" dirty="0"/>
              <a:t>		</a:t>
            </a:r>
            <a:r>
              <a:rPr lang="en-US" b="1" dirty="0" err="1"/>
              <a:t>printf</a:t>
            </a:r>
            <a:r>
              <a:rPr lang="en-US" b="1" dirty="0"/>
              <a:t>(",%d", c);</a:t>
            </a:r>
          </a:p>
          <a:p>
            <a:pPr>
              <a:buNone/>
            </a:pPr>
            <a:r>
              <a:rPr lang="en-US" b="1" dirty="0"/>
              <a:t>	}  while(</a:t>
            </a:r>
            <a:r>
              <a:rPr lang="en-US" b="1" dirty="0" err="1"/>
              <a:t>i</a:t>
            </a:r>
            <a:r>
              <a:rPr lang="en-US" b="1" dirty="0"/>
              <a:t>&lt;=num);</a:t>
            </a:r>
          </a:p>
          <a:p>
            <a:pPr>
              <a:buNone/>
            </a:pPr>
            <a:r>
              <a:rPr lang="en-US" b="1" dirty="0"/>
              <a:t>   return 0;</a:t>
            </a:r>
          </a:p>
          <a:p>
            <a:pPr>
              <a:buNone/>
            </a:pPr>
            <a:r>
              <a:rPr lang="en-US" b="1" dirty="0"/>
              <a:t>}</a:t>
            </a:r>
          </a:p>
          <a:p>
            <a:pPr>
              <a:buNone/>
            </a:pPr>
            <a:endParaRPr lang="en-US" b="1" dirty="0"/>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dirty="0"/>
          </a:p>
        </p:txBody>
      </p:sp>
    </p:spTree>
  </p:cSld>
  <p:clrMapOvr>
    <a:masterClrMapping/>
  </p:clrMapOvr>
  <p:transition spd="slow">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pic>
        <p:nvPicPr>
          <p:cNvPr id="6" name="Picture 2" descr="Thank You Images, Stock Photos &amp; Vectors | Shutterstock"/>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676400" y="2438401"/>
            <a:ext cx="8907590" cy="29956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932509"/>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90FE-DC30-4432-83BC-98485435FBB4}"/>
              </a:ext>
            </a:extLst>
          </p:cNvPr>
          <p:cNvSpPr>
            <a:spLocks noGrp="1"/>
          </p:cNvSpPr>
          <p:nvPr>
            <p:ph type="title"/>
          </p:nvPr>
        </p:nvSpPr>
        <p:spPr>
          <a:xfrm>
            <a:off x="990600" y="198995"/>
            <a:ext cx="10515600" cy="620994"/>
          </a:xfrm>
        </p:spPr>
        <p:txBody>
          <a:bodyPr>
            <a:normAutofit/>
          </a:bodyPr>
          <a:lstStyle/>
          <a:p>
            <a:pPr algn="ctr"/>
            <a:r>
              <a:rPr lang="en-US" sz="3600" b="1" dirty="0">
                <a:solidFill>
                  <a:srgbClr val="C00000"/>
                </a:solidFill>
                <a:latin typeface="Times New Roman" pitchFamily="18" charset="0"/>
                <a:cs typeface="Times New Roman" pitchFamily="18" charset="0"/>
              </a:rPr>
              <a:t>Entry Controlled and Exit Controlled loop</a:t>
            </a:r>
          </a:p>
        </p:txBody>
      </p:sp>
      <p:pic>
        <p:nvPicPr>
          <p:cNvPr id="9" name="Content Placeholder 8">
            <a:extLst>
              <a:ext uri="{FF2B5EF4-FFF2-40B4-BE49-F238E27FC236}">
                <a16:creationId xmlns:a16="http://schemas.microsoft.com/office/drawing/2014/main" id="{FE01CA1A-4772-40DB-9582-F2413887ED05}"/>
              </a:ext>
            </a:extLst>
          </p:cNvPr>
          <p:cNvPicPr>
            <a:picLocks noGrp="1" noChangeAspect="1"/>
          </p:cNvPicPr>
          <p:nvPr>
            <p:ph idx="1"/>
          </p:nvPr>
        </p:nvPicPr>
        <p:blipFill>
          <a:blip r:embed="rId2"/>
          <a:stretch>
            <a:fillRect/>
          </a:stretch>
        </p:blipFill>
        <p:spPr>
          <a:xfrm>
            <a:off x="1295400" y="986119"/>
            <a:ext cx="9011055" cy="5685176"/>
          </a:xfrm>
          <a:prstGeom prst="rect">
            <a:avLst/>
          </a:prstGeom>
        </p:spPr>
      </p:pic>
      <p:sp>
        <p:nvSpPr>
          <p:cNvPr id="4" name="Slide Number Placeholder 3">
            <a:extLst>
              <a:ext uri="{FF2B5EF4-FFF2-40B4-BE49-F238E27FC236}">
                <a16:creationId xmlns:a16="http://schemas.microsoft.com/office/drawing/2014/main" id="{B8E28F4A-775A-49A8-B583-76FF217ACE29}"/>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269061141"/>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914400"/>
            <a:ext cx="8686800" cy="914400"/>
          </a:xfrm>
        </p:spPr>
        <p:txBody>
          <a:bodyPr/>
          <a:lstStyle/>
          <a:p>
            <a:pPr algn="ctr"/>
            <a:r>
              <a:rPr lang="en-US" sz="3600" b="1" dirty="0">
                <a:solidFill>
                  <a:srgbClr val="C00000"/>
                </a:solidFill>
                <a:latin typeface="Times New Roman" pitchFamily="18" charset="0"/>
                <a:cs typeface="Times New Roman" pitchFamily="18" charset="0"/>
              </a:rPr>
              <a:t>Types of loop</a:t>
            </a:r>
          </a:p>
        </p:txBody>
      </p:sp>
      <p:sp>
        <p:nvSpPr>
          <p:cNvPr id="3" name="Content Placeholder 2"/>
          <p:cNvSpPr>
            <a:spLocks noGrp="1"/>
          </p:cNvSpPr>
          <p:nvPr>
            <p:ph idx="1"/>
          </p:nvPr>
        </p:nvSpPr>
        <p:spPr>
          <a:xfrm>
            <a:off x="1676400" y="2209801"/>
            <a:ext cx="8534400" cy="2438402"/>
          </a:xfrm>
        </p:spPr>
        <p:txBody>
          <a:bodyPr>
            <a:normAutofit/>
          </a:bodyPr>
          <a:lstStyle/>
          <a:p>
            <a:r>
              <a:rPr lang="en-US" sz="2800" i="1" dirty="0"/>
              <a:t>for</a:t>
            </a:r>
            <a:r>
              <a:rPr lang="en-US" sz="2800" dirty="0"/>
              <a:t> loop</a:t>
            </a:r>
          </a:p>
          <a:p>
            <a:r>
              <a:rPr lang="en-US" sz="2800" i="1" dirty="0"/>
              <a:t>while</a:t>
            </a:r>
            <a:r>
              <a:rPr lang="en-US" sz="2800" dirty="0"/>
              <a:t> loop</a:t>
            </a:r>
          </a:p>
          <a:p>
            <a:r>
              <a:rPr lang="en-US" sz="2800" i="1" dirty="0"/>
              <a:t>do while</a:t>
            </a:r>
            <a:r>
              <a:rPr lang="en-US" sz="2800" dirty="0"/>
              <a:t> loop</a:t>
            </a:r>
          </a:p>
        </p:txBody>
      </p:sp>
    </p:spTree>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9067800" cy="914400"/>
          </a:xfrm>
        </p:spPr>
        <p:txBody>
          <a:bodyPr/>
          <a:lstStyle/>
          <a:p>
            <a:r>
              <a:rPr lang="en-US" i="1" dirty="0"/>
              <a:t>for</a:t>
            </a:r>
            <a:r>
              <a:rPr lang="en-US" dirty="0"/>
              <a:t> loop</a:t>
            </a:r>
          </a:p>
        </p:txBody>
      </p:sp>
      <p:sp>
        <p:nvSpPr>
          <p:cNvPr id="3" name="Content Placeholder 2"/>
          <p:cNvSpPr>
            <a:spLocks noGrp="1"/>
          </p:cNvSpPr>
          <p:nvPr>
            <p:ph idx="1"/>
          </p:nvPr>
        </p:nvSpPr>
        <p:spPr>
          <a:xfrm>
            <a:off x="1143000" y="1905000"/>
            <a:ext cx="10668000" cy="4419600"/>
          </a:xfrm>
        </p:spPr>
        <p:txBody>
          <a:bodyPr>
            <a:normAutofit/>
          </a:bodyPr>
          <a:lstStyle/>
          <a:p>
            <a:pPr algn="just"/>
            <a:r>
              <a:rPr lang="en-US" sz="2800" dirty="0"/>
              <a:t>When the number of repetitions is known in advance, the use of this loop is more efficient and so is also called </a:t>
            </a:r>
            <a:r>
              <a:rPr lang="en-US" sz="2800" i="1" dirty="0"/>
              <a:t>determinate</a:t>
            </a:r>
            <a:r>
              <a:rPr lang="en-US" sz="2800" dirty="0"/>
              <a:t> or </a:t>
            </a:r>
            <a:r>
              <a:rPr lang="en-US" sz="2800" i="1" dirty="0"/>
              <a:t>definite loop</a:t>
            </a:r>
            <a:r>
              <a:rPr lang="en-US" sz="2800" dirty="0"/>
              <a:t>.</a:t>
            </a:r>
          </a:p>
          <a:p>
            <a:pPr algn="just"/>
            <a:r>
              <a:rPr lang="en-US" sz="2800" dirty="0"/>
              <a:t>The general syntax is:</a:t>
            </a:r>
          </a:p>
          <a:p>
            <a:pPr lvl="1" algn="just">
              <a:buNone/>
            </a:pPr>
            <a:r>
              <a:rPr lang="en-US" sz="2200" dirty="0">
                <a:solidFill>
                  <a:srgbClr val="C00000"/>
                </a:solidFill>
              </a:rPr>
              <a:t>for(initialization; test condition; increment or decrement)</a:t>
            </a:r>
          </a:p>
          <a:p>
            <a:pPr lvl="1" algn="just">
              <a:buNone/>
            </a:pPr>
            <a:r>
              <a:rPr lang="en-US" sz="2200" dirty="0">
                <a:solidFill>
                  <a:srgbClr val="C00000"/>
                </a:solidFill>
              </a:rPr>
              <a:t>	{</a:t>
            </a:r>
          </a:p>
          <a:p>
            <a:pPr lvl="1" algn="just">
              <a:buNone/>
            </a:pPr>
            <a:r>
              <a:rPr lang="en-US" sz="2200" dirty="0">
                <a:solidFill>
                  <a:srgbClr val="C00000"/>
                </a:solidFill>
              </a:rPr>
              <a:t>           	statement(s);       //body of the loop</a:t>
            </a:r>
          </a:p>
          <a:p>
            <a:pPr lvl="1" algn="just">
              <a:buNone/>
            </a:pPr>
            <a:r>
              <a:rPr lang="en-US" sz="2200" dirty="0">
                <a:solidFill>
                  <a:srgbClr val="C00000"/>
                </a:solidFill>
              </a:rPr>
              <a:t>	}</a:t>
            </a:r>
            <a:endParaRPr lang="en-US" sz="1800" dirty="0">
              <a:solidFill>
                <a:srgbClr val="C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46687"/>
            <a:ext cx="3734986" cy="1177002"/>
          </a:xfrm>
        </p:spPr>
        <p:txBody>
          <a:bodyPr>
            <a:normAutofit fontScale="90000"/>
          </a:bodyPr>
          <a:lstStyle/>
          <a:p>
            <a:pPr algn="ctr"/>
            <a:r>
              <a:rPr lang="en-US" b="1" dirty="0">
                <a:solidFill>
                  <a:srgbClr val="C00000"/>
                </a:solidFill>
              </a:rPr>
              <a:t>Flow Chart of</a:t>
            </a:r>
            <a:br>
              <a:rPr lang="en-US" b="1" dirty="0">
                <a:solidFill>
                  <a:srgbClr val="C00000"/>
                </a:solidFill>
              </a:rPr>
            </a:br>
            <a:r>
              <a:rPr lang="en-US" b="1" dirty="0">
                <a:solidFill>
                  <a:srgbClr val="C00000"/>
                </a:solidFill>
              </a:rPr>
              <a:t> for loop</a:t>
            </a:r>
          </a:p>
        </p:txBody>
      </p:sp>
      <p:pic>
        <p:nvPicPr>
          <p:cNvPr id="1026" name="Picture 2" descr="C for Loop (With Exam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0" y="361301"/>
            <a:ext cx="4496986" cy="630900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286824963"/>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4436-7FE6-4E0F-8EFB-FAB2ACECA293}"/>
              </a:ext>
            </a:extLst>
          </p:cNvPr>
          <p:cNvSpPr>
            <a:spLocks noGrp="1"/>
          </p:cNvSpPr>
          <p:nvPr>
            <p:ph type="title"/>
          </p:nvPr>
        </p:nvSpPr>
        <p:spPr/>
        <p:txBody>
          <a:bodyPr>
            <a:normAutofit/>
          </a:bodyPr>
          <a:lstStyle/>
          <a:p>
            <a:pPr algn="ctr"/>
            <a:r>
              <a:rPr lang="en-US" sz="4000" b="1" cap="all" dirty="0">
                <a:solidFill>
                  <a:srgbClr val="C00000"/>
                </a:solidFill>
                <a:latin typeface="Gill Sans MT" panose="020B0502020104020203" pitchFamily="34" charset="0"/>
              </a:rPr>
              <a:t>How for loop works?</a:t>
            </a:r>
            <a:br>
              <a:rPr lang="en-US" sz="4000" b="1" cap="all" dirty="0">
                <a:solidFill>
                  <a:srgbClr val="C00000"/>
                </a:solidFill>
                <a:latin typeface="Gill Sans MT" panose="020B0502020104020203" pitchFamily="34" charset="0"/>
              </a:rPr>
            </a:br>
            <a:endParaRPr lang="en-US" sz="4000" b="1" cap="all" dirty="0">
              <a:solidFill>
                <a:srgbClr val="C0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26A5E160-7D86-42B3-91C9-6E3D69ADC882}"/>
              </a:ext>
            </a:extLst>
          </p:cNvPr>
          <p:cNvSpPr>
            <a:spLocks noGrp="1"/>
          </p:cNvSpPr>
          <p:nvPr>
            <p:ph idx="1"/>
          </p:nvPr>
        </p:nvSpPr>
        <p:spPr>
          <a:xfrm>
            <a:off x="838200" y="1447800"/>
            <a:ext cx="10972800" cy="4724400"/>
          </a:xfrm>
        </p:spPr>
        <p:txBody>
          <a:bodyPr>
            <a:normAutofit lnSpcReduction="10000"/>
          </a:bodyPr>
          <a:lstStyle/>
          <a:p>
            <a:pPr>
              <a:lnSpc>
                <a:spcPct val="100000"/>
              </a:lnSpc>
              <a:spcBef>
                <a:spcPts val="600"/>
              </a:spcBef>
              <a:spcAft>
                <a:spcPts val="1200"/>
              </a:spcAft>
            </a:pPr>
            <a:r>
              <a:rPr lang="en-US" dirty="0"/>
              <a:t>The </a:t>
            </a:r>
            <a:r>
              <a:rPr lang="en-US" b="1" dirty="0"/>
              <a:t>initialization expression </a:t>
            </a:r>
            <a:r>
              <a:rPr lang="en-US" dirty="0"/>
              <a:t>is executed only once.</a:t>
            </a:r>
          </a:p>
          <a:p>
            <a:pPr>
              <a:lnSpc>
                <a:spcPct val="100000"/>
              </a:lnSpc>
              <a:spcBef>
                <a:spcPts val="600"/>
              </a:spcBef>
              <a:spcAft>
                <a:spcPts val="1200"/>
              </a:spcAft>
            </a:pPr>
            <a:r>
              <a:rPr lang="en-US" dirty="0"/>
              <a:t>Then, the test expression is evaluated. If the test expression is evaluated to false, the for loop is terminated.</a:t>
            </a:r>
          </a:p>
          <a:p>
            <a:pPr>
              <a:lnSpc>
                <a:spcPct val="100000"/>
              </a:lnSpc>
              <a:spcBef>
                <a:spcPts val="600"/>
              </a:spcBef>
              <a:spcAft>
                <a:spcPts val="1200"/>
              </a:spcAft>
            </a:pPr>
            <a:r>
              <a:rPr lang="en-US" dirty="0"/>
              <a:t>However, if the test expression is evaluated to true, statements inside the body of the for loop are executed, and the update expression is updated.</a:t>
            </a:r>
          </a:p>
          <a:p>
            <a:pPr>
              <a:lnSpc>
                <a:spcPct val="100000"/>
              </a:lnSpc>
              <a:spcBef>
                <a:spcPts val="600"/>
              </a:spcBef>
              <a:spcAft>
                <a:spcPts val="1200"/>
              </a:spcAft>
            </a:pPr>
            <a:r>
              <a:rPr lang="en-US" dirty="0"/>
              <a:t>Again the test expression is evaluated.</a:t>
            </a:r>
          </a:p>
          <a:p>
            <a:pPr>
              <a:lnSpc>
                <a:spcPct val="100000"/>
              </a:lnSpc>
              <a:spcBef>
                <a:spcPts val="600"/>
              </a:spcBef>
              <a:spcAft>
                <a:spcPts val="1200"/>
              </a:spcAft>
            </a:pPr>
            <a:r>
              <a:rPr lang="en-US" dirty="0"/>
              <a:t>This process goes on until the test expression is false. When the test expression is false, the loop terminates.</a:t>
            </a:r>
          </a:p>
        </p:txBody>
      </p:sp>
      <p:sp>
        <p:nvSpPr>
          <p:cNvPr id="4" name="Slide Number Placeholder 3">
            <a:extLst>
              <a:ext uri="{FF2B5EF4-FFF2-40B4-BE49-F238E27FC236}">
                <a16:creationId xmlns:a16="http://schemas.microsoft.com/office/drawing/2014/main" id="{9E93194E-89CE-4044-A82C-C5EF2D2AC757}"/>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585017706"/>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828800"/>
            <a:ext cx="9329672" cy="5029200"/>
          </a:xfrm>
        </p:spPr>
        <p:txBody>
          <a:bodyPr>
            <a:normAutofit fontScale="92500" lnSpcReduction="10000"/>
          </a:bodyPr>
          <a:lstStyle/>
          <a:p>
            <a:pPr>
              <a:buNone/>
            </a:pPr>
            <a:r>
              <a:rPr lang="en-US" dirty="0"/>
              <a:t>// Displaying your name and country 10 times each</a:t>
            </a:r>
          </a:p>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         int i;</a:t>
            </a:r>
          </a:p>
          <a:p>
            <a:pPr>
              <a:buNone/>
            </a:pPr>
            <a:r>
              <a:rPr lang="en-US" dirty="0"/>
              <a:t>         for(</a:t>
            </a:r>
            <a:r>
              <a:rPr lang="en-US" dirty="0" err="1"/>
              <a:t>i</a:t>
            </a:r>
            <a:r>
              <a:rPr lang="en-US" dirty="0"/>
              <a:t>=0; i&lt;10; i++)</a:t>
            </a:r>
          </a:p>
          <a:p>
            <a:pPr>
              <a:buNone/>
            </a:pPr>
            <a:r>
              <a:rPr lang="en-US" dirty="0"/>
              <a:t>	       {</a:t>
            </a:r>
          </a:p>
          <a:p>
            <a:pPr>
              <a:buNone/>
            </a:pPr>
            <a:r>
              <a:rPr lang="en-US" dirty="0"/>
              <a:t>			</a:t>
            </a:r>
            <a:r>
              <a:rPr lang="en-US" dirty="0" err="1"/>
              <a:t>printf</a:t>
            </a:r>
            <a:r>
              <a:rPr lang="en-US" dirty="0"/>
              <a:t>("\n My name is </a:t>
            </a:r>
            <a:r>
              <a:rPr lang="en-US" dirty="0" err="1"/>
              <a:t>Prabin</a:t>
            </a:r>
            <a:r>
              <a:rPr lang="en-US" dirty="0"/>
              <a:t> Kumar.");</a:t>
            </a:r>
          </a:p>
          <a:p>
            <a:pPr>
              <a:buNone/>
            </a:pPr>
            <a:r>
              <a:rPr lang="en-US" dirty="0"/>
              <a:t>			</a:t>
            </a:r>
            <a:r>
              <a:rPr lang="en-US" dirty="0" err="1"/>
              <a:t>printf</a:t>
            </a:r>
            <a:r>
              <a:rPr lang="en-US" dirty="0"/>
              <a:t>(“\n I live in Nepal.”)</a:t>
            </a:r>
          </a:p>
          <a:p>
            <a:pPr>
              <a:buNone/>
            </a:pPr>
            <a:r>
              <a:rPr lang="en-US" dirty="0"/>
              <a:t>	      }</a:t>
            </a:r>
          </a:p>
          <a:p>
            <a:pPr>
              <a:buNone/>
            </a:pPr>
            <a:r>
              <a:rPr lang="en-US" dirty="0"/>
              <a:t>        </a:t>
            </a:r>
            <a:r>
              <a:rPr lang="en-US" dirty="0" err="1"/>
              <a:t>getch</a:t>
            </a:r>
            <a:r>
              <a:rPr lang="en-US" dirty="0"/>
              <a:t>();</a:t>
            </a:r>
          </a:p>
          <a:p>
            <a:pPr>
              <a:buNone/>
            </a:pPr>
            <a:r>
              <a:rPr lang="en-US" dirty="0"/>
              <a:t>        return o;</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4" name="TextBox 3">
            <a:extLst>
              <a:ext uri="{FF2B5EF4-FFF2-40B4-BE49-F238E27FC236}">
                <a16:creationId xmlns:a16="http://schemas.microsoft.com/office/drawing/2014/main" id="{356FAB75-0330-4602-84CA-EC1EF9BF6A39}"/>
              </a:ext>
            </a:extLst>
          </p:cNvPr>
          <p:cNvSpPr txBox="1"/>
          <p:nvPr/>
        </p:nvSpPr>
        <p:spPr>
          <a:xfrm>
            <a:off x="609600" y="914400"/>
            <a:ext cx="10820400" cy="707886"/>
          </a:xfrm>
          <a:prstGeom prst="rect">
            <a:avLst/>
          </a:prstGeom>
          <a:noFill/>
        </p:spPr>
        <p:txBody>
          <a:bodyPr wrap="square" rtlCol="0">
            <a:spAutoFit/>
          </a:bodyPr>
          <a:lstStyle/>
          <a:p>
            <a:r>
              <a:rPr lang="en-US" sz="4000" dirty="0">
                <a:solidFill>
                  <a:schemeClr val="bg1"/>
                </a:solidFill>
              </a:rPr>
              <a:t>Example : for loop</a:t>
            </a:r>
          </a:p>
        </p:txBody>
      </p:sp>
    </p:spTree>
  </p:cSld>
  <p:clrMapOvr>
    <a:masterClrMapping/>
  </p:clrMapOvr>
  <p:transition spd="slow">
    <p:wedg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4.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5.xml><?xml version="1.0" encoding="utf-8"?>
<a:theme xmlns:a="http://schemas.openxmlformats.org/drawingml/2006/main" name="1_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6.xml><?xml version="1.0" encoding="utf-8"?>
<a:theme xmlns:a="http://schemas.openxmlformats.org/drawingml/2006/main" name="2_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7.xml><?xml version="1.0" encoding="utf-8"?>
<a:theme xmlns:a="http://schemas.openxmlformats.org/drawingml/2006/main" name="3_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8.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9.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1588</TotalTime>
  <Words>2409</Words>
  <Application>Microsoft Office PowerPoint</Application>
  <PresentationFormat>Widescreen</PresentationFormat>
  <Paragraphs>373</Paragraphs>
  <Slides>38</Slides>
  <Notes>2</Notes>
  <HiddenSlides>0</HiddenSlides>
  <MMClips>0</MMClips>
  <ScaleCrop>false</ScaleCrop>
  <HeadingPairs>
    <vt:vector size="6" baseType="variant">
      <vt:variant>
        <vt:lpstr>Fonts Used</vt:lpstr>
      </vt:variant>
      <vt:variant>
        <vt:i4>13</vt:i4>
      </vt:variant>
      <vt:variant>
        <vt:lpstr>Theme</vt:lpstr>
      </vt:variant>
      <vt:variant>
        <vt:i4>10</vt:i4>
      </vt:variant>
      <vt:variant>
        <vt:lpstr>Slide Titles</vt:lpstr>
      </vt:variant>
      <vt:variant>
        <vt:i4>38</vt:i4>
      </vt:variant>
    </vt:vector>
  </HeadingPairs>
  <TitlesOfParts>
    <vt:vector size="61" baseType="lpstr">
      <vt:lpstr>Arial</vt:lpstr>
      <vt:lpstr>Calibri</vt:lpstr>
      <vt:lpstr>Calibri Light</vt:lpstr>
      <vt:lpstr>Century Gothic</vt:lpstr>
      <vt:lpstr>Corbel</vt:lpstr>
      <vt:lpstr>Gill Sans MT</vt:lpstr>
      <vt:lpstr>inter-regular</vt:lpstr>
      <vt:lpstr>Rockwell</vt:lpstr>
      <vt:lpstr>Salsa</vt:lpstr>
      <vt:lpstr>Times New Roman</vt:lpstr>
      <vt:lpstr>Wingdings</vt:lpstr>
      <vt:lpstr>Wingdings 2</vt:lpstr>
      <vt:lpstr>Wingdings 3</vt:lpstr>
      <vt:lpstr>Office Theme</vt:lpstr>
      <vt:lpstr>1_Gallery</vt:lpstr>
      <vt:lpstr>Dividend</vt:lpstr>
      <vt:lpstr>Atlas</vt:lpstr>
      <vt:lpstr>1_Atlas</vt:lpstr>
      <vt:lpstr>2_Atlas</vt:lpstr>
      <vt:lpstr>3_Atlas</vt:lpstr>
      <vt:lpstr>1_Dividend</vt:lpstr>
      <vt:lpstr>Frame</vt:lpstr>
      <vt:lpstr>Wisp</vt:lpstr>
      <vt:lpstr>UNIT – 3 Part II Loops </vt:lpstr>
      <vt:lpstr>Loop or Iterative Statements</vt:lpstr>
      <vt:lpstr>Entry Controlled and Exit Controlled loop</vt:lpstr>
      <vt:lpstr>Entry Controlled and Exit Controlled loop</vt:lpstr>
      <vt:lpstr>Types of loop</vt:lpstr>
      <vt:lpstr>for loop</vt:lpstr>
      <vt:lpstr>Flow Chart of  for loop</vt:lpstr>
      <vt:lpstr>How for loop works? </vt:lpstr>
      <vt:lpstr>PowerPoint Presentation</vt:lpstr>
      <vt:lpstr>Example: 2   Printing Multiplication Table</vt:lpstr>
      <vt:lpstr>Practice Time</vt:lpstr>
      <vt:lpstr>while loop</vt:lpstr>
      <vt:lpstr>Flowchart</vt:lpstr>
      <vt:lpstr>Example: while loop</vt:lpstr>
      <vt:lpstr>do while loop</vt:lpstr>
      <vt:lpstr>Flowchart of  do while loop</vt:lpstr>
      <vt:lpstr>PowerPoint Presentation</vt:lpstr>
      <vt:lpstr>Nested Loop</vt:lpstr>
      <vt:lpstr>PowerPoint Presentation</vt:lpstr>
      <vt:lpstr>Example: Nested Loop</vt:lpstr>
      <vt:lpstr>break, continue, return and exit</vt:lpstr>
      <vt:lpstr>break Statement</vt:lpstr>
      <vt:lpstr>break statement</vt:lpstr>
      <vt:lpstr>Example: break statement</vt:lpstr>
      <vt:lpstr>PowerPoint Presentation</vt:lpstr>
      <vt:lpstr>continue Statement</vt:lpstr>
      <vt:lpstr>continue Statement</vt:lpstr>
      <vt:lpstr>PowerPoint Presentation</vt:lpstr>
      <vt:lpstr>goto  Statement</vt:lpstr>
      <vt:lpstr>Example  goto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Control Statement</dc:title>
  <cp:lastModifiedBy>DABBAL SINGH  MAHARA</cp:lastModifiedBy>
  <cp:revision>284</cp:revision>
  <dcterms:created xsi:type="dcterms:W3CDTF">2006-08-16T00:00:00Z</dcterms:created>
  <dcterms:modified xsi:type="dcterms:W3CDTF">2023-02-07T23:55:10Z</dcterms:modified>
</cp:coreProperties>
</file>