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3.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4.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5.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37" r:id="rId2"/>
    <p:sldMasterId id="2147483754" r:id="rId3"/>
    <p:sldMasterId id="2147483766" r:id="rId4"/>
    <p:sldMasterId id="2147483778" r:id="rId5"/>
    <p:sldMasterId id="2147483790" r:id="rId6"/>
    <p:sldMasterId id="2147483814" r:id="rId7"/>
    <p:sldMasterId id="2147483883" r:id="rId8"/>
    <p:sldMasterId id="2147483914" r:id="rId9"/>
    <p:sldMasterId id="2147483926" r:id="rId10"/>
    <p:sldMasterId id="2147483980" r:id="rId11"/>
    <p:sldMasterId id="2147483992" r:id="rId12"/>
    <p:sldMasterId id="2147484034" r:id="rId13"/>
    <p:sldMasterId id="2147484058" r:id="rId14"/>
    <p:sldMasterId id="2147484070" r:id="rId15"/>
    <p:sldMasterId id="2147484082" r:id="rId16"/>
  </p:sldMasterIdLst>
  <p:notesMasterIdLst>
    <p:notesMasterId r:id="rId80"/>
  </p:notesMasterIdLst>
  <p:sldIdLst>
    <p:sldId id="363" r:id="rId17"/>
    <p:sldId id="258" r:id="rId18"/>
    <p:sldId id="362" r:id="rId19"/>
    <p:sldId id="260" r:id="rId20"/>
    <p:sldId id="271" r:id="rId21"/>
    <p:sldId id="261" r:id="rId22"/>
    <p:sldId id="262" r:id="rId23"/>
    <p:sldId id="263" r:id="rId24"/>
    <p:sldId id="264" r:id="rId25"/>
    <p:sldId id="265" r:id="rId26"/>
    <p:sldId id="266" r:id="rId27"/>
    <p:sldId id="267" r:id="rId28"/>
    <p:sldId id="269" r:id="rId29"/>
    <p:sldId id="302" r:id="rId30"/>
    <p:sldId id="268" r:id="rId31"/>
    <p:sldId id="270" r:id="rId32"/>
    <p:sldId id="272" r:id="rId33"/>
    <p:sldId id="273" r:id="rId34"/>
    <p:sldId id="274" r:id="rId35"/>
    <p:sldId id="275" r:id="rId36"/>
    <p:sldId id="276" r:id="rId37"/>
    <p:sldId id="277" r:id="rId38"/>
    <p:sldId id="278" r:id="rId39"/>
    <p:sldId id="279" r:id="rId40"/>
    <p:sldId id="280" r:id="rId41"/>
    <p:sldId id="281" r:id="rId42"/>
    <p:sldId id="343" r:id="rId43"/>
    <p:sldId id="345" r:id="rId44"/>
    <p:sldId id="346" r:id="rId45"/>
    <p:sldId id="359" r:id="rId46"/>
    <p:sldId id="361" r:id="rId47"/>
    <p:sldId id="282" r:id="rId48"/>
    <p:sldId id="283" r:id="rId49"/>
    <p:sldId id="285" r:id="rId50"/>
    <p:sldId id="284" r:id="rId51"/>
    <p:sldId id="287" r:id="rId52"/>
    <p:sldId id="286" r:id="rId53"/>
    <p:sldId id="288" r:id="rId54"/>
    <p:sldId id="290" r:id="rId55"/>
    <p:sldId id="291" r:id="rId56"/>
    <p:sldId id="354" r:id="rId57"/>
    <p:sldId id="295" r:id="rId58"/>
    <p:sldId id="296" r:id="rId59"/>
    <p:sldId id="297" r:id="rId60"/>
    <p:sldId id="300" r:id="rId61"/>
    <p:sldId id="298" r:id="rId62"/>
    <p:sldId id="301" r:id="rId63"/>
    <p:sldId id="303" r:id="rId64"/>
    <p:sldId id="304" r:id="rId65"/>
    <p:sldId id="305" r:id="rId66"/>
    <p:sldId id="306" r:id="rId67"/>
    <p:sldId id="307" r:id="rId68"/>
    <p:sldId id="308" r:id="rId69"/>
    <p:sldId id="312" r:id="rId70"/>
    <p:sldId id="313" r:id="rId71"/>
    <p:sldId id="314" r:id="rId72"/>
    <p:sldId id="309" r:id="rId73"/>
    <p:sldId id="311" r:id="rId74"/>
    <p:sldId id="310" r:id="rId75"/>
    <p:sldId id="315" r:id="rId76"/>
    <p:sldId id="316" r:id="rId77"/>
    <p:sldId id="317" r:id="rId78"/>
    <p:sldId id="34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84" Type="http://schemas.openxmlformats.org/officeDocument/2006/relationships/tableStyles" Target="tableStyles.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slide" Target="slides/slide63.xml"/><Relationship Id="rId5" Type="http://schemas.openxmlformats.org/officeDocument/2006/relationships/slideMaster" Target="slideMasters/slideMaster5.xml"/><Relationship Id="rId61" Type="http://schemas.openxmlformats.org/officeDocument/2006/relationships/slide" Target="slides/slide45.xml"/><Relationship Id="rId82" Type="http://schemas.openxmlformats.org/officeDocument/2006/relationships/viewProps" Target="viewProps.xml"/><Relationship Id="rId19" Type="http://schemas.openxmlformats.org/officeDocument/2006/relationships/slide" Target="slides/slide3.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slide" Target="slides/slide48.xml"/><Relationship Id="rId69" Type="http://schemas.openxmlformats.org/officeDocument/2006/relationships/slide" Target="slides/slide53.xml"/><Relationship Id="rId77" Type="http://schemas.openxmlformats.org/officeDocument/2006/relationships/slide" Target="slides/slide61.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7" Type="http://schemas.openxmlformats.org/officeDocument/2006/relationships/slideMaster" Target="slideMasters/slideMaster7.xml"/><Relationship Id="rId71" Type="http://schemas.openxmlformats.org/officeDocument/2006/relationships/slide" Target="slides/slide55.xml"/><Relationship Id="rId2" Type="http://schemas.openxmlformats.org/officeDocument/2006/relationships/slideMaster" Target="slideMasters/slideMaster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1D06BC-BF4B-444A-984C-BEC662E88C4F}" type="datetimeFigureOut">
              <a:rPr lang="en-US" smtClean="0"/>
              <a:pPr/>
              <a:t>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3FB48-5846-4DE0-9F89-F88C9DCC08A0}" type="slidenum">
              <a:rPr lang="en-US" smtClean="0"/>
              <a:pPr/>
              <a:t>‹#›</a:t>
            </a:fld>
            <a:endParaRPr lang="en-US"/>
          </a:p>
        </p:txBody>
      </p:sp>
    </p:spTree>
    <p:extLst>
      <p:ext uri="{BB962C8B-B14F-4D97-AF65-F5344CB8AC3E}">
        <p14:creationId xmlns:p14="http://schemas.microsoft.com/office/powerpoint/2010/main" val="184699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94529-9AF2-465F-AE5B-846A446D81BF}" type="slidenum">
              <a:rPr lang="en-US" smtClean="0"/>
              <a:t>1</a:t>
            </a:fld>
            <a:endParaRPr lang="en-US"/>
          </a:p>
        </p:txBody>
      </p:sp>
    </p:spTree>
    <p:extLst>
      <p:ext uri="{BB962C8B-B14F-4D97-AF65-F5344CB8AC3E}">
        <p14:creationId xmlns:p14="http://schemas.microsoft.com/office/powerpoint/2010/main" val="6699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33FB48-5846-4DE0-9F89-F88C9DCC08A0}" type="slidenum">
              <a:rPr lang="en-US" smtClean="0"/>
              <a:pPr/>
              <a:t>3</a:t>
            </a:fld>
            <a:endParaRPr lang="en-US"/>
          </a:p>
        </p:txBody>
      </p:sp>
    </p:spTree>
    <p:extLst>
      <p:ext uri="{BB962C8B-B14F-4D97-AF65-F5344CB8AC3E}">
        <p14:creationId xmlns:p14="http://schemas.microsoft.com/office/powerpoint/2010/main" val="112042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6CB52C-5D3D-481A-88A0-A2A0A5296A5F}" type="slidenum">
              <a:rPr lang="en-US" smtClean="0"/>
              <a:pPr/>
              <a:t>63</a:t>
            </a:fld>
            <a:endParaRPr lang="en-US"/>
          </a:p>
        </p:txBody>
      </p:sp>
    </p:spTree>
    <p:extLst>
      <p:ext uri="{BB962C8B-B14F-4D97-AF65-F5344CB8AC3E}">
        <p14:creationId xmlns:p14="http://schemas.microsoft.com/office/powerpoint/2010/main" val="197636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78DE73A-A952-45E4-9A0A-95857284C05A}" type="datetime1">
              <a:rPr lang="en-US" smtClean="0"/>
              <a:t>3/1/2023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ll dir="d"/>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7EF46C-9927-4694-BE3A-135DF254D170}"/>
              </a:ext>
            </a:extLst>
          </p:cNvPr>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a:extLst>
              <a:ext uri="{FF2B5EF4-FFF2-40B4-BE49-F238E27FC236}">
                <a16:creationId xmlns:a16="http://schemas.microsoft.com/office/drawing/2014/main" id="{57914009-4F00-4090-BBF6-F48933097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15A83C-6668-4B84-BD96-F201A0F4792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8588316"/>
      </p:ext>
    </p:extLst>
  </p:cSld>
  <p:clrMapOvr>
    <a:masterClrMapping/>
  </p:clrMapOvr>
  <p:transition spd="slow">
    <p:pull dir="d"/>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2BEB-FD5C-4AFF-BE50-89229BC9F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7C00B-824A-4CC9-9FC0-B1422D303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76CE24-FCA1-4B75-9A2A-F1A202F2E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7AA59-F4C6-49CD-B0C9-095FADBD9641}"/>
              </a:ext>
            </a:extLst>
          </p:cNvPr>
          <p:cNvSpPr>
            <a:spLocks noGrp="1"/>
          </p:cNvSpPr>
          <p:nvPr>
            <p:ph type="dt" sz="half" idx="10"/>
          </p:nvPr>
        </p:nvSpPr>
        <p:spPr/>
        <p:txBody>
          <a:bodyPr/>
          <a:lstStyle/>
          <a:p>
            <a:fld id="{AADB979E-A009-4506-8E07-1B1D7E07FC76}" type="datetime1">
              <a:rPr lang="en-US" smtClean="0"/>
              <a:t>3/1/2023</a:t>
            </a:fld>
            <a:endParaRPr lang="en-US"/>
          </a:p>
        </p:txBody>
      </p:sp>
      <p:sp>
        <p:nvSpPr>
          <p:cNvPr id="6" name="Footer Placeholder 5">
            <a:extLst>
              <a:ext uri="{FF2B5EF4-FFF2-40B4-BE49-F238E27FC236}">
                <a16:creationId xmlns:a16="http://schemas.microsoft.com/office/drawing/2014/main" id="{B1A02AD8-D722-4DCF-995F-C18192E8C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46258-4BA8-4D14-A756-7350A3C8DEB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7179529"/>
      </p:ext>
    </p:extLst>
  </p:cSld>
  <p:clrMapOvr>
    <a:masterClrMapping/>
  </p:clrMapOvr>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E2B4-0AB6-4635-B476-A5C216E342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BB907-C185-48F7-A087-6AA0FEB5F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9BAA1-03C5-42F0-B265-1D163DF3B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80C74-5264-4352-930E-9B44BABDA063}"/>
              </a:ext>
            </a:extLst>
          </p:cNvPr>
          <p:cNvSpPr>
            <a:spLocks noGrp="1"/>
          </p:cNvSpPr>
          <p:nvPr>
            <p:ph type="dt" sz="half" idx="10"/>
          </p:nvPr>
        </p:nvSpPr>
        <p:spPr/>
        <p:txBody>
          <a:bodyPr/>
          <a:lstStyle/>
          <a:p>
            <a:fld id="{0DE9AC1B-73AA-47B2-80F8-541374C8F17B}" type="datetime1">
              <a:rPr lang="en-US" smtClean="0"/>
              <a:t>3/1/2023</a:t>
            </a:fld>
            <a:endParaRPr lang="en-US"/>
          </a:p>
        </p:txBody>
      </p:sp>
      <p:sp>
        <p:nvSpPr>
          <p:cNvPr id="6" name="Footer Placeholder 5">
            <a:extLst>
              <a:ext uri="{FF2B5EF4-FFF2-40B4-BE49-F238E27FC236}">
                <a16:creationId xmlns:a16="http://schemas.microsoft.com/office/drawing/2014/main" id="{2606280F-6612-486E-92B0-A67946927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99058-C500-453A-9DA3-CEF0A137A01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4751043"/>
      </p:ext>
    </p:extLst>
  </p:cSld>
  <p:clrMapOvr>
    <a:masterClrMapping/>
  </p:clrMapOvr>
  <p:transition spd="slow">
    <p:pull dir="d"/>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B1A8-FCE8-4AEA-BD2B-67ECDF46B6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14774-A838-4E94-9749-5A177E942C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6F28D-4D50-4AE9-963F-50EA34ECF63D}"/>
              </a:ext>
            </a:extLst>
          </p:cNvPr>
          <p:cNvSpPr>
            <a:spLocks noGrp="1"/>
          </p:cNvSpPr>
          <p:nvPr>
            <p:ph type="dt" sz="half" idx="10"/>
          </p:nvPr>
        </p:nvSpPr>
        <p:spPr/>
        <p:txBody>
          <a:bodyPr/>
          <a:lstStyle/>
          <a:p>
            <a:fld id="{AADB979E-A009-4506-8E07-1B1D7E07FC76}" type="datetime1">
              <a:rPr lang="en-US" smtClean="0"/>
              <a:t>3/1/2023</a:t>
            </a:fld>
            <a:endParaRPr lang="en-US"/>
          </a:p>
        </p:txBody>
      </p:sp>
      <p:sp>
        <p:nvSpPr>
          <p:cNvPr id="5" name="Footer Placeholder 4">
            <a:extLst>
              <a:ext uri="{FF2B5EF4-FFF2-40B4-BE49-F238E27FC236}">
                <a16:creationId xmlns:a16="http://schemas.microsoft.com/office/drawing/2014/main" id="{D29767A4-75B5-4476-81A2-4FF3072E1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6E675-8FEB-411F-ACDD-F545779C68B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9472474"/>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EE1CF-A046-4287-B8D9-1872381E58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1AD46C-D482-4A48-B7A6-3199FE9898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96403-B75C-4D3A-B5BE-100C4CA7AC6F}"/>
              </a:ext>
            </a:extLst>
          </p:cNvPr>
          <p:cNvSpPr>
            <a:spLocks noGrp="1"/>
          </p:cNvSpPr>
          <p:nvPr>
            <p:ph type="dt" sz="half" idx="10"/>
          </p:nvPr>
        </p:nvSpPr>
        <p:spPr/>
        <p:txBody>
          <a:bodyPr/>
          <a:lstStyle/>
          <a:p>
            <a:fld id="{AADB979E-A009-4506-8E07-1B1D7E07FC76}" type="datetime1">
              <a:rPr lang="en-US" smtClean="0"/>
              <a:t>3/1/2023</a:t>
            </a:fld>
            <a:endParaRPr lang="en-US"/>
          </a:p>
        </p:txBody>
      </p:sp>
      <p:sp>
        <p:nvSpPr>
          <p:cNvPr id="5" name="Footer Placeholder 4">
            <a:extLst>
              <a:ext uri="{FF2B5EF4-FFF2-40B4-BE49-F238E27FC236}">
                <a16:creationId xmlns:a16="http://schemas.microsoft.com/office/drawing/2014/main" id="{7A5908D9-8E05-47B7-835B-3ADECDEAC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24404-32F1-4CD0-BE9E-AD649323C9B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0366094"/>
      </p:ext>
    </p:extLst>
  </p:cSld>
  <p:clrMapOvr>
    <a:masterClrMapping/>
  </p:clrMapOvr>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DE73A-A952-45E4-9A0A-95857284C05A}" type="datetime1">
              <a:rPr lang="en-US" smtClean="0"/>
              <a:t>3/1/2023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8358821"/>
      </p:ext>
    </p:extLst>
  </p:cSld>
  <p:clrMapOvr>
    <a:masterClrMapping/>
  </p:clrMapOvr>
  <p:transition spd="slow">
    <p:pull dir="d"/>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6265791"/>
      </p:ext>
    </p:extLst>
  </p:cSld>
  <p:clrMapOvr>
    <a:masterClrMapping/>
  </p:clrMapOvr>
  <p:transition spd="slow">
    <p:pull dir="d"/>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5124705"/>
      </p:ext>
    </p:extLst>
  </p:cSld>
  <p:clrMapOvr>
    <a:masterClrMapping/>
  </p:clrMapOvr>
  <p:transition spd="slow">
    <p:pull dir="d"/>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941830"/>
      </p:ext>
    </p:extLst>
  </p:cSld>
  <p:clrMapOvr>
    <a:masterClrMapping/>
  </p:clrMapOvr>
  <p:transition spd="slow">
    <p:pull dir="d"/>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7684123"/>
      </p:ext>
    </p:extLst>
  </p:cSld>
  <p:clrMapOvr>
    <a:masterClrMapping/>
  </p:clrMapOvr>
  <p:transition spd="slow">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ll dir="d"/>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2204212"/>
      </p:ext>
    </p:extLst>
  </p:cSld>
  <p:clrMapOvr>
    <a:masterClrMapping/>
  </p:clrMapOvr>
  <p:transition spd="slow">
    <p:pull dir="d"/>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7351275"/>
      </p:ext>
    </p:extLst>
  </p:cSld>
  <p:clrMapOvr>
    <a:masterClrMapping/>
  </p:clrMapOvr>
  <p:transition spd="slow">
    <p:pull dir="d"/>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5868639"/>
      </p:ext>
    </p:extLst>
  </p:cSld>
  <p:clrMapOvr>
    <a:masterClrMapping/>
  </p:clrMapOvr>
  <p:transition spd="slow">
    <p:pull dir="d"/>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E9AC1B-73AA-47B2-80F8-541374C8F17B}" type="datetime1">
              <a:rPr lang="en-US" smtClean="0"/>
              <a:t>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798993"/>
      </p:ext>
    </p:extLst>
  </p:cSld>
  <p:clrMapOvr>
    <a:masterClrMapping/>
  </p:clrMapOvr>
  <p:transition spd="slow">
    <p:pull dir="d"/>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0908039"/>
      </p:ext>
    </p:extLst>
  </p:cSld>
  <p:clrMapOvr>
    <a:masterClrMapping/>
  </p:clrMapOvr>
  <p:transition spd="slow">
    <p:pull dir="d"/>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6272791"/>
      </p:ext>
    </p:extLst>
  </p:cSld>
  <p:clrMapOvr>
    <a:masterClrMapping/>
  </p:clrMapOvr>
  <p:transition spd="slow">
    <p:pull dir="d"/>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78DE73A-A952-45E4-9A0A-95857284C05A}" type="datetime1">
              <a:rPr lang="en-US" smtClean="0"/>
              <a:t>3/1/2023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55958692"/>
      </p:ext>
    </p:extLst>
  </p:cSld>
  <p:clrMapOvr>
    <a:masterClrMapping/>
  </p:clrMapOvr>
  <p:transition spd="slow">
    <p:pull dir="d"/>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9535641"/>
      </p:ext>
    </p:extLst>
  </p:cSld>
  <p:clrMapOvr>
    <a:masterClrMapping/>
  </p:clrMapOvr>
  <p:transition spd="slow">
    <p:pull dir="d"/>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1257281"/>
      </p:ext>
    </p:extLst>
  </p:cSld>
  <p:clrMapOvr>
    <a:masterClrMapping/>
  </p:clrMapOvr>
  <p:transition spd="slow">
    <p:pull dir="d"/>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1610925"/>
      </p:ext>
    </p:extLst>
  </p:cSld>
  <p:clrMapOvr>
    <a:masterClrMapping/>
  </p:clrMapOvr>
  <p:transition spd="slow">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DE73A-A952-45E4-9A0A-95857284C05A}"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6632046"/>
      </p:ext>
    </p:extLst>
  </p:cSld>
  <p:clrMapOvr>
    <a:masterClrMapping/>
  </p:clrMapOvr>
  <p:transition spd="slow">
    <p:pull dir="d"/>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8684879"/>
      </p:ext>
    </p:extLst>
  </p:cSld>
  <p:clrMapOvr>
    <a:masterClrMapping/>
  </p:clrMapOvr>
  <p:transition spd="slow">
    <p:pull dir="d"/>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5736217"/>
      </p:ext>
    </p:extLst>
  </p:cSld>
  <p:clrMapOvr>
    <a:masterClrMapping/>
  </p:clrMapOvr>
  <p:transition spd="slow">
    <p:pull dir="d"/>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423144"/>
      </p:ext>
    </p:extLst>
  </p:cSld>
  <p:clrMapOvr>
    <a:masterClrMapping/>
  </p:clrMapOvr>
  <p:transition spd="slow">
    <p:pull dir="d"/>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47408355"/>
      </p:ext>
    </p:extLst>
  </p:cSld>
  <p:clrMapOvr>
    <a:masterClrMapping/>
  </p:clrMapOvr>
  <p:transition spd="slow">
    <p:pull dir="d"/>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DE9AC1B-73AA-47B2-80F8-541374C8F17B}" type="datetime1">
              <a:rPr lang="en-US" smtClean="0"/>
              <a:t>3/1/2023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7868356"/>
      </p:ext>
    </p:extLst>
  </p:cSld>
  <p:clrMapOvr>
    <a:overrideClrMapping bg1="lt1" tx1="dk1" bg2="lt2" tx2="dk2" accent1="accent1" accent2="accent2" accent3="accent3" accent4="accent4" accent5="accent5" accent6="accent6" hlink="hlink" folHlink="folHlink"/>
  </p:clrMapOvr>
  <p:transition spd="slow">
    <p:pull dir="d"/>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824700"/>
      </p:ext>
    </p:extLst>
  </p:cSld>
  <p:clrMapOvr>
    <a:masterClrMapping/>
  </p:clrMapOvr>
  <p:transition spd="slow">
    <p:pull dir="d"/>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0164476"/>
      </p:ext>
    </p:extLst>
  </p:cSld>
  <p:clrMapOvr>
    <a:masterClrMapping/>
  </p:clrMapOvr>
  <p:transition spd="slow">
    <p:pull dir="d"/>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DE73A-A952-45E4-9A0A-95857284C05A}" type="datetime1">
              <a:rPr lang="en-US" smtClean="0"/>
              <a:t>3/1/2023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050874"/>
      </p:ext>
    </p:extLst>
  </p:cSld>
  <p:clrMapOvr>
    <a:masterClrMapping/>
  </p:clrMapOvr>
  <p:transition spd="slow">
    <p:pull dir="d"/>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355136"/>
      </p:ext>
    </p:extLst>
  </p:cSld>
  <p:clrMapOvr>
    <a:masterClrMapping/>
  </p:clrMapOvr>
  <p:transition spd="slow">
    <p:pull dir="d"/>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140958"/>
      </p:ext>
    </p:extLst>
  </p:cSld>
  <p:clrMapOvr>
    <a:masterClrMapping/>
  </p:clrMapOvr>
  <p:transition spd="slow">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4474149"/>
      </p:ext>
    </p:extLst>
  </p:cSld>
  <p:clrMapOvr>
    <a:masterClrMapping/>
  </p:clrMapOvr>
  <p:transition spd="slow">
    <p:pull dir="d"/>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5694821"/>
      </p:ext>
    </p:extLst>
  </p:cSld>
  <p:clrMapOvr>
    <a:masterClrMapping/>
  </p:clrMapOvr>
  <p:transition spd="slow">
    <p:pull dir="d"/>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7030457"/>
      </p:ext>
    </p:extLst>
  </p:cSld>
  <p:clrMapOvr>
    <a:masterClrMapping/>
  </p:clrMapOvr>
  <p:transition spd="slow">
    <p:pull dir="d"/>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6244973"/>
      </p:ext>
    </p:extLst>
  </p:cSld>
  <p:clrMapOvr>
    <a:masterClrMapping/>
  </p:clrMapOvr>
  <p:transition spd="slow">
    <p:pull dir="d"/>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0924681"/>
      </p:ext>
    </p:extLst>
  </p:cSld>
  <p:clrMapOvr>
    <a:masterClrMapping/>
  </p:clrMapOvr>
  <p:transition spd="slow">
    <p:pull dir="d"/>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7356742"/>
      </p:ext>
    </p:extLst>
  </p:cSld>
  <p:clrMapOvr>
    <a:masterClrMapping/>
  </p:clrMapOvr>
  <p:transition spd="slow">
    <p:pull dir="d"/>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E9AC1B-73AA-47B2-80F8-541374C8F17B}" type="datetime1">
              <a:rPr lang="en-US" smtClean="0"/>
              <a:t>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382126"/>
      </p:ext>
    </p:extLst>
  </p:cSld>
  <p:clrMapOvr>
    <a:masterClrMapping/>
  </p:clrMapOvr>
  <p:transition spd="slow">
    <p:pull dir="d"/>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1020763"/>
      </p:ext>
    </p:extLst>
  </p:cSld>
  <p:clrMapOvr>
    <a:masterClrMapping/>
  </p:clrMapOvr>
  <p:transition spd="slow">
    <p:pull dir="d"/>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7482638"/>
      </p:ext>
    </p:extLst>
  </p:cSld>
  <p:clrMapOvr>
    <a:masterClrMapping/>
  </p:clrMapOvr>
  <p:transition spd="slow">
    <p:pull dir="d"/>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DE73A-A952-45E4-9A0A-95857284C05A}"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586958"/>
      </p:ext>
    </p:extLst>
  </p:cSld>
  <p:clrMapOvr>
    <a:masterClrMapping/>
  </p:clrMapOvr>
  <p:transition spd="slow">
    <p:pull dir="d"/>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6951270"/>
      </p:ext>
    </p:extLst>
  </p:cSld>
  <p:clrMapOvr>
    <a:masterClrMapping/>
  </p:clrMapOvr>
  <p:transition spd="slow">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4599640"/>
      </p:ext>
    </p:extLst>
  </p:cSld>
  <p:clrMapOvr>
    <a:masterClrMapping/>
  </p:clrMapOvr>
  <p:transition spd="slow">
    <p:pull dir="d"/>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610680"/>
      </p:ext>
    </p:extLst>
  </p:cSld>
  <p:clrMapOvr>
    <a:masterClrMapping/>
  </p:clrMapOvr>
  <p:transition spd="slow">
    <p:pull dir="d"/>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9095370"/>
      </p:ext>
    </p:extLst>
  </p:cSld>
  <p:clrMapOvr>
    <a:masterClrMapping/>
  </p:clrMapOvr>
  <p:transition spd="slow">
    <p:pull dir="d"/>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6626127"/>
      </p:ext>
    </p:extLst>
  </p:cSld>
  <p:clrMapOvr>
    <a:masterClrMapping/>
  </p:clrMapOvr>
  <p:transition spd="slow">
    <p:pull dir="d"/>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8545440"/>
      </p:ext>
    </p:extLst>
  </p:cSld>
  <p:clrMapOvr>
    <a:masterClrMapping/>
  </p:clrMapOvr>
  <p:transition spd="slow">
    <p:pull dir="d"/>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83DB97-F575-4EBB-AC18-400F782F5C3E}" type="datetime1">
              <a:rPr lang="en-US" smtClean="0"/>
              <a:t>3/1/2023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1376773"/>
      </p:ext>
    </p:extLst>
  </p:cSld>
  <p:clrMapOvr>
    <a:masterClrMapping/>
  </p:clrMapOvr>
  <p:transition spd="slow">
    <p:pull dir="d"/>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75870826"/>
      </p:ext>
    </p:extLst>
  </p:cSld>
  <p:clrMapOvr>
    <a:masterClrMapping/>
  </p:clrMapOvr>
  <p:transition spd="slow">
    <p:pull dir="d"/>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E9AC1B-73AA-47B2-80F8-541374C8F17B}"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9783483"/>
      </p:ext>
    </p:extLst>
  </p:cSld>
  <p:clrMapOvr>
    <a:masterClrMapping/>
  </p:clrMapOvr>
  <p:transition spd="slow">
    <p:pull dir="d"/>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7325059"/>
      </p:ext>
    </p:extLst>
  </p:cSld>
  <p:clrMapOvr>
    <a:masterClrMapping/>
  </p:clrMapOvr>
  <p:transition spd="slow">
    <p:pull dir="d"/>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3183575"/>
      </p:ext>
    </p:extLst>
  </p:cSld>
  <p:clrMapOvr>
    <a:masterClrMapping/>
  </p:clrMapOvr>
  <p:transition spd="slow">
    <p:pull dir="d"/>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78DE73A-A952-45E4-9A0A-95857284C05A}" type="datetime1">
              <a:rPr lang="en-US" smtClean="0"/>
              <a:t>3/1/2023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1138339"/>
      </p:ext>
    </p:extLst>
  </p:cSld>
  <p:clrMapOvr>
    <a:overrideClrMapping bg1="dk1" tx1="lt1" bg2="dk2" tx2="lt2" accent1="accent1" accent2="accent2" accent3="accent3" accent4="accent4" accent5="accent5" accent6="accent6" hlink="hlink" folHlink="folHlink"/>
  </p:clrMapOvr>
  <p:transition spd="slow">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2174777"/>
      </p:ext>
    </p:extLst>
  </p:cSld>
  <p:clrMapOvr>
    <a:masterClrMapping/>
  </p:clrMapOvr>
  <p:transition spd="slow">
    <p:pull dir="d"/>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3506461"/>
      </p:ext>
    </p:extLst>
  </p:cSld>
  <p:clrMapOvr>
    <a:masterClrMapping/>
  </p:clrMapOvr>
  <p:transition spd="slow">
    <p:pull dir="d"/>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6278026"/>
      </p:ext>
    </p:extLst>
  </p:cSld>
  <p:clrMapOvr>
    <a:masterClrMapping/>
  </p:clrMapOvr>
  <p:transition spd="slow">
    <p:pull dir="d"/>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7998369"/>
      </p:ext>
    </p:extLst>
  </p:cSld>
  <p:clrMapOvr>
    <a:masterClrMapping/>
  </p:clrMapOvr>
  <p:transition spd="slow">
    <p:pull dir="d"/>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5631318"/>
      </p:ext>
    </p:extLst>
  </p:cSld>
  <p:clrMapOvr>
    <a:masterClrMapping/>
  </p:clrMapOvr>
  <p:transition spd="slow">
    <p:pull dir="d"/>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8996884"/>
      </p:ext>
    </p:extLst>
  </p:cSld>
  <p:clrMapOvr>
    <a:masterClrMapping/>
  </p:clrMapOvr>
  <p:transition spd="slow">
    <p:pull dir="d"/>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1294795"/>
      </p:ext>
    </p:extLst>
  </p:cSld>
  <p:clrMapOvr>
    <a:masterClrMapping/>
  </p:clrMapOvr>
  <p:transition spd="slow">
    <p:pull dir="d"/>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148249"/>
      </p:ext>
    </p:extLst>
  </p:cSld>
  <p:clrMapOvr>
    <a:masterClrMapping/>
  </p:clrMapOvr>
  <p:transition spd="slow">
    <p:pull dir="d"/>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E9AC1B-73AA-47B2-80F8-541374C8F17B}" type="datetime1">
              <a:rPr lang="en-US" smtClean="0"/>
              <a:t>3/1/2023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1249214"/>
      </p:ext>
    </p:extLst>
  </p:cSld>
  <p:clrMapOvr>
    <a:masterClrMapping/>
  </p:clrMapOvr>
  <p:transition spd="slow">
    <p:pull dir="d"/>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2548347"/>
      </p:ext>
    </p:extLst>
  </p:cSld>
  <p:clrMapOvr>
    <a:masterClrMapping/>
  </p:clrMapOvr>
  <p:transition spd="slow">
    <p:pull dir="d"/>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6447149"/>
      </p:ext>
    </p:extLst>
  </p:cSld>
  <p:clrMapOvr>
    <a:masterClrMapping/>
  </p:clrMapOvr>
  <p:transition spd="slow">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3887469"/>
      </p:ext>
    </p:extLst>
  </p:cSld>
  <p:clrMapOvr>
    <a:masterClrMapping/>
  </p:clrMapOvr>
  <p:transition spd="slow">
    <p:pull dir="d"/>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DA87-D439-4D39-821B-1A9C175DD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8A4A0-306E-40DA-83A6-F712ED1E8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D8A4E3-D6D8-4574-AE21-03BDDFB6B8D8}"/>
              </a:ext>
            </a:extLst>
          </p:cNvPr>
          <p:cNvSpPr>
            <a:spLocks noGrp="1"/>
          </p:cNvSpPr>
          <p:nvPr>
            <p:ph type="dt" sz="half" idx="10"/>
          </p:nvPr>
        </p:nvSpPr>
        <p:spPr/>
        <p:txBody>
          <a:bodyPr/>
          <a:lstStyle/>
          <a:p>
            <a:fld id="{678DE73A-A952-45E4-9A0A-95857284C05A}" type="datetime1">
              <a:rPr lang="en-US" smtClean="0"/>
              <a:t>3/1/2023</a:t>
            </a:fld>
            <a:endParaRPr lang="en-US"/>
          </a:p>
        </p:txBody>
      </p:sp>
      <p:sp>
        <p:nvSpPr>
          <p:cNvPr id="5" name="Footer Placeholder 4">
            <a:extLst>
              <a:ext uri="{FF2B5EF4-FFF2-40B4-BE49-F238E27FC236}">
                <a16:creationId xmlns:a16="http://schemas.microsoft.com/office/drawing/2014/main" id="{75472A3C-4F4B-479A-A567-4F61FD20B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9DCDA-0045-4B4C-A6A4-7EB69F93D33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4426574"/>
      </p:ext>
    </p:extLst>
  </p:cSld>
  <p:clrMapOvr>
    <a:masterClrMapping/>
  </p:clrMapOvr>
  <p:transition spd="slow">
    <p:pull dir="d"/>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DF21-9ED7-45B9-96B0-B5DF2C7F2C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BFACDD-61A7-4BBE-8FC4-7124AD698B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3F26B-9FF9-403E-AA53-477D9FF3DAD5}"/>
              </a:ext>
            </a:extLst>
          </p:cNvPr>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a:extLst>
              <a:ext uri="{FF2B5EF4-FFF2-40B4-BE49-F238E27FC236}">
                <a16:creationId xmlns:a16="http://schemas.microsoft.com/office/drawing/2014/main" id="{76FFC5DD-0157-4535-B6EB-D947D020A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69B01-DB10-4F08-8E7A-1273CAA5149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1345515"/>
      </p:ext>
    </p:extLst>
  </p:cSld>
  <p:clrMapOvr>
    <a:masterClrMapping/>
  </p:clrMapOvr>
  <p:transition spd="slow">
    <p:pull dir="d"/>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F45A-5A29-423D-8590-A1503D5D5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A086D5-8D45-4262-B2A1-F0CDA4600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3738E-569C-4BBA-AB1C-7EFBE9B61AEA}"/>
              </a:ext>
            </a:extLst>
          </p:cNvPr>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a:extLst>
              <a:ext uri="{FF2B5EF4-FFF2-40B4-BE49-F238E27FC236}">
                <a16:creationId xmlns:a16="http://schemas.microsoft.com/office/drawing/2014/main" id="{B7FC2011-78F1-44D5-A51B-60AD90A8A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5C979-BFCE-477A-A1B5-15C4F46067D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946311"/>
      </p:ext>
    </p:extLst>
  </p:cSld>
  <p:clrMapOvr>
    <a:masterClrMapping/>
  </p:clrMapOvr>
  <p:transition spd="slow">
    <p:pull dir="d"/>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DA39-2A6C-4510-9713-2934BDDA1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551CC-BD10-4F94-BAC0-815E215FB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22E455-7F39-4DE6-BE03-4DD24274A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9E4AAA-5E01-4BC4-B078-FE9BA14793FC}"/>
              </a:ext>
            </a:extLst>
          </p:cNvPr>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a:extLst>
              <a:ext uri="{FF2B5EF4-FFF2-40B4-BE49-F238E27FC236}">
                <a16:creationId xmlns:a16="http://schemas.microsoft.com/office/drawing/2014/main" id="{9A109160-7F7B-463E-BA53-B6BC6E147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C7CC5-311D-49CF-A2FE-421CEB0A032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9208354"/>
      </p:ext>
    </p:extLst>
  </p:cSld>
  <p:clrMapOvr>
    <a:masterClrMapping/>
  </p:clrMapOvr>
  <p:transition spd="slow">
    <p:pull dir="d"/>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6DFD-21F2-4FB1-94CA-BC69721E26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1C6CBA-E00B-42B8-95D9-5EC0776B0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BC31D-707A-48CB-B7D6-E58B6203D5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27E54C-789D-4488-AA1F-FCCF8747E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94460D-F648-48FC-A7CE-562D4A9B68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EC581B-7B8A-4295-9003-02B39B738E89}"/>
              </a:ext>
            </a:extLst>
          </p:cNvPr>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a:extLst>
              <a:ext uri="{FF2B5EF4-FFF2-40B4-BE49-F238E27FC236}">
                <a16:creationId xmlns:a16="http://schemas.microsoft.com/office/drawing/2014/main" id="{C0A34390-28C0-4DF3-8C5B-D3EF8B4C0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755F49-87BC-4900-ADAC-8F1AF94C436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0962091"/>
      </p:ext>
    </p:extLst>
  </p:cSld>
  <p:clrMapOvr>
    <a:masterClrMapping/>
  </p:clrMapOvr>
  <p:transition spd="slow">
    <p:pull dir="d"/>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5DEF-6B3C-4E43-BA26-E902DCC188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B0BCFD-F6DD-4467-8304-18CD054DAE69}"/>
              </a:ext>
            </a:extLst>
          </p:cNvPr>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a:extLst>
              <a:ext uri="{FF2B5EF4-FFF2-40B4-BE49-F238E27FC236}">
                <a16:creationId xmlns:a16="http://schemas.microsoft.com/office/drawing/2014/main" id="{ADCC2D5D-91B9-4191-A865-C6BB0593C2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E0D8A0-4545-4164-8EE5-F501AA89E4B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8890085"/>
      </p:ext>
    </p:extLst>
  </p:cSld>
  <p:clrMapOvr>
    <a:masterClrMapping/>
  </p:clrMapOvr>
  <p:transition spd="slow">
    <p:pull dir="d"/>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7EF46C-9927-4694-BE3A-135DF254D170}"/>
              </a:ext>
            </a:extLst>
          </p:cNvPr>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a:extLst>
              <a:ext uri="{FF2B5EF4-FFF2-40B4-BE49-F238E27FC236}">
                <a16:creationId xmlns:a16="http://schemas.microsoft.com/office/drawing/2014/main" id="{57914009-4F00-4090-BBF6-F48933097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15A83C-6668-4B84-BD96-F201A0F4792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7557823"/>
      </p:ext>
    </p:extLst>
  </p:cSld>
  <p:clrMapOvr>
    <a:masterClrMapping/>
  </p:clrMapOvr>
  <p:transition spd="slow">
    <p:pull dir="d"/>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2BEB-FD5C-4AFF-BE50-89229BC9F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7C00B-824A-4CC9-9FC0-B1422D303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76CE24-FCA1-4B75-9A2A-F1A202F2E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7AA59-F4C6-49CD-B0C9-095FADBD9641}"/>
              </a:ext>
            </a:extLst>
          </p:cNvPr>
          <p:cNvSpPr>
            <a:spLocks noGrp="1"/>
          </p:cNvSpPr>
          <p:nvPr>
            <p:ph type="dt" sz="half" idx="10"/>
          </p:nvPr>
        </p:nvSpPr>
        <p:spPr/>
        <p:txBody>
          <a:bodyPr/>
          <a:lstStyle/>
          <a:p>
            <a:fld id="{217983F7-9B73-4CDA-8FFA-0147BCE982ED}" type="datetime1">
              <a:rPr lang="en-US" smtClean="0"/>
              <a:t>3/1/2023</a:t>
            </a:fld>
            <a:endParaRPr lang="en-US"/>
          </a:p>
        </p:txBody>
      </p:sp>
      <p:sp>
        <p:nvSpPr>
          <p:cNvPr id="6" name="Footer Placeholder 5">
            <a:extLst>
              <a:ext uri="{FF2B5EF4-FFF2-40B4-BE49-F238E27FC236}">
                <a16:creationId xmlns:a16="http://schemas.microsoft.com/office/drawing/2014/main" id="{B1A02AD8-D722-4DCF-995F-C18192E8C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46258-4BA8-4D14-A756-7350A3C8DEB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9327692"/>
      </p:ext>
    </p:extLst>
  </p:cSld>
  <p:clrMapOvr>
    <a:masterClrMapping/>
  </p:clrMapOvr>
  <p:transition spd="slow">
    <p:pull dir="d"/>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E2B4-0AB6-4635-B476-A5C216E342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BB907-C185-48F7-A087-6AA0FEB5F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9BAA1-03C5-42F0-B265-1D163DF3B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80C74-5264-4352-930E-9B44BABDA063}"/>
              </a:ext>
            </a:extLst>
          </p:cNvPr>
          <p:cNvSpPr>
            <a:spLocks noGrp="1"/>
          </p:cNvSpPr>
          <p:nvPr>
            <p:ph type="dt" sz="half" idx="10"/>
          </p:nvPr>
        </p:nvSpPr>
        <p:spPr/>
        <p:txBody>
          <a:bodyPr/>
          <a:lstStyle/>
          <a:p>
            <a:fld id="{0DE9AC1B-73AA-47B2-80F8-541374C8F17B}" type="datetime1">
              <a:rPr lang="en-US" smtClean="0"/>
              <a:t>3/1/2023</a:t>
            </a:fld>
            <a:endParaRPr lang="en-US"/>
          </a:p>
        </p:txBody>
      </p:sp>
      <p:sp>
        <p:nvSpPr>
          <p:cNvPr id="6" name="Footer Placeholder 5">
            <a:extLst>
              <a:ext uri="{FF2B5EF4-FFF2-40B4-BE49-F238E27FC236}">
                <a16:creationId xmlns:a16="http://schemas.microsoft.com/office/drawing/2014/main" id="{2606280F-6612-486E-92B0-A67946927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99058-C500-453A-9DA3-CEF0A137A01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445911"/>
      </p:ext>
    </p:extLst>
  </p:cSld>
  <p:clrMapOvr>
    <a:masterClrMapping/>
  </p:clrMapOvr>
  <p:transition spd="slow">
    <p:pull dir="d"/>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B1A8-FCE8-4AEA-BD2B-67ECDF46B6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14774-A838-4E94-9749-5A177E942C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6F28D-4D50-4AE9-963F-50EA34ECF63D}"/>
              </a:ext>
            </a:extLst>
          </p:cNvPr>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a:extLst>
              <a:ext uri="{FF2B5EF4-FFF2-40B4-BE49-F238E27FC236}">
                <a16:creationId xmlns:a16="http://schemas.microsoft.com/office/drawing/2014/main" id="{D29767A4-75B5-4476-81A2-4FF3072E1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6E675-8FEB-411F-ACDD-F545779C68B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3670880"/>
      </p:ext>
    </p:extLst>
  </p:cSld>
  <p:clrMapOvr>
    <a:masterClrMapping/>
  </p:clrMapOvr>
  <p:transition spd="slow">
    <p:pull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5591505"/>
      </p:ext>
    </p:extLst>
  </p:cSld>
  <p:clrMapOvr>
    <a:masterClrMapping/>
  </p:clrMapOvr>
  <p:transition spd="slow">
    <p:pull dir="d"/>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EE1CF-A046-4287-B8D9-1872381E58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1AD46C-D482-4A48-B7A6-3199FE9898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96403-B75C-4D3A-B5BE-100C4CA7AC6F}"/>
              </a:ext>
            </a:extLst>
          </p:cNvPr>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a:extLst>
              <a:ext uri="{FF2B5EF4-FFF2-40B4-BE49-F238E27FC236}">
                <a16:creationId xmlns:a16="http://schemas.microsoft.com/office/drawing/2014/main" id="{7A5908D9-8E05-47B7-835B-3ADECDEAC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24404-32F1-4CD0-BE9E-AD649323C9B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9728476"/>
      </p:ext>
    </p:extLst>
  </p:cSld>
  <p:clrMapOvr>
    <a:masterClrMapping/>
  </p:clrMapOvr>
  <p:transition spd="slow">
    <p:pull dir="d"/>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DE73A-A952-45E4-9A0A-95857284C05A}"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3779615"/>
      </p:ext>
    </p:extLst>
  </p:cSld>
  <p:clrMapOvr>
    <a:masterClrMapping/>
  </p:clrMapOvr>
  <p:transition spd="slow">
    <p:pull dir="d"/>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7826756"/>
      </p:ext>
    </p:extLst>
  </p:cSld>
  <p:clrMapOvr>
    <a:masterClrMapping/>
  </p:clrMapOvr>
  <p:transition spd="slow">
    <p:pull dir="d"/>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2296531"/>
      </p:ext>
    </p:extLst>
  </p:cSld>
  <p:clrMapOvr>
    <a:masterClrMapping/>
  </p:clrMapOvr>
  <p:transition spd="slow">
    <p:pull dir="d"/>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96CC863-0EEE-4E11-A13F-E63493D80D22}" type="datetime1">
              <a:rPr lang="en-US" smtClean="0"/>
              <a:t>3/1/2023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4644170"/>
      </p:ext>
    </p:extLst>
  </p:cSld>
  <p:clrMapOvr>
    <a:masterClrMapping/>
  </p:clrMapOvr>
  <p:transition spd="slow">
    <p:pull dir="d"/>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4F21553-DDCE-4608-A06E-1933EE24890F}" type="datetime1">
              <a:rPr lang="en-US" smtClean="0"/>
              <a:t>3/1/2023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0997659"/>
      </p:ext>
    </p:extLst>
  </p:cSld>
  <p:clrMapOvr>
    <a:masterClrMapping/>
  </p:clrMapOvr>
  <p:transition spd="slow">
    <p:pull dir="d"/>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ECCD837-E5D7-417D-B6FA-935A3B2DCE5E}" type="datetime1">
              <a:rPr lang="en-US" smtClean="0"/>
              <a:t>3/1/2023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9723720"/>
      </p:ext>
    </p:extLst>
  </p:cSld>
  <p:clrMapOvr>
    <a:masterClrMapping/>
  </p:clrMapOvr>
  <p:transition spd="slow">
    <p:pull dir="d"/>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783DB97-F575-4EBB-AC18-400F782F5C3E}"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937574"/>
      </p:ext>
    </p:extLst>
  </p:cSld>
  <p:clrMapOvr>
    <a:masterClrMapping/>
  </p:clrMapOvr>
  <p:transition spd="slow">
    <p:pull dir="d"/>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17983F7-9B73-4CDA-8FFA-0147BCE982ED}" type="datetime1">
              <a:rPr lang="en-US" smtClean="0"/>
              <a:t>3/1/2023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8151816"/>
      </p:ext>
    </p:extLst>
  </p:cSld>
  <p:clrMapOvr>
    <a:masterClrMapping/>
  </p:clrMapOvr>
  <p:transition spd="slow">
    <p:pull dir="d"/>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DE9AC1B-73AA-47B2-80F8-541374C8F17B}" type="datetime1">
              <a:rPr lang="en-US" smtClean="0"/>
              <a:t>3/1/2023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1331308"/>
      </p:ext>
    </p:extLst>
  </p:cSld>
  <p:clrMapOvr>
    <a:masterClrMapping/>
  </p:clrMapOvr>
  <p:transition spd="slow">
    <p:pull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2590489"/>
      </p:ext>
    </p:extLst>
  </p:cSld>
  <p:clrMapOvr>
    <a:masterClrMapping/>
  </p:clrMapOvr>
  <p:transition spd="slow">
    <p:pull dir="d"/>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8E0D4-285D-4C3E-B8E0-59661D238D20}"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3824110"/>
      </p:ext>
    </p:extLst>
  </p:cSld>
  <p:clrMapOvr>
    <a:masterClrMapping/>
  </p:clrMapOvr>
  <p:transition spd="slow">
    <p:pull dir="d"/>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477D2-F974-44E9-8696-C1FD342F05FC}"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9423046"/>
      </p:ext>
    </p:extLst>
  </p:cSld>
  <p:clrMapOvr>
    <a:masterClrMapping/>
  </p:clrMapOvr>
  <p:transition spd="slow">
    <p:pull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7043118"/>
      </p:ext>
    </p:extLst>
  </p:cSld>
  <p:clrMapOvr>
    <a:masterClrMapping/>
  </p:clrMapOvr>
  <p:transition spd="slow">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ll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E9AC1B-73AA-47B2-80F8-541374C8F17B}"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0287533"/>
      </p:ext>
    </p:extLst>
  </p:cSld>
  <p:clrMapOvr>
    <a:masterClrMapping/>
  </p:clrMapOvr>
  <p:transition spd="slow">
    <p:pull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B979E-A009-4506-8E07-1B1D7E07FC76}"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166495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B979E-A009-4506-8E07-1B1D7E07FC76}"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694436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DB979E-A009-4506-8E07-1B1D7E07FC76}"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96839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DB979E-A009-4506-8E07-1B1D7E07FC76}"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660128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DB979E-A009-4506-8E07-1B1D7E07FC76}"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253897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3531937"/>
      </p:ext>
    </p:extLst>
  </p:cSld>
  <p:clrMapOvr>
    <a:masterClrMapping/>
  </p:clrMapOvr>
  <p:transition spd="slow">
    <p:pull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3441017"/>
      </p:ext>
    </p:extLst>
  </p:cSld>
  <p:clrMapOvr>
    <a:masterClrMapping/>
  </p:clrMapOvr>
  <p:transition spd="slow">
    <p:pull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DE73A-A952-45E4-9A0A-95857284C05A}" type="datetime1">
              <a:rPr lang="en-US" smtClean="0"/>
              <a:t>3/1/2023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2852171"/>
      </p:ext>
    </p:extLst>
  </p:cSld>
  <p:clrMapOvr>
    <a:masterClrMapping/>
  </p:clrMapOvr>
  <p:transition spd="slow">
    <p:pull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878220"/>
      </p:ext>
    </p:extLst>
  </p:cSld>
  <p:clrMapOvr>
    <a:masterClrMapping/>
  </p:clrMapOvr>
  <p:transition spd="slow">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ll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3423820"/>
      </p:ext>
    </p:extLst>
  </p:cSld>
  <p:clrMapOvr>
    <a:masterClrMapping/>
  </p:clrMapOvr>
  <p:transition spd="slow">
    <p:pull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154282"/>
      </p:ext>
    </p:extLst>
  </p:cSld>
  <p:clrMapOvr>
    <a:masterClrMapping/>
  </p:clrMapOvr>
  <p:transition spd="slow">
    <p:pull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131478"/>
      </p:ext>
    </p:extLst>
  </p:cSld>
  <p:clrMapOvr>
    <a:masterClrMapping/>
  </p:clrMapOvr>
  <p:transition spd="slow">
    <p:pull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754847"/>
      </p:ext>
    </p:extLst>
  </p:cSld>
  <p:clrMapOvr>
    <a:masterClrMapping/>
  </p:clrMapOvr>
  <p:transition spd="slow">
    <p:pull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9329693"/>
      </p:ext>
    </p:extLst>
  </p:cSld>
  <p:clrMapOvr>
    <a:masterClrMapping/>
  </p:clrMapOvr>
  <p:transition spd="slow">
    <p:pull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272318"/>
      </p:ext>
    </p:extLst>
  </p:cSld>
  <p:clrMapOvr>
    <a:masterClrMapping/>
  </p:clrMapOvr>
  <p:transition spd="slow">
    <p:pull di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E9AC1B-73AA-47B2-80F8-541374C8F17B}" type="datetime1">
              <a:rPr lang="en-US" smtClean="0"/>
              <a:t>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6658622"/>
      </p:ext>
    </p:extLst>
  </p:cSld>
  <p:clrMapOvr>
    <a:masterClrMapping/>
  </p:clrMapOvr>
  <p:transition spd="slow">
    <p:pull di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9523837"/>
      </p:ext>
    </p:extLst>
  </p:cSld>
  <p:clrMapOvr>
    <a:masterClrMapping/>
  </p:clrMapOvr>
  <p:transition spd="slow">
    <p:pull dir="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9072729"/>
      </p:ext>
    </p:extLst>
  </p:cSld>
  <p:clrMapOvr>
    <a:masterClrMapping/>
  </p:clrMapOvr>
  <p:transition spd="slow">
    <p:pull dir="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DE73A-A952-45E4-9A0A-95857284C05A}"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8055653"/>
      </p:ext>
    </p:extLst>
  </p:cSld>
  <p:clrMapOvr>
    <a:masterClrMapping/>
  </p:clrMapOvr>
  <p:transition spd="slow">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ll dir="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7049411"/>
      </p:ext>
    </p:extLst>
  </p:cSld>
  <p:clrMapOvr>
    <a:masterClrMapping/>
  </p:clrMapOvr>
  <p:transition spd="slow">
    <p:pull di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82866"/>
      </p:ext>
    </p:extLst>
  </p:cSld>
  <p:clrMapOvr>
    <a:masterClrMapping/>
  </p:clrMapOvr>
  <p:transition spd="slow">
    <p:pull dir="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2173300"/>
      </p:ext>
    </p:extLst>
  </p:cSld>
  <p:clrMapOvr>
    <a:masterClrMapping/>
  </p:clrMapOvr>
  <p:transition spd="slow">
    <p:pull di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6048022"/>
      </p:ext>
    </p:extLst>
  </p:cSld>
  <p:clrMapOvr>
    <a:masterClrMapping/>
  </p:clrMapOvr>
  <p:transition spd="slow">
    <p:pull di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0407179"/>
      </p:ext>
    </p:extLst>
  </p:cSld>
  <p:clrMapOvr>
    <a:masterClrMapping/>
  </p:clrMapOvr>
  <p:transition spd="slow">
    <p:pull di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6196713"/>
      </p:ext>
    </p:extLst>
  </p:cSld>
  <p:clrMapOvr>
    <a:masterClrMapping/>
  </p:clrMapOvr>
  <p:transition spd="slow">
    <p:pull di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3306332"/>
      </p:ext>
    </p:extLst>
  </p:cSld>
  <p:clrMapOvr>
    <a:masterClrMapping/>
  </p:clrMapOvr>
  <p:transition spd="slow">
    <p:pull dir="d"/>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E9AC1B-73AA-47B2-80F8-541374C8F17B}"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8419593"/>
      </p:ext>
    </p:extLst>
  </p:cSld>
  <p:clrMapOvr>
    <a:masterClrMapping/>
  </p:clrMapOvr>
  <p:transition spd="slow">
    <p:pull dir="d"/>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3810487"/>
      </p:ext>
    </p:extLst>
  </p:cSld>
  <p:clrMapOvr>
    <a:masterClrMapping/>
  </p:clrMapOvr>
  <p:transition spd="slow">
    <p:pull dir="d"/>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1897294"/>
      </p:ext>
    </p:extLst>
  </p:cSld>
  <p:clrMapOvr>
    <a:masterClrMapping/>
  </p:clrMapOvr>
  <p:transition spd="slow">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ll dir="d"/>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DE73A-A952-45E4-9A0A-95857284C05A}"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744031"/>
      </p:ext>
    </p:extLst>
  </p:cSld>
  <p:clrMapOvr>
    <a:masterClrMapping/>
  </p:clrMapOvr>
  <p:transition spd="slow">
    <p:pull dir="d"/>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0985525"/>
      </p:ext>
    </p:extLst>
  </p:cSld>
  <p:clrMapOvr>
    <a:masterClrMapping/>
  </p:clrMapOvr>
  <p:transition spd="slow">
    <p:pull dir="d"/>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7821559"/>
      </p:ext>
    </p:extLst>
  </p:cSld>
  <p:clrMapOvr>
    <a:masterClrMapping/>
  </p:clrMapOvr>
  <p:transition spd="slow">
    <p:pull dir="d"/>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6182829"/>
      </p:ext>
    </p:extLst>
  </p:cSld>
  <p:clrMapOvr>
    <a:masterClrMapping/>
  </p:clrMapOvr>
  <p:transition spd="slow">
    <p:pull dir="d"/>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3824699"/>
      </p:ext>
    </p:extLst>
  </p:cSld>
  <p:clrMapOvr>
    <a:masterClrMapping/>
  </p:clrMapOvr>
  <p:transition spd="slow">
    <p:pull dir="d"/>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6350106"/>
      </p:ext>
    </p:extLst>
  </p:cSld>
  <p:clrMapOvr>
    <a:masterClrMapping/>
  </p:clrMapOvr>
  <p:transition spd="slow">
    <p:pull dir="d"/>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6788327"/>
      </p:ext>
    </p:extLst>
  </p:cSld>
  <p:clrMapOvr>
    <a:masterClrMapping/>
  </p:clrMapOvr>
  <p:transition spd="slow">
    <p:pull dir="d"/>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2705087"/>
      </p:ext>
    </p:extLst>
  </p:cSld>
  <p:clrMapOvr>
    <a:masterClrMapping/>
  </p:clrMapOvr>
  <p:transition spd="slow">
    <p:pull dir="d"/>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E9AC1B-73AA-47B2-80F8-541374C8F17B}"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4082854"/>
      </p:ext>
    </p:extLst>
  </p:cSld>
  <p:clrMapOvr>
    <a:masterClrMapping/>
  </p:clrMapOvr>
  <p:transition spd="slow">
    <p:pull dir="d"/>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2943569"/>
      </p:ext>
    </p:extLst>
  </p:cSld>
  <p:clrMapOvr>
    <a:masterClrMapping/>
  </p:clrMapOvr>
  <p:transition spd="slow">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ll dir="d"/>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8351555"/>
      </p:ext>
    </p:extLst>
  </p:cSld>
  <p:clrMapOvr>
    <a:masterClrMapping/>
  </p:clrMapOvr>
  <p:transition spd="slow">
    <p:pull dir="d"/>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78DE73A-A952-45E4-9A0A-95857284C05A}" type="datetime1">
              <a:rPr lang="en-US" smtClean="0"/>
              <a:t>3/1/2023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911419"/>
      </p:ext>
    </p:extLst>
  </p:cSld>
  <p:clrMapOvr>
    <a:overrideClrMapping bg1="dk1" tx1="lt1" bg2="dk2" tx2="lt2" accent1="accent1" accent2="accent2" accent3="accent3" accent4="accent4" accent5="accent5" accent6="accent6" hlink="hlink" folHlink="folHlink"/>
  </p:clrMapOvr>
  <p:transition spd="slow">
    <p:pull dir="d"/>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3925957"/>
      </p:ext>
    </p:extLst>
  </p:cSld>
  <p:clrMapOvr>
    <a:masterClrMapping/>
  </p:clrMapOvr>
  <p:transition spd="slow">
    <p:pull dir="d"/>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9696613"/>
      </p:ext>
    </p:extLst>
  </p:cSld>
  <p:clrMapOvr>
    <a:masterClrMapping/>
  </p:clrMapOvr>
  <p:transition spd="slow">
    <p:pull dir="d"/>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8105577"/>
      </p:ext>
    </p:extLst>
  </p:cSld>
  <p:clrMapOvr>
    <a:masterClrMapping/>
  </p:clrMapOvr>
  <p:transition spd="slow">
    <p:pull dir="d"/>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7795705"/>
      </p:ext>
    </p:extLst>
  </p:cSld>
  <p:clrMapOvr>
    <a:masterClrMapping/>
  </p:clrMapOvr>
  <p:transition spd="slow">
    <p:pull dir="d"/>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9554114"/>
      </p:ext>
    </p:extLst>
  </p:cSld>
  <p:clrMapOvr>
    <a:masterClrMapping/>
  </p:clrMapOvr>
  <p:transition spd="slow">
    <p:pull dir="d"/>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7164081"/>
      </p:ext>
    </p:extLst>
  </p:cSld>
  <p:clrMapOvr>
    <a:masterClrMapping/>
  </p:clrMapOvr>
  <p:transition spd="slow">
    <p:pull dir="d"/>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765076"/>
      </p:ext>
    </p:extLst>
  </p:cSld>
  <p:clrMapOvr>
    <a:masterClrMapping/>
  </p:clrMapOvr>
  <p:transition spd="slow">
    <p:pull dir="d"/>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E9AC1B-73AA-47B2-80F8-541374C8F17B}"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3032402"/>
      </p:ext>
    </p:extLst>
  </p:cSld>
  <p:clrMapOvr>
    <a:masterClrMapping/>
  </p:clrMapOvr>
  <p:transition spd="slow">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ll dir="d"/>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7040465"/>
      </p:ext>
    </p:extLst>
  </p:cSld>
  <p:clrMapOvr>
    <a:masterClrMapping/>
  </p:clrMapOvr>
  <p:transition spd="slow">
    <p:pull dir="d"/>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428411"/>
      </p:ext>
    </p:extLst>
  </p:cSld>
  <p:clrMapOvr>
    <a:masterClrMapping/>
  </p:clrMapOvr>
  <p:transition spd="slow">
    <p:pull dir="d"/>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78DE73A-A952-45E4-9A0A-95857284C05A}" type="datetime1">
              <a:rPr lang="en-US" smtClean="0"/>
              <a:t>3/1/2023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38713442"/>
      </p:ext>
    </p:extLst>
  </p:cSld>
  <p:clrMapOvr>
    <a:masterClrMapping/>
  </p:clrMapOvr>
  <p:transition spd="slow">
    <p:pull dir="d"/>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9005E-C743-4B41-8B7B-292423772301}"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2305499"/>
      </p:ext>
    </p:extLst>
  </p:cSld>
  <p:clrMapOvr>
    <a:masterClrMapping/>
  </p:clrMapOvr>
  <p:transition spd="slow">
    <p:pull dir="d"/>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60DEEC2-4AFD-4FF6-89F2-545A6CF43E8B}" type="datetime1">
              <a:rPr lang="en-US" smtClean="0"/>
              <a:t>3/1/2023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97976573"/>
      </p:ext>
    </p:extLst>
  </p:cSld>
  <p:clrMapOvr>
    <a:masterClrMapping/>
  </p:clrMapOvr>
  <p:transition spd="slow">
    <p:pull dir="d"/>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CC863-0EEE-4E11-A13F-E63493D80D2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4186286"/>
      </p:ext>
    </p:extLst>
  </p:cSld>
  <p:clrMapOvr>
    <a:masterClrMapping/>
  </p:clrMapOvr>
  <p:transition spd="slow">
    <p:pull dir="d"/>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1553-DDCE-4608-A06E-1933EE24890F}"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2846748"/>
      </p:ext>
    </p:extLst>
  </p:cSld>
  <p:clrMapOvr>
    <a:masterClrMapping/>
  </p:clrMapOvr>
  <p:transition spd="slow">
    <p:pull dir="d"/>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5204306"/>
      </p:ext>
    </p:extLst>
  </p:cSld>
  <p:clrMapOvr>
    <a:masterClrMapping/>
  </p:clrMapOvr>
  <p:transition spd="slow">
    <p:pull dir="d"/>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2614538"/>
      </p:ext>
    </p:extLst>
  </p:cSld>
  <p:clrMapOvr>
    <a:masterClrMapping/>
  </p:clrMapOvr>
  <p:transition spd="slow">
    <p:pull dir="d"/>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29867335"/>
      </p:ext>
    </p:extLst>
  </p:cSld>
  <p:clrMapOvr>
    <a:masterClrMapping/>
  </p:clrMapOvr>
  <p:transition spd="slow">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7983F7-9B73-4CDA-8FFA-0147BCE982ED}"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ll dir="d"/>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E9AC1B-73AA-47B2-80F8-541374C8F17B}"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3148669"/>
      </p:ext>
    </p:extLst>
  </p:cSld>
  <p:clrMapOvr>
    <a:masterClrMapping/>
  </p:clrMapOvr>
  <p:transition spd="slow">
    <p:pull dir="d"/>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6396336"/>
      </p:ext>
    </p:extLst>
  </p:cSld>
  <p:clrMapOvr>
    <a:masterClrMapping/>
  </p:clrMapOvr>
  <p:transition spd="slow">
    <p:pull dir="d"/>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32759891"/>
      </p:ext>
    </p:extLst>
  </p:cSld>
  <p:clrMapOvr>
    <a:masterClrMapping/>
  </p:clrMapOvr>
  <p:transition spd="slow">
    <p:pull dir="d"/>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78DE73A-A952-45E4-9A0A-95857284C05A}"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3464039"/>
      </p:ext>
    </p:extLst>
  </p:cSld>
  <p:clrMapOvr>
    <a:overrideClrMapping bg1="dk1" tx1="lt1" bg2="dk2" tx2="lt2" accent1="accent1" accent2="accent2" accent3="accent3" accent4="accent4" accent5="accent5" accent6="accent6" hlink="hlink" folHlink="folHlink"/>
  </p:clrMapOvr>
  <p:transition spd="slow">
    <p:pull dir="d"/>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C9005E-C743-4B41-8B7B-292423772301}"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6140548"/>
      </p:ext>
    </p:extLst>
  </p:cSld>
  <p:clrMapOvr>
    <a:masterClrMapping/>
  </p:clrMapOvr>
  <p:transition spd="slow">
    <p:pull dir="d"/>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60DEEC2-4AFD-4FF6-89F2-545A6CF43E8B}"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3617073"/>
      </p:ext>
    </p:extLst>
  </p:cSld>
  <p:clrMapOvr>
    <a:overrideClrMapping bg1="dk1" tx1="lt1" bg2="dk2" tx2="lt2" accent1="accent1" accent2="accent2" accent3="accent3" accent4="accent4" accent5="accent5" accent6="accent6" hlink="hlink" folHlink="folHlink"/>
  </p:clrMapOvr>
  <p:transition spd="slow">
    <p:pull dir="d"/>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96CC863-0EEE-4E11-A13F-E63493D80D22}" type="datetime1">
              <a:rPr lang="en-US" smtClean="0"/>
              <a:t>3/1/2023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005859"/>
      </p:ext>
    </p:extLst>
  </p:cSld>
  <p:clrMapOvr>
    <a:masterClrMapping/>
  </p:clrMapOvr>
  <p:transition spd="slow">
    <p:pull dir="d"/>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ADB979E-A009-4506-8E07-1B1D7E07FC76}"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9008544"/>
      </p:ext>
    </p:extLst>
  </p:cSld>
  <p:clrMapOvr>
    <a:masterClrMapping/>
  </p:clrMapOvr>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9173869"/>
      </p:ext>
    </p:extLst>
  </p:cSld>
  <p:clrMapOvr>
    <a:masterClrMapping/>
  </p:clrMapOvr>
  <p:transition spd="slow">
    <p:pull dir="d"/>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3DB97-F575-4EBB-AC18-400F782F5C3E}"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1588361"/>
      </p:ext>
    </p:extLst>
  </p:cSld>
  <p:clrMapOvr>
    <a:masterClrMapping/>
  </p:clrMapOvr>
  <p:transition spd="slow">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DE9AC1B-73AA-47B2-80F8-541374C8F17B}"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transition spd="slow">
    <p:pull dir="d"/>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17983F7-9B73-4CDA-8FFA-0147BCE982ED}" type="datetime1">
              <a:rPr lang="en-US" smtClean="0"/>
              <a:t>3/1/2023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7244401"/>
      </p:ext>
    </p:extLst>
  </p:cSld>
  <p:clrMapOvr>
    <a:masterClrMapping/>
  </p:clrMapOvr>
  <p:transition spd="slow">
    <p:pull dir="d"/>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ADB979E-A009-4506-8E07-1B1D7E07FC76}" type="datetime1">
              <a:rPr lang="en-US" smtClean="0"/>
              <a:t>3/1/2023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4013417"/>
      </p:ext>
    </p:extLst>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E0D4-285D-4C3E-B8E0-59661D238D2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7719647"/>
      </p:ext>
    </p:extLst>
  </p:cSld>
  <p:clrMapOvr>
    <a:masterClrMapping/>
  </p:clrMapOvr>
  <p:transition spd="slow">
    <p:pull dir="d"/>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77D2-F974-44E9-8696-C1FD342F05FC}"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1358928"/>
      </p:ext>
    </p:extLst>
  </p:cSld>
  <p:clrMapOvr>
    <a:masterClrMapping/>
  </p:clrMapOvr>
  <p:transition spd="slow">
    <p:pull dir="d"/>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DA87-D439-4D39-821B-1A9C175DD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8A4A0-306E-40DA-83A6-F712ED1E8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D8A4E3-D6D8-4574-AE21-03BDDFB6B8D8}"/>
              </a:ext>
            </a:extLst>
          </p:cNvPr>
          <p:cNvSpPr>
            <a:spLocks noGrp="1"/>
          </p:cNvSpPr>
          <p:nvPr>
            <p:ph type="dt" sz="half" idx="10"/>
          </p:nvPr>
        </p:nvSpPr>
        <p:spPr/>
        <p:txBody>
          <a:bodyPr/>
          <a:lstStyle/>
          <a:p>
            <a:fld id="{678DE73A-A952-45E4-9A0A-95857284C05A}" type="datetime1">
              <a:rPr lang="en-US" smtClean="0"/>
              <a:t>3/1/2023</a:t>
            </a:fld>
            <a:endParaRPr lang="en-US"/>
          </a:p>
        </p:txBody>
      </p:sp>
      <p:sp>
        <p:nvSpPr>
          <p:cNvPr id="5" name="Footer Placeholder 4">
            <a:extLst>
              <a:ext uri="{FF2B5EF4-FFF2-40B4-BE49-F238E27FC236}">
                <a16:creationId xmlns:a16="http://schemas.microsoft.com/office/drawing/2014/main" id="{75472A3C-4F4B-479A-A567-4F61FD20B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9DCDA-0045-4B4C-A6A4-7EB69F93D33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0723453"/>
      </p:ext>
    </p:extLst>
  </p:cSld>
  <p:clrMapOvr>
    <a:masterClrMapping/>
  </p:clrMapOvr>
  <p:transition spd="slow">
    <p:pull dir="d"/>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DF21-9ED7-45B9-96B0-B5DF2C7F2C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BFACDD-61A7-4BBE-8FC4-7124AD698B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3F26B-9FF9-403E-AA53-477D9FF3DAD5}"/>
              </a:ext>
            </a:extLst>
          </p:cNvPr>
          <p:cNvSpPr>
            <a:spLocks noGrp="1"/>
          </p:cNvSpPr>
          <p:nvPr>
            <p:ph type="dt" sz="half" idx="10"/>
          </p:nvPr>
        </p:nvSpPr>
        <p:spPr/>
        <p:txBody>
          <a:bodyPr/>
          <a:lstStyle/>
          <a:p>
            <a:fld id="{AADB979E-A009-4506-8E07-1B1D7E07FC76}" type="datetime1">
              <a:rPr lang="en-US" smtClean="0"/>
              <a:t>3/1/2023</a:t>
            </a:fld>
            <a:endParaRPr lang="en-US"/>
          </a:p>
        </p:txBody>
      </p:sp>
      <p:sp>
        <p:nvSpPr>
          <p:cNvPr id="5" name="Footer Placeholder 4">
            <a:extLst>
              <a:ext uri="{FF2B5EF4-FFF2-40B4-BE49-F238E27FC236}">
                <a16:creationId xmlns:a16="http://schemas.microsoft.com/office/drawing/2014/main" id="{76FFC5DD-0157-4535-B6EB-D947D020A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69B01-DB10-4F08-8E7A-1273CAA5149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7095141"/>
      </p:ext>
    </p:extLst>
  </p:cSld>
  <p:clrMapOvr>
    <a:masterClrMapping/>
  </p:clrMapOvr>
  <p:hf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F45A-5A29-423D-8590-A1503D5D5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A086D5-8D45-4262-B2A1-F0CDA4600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3738E-569C-4BBA-AB1C-7EFBE9B61AEA}"/>
              </a:ext>
            </a:extLst>
          </p:cNvPr>
          <p:cNvSpPr>
            <a:spLocks noGrp="1"/>
          </p:cNvSpPr>
          <p:nvPr>
            <p:ph type="dt" sz="half" idx="10"/>
          </p:nvPr>
        </p:nvSpPr>
        <p:spPr/>
        <p:txBody>
          <a:bodyPr/>
          <a:lstStyle/>
          <a:p>
            <a:fld id="{D60DEEC2-4AFD-4FF6-89F2-545A6CF43E8B}" type="datetime1">
              <a:rPr lang="en-US" smtClean="0"/>
              <a:t>3/1/2023</a:t>
            </a:fld>
            <a:endParaRPr lang="en-US"/>
          </a:p>
        </p:txBody>
      </p:sp>
      <p:sp>
        <p:nvSpPr>
          <p:cNvPr id="5" name="Footer Placeholder 4">
            <a:extLst>
              <a:ext uri="{FF2B5EF4-FFF2-40B4-BE49-F238E27FC236}">
                <a16:creationId xmlns:a16="http://schemas.microsoft.com/office/drawing/2014/main" id="{B7FC2011-78F1-44D5-A51B-60AD90A8A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5C979-BFCE-477A-A1B5-15C4F46067D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4379547"/>
      </p:ext>
    </p:extLst>
  </p:cSld>
  <p:clrMapOvr>
    <a:masterClrMapping/>
  </p:clrMapOvr>
  <p:transition spd="slow">
    <p:pull dir="d"/>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DA39-2A6C-4510-9713-2934BDDA1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551CC-BD10-4F94-BAC0-815E215FB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22E455-7F39-4DE6-BE03-4DD24274A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9E4AAA-5E01-4BC4-B078-FE9BA14793FC}"/>
              </a:ext>
            </a:extLst>
          </p:cNvPr>
          <p:cNvSpPr>
            <a:spLocks noGrp="1"/>
          </p:cNvSpPr>
          <p:nvPr>
            <p:ph type="dt" sz="half" idx="10"/>
          </p:nvPr>
        </p:nvSpPr>
        <p:spPr/>
        <p:txBody>
          <a:bodyPr/>
          <a:lstStyle/>
          <a:p>
            <a:fld id="{AADB979E-A009-4506-8E07-1B1D7E07FC76}" type="datetime1">
              <a:rPr lang="en-US" smtClean="0"/>
              <a:t>3/1/2023</a:t>
            </a:fld>
            <a:endParaRPr lang="en-US"/>
          </a:p>
        </p:txBody>
      </p:sp>
      <p:sp>
        <p:nvSpPr>
          <p:cNvPr id="6" name="Footer Placeholder 5">
            <a:extLst>
              <a:ext uri="{FF2B5EF4-FFF2-40B4-BE49-F238E27FC236}">
                <a16:creationId xmlns:a16="http://schemas.microsoft.com/office/drawing/2014/main" id="{9A109160-7F7B-463E-BA53-B6BC6E147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C7CC5-311D-49CF-A2FE-421CEB0A032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0029828"/>
      </p:ext>
    </p:extLst>
  </p:cSld>
  <p:clrMapOvr>
    <a:masterClrMapping/>
  </p:clrMapOvr>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6DFD-21F2-4FB1-94CA-BC69721E26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1C6CBA-E00B-42B8-95D9-5EC0776B0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BC31D-707A-48CB-B7D6-E58B6203D5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27E54C-789D-4488-AA1F-FCCF8747E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94460D-F648-48FC-A7CE-562D4A9B68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EC581B-7B8A-4295-9003-02B39B738E89}"/>
              </a:ext>
            </a:extLst>
          </p:cNvPr>
          <p:cNvSpPr>
            <a:spLocks noGrp="1"/>
          </p:cNvSpPr>
          <p:nvPr>
            <p:ph type="dt" sz="half" idx="10"/>
          </p:nvPr>
        </p:nvSpPr>
        <p:spPr/>
        <p:txBody>
          <a:bodyPr/>
          <a:lstStyle/>
          <a:p>
            <a:fld id="{AADB979E-A009-4506-8E07-1B1D7E07FC76}" type="datetime1">
              <a:rPr lang="en-US" smtClean="0"/>
              <a:t>3/1/2023</a:t>
            </a:fld>
            <a:endParaRPr lang="en-US"/>
          </a:p>
        </p:txBody>
      </p:sp>
      <p:sp>
        <p:nvSpPr>
          <p:cNvPr id="8" name="Footer Placeholder 7">
            <a:extLst>
              <a:ext uri="{FF2B5EF4-FFF2-40B4-BE49-F238E27FC236}">
                <a16:creationId xmlns:a16="http://schemas.microsoft.com/office/drawing/2014/main" id="{C0A34390-28C0-4DF3-8C5B-D3EF8B4C0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755F49-87BC-4900-ADAC-8F1AF94C436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4238405"/>
      </p:ext>
    </p:extLst>
  </p:cSld>
  <p:clrMapOvr>
    <a:masterClrMapping/>
  </p:clrMapOvr>
  <p:hf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5DEF-6B3C-4E43-BA26-E902DCC188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B0BCFD-F6DD-4467-8304-18CD054DAE69}"/>
              </a:ext>
            </a:extLst>
          </p:cNvPr>
          <p:cNvSpPr>
            <a:spLocks noGrp="1"/>
          </p:cNvSpPr>
          <p:nvPr>
            <p:ph type="dt" sz="half" idx="10"/>
          </p:nvPr>
        </p:nvSpPr>
        <p:spPr/>
        <p:txBody>
          <a:bodyPr/>
          <a:lstStyle/>
          <a:p>
            <a:fld id="{9ECCD837-E5D7-417D-B6FA-935A3B2DCE5E}" type="datetime1">
              <a:rPr lang="en-US" smtClean="0"/>
              <a:t>3/1/2023</a:t>
            </a:fld>
            <a:endParaRPr lang="en-US"/>
          </a:p>
        </p:txBody>
      </p:sp>
      <p:sp>
        <p:nvSpPr>
          <p:cNvPr id="4" name="Footer Placeholder 3">
            <a:extLst>
              <a:ext uri="{FF2B5EF4-FFF2-40B4-BE49-F238E27FC236}">
                <a16:creationId xmlns:a16="http://schemas.microsoft.com/office/drawing/2014/main" id="{ADCC2D5D-91B9-4191-A865-C6BB0593C2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E0D8A0-4545-4164-8EE5-F501AA89E4B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2490188"/>
      </p:ext>
    </p:extLst>
  </p:cSld>
  <p:clrMapOvr>
    <a:masterClrMapping/>
  </p:clrMapOvr>
  <p:transition spd="slow">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2.jpg"/><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image" Target="../media/image2.jpg"/><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3.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6.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4.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7.xml"/><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theme" Target="../theme/theme15.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8.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heme" Target="../theme/theme16.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2.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7.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ADB979E-A009-4506-8E07-1B1D7E07FC76}" type="datetime1">
              <a:rPr lang="en-US" smtClean="0"/>
              <a:t>3/1/2023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ll dir="d"/>
  </p:transition>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20826"/>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ransition spd="slow">
    <p:pull dir="d"/>
  </p:transition>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92145971"/>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ransition spd="slow">
    <p:pull dir="d"/>
  </p:transition>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595389"/>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transition spd="slow">
    <p:pull dir="d"/>
  </p:transition>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016416"/>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transition spd="slow">
    <p:pull dir="d"/>
  </p:transition>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96558507"/>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Lst>
  <p:transition spd="slow">
    <p:pull dir="d"/>
  </p:transition>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003025-7979-4353-B48E-83A7144BE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7B5EBC-77A0-4A5D-BFBD-8E1F586CE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BC3FB-7A14-4AEA-BE3D-509194E5F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B979E-A009-4506-8E07-1B1D7E07FC76}" type="datetime1">
              <a:rPr lang="en-US" smtClean="0"/>
              <a:t>3/1/2023</a:t>
            </a:fld>
            <a:endParaRPr lang="en-US"/>
          </a:p>
        </p:txBody>
      </p:sp>
      <p:sp>
        <p:nvSpPr>
          <p:cNvPr id="5" name="Footer Placeholder 4">
            <a:extLst>
              <a:ext uri="{FF2B5EF4-FFF2-40B4-BE49-F238E27FC236}">
                <a16:creationId xmlns:a16="http://schemas.microsoft.com/office/drawing/2014/main" id="{F03FCB66-B015-4BD6-AFD3-4B441121E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CE15B0-360C-4DD7-BB06-AE15FEAEE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06357248"/>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ransition spd="slow">
    <p:pull dir="d"/>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928565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p:transition spd="slow">
    <p:pull dir="d"/>
  </p:transition>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3596876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ransition spd="slow">
    <p:pull dir="d"/>
  </p:transition>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094130"/>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ransition spd="slow">
    <p:pull dir="d"/>
  </p:transition>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8938359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ransition spd="slow">
    <p:pull dir="d"/>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6672329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ransition spd="slow">
    <p:pull dir="d"/>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9260442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ransition spd="slow">
    <p:pull dir="d"/>
  </p:transition>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050775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ransition spd="slow">
    <p:pull dir="d"/>
  </p:transition>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ADB979E-A009-4506-8E07-1B1D7E07FC76}" type="datetime1">
              <a:rPr lang="en-US" smtClean="0"/>
              <a:t>3/1/2023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3819497"/>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ransition spd="slow">
    <p:pull dir="d"/>
  </p:transition>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003025-7979-4353-B48E-83A7144BE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7B5EBC-77A0-4A5D-BFBD-8E1F586CE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BC3FB-7A14-4AEA-BE3D-509194E5F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B979E-A009-4506-8E07-1B1D7E07FC76}" type="datetime1">
              <a:rPr lang="en-US" smtClean="0"/>
              <a:t>3/1/2023</a:t>
            </a:fld>
            <a:endParaRPr lang="en-US"/>
          </a:p>
        </p:txBody>
      </p:sp>
      <p:sp>
        <p:nvSpPr>
          <p:cNvPr id="5" name="Footer Placeholder 4">
            <a:extLst>
              <a:ext uri="{FF2B5EF4-FFF2-40B4-BE49-F238E27FC236}">
                <a16:creationId xmlns:a16="http://schemas.microsoft.com/office/drawing/2014/main" id="{F03FCB66-B015-4BD6-AFD3-4B441121E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CE15B0-360C-4DD7-BB06-AE15FEAEE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84454010"/>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ransition spd="slow">
    <p:pull dir="d"/>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457200"/>
            <a:ext cx="7543800" cy="990600"/>
          </a:xfrm>
        </p:spPr>
        <p:txBody>
          <a:bodyPr>
            <a:normAutofit/>
          </a:bodyPr>
          <a:lstStyle/>
          <a:p>
            <a:pPr algn="ctr"/>
            <a:r>
              <a:rPr lang="en-US" sz="4050" b="1" dirty="0">
                <a:solidFill>
                  <a:srgbClr val="7030A0"/>
                </a:solidFill>
              </a:rPr>
              <a:t>UNIT – 4    Functions</a:t>
            </a:r>
            <a:endParaRPr lang="en-US" sz="2100" b="1" dirty="0">
              <a:solidFill>
                <a:srgbClr val="7030A0"/>
              </a:solidFill>
            </a:endParaRPr>
          </a:p>
        </p:txBody>
      </p:sp>
      <p:sp>
        <p:nvSpPr>
          <p:cNvPr id="4" name="Subtitle 3"/>
          <p:cNvSpPr>
            <a:spLocks noGrp="1"/>
          </p:cNvSpPr>
          <p:nvPr>
            <p:ph type="subTitle" idx="1"/>
          </p:nvPr>
        </p:nvSpPr>
        <p:spPr>
          <a:xfrm>
            <a:off x="3581400" y="2000250"/>
            <a:ext cx="6229350" cy="3600450"/>
          </a:xfrm>
        </p:spPr>
        <p:txBody>
          <a:bodyPr>
            <a:noAutofit/>
          </a:bodyPr>
          <a:lstStyle/>
          <a:p>
            <a:pPr algn="ctr">
              <a:spcBef>
                <a:spcPts val="450"/>
              </a:spcBef>
            </a:pPr>
            <a:r>
              <a:rPr lang="en-US" sz="2800" b="1" dirty="0">
                <a:solidFill>
                  <a:srgbClr val="7030A0"/>
                </a:solidFill>
              </a:rPr>
              <a:t>Programming in C (COM412)</a:t>
            </a:r>
          </a:p>
          <a:p>
            <a:pPr algn="ctr">
              <a:spcBef>
                <a:spcPts val="450"/>
              </a:spcBef>
            </a:pPr>
            <a:r>
              <a:rPr lang="en-US" sz="2800" b="1" dirty="0">
                <a:solidFill>
                  <a:srgbClr val="FF0000"/>
                </a:solidFill>
              </a:rPr>
              <a:t>BSc CSIT First Semester</a:t>
            </a:r>
          </a:p>
          <a:p>
            <a:pPr algn="ctr">
              <a:spcBef>
                <a:spcPts val="450"/>
              </a:spcBef>
            </a:pPr>
            <a:r>
              <a:rPr lang="en-US" dirty="0">
                <a:solidFill>
                  <a:srgbClr val="002060"/>
                </a:solidFill>
              </a:rPr>
              <a:t>Mid-West University</a:t>
            </a:r>
          </a:p>
          <a:p>
            <a:pPr algn="ctr">
              <a:spcBef>
                <a:spcPts val="450"/>
              </a:spcBef>
            </a:pPr>
            <a:r>
              <a:rPr lang="en-US" dirty="0">
                <a:solidFill>
                  <a:srgbClr val="002060"/>
                </a:solidFill>
              </a:rPr>
              <a:t>Birendranagar, Surkhet, Nepal</a:t>
            </a:r>
          </a:p>
          <a:p>
            <a:pPr algn="ctr">
              <a:spcBef>
                <a:spcPts val="450"/>
              </a:spcBef>
            </a:pPr>
            <a:endParaRPr lang="en-US" dirty="0">
              <a:solidFill>
                <a:srgbClr val="002060"/>
              </a:solidFill>
            </a:endParaRPr>
          </a:p>
          <a:p>
            <a:pPr algn="ctr"/>
            <a:r>
              <a:rPr lang="en-US" sz="2800" b="1" dirty="0">
                <a:solidFill>
                  <a:srgbClr val="C00000"/>
                </a:solidFill>
              </a:rPr>
              <a:t>Prepared by:</a:t>
            </a:r>
          </a:p>
          <a:p>
            <a:pPr algn="ctr"/>
            <a:r>
              <a:rPr lang="en-US" sz="2800" dirty="0">
                <a:solidFill>
                  <a:srgbClr val="0070C0"/>
                </a:solidFill>
              </a:rPr>
              <a:t>Dabbal Singh Mahara</a:t>
            </a:r>
          </a:p>
          <a:p>
            <a:pPr algn="ctr"/>
            <a:r>
              <a:rPr lang="en-US" sz="2800" dirty="0">
                <a:solidFill>
                  <a:srgbClr val="0070C0"/>
                </a:solidFill>
              </a:rPr>
              <a:t>Asst. Prof. </a:t>
            </a:r>
          </a:p>
          <a:p>
            <a:pPr algn="ctr"/>
            <a:r>
              <a:rPr lang="en-US" sz="2800" dirty="0">
                <a:solidFill>
                  <a:srgbClr val="0070C0"/>
                </a:solidFill>
              </a:rPr>
              <a:t>2023</a:t>
            </a:r>
          </a:p>
          <a:p>
            <a:pPr algn="ctr"/>
            <a:endParaRPr lang="en-US" sz="2800" dirty="0">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6037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5644"/>
          </a:xfrm>
        </p:spPr>
        <p:txBody>
          <a:bodyPr>
            <a:normAutofit/>
          </a:bodyPr>
          <a:lstStyle/>
          <a:p>
            <a:r>
              <a:rPr lang="en-US" dirty="0">
                <a:solidFill>
                  <a:srgbClr val="FFFF00"/>
                </a:solidFill>
              </a:rPr>
              <a:t>Calling a function through main()</a:t>
            </a:r>
          </a:p>
        </p:txBody>
      </p:sp>
      <p:sp>
        <p:nvSpPr>
          <p:cNvPr id="3" name="Content Placeholder 2"/>
          <p:cNvSpPr>
            <a:spLocks noGrp="1"/>
          </p:cNvSpPr>
          <p:nvPr>
            <p:ph idx="1"/>
          </p:nvPr>
        </p:nvSpPr>
        <p:spPr/>
        <p:txBody>
          <a:bodyPr>
            <a:normAutofit fontScale="92500"/>
          </a:bodyPr>
          <a:lstStyle/>
          <a:p>
            <a:pPr algn="just"/>
            <a:r>
              <a:rPr lang="en-US" sz="2400" dirty="0"/>
              <a:t>A function can be called by specifying the function’s name, followed by a list of arguments enclosed in parentheses and separated by commas.</a:t>
            </a:r>
          </a:p>
          <a:p>
            <a:pPr algn="just"/>
            <a:r>
              <a:rPr lang="en-US" sz="2400" dirty="0"/>
              <a:t>For example, the function </a:t>
            </a:r>
            <a:r>
              <a:rPr lang="en-US" sz="2400" dirty="0" err="1"/>
              <a:t>getAreaOfSquare</a:t>
            </a:r>
            <a:r>
              <a:rPr lang="en-US" sz="2400" dirty="0"/>
              <a:t>() can be called with one argument from main() function as: </a:t>
            </a:r>
          </a:p>
          <a:p>
            <a:pPr algn="just">
              <a:buNone/>
            </a:pPr>
            <a:r>
              <a:rPr lang="en-US" sz="2400" dirty="0">
                <a:solidFill>
                  <a:srgbClr val="FF0000"/>
                </a:solidFill>
              </a:rPr>
              <a:t>				</a:t>
            </a:r>
            <a:r>
              <a:rPr lang="en-US" sz="2400" dirty="0" err="1">
                <a:solidFill>
                  <a:srgbClr val="FF0000"/>
                </a:solidFill>
              </a:rPr>
              <a:t>getAreaOfSquare</a:t>
            </a:r>
            <a:r>
              <a:rPr lang="en-US" sz="2400" dirty="0">
                <a:solidFill>
                  <a:srgbClr val="FF0000"/>
                </a:solidFill>
              </a:rPr>
              <a:t>(s);</a:t>
            </a:r>
          </a:p>
          <a:p>
            <a:pPr algn="just"/>
            <a:r>
              <a:rPr lang="en-US" sz="2400" dirty="0"/>
              <a:t>These arguments appearing in the function call are called </a:t>
            </a:r>
            <a:r>
              <a:rPr lang="en-US" sz="2400" i="1" dirty="0">
                <a:solidFill>
                  <a:srgbClr val="FF0000"/>
                </a:solidFill>
              </a:rPr>
              <a:t>actual arguments</a:t>
            </a:r>
            <a:r>
              <a:rPr lang="en-US" sz="2400" dirty="0"/>
              <a:t> or </a:t>
            </a:r>
            <a:r>
              <a:rPr lang="en-US" sz="2400" i="1" dirty="0">
                <a:solidFill>
                  <a:srgbClr val="FF0000"/>
                </a:solidFill>
              </a:rPr>
              <a:t>actual parameters</a:t>
            </a:r>
            <a:r>
              <a:rPr lang="en-US" sz="2400" dirty="0"/>
              <a:t>.</a:t>
            </a:r>
          </a:p>
          <a:p>
            <a:pPr algn="just"/>
            <a:r>
              <a:rPr lang="en-US" sz="2400" dirty="0"/>
              <a:t>In this case, main() is called </a:t>
            </a:r>
            <a:r>
              <a:rPr lang="en-US" sz="2400" dirty="0">
                <a:solidFill>
                  <a:srgbClr val="C00000"/>
                </a:solidFill>
              </a:rPr>
              <a:t>calling function</a:t>
            </a:r>
            <a:r>
              <a:rPr lang="en-US" sz="2400" dirty="0"/>
              <a:t> and </a:t>
            </a:r>
            <a:r>
              <a:rPr lang="en-US" sz="2400" dirty="0" err="1"/>
              <a:t>getAreaOfSquare</a:t>
            </a:r>
            <a:r>
              <a:rPr lang="en-US" sz="2400" dirty="0"/>
              <a:t>() is called </a:t>
            </a:r>
            <a:r>
              <a:rPr lang="en-US" sz="2400" dirty="0" err="1">
                <a:solidFill>
                  <a:srgbClr val="C00000"/>
                </a:solidFill>
              </a:rPr>
              <a:t>called</a:t>
            </a:r>
            <a:r>
              <a:rPr lang="en-US" sz="2400" dirty="0">
                <a:solidFill>
                  <a:srgbClr val="C00000"/>
                </a:solidFill>
              </a:rPr>
              <a:t> function</a:t>
            </a:r>
            <a:r>
              <a:rPr lang="en-US" sz="2400" dirty="0"/>
              <a:t>.</a:t>
            </a:r>
          </a:p>
          <a:p>
            <a:pPr algn="just"/>
            <a:endParaRPr lang="en-US" sz="24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ransition spd="slow">
    <p:pull dir="d"/>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10363200" cy="4366649"/>
          </a:xfrm>
          <a:solidFill>
            <a:schemeClr val="bg1"/>
          </a:solidFill>
        </p:spPr>
        <p:txBody>
          <a:bodyPr>
            <a:normAutofit/>
          </a:bodyPr>
          <a:lstStyle/>
          <a:p>
            <a:pPr algn="just"/>
            <a:r>
              <a:rPr lang="en-US" sz="2400" dirty="0">
                <a:latin typeface="MS UI Gothic" panose="020B0600070205080204" pitchFamily="34" charset="-128"/>
                <a:ea typeface="MS UI Gothic" panose="020B0600070205080204" pitchFamily="34" charset="-128"/>
              </a:rPr>
              <a:t>In function call, there must be one actual argument for each formal argument. This is because the value of actual argument is transferred into the function and assigned to the corresponding formal argument.</a:t>
            </a:r>
          </a:p>
          <a:p>
            <a:pPr algn="just"/>
            <a:r>
              <a:rPr lang="en-US" sz="2400" dirty="0">
                <a:latin typeface="MS UI Gothic" panose="020B0600070205080204" pitchFamily="34" charset="-128"/>
                <a:ea typeface="MS UI Gothic" panose="020B0600070205080204" pitchFamily="34" charset="-128"/>
              </a:rPr>
              <a:t>If a function returns a value, the returned value can be assigned to a variable of data type same as return type of the function to the calling function.</a:t>
            </a:r>
          </a:p>
          <a:p>
            <a:pPr algn="just"/>
            <a:r>
              <a:rPr lang="en-US" sz="2400" dirty="0">
                <a:latin typeface="MS UI Gothic" panose="020B0600070205080204" pitchFamily="34" charset="-128"/>
                <a:ea typeface="MS UI Gothic" panose="020B0600070205080204" pitchFamily="34" charset="-128"/>
              </a:rPr>
              <a:t>When a function is called, the program control is passed to the function and once the function completes its task, the program control is transferred back to the calling function.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5"/>
          <p:cNvSpPr/>
          <p:nvPr/>
        </p:nvSpPr>
        <p:spPr>
          <a:xfrm>
            <a:off x="1285225" y="557981"/>
            <a:ext cx="9687575" cy="791148"/>
          </a:xfrm>
          <a:prstGeom prst="rect">
            <a:avLst/>
          </a:prstGeom>
          <a:noFill/>
        </p:spPr>
        <p:txBody>
          <a:bodyPr wrap="square" lIns="91440" tIns="45720" rIns="91440" bIns="45720">
            <a:spAutoFit/>
          </a:bodyPr>
          <a:lstStyle/>
          <a:p>
            <a:pPr algn="ctr"/>
            <a:r>
              <a:rPr lang="en-US" sz="4400" b="1" dirty="0">
                <a:ln w="10541" cmpd="sng">
                  <a:solidFill>
                    <a:schemeClr val="accent1">
                      <a:shade val="88000"/>
                      <a:satMod val="110000"/>
                    </a:schemeClr>
                  </a:solidFill>
                  <a:prstDash val="solid"/>
                </a:ln>
                <a:solidFill>
                  <a:srgbClr val="7030A0"/>
                </a:solidFill>
              </a:rPr>
              <a:t>To be noted ! About Function Call</a:t>
            </a:r>
          </a:p>
        </p:txBody>
      </p:sp>
    </p:spTree>
  </p:cSld>
  <p:clrMapOvr>
    <a:masterClrMapping/>
  </p:clrMapOvr>
  <p:transition spd="slow">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36525"/>
            <a:ext cx="7239000" cy="6492875"/>
          </a:xfrm>
        </p:spPr>
        <p:txBody>
          <a:bodyPr numCol="2">
            <a:normAutofit/>
          </a:bodyPr>
          <a:lstStyle/>
          <a:p>
            <a:pPr>
              <a:buNone/>
            </a:pPr>
            <a:r>
              <a:rPr lang="en-US" sz="2000" dirty="0">
                <a:solidFill>
                  <a:srgbClr val="FF0000"/>
                </a:solidFill>
              </a:rPr>
              <a:t>#include &lt;stdio.h&gt;</a:t>
            </a:r>
          </a:p>
          <a:p>
            <a:pPr>
              <a:buNone/>
            </a:pPr>
            <a:r>
              <a:rPr lang="en-US" sz="2000" dirty="0">
                <a:solidFill>
                  <a:srgbClr val="FF0000"/>
                </a:solidFill>
              </a:rPr>
              <a:t>#include &lt;conio.h&gt;</a:t>
            </a:r>
          </a:p>
          <a:p>
            <a:pPr>
              <a:buNone/>
            </a:pPr>
            <a:r>
              <a:rPr lang="en-US" sz="2000" dirty="0">
                <a:solidFill>
                  <a:srgbClr val="FF0000"/>
                </a:solidFill>
              </a:rPr>
              <a:t>int add(int c, int d)</a:t>
            </a:r>
          </a:p>
          <a:p>
            <a:pPr>
              <a:buNone/>
            </a:pPr>
            <a:r>
              <a:rPr lang="en-US" sz="2000" dirty="0">
                <a:solidFill>
                  <a:srgbClr val="FF0000"/>
                </a:solidFill>
              </a:rPr>
              <a:t>{</a:t>
            </a:r>
          </a:p>
          <a:p>
            <a:pPr>
              <a:buNone/>
            </a:pPr>
            <a:r>
              <a:rPr lang="en-US" sz="2000" dirty="0">
                <a:solidFill>
                  <a:srgbClr val="FF0000"/>
                </a:solidFill>
              </a:rPr>
              <a:t>	int sum;</a:t>
            </a:r>
          </a:p>
          <a:p>
            <a:pPr>
              <a:buNone/>
            </a:pPr>
            <a:r>
              <a:rPr lang="en-US" sz="2000" dirty="0">
                <a:solidFill>
                  <a:srgbClr val="FF0000"/>
                </a:solidFill>
              </a:rPr>
              <a:t>	sum = </a:t>
            </a:r>
            <a:r>
              <a:rPr lang="en-US" sz="2000" dirty="0" err="1">
                <a:solidFill>
                  <a:srgbClr val="FF0000"/>
                </a:solidFill>
              </a:rPr>
              <a:t>c+d</a:t>
            </a:r>
            <a:r>
              <a:rPr lang="en-US" sz="2000" dirty="0">
                <a:solidFill>
                  <a:srgbClr val="FF0000"/>
                </a:solidFill>
              </a:rPr>
              <a:t>;</a:t>
            </a:r>
          </a:p>
          <a:p>
            <a:pPr>
              <a:buNone/>
            </a:pPr>
            <a:r>
              <a:rPr lang="en-US" sz="2000" dirty="0">
                <a:solidFill>
                  <a:srgbClr val="FF0000"/>
                </a:solidFill>
              </a:rPr>
              <a:t>	return sum;</a:t>
            </a:r>
          </a:p>
          <a:p>
            <a:pPr>
              <a:buNone/>
            </a:pPr>
            <a:r>
              <a:rPr lang="en-US" sz="2000" dirty="0">
                <a:solidFill>
                  <a:srgbClr val="FF0000"/>
                </a:solidFill>
              </a:rPr>
              <a:t>}</a:t>
            </a:r>
          </a:p>
          <a:p>
            <a:pPr>
              <a:buNone/>
            </a:pPr>
            <a:r>
              <a:rPr lang="en-US" sz="2000" dirty="0">
                <a:solidFill>
                  <a:srgbClr val="FF0000"/>
                </a:solidFill>
              </a:rPr>
              <a:t>int main()</a:t>
            </a:r>
          </a:p>
          <a:p>
            <a:pPr>
              <a:buNone/>
            </a:pPr>
            <a:r>
              <a:rPr lang="en-US" sz="2000" dirty="0">
                <a:solidFill>
                  <a:srgbClr val="FF0000"/>
                </a:solidFill>
              </a:rPr>
              <a:t>{</a:t>
            </a:r>
          </a:p>
          <a:p>
            <a:pPr>
              <a:buNone/>
            </a:pPr>
            <a:r>
              <a:rPr lang="en-US" sz="2000" dirty="0">
                <a:solidFill>
                  <a:srgbClr val="FF0000"/>
                </a:solidFill>
              </a:rPr>
              <a:t>int a=50,b=100, x;</a:t>
            </a:r>
          </a:p>
          <a:p>
            <a:pPr>
              <a:buNone/>
            </a:pPr>
            <a:r>
              <a:rPr lang="en-US" sz="2000" dirty="0">
                <a:solidFill>
                  <a:srgbClr val="FF0000"/>
                </a:solidFill>
              </a:rPr>
              <a:t>x=add(a, b);</a:t>
            </a:r>
          </a:p>
          <a:p>
            <a:pPr>
              <a:buNone/>
            </a:pPr>
            <a:r>
              <a:rPr lang="en-US" sz="2000" dirty="0">
                <a:solidFill>
                  <a:srgbClr val="FF0000"/>
                </a:solidFill>
              </a:rPr>
              <a:t>printf(“%d”, x);</a:t>
            </a:r>
          </a:p>
          <a:p>
            <a:pPr>
              <a:buNone/>
            </a:pPr>
            <a:r>
              <a:rPr lang="en-US" sz="2000" dirty="0" err="1">
                <a:solidFill>
                  <a:srgbClr val="FF0000"/>
                </a:solidFill>
              </a:rPr>
              <a:t>getch</a:t>
            </a:r>
            <a:r>
              <a:rPr lang="en-US" sz="2000" dirty="0">
                <a:solidFill>
                  <a:srgbClr val="FF0000"/>
                </a:solidFill>
              </a:rPr>
              <a:t>();</a:t>
            </a:r>
          </a:p>
          <a:p>
            <a:pPr>
              <a:buNone/>
            </a:pPr>
            <a:r>
              <a:rPr lang="en-US" sz="2000" dirty="0">
                <a:solidFill>
                  <a:srgbClr val="FF0000"/>
                </a:solidFill>
              </a:rPr>
              <a:t>return 0;</a:t>
            </a:r>
          </a:p>
          <a:p>
            <a:pPr>
              <a:buNone/>
            </a:pPr>
            <a:r>
              <a:rPr lang="en-US" sz="2000" dirty="0">
                <a:solidFill>
                  <a:srgbClr val="FF0000"/>
                </a:solidFill>
              </a:rPr>
              <a:t>}</a:t>
            </a:r>
          </a:p>
          <a:p>
            <a:pPr>
              <a:buNone/>
            </a:pPr>
            <a:endParaRPr lang="en-US" sz="2000" dirty="0">
              <a:solidFill>
                <a:srgbClr val="FF0000"/>
              </a:solidFill>
            </a:endParaRPr>
          </a:p>
          <a:p>
            <a:pPr>
              <a:buNone/>
            </a:pPr>
            <a:r>
              <a:rPr lang="en-US" sz="2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p>
          <a:p>
            <a:pPr>
              <a:buNone/>
            </a:pPr>
            <a:r>
              <a:rPr lang="en-US" sz="2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r>
              <a:rPr lang="en-US" sz="2800" dirty="0">
                <a:solidFill>
                  <a:srgbClr val="0070C0"/>
                </a:solidFill>
              </a:rPr>
              <a:t>When value is being returned by a function, capture it in main() function as:</a:t>
            </a:r>
          </a:p>
          <a:p>
            <a:pPr>
              <a:buNone/>
            </a:pPr>
            <a:endParaRPr lang="en-US" sz="20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cxnSp>
        <p:nvCxnSpPr>
          <p:cNvPr id="18" name="Curved Connector 17"/>
          <p:cNvCxnSpPr>
            <a:cxnSpLocks/>
          </p:cNvCxnSpPr>
          <p:nvPr/>
        </p:nvCxnSpPr>
        <p:spPr>
          <a:xfrm rot="10800000" flipV="1">
            <a:off x="2971800" y="2286000"/>
            <a:ext cx="5486400" cy="2514600"/>
          </a:xfrm>
          <a:prstGeom prst="curvedConnector3">
            <a:avLst>
              <a:gd name="adj1" fmla="val -27419"/>
            </a:avLst>
          </a:prstGeom>
          <a:ln w="412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linds(horizontal)">
                                      <p:cBhvr>
                                        <p:cTn id="43" dur="500"/>
                                        <p:tgtEl>
                                          <p:spTgt spid="3">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blinds(horizontal)">
                                      <p:cBhvr>
                                        <p:cTn id="49" dur="500"/>
                                        <p:tgtEl>
                                          <p:spTgt spid="3">
                                            <p:txEl>
                                              <p:pRg st="14" end="14"/>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blinds(horizontal)">
                                      <p:cBhvr>
                                        <p:cTn id="52" dur="500"/>
                                        <p:tgtEl>
                                          <p:spTgt spid="3">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animEffect transition="in" filter="diamond(in)">
                                      <p:cBhvr>
                                        <p:cTn id="57" dur="2000"/>
                                        <p:tgtEl>
                                          <p:spTgt spid="3">
                                            <p:txEl>
                                              <p:pRg st="18" end="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strips(down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490" y="701675"/>
            <a:ext cx="8610600" cy="6019800"/>
          </a:xfrm>
          <a:ln>
            <a:solidFill>
              <a:schemeClr val="bg1"/>
            </a:solidFill>
          </a:ln>
        </p:spPr>
        <p:style>
          <a:lnRef idx="2">
            <a:schemeClr val="accent1"/>
          </a:lnRef>
          <a:fillRef idx="1">
            <a:schemeClr val="lt1"/>
          </a:fillRef>
          <a:effectRef idx="0">
            <a:schemeClr val="accent1"/>
          </a:effectRef>
          <a:fontRef idx="minor">
            <a:schemeClr val="dk1"/>
          </a:fontRef>
        </p:style>
        <p:txBody>
          <a:bodyPr numCol="2">
            <a:normAutofit/>
          </a:bodyPr>
          <a:lstStyle/>
          <a:p>
            <a:pPr>
              <a:buNone/>
            </a:pPr>
            <a:r>
              <a:rPr lang="en-US" sz="2400" dirty="0">
                <a:solidFill>
                  <a:srgbClr val="FF0000"/>
                </a:solidFill>
              </a:rPr>
              <a:t>	void add(int c, int d)</a:t>
            </a:r>
          </a:p>
          <a:p>
            <a:pPr>
              <a:buNone/>
            </a:pPr>
            <a:r>
              <a:rPr lang="en-US" sz="2400" dirty="0">
                <a:solidFill>
                  <a:srgbClr val="FF0000"/>
                </a:solidFill>
              </a:rPr>
              <a:t>	{</a:t>
            </a:r>
          </a:p>
          <a:p>
            <a:pPr>
              <a:buNone/>
            </a:pPr>
            <a:r>
              <a:rPr lang="en-US" sz="2400" dirty="0">
                <a:solidFill>
                  <a:srgbClr val="FF0000"/>
                </a:solidFill>
              </a:rPr>
              <a:t>	int sum;</a:t>
            </a:r>
          </a:p>
          <a:p>
            <a:pPr>
              <a:buNone/>
            </a:pPr>
            <a:r>
              <a:rPr lang="en-US" sz="2400" dirty="0">
                <a:solidFill>
                  <a:srgbClr val="FF0000"/>
                </a:solidFill>
              </a:rPr>
              <a:t>	sum = </a:t>
            </a:r>
            <a:r>
              <a:rPr lang="en-US" sz="2400" dirty="0" err="1">
                <a:solidFill>
                  <a:srgbClr val="FF0000"/>
                </a:solidFill>
              </a:rPr>
              <a:t>c+d</a:t>
            </a:r>
            <a:r>
              <a:rPr lang="en-US" sz="2400" dirty="0">
                <a:solidFill>
                  <a:srgbClr val="FF0000"/>
                </a:solidFill>
              </a:rPr>
              <a:t>;</a:t>
            </a:r>
          </a:p>
          <a:p>
            <a:pPr>
              <a:buNone/>
            </a:pPr>
            <a:r>
              <a:rPr lang="en-US" sz="2400" dirty="0">
                <a:solidFill>
                  <a:srgbClr val="FF0000"/>
                </a:solidFill>
              </a:rPr>
              <a:t>	printf(“%d”, sum);</a:t>
            </a:r>
          </a:p>
          <a:p>
            <a:pPr>
              <a:buNone/>
            </a:pPr>
            <a:r>
              <a:rPr lang="en-US" sz="2400" dirty="0">
                <a:solidFill>
                  <a:srgbClr val="FF0000"/>
                </a:solidFill>
              </a:rPr>
              <a:t>	}</a:t>
            </a:r>
          </a:p>
          <a:p>
            <a:pPr>
              <a:buNone/>
            </a:pPr>
            <a:r>
              <a:rPr lang="en-US" sz="2400" dirty="0">
                <a:solidFill>
                  <a:srgbClr val="FF0000"/>
                </a:solidFill>
              </a:rPr>
              <a:t>int main()</a:t>
            </a:r>
          </a:p>
          <a:p>
            <a:pPr>
              <a:buNone/>
            </a:pPr>
            <a:r>
              <a:rPr lang="en-US" sz="2400" dirty="0">
                <a:solidFill>
                  <a:srgbClr val="FF0000"/>
                </a:solidFill>
              </a:rPr>
              <a:t>{</a:t>
            </a:r>
          </a:p>
          <a:p>
            <a:pPr>
              <a:buNone/>
            </a:pPr>
            <a:r>
              <a:rPr lang="en-US" sz="2400" dirty="0">
                <a:solidFill>
                  <a:srgbClr val="FF0000"/>
                </a:solidFill>
              </a:rPr>
              <a:t>int a=50, b=100;</a:t>
            </a:r>
          </a:p>
          <a:p>
            <a:pPr>
              <a:buNone/>
            </a:pPr>
            <a:r>
              <a:rPr lang="en-US" sz="2400" dirty="0">
                <a:solidFill>
                  <a:srgbClr val="FF0000"/>
                </a:solidFill>
              </a:rPr>
              <a:t>add(a, b);</a:t>
            </a:r>
          </a:p>
          <a:p>
            <a:pPr>
              <a:buNone/>
            </a:pPr>
            <a:r>
              <a:rPr lang="en-US" sz="2400" dirty="0" err="1">
                <a:solidFill>
                  <a:srgbClr val="FF0000"/>
                </a:solidFill>
              </a:rPr>
              <a:t>getch</a:t>
            </a:r>
            <a:r>
              <a:rPr lang="en-US" sz="2400" dirty="0">
                <a:solidFill>
                  <a:srgbClr val="FF0000"/>
                </a:solidFill>
              </a:rPr>
              <a:t>();</a:t>
            </a:r>
          </a:p>
          <a:p>
            <a:pPr>
              <a:buNone/>
            </a:pPr>
            <a:r>
              <a:rPr lang="en-US" sz="2400" dirty="0">
                <a:solidFill>
                  <a:srgbClr val="FF0000"/>
                </a:solidFill>
              </a:rPr>
              <a:t>return 0;</a:t>
            </a:r>
          </a:p>
          <a:p>
            <a:pPr>
              <a:buNone/>
            </a:pPr>
            <a:r>
              <a:rPr lang="en-US" sz="2400" dirty="0">
                <a:solidFill>
                  <a:srgbClr val="FF0000"/>
                </a:solidFill>
              </a:rPr>
              <a:t>}				    </a:t>
            </a:r>
          </a:p>
          <a:p>
            <a:pPr>
              <a:buNone/>
            </a:pPr>
            <a:endParaRPr lang="en-US" sz="24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endParaRPr>
          </a:p>
          <a:p>
            <a:pPr>
              <a:buNone/>
            </a:pPr>
            <a:endParaRPr lang="en-US" sz="24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endParaRPr>
          </a:p>
          <a:p>
            <a:pPr>
              <a:buNone/>
            </a:pPr>
            <a:r>
              <a:rPr lang="en-US" sz="24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rPr>
              <a:t>	</a:t>
            </a:r>
            <a:r>
              <a:rPr lang="en-US" sz="2800"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When value is not being returned (i.e. return type is void), print within the function, if needed.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heckerboard(across)">
                                      <p:cBhvr>
                                        <p:cTn id="34" dur="500"/>
                                        <p:tgtEl>
                                          <p:spTgt spid="3">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7" dur="500"/>
                                        <p:tgtEl>
                                          <p:spTgt spid="3">
                                            <p:txEl>
                                              <p:pRg st="10" end="10"/>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0" dur="500"/>
                                        <p:tgtEl>
                                          <p:spTgt spid="3">
                                            <p:txEl>
                                              <p:pRg st="11" end="11"/>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43" dur="500"/>
                                        <p:tgtEl>
                                          <p:spTgt spid="3">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box(in)">
                                      <p:cBhvr>
                                        <p:cTn id="48"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D18D-7CAC-44F6-9EFC-C61914EB4ED0}"/>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scene3d>
              <a:camera prst="orthographicFront"/>
              <a:lightRig rig="soft" dir="t">
                <a:rot lat="0" lon="0" rev="15600000"/>
              </a:lightRig>
            </a:scene3d>
            <a:sp3d extrusionH="57150" prstMaterial="softEdge">
              <a:bevelT w="25400" h="38100"/>
            </a:sp3d>
          </a:bodyPr>
          <a:lstStyle/>
          <a:p>
            <a:pPr algn="ctr"/>
            <a:r>
              <a:rPr lang="en-US" sz="4400" b="1" spc="0" dirty="0">
                <a:ln/>
                <a:solidFill>
                  <a:schemeClr val="accent4"/>
                </a:solidFill>
              </a:rPr>
              <a:t>Practice Time</a:t>
            </a:r>
          </a:p>
        </p:txBody>
      </p:sp>
      <p:sp>
        <p:nvSpPr>
          <p:cNvPr id="3" name="Content Placeholder 2"/>
          <p:cNvSpPr>
            <a:spLocks noGrp="1"/>
          </p:cNvSpPr>
          <p:nvPr>
            <p:ph idx="1"/>
          </p:nvPr>
        </p:nvSpPr>
        <p:spPr/>
        <p:txBody>
          <a:bodyPr/>
          <a:lstStyle/>
          <a:p>
            <a:pPr>
              <a:buNone/>
            </a:pPr>
            <a:r>
              <a:rPr lang="en-US" sz="2800" b="1" spc="50" dirty="0">
                <a:ln w="11430"/>
                <a:solidFill>
                  <a:srgbClr val="C00000"/>
                </a:solidFill>
                <a:effectLst>
                  <a:outerShdw blurRad="76200" dist="50800" dir="5400000" algn="tl" rotWithShape="0">
                    <a:srgbClr val="000000">
                      <a:alpha val="65000"/>
                    </a:srgbClr>
                  </a:outerShdw>
                </a:effectLst>
              </a:rPr>
              <a:t>	</a:t>
            </a:r>
            <a:r>
              <a:rPr lang="en-US" sz="4400" b="1" spc="50" dirty="0">
                <a:ln w="11430"/>
                <a:solidFill>
                  <a:srgbClr val="C00000"/>
                </a:solidFill>
                <a:effectLst>
                  <a:outerShdw blurRad="76200" dist="50800" dir="5400000" algn="tl" rotWithShape="0">
                    <a:srgbClr val="000000">
                      <a:alpha val="65000"/>
                    </a:srgbClr>
                  </a:outerShdw>
                </a:effectLst>
              </a:rPr>
              <a:t>Write functions to add, subtract, multiply and divide two numbers a and b. </a:t>
            </a:r>
            <a:endParaRPr lang="en-US" sz="4000" dirty="0">
              <a:solidFill>
                <a:srgbClr val="C0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ransition spd="slow">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38912"/>
            <a:ext cx="8229600" cy="856488"/>
          </a:xfrm>
        </p:spPr>
        <p:txBody>
          <a:bodyPr>
            <a:normAutofit/>
          </a:bodyPr>
          <a:lstStyle/>
          <a:p>
            <a:r>
              <a:rPr lang="en-US" dirty="0"/>
              <a:t>Function Prototype or Declaration</a:t>
            </a:r>
          </a:p>
        </p:txBody>
      </p:sp>
      <p:sp>
        <p:nvSpPr>
          <p:cNvPr id="3" name="Content Placeholder 2"/>
          <p:cNvSpPr>
            <a:spLocks noGrp="1"/>
          </p:cNvSpPr>
          <p:nvPr>
            <p:ph idx="1"/>
          </p:nvPr>
        </p:nvSpPr>
        <p:spPr>
          <a:xfrm>
            <a:off x="685800" y="2057400"/>
            <a:ext cx="10134600" cy="4267200"/>
          </a:xfrm>
        </p:spPr>
        <p:txBody>
          <a:bodyPr>
            <a:normAutofit fontScale="92500" lnSpcReduction="10000"/>
          </a:bodyPr>
          <a:lstStyle/>
          <a:p>
            <a:pPr algn="just"/>
            <a:r>
              <a:rPr lang="en-US" sz="2800" dirty="0"/>
              <a:t>The function prototype is a model or blueprint of the function.</a:t>
            </a:r>
          </a:p>
          <a:p>
            <a:pPr algn="just"/>
            <a:r>
              <a:rPr lang="en-US" sz="2800" dirty="0"/>
              <a:t>The function prototype is necessary if a function is used before function is defined.</a:t>
            </a:r>
          </a:p>
          <a:p>
            <a:pPr algn="just"/>
            <a:r>
              <a:rPr lang="en-US" sz="2800" dirty="0"/>
              <a:t>When a user-defined function is defined before the use, function prototype is not necessary (may be given though).</a:t>
            </a:r>
          </a:p>
          <a:p>
            <a:pPr algn="just"/>
            <a:r>
              <a:rPr lang="en-US" sz="2800" dirty="0"/>
              <a:t>Syntax:</a:t>
            </a:r>
          </a:p>
          <a:p>
            <a:pPr algn="just">
              <a:buNone/>
            </a:pPr>
            <a:r>
              <a:rPr lang="en-US" sz="2800" i="1" dirty="0">
                <a:solidFill>
                  <a:srgbClr val="FF0000"/>
                </a:solidFill>
              </a:rPr>
              <a:t>			</a:t>
            </a:r>
            <a:r>
              <a:rPr lang="en-US" sz="2800" i="1" dirty="0" err="1">
                <a:solidFill>
                  <a:srgbClr val="FF0000"/>
                </a:solidFill>
              </a:rPr>
              <a:t>return_type</a:t>
            </a:r>
            <a:r>
              <a:rPr lang="en-US" sz="2800" i="1" dirty="0">
                <a:solidFill>
                  <a:srgbClr val="FF0000"/>
                </a:solidFill>
              </a:rPr>
              <a:t> </a:t>
            </a:r>
            <a:r>
              <a:rPr lang="en-US" sz="2800" i="1" dirty="0" err="1">
                <a:solidFill>
                  <a:srgbClr val="FF0000"/>
                </a:solidFill>
              </a:rPr>
              <a:t>function_name</a:t>
            </a:r>
            <a:r>
              <a:rPr lang="en-US" sz="2800" i="1" dirty="0">
                <a:solidFill>
                  <a:srgbClr val="FF0000"/>
                </a:solidFill>
              </a:rPr>
              <a:t>(data_type1, …,</a:t>
            </a:r>
            <a:r>
              <a:rPr lang="en-US" sz="2800" i="1" dirty="0" err="1">
                <a:solidFill>
                  <a:srgbClr val="FF0000"/>
                </a:solidFill>
              </a:rPr>
              <a:t>data_typeN</a:t>
            </a:r>
            <a:r>
              <a:rPr lang="en-US" sz="2800" i="1" dirty="0">
                <a:solidFill>
                  <a:srgbClr val="FF0000"/>
                </a:solidFill>
              </a:rPr>
              <a:t>);</a:t>
            </a:r>
          </a:p>
          <a:p>
            <a:pPr algn="just"/>
            <a:r>
              <a:rPr lang="en-US" sz="2800" dirty="0"/>
              <a:t>E.g.</a:t>
            </a:r>
          </a:p>
          <a:p>
            <a:pPr algn="just">
              <a:buNone/>
            </a:pPr>
            <a:r>
              <a:rPr lang="en-US" sz="2800" dirty="0"/>
              <a:t>	void add(int, int);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ransition spd="slow">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457200"/>
            <a:ext cx="6324600" cy="6400800"/>
          </a:xfrm>
        </p:spPr>
        <p:txBody>
          <a:bodyPr>
            <a:normAutofit/>
          </a:bodyPr>
          <a:lstStyle/>
          <a:p>
            <a:pPr>
              <a:lnSpc>
                <a:spcPct val="120000"/>
              </a:lnSpc>
              <a:spcBef>
                <a:spcPts val="0"/>
              </a:spcBef>
              <a:buNone/>
            </a:pPr>
            <a:r>
              <a:rPr lang="en-US" b="1" dirty="0"/>
              <a:t>#include &lt;stdio.h&gt;</a:t>
            </a:r>
          </a:p>
          <a:p>
            <a:pPr>
              <a:lnSpc>
                <a:spcPct val="120000"/>
              </a:lnSpc>
              <a:spcBef>
                <a:spcPts val="0"/>
              </a:spcBef>
              <a:buNone/>
            </a:pPr>
            <a:r>
              <a:rPr lang="en-US" b="1" dirty="0"/>
              <a:t>#include &lt;conio.h&gt;</a:t>
            </a:r>
          </a:p>
          <a:p>
            <a:pPr>
              <a:lnSpc>
                <a:spcPct val="120000"/>
              </a:lnSpc>
              <a:spcBef>
                <a:spcPts val="0"/>
              </a:spcBef>
              <a:buNone/>
            </a:pPr>
            <a:r>
              <a:rPr lang="en-US" b="1" dirty="0"/>
              <a:t>int add(int, int);    </a:t>
            </a:r>
            <a:r>
              <a:rPr lang="en-US" b="1" dirty="0">
                <a:solidFill>
                  <a:srgbClr val="FF0000"/>
                </a:solidFill>
              </a:rPr>
              <a:t>//Function Prototype</a:t>
            </a:r>
          </a:p>
          <a:p>
            <a:pPr>
              <a:lnSpc>
                <a:spcPct val="120000"/>
              </a:lnSpc>
              <a:spcBef>
                <a:spcPts val="0"/>
              </a:spcBef>
              <a:buNone/>
            </a:pPr>
            <a:r>
              <a:rPr lang="en-US" b="1" dirty="0"/>
              <a:t>int main()</a:t>
            </a:r>
          </a:p>
          <a:p>
            <a:pPr>
              <a:lnSpc>
                <a:spcPct val="120000"/>
              </a:lnSpc>
              <a:spcBef>
                <a:spcPts val="0"/>
              </a:spcBef>
              <a:buNone/>
            </a:pPr>
            <a:r>
              <a:rPr lang="en-US" b="1" dirty="0"/>
              <a:t>{</a:t>
            </a:r>
          </a:p>
          <a:p>
            <a:pPr>
              <a:lnSpc>
                <a:spcPct val="120000"/>
              </a:lnSpc>
              <a:spcBef>
                <a:spcPts val="0"/>
              </a:spcBef>
              <a:buNone/>
            </a:pPr>
            <a:r>
              <a:rPr lang="en-US" b="1" dirty="0"/>
              <a:t>	int a=12,b=5,x;</a:t>
            </a:r>
          </a:p>
          <a:p>
            <a:pPr>
              <a:lnSpc>
                <a:spcPct val="120000"/>
              </a:lnSpc>
              <a:spcBef>
                <a:spcPts val="0"/>
              </a:spcBef>
              <a:buNone/>
            </a:pPr>
            <a:r>
              <a:rPr lang="en-US" b="1" dirty="0"/>
              <a:t>	x=add(a,b);</a:t>
            </a:r>
          </a:p>
          <a:p>
            <a:pPr>
              <a:lnSpc>
                <a:spcPct val="120000"/>
              </a:lnSpc>
              <a:spcBef>
                <a:spcPts val="0"/>
              </a:spcBef>
              <a:buNone/>
            </a:pPr>
            <a:r>
              <a:rPr lang="en-US" b="1" dirty="0"/>
              <a:t>	printf("%</a:t>
            </a:r>
            <a:r>
              <a:rPr lang="en-US" b="1" dirty="0" err="1"/>
              <a:t>d",x</a:t>
            </a:r>
            <a:r>
              <a:rPr lang="en-US" b="1" dirty="0"/>
              <a:t>);</a:t>
            </a:r>
          </a:p>
          <a:p>
            <a:pPr>
              <a:lnSpc>
                <a:spcPct val="120000"/>
              </a:lnSpc>
              <a:spcBef>
                <a:spcPts val="0"/>
              </a:spcBef>
              <a:buNone/>
            </a:pPr>
            <a:r>
              <a:rPr lang="en-US" b="1" dirty="0"/>
              <a:t>	</a:t>
            </a:r>
            <a:r>
              <a:rPr lang="en-US" b="1" dirty="0" err="1"/>
              <a:t>getch</a:t>
            </a:r>
            <a:r>
              <a:rPr lang="en-US" b="1" dirty="0"/>
              <a:t>();</a:t>
            </a:r>
          </a:p>
          <a:p>
            <a:pPr>
              <a:lnSpc>
                <a:spcPct val="120000"/>
              </a:lnSpc>
              <a:spcBef>
                <a:spcPts val="0"/>
              </a:spcBef>
              <a:buNone/>
            </a:pPr>
            <a:r>
              <a:rPr lang="en-US" b="1" dirty="0"/>
              <a:t>   return 0;</a:t>
            </a:r>
          </a:p>
          <a:p>
            <a:pPr>
              <a:lnSpc>
                <a:spcPct val="120000"/>
              </a:lnSpc>
              <a:spcBef>
                <a:spcPts val="0"/>
              </a:spcBef>
              <a:buNone/>
            </a:pPr>
            <a:r>
              <a:rPr lang="en-US" b="1" dirty="0"/>
              <a:t>}</a:t>
            </a:r>
          </a:p>
          <a:p>
            <a:pPr>
              <a:lnSpc>
                <a:spcPct val="120000"/>
              </a:lnSpc>
              <a:spcBef>
                <a:spcPts val="0"/>
              </a:spcBef>
              <a:buNone/>
            </a:pPr>
            <a:r>
              <a:rPr lang="en-US" b="1" dirty="0"/>
              <a:t>int add(int c, int d)</a:t>
            </a:r>
          </a:p>
          <a:p>
            <a:pPr>
              <a:lnSpc>
                <a:spcPct val="120000"/>
              </a:lnSpc>
              <a:spcBef>
                <a:spcPts val="0"/>
              </a:spcBef>
              <a:buNone/>
            </a:pPr>
            <a:r>
              <a:rPr lang="en-US" b="1" dirty="0"/>
              <a:t>	{</a:t>
            </a:r>
          </a:p>
          <a:p>
            <a:pPr>
              <a:lnSpc>
                <a:spcPct val="120000"/>
              </a:lnSpc>
              <a:spcBef>
                <a:spcPts val="0"/>
              </a:spcBef>
              <a:buNone/>
            </a:pPr>
            <a:r>
              <a:rPr lang="en-US" b="1" dirty="0"/>
              <a:t>		int sum;</a:t>
            </a:r>
          </a:p>
          <a:p>
            <a:pPr>
              <a:lnSpc>
                <a:spcPct val="120000"/>
              </a:lnSpc>
              <a:spcBef>
                <a:spcPts val="0"/>
              </a:spcBef>
              <a:buNone/>
            </a:pPr>
            <a:r>
              <a:rPr lang="en-US" b="1" dirty="0"/>
              <a:t>		sum=</a:t>
            </a:r>
            <a:r>
              <a:rPr lang="en-US" b="1" dirty="0" err="1"/>
              <a:t>c+d</a:t>
            </a:r>
            <a:r>
              <a:rPr lang="en-US" b="1" dirty="0"/>
              <a:t>;</a:t>
            </a:r>
          </a:p>
          <a:p>
            <a:pPr>
              <a:lnSpc>
                <a:spcPct val="120000"/>
              </a:lnSpc>
              <a:spcBef>
                <a:spcPts val="0"/>
              </a:spcBef>
              <a:buNone/>
            </a:pPr>
            <a:r>
              <a:rPr lang="en-US" b="1" dirty="0"/>
              <a:t>		return sum;</a:t>
            </a:r>
          </a:p>
          <a:p>
            <a:pPr>
              <a:lnSpc>
                <a:spcPct val="120000"/>
              </a:lnSpc>
              <a:spcBef>
                <a:spcPts val="0"/>
              </a:spcBef>
              <a:buNone/>
            </a:pPr>
            <a:r>
              <a:rPr lang="en-US" b="1" dirty="0"/>
              <a:t>	}</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16</a:t>
            </a:fld>
            <a:endParaRPr lang="en-US"/>
          </a:p>
        </p:txBody>
      </p:sp>
    </p:spTree>
  </p:cSld>
  <p:clrMapOvr>
    <a:masterClrMapping/>
  </p:clrMapOvr>
  <p:transition spd="slow">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8229600" cy="1143000"/>
          </a:xfrm>
        </p:spPr>
        <p:txBody>
          <a:bodyPr/>
          <a:lstStyle/>
          <a:p>
            <a:r>
              <a:rPr lang="en-US" dirty="0"/>
              <a:t>The </a:t>
            </a:r>
            <a:r>
              <a:rPr lang="en-US" i="1" dirty="0"/>
              <a:t>return</a:t>
            </a:r>
            <a:r>
              <a:rPr lang="en-US" dirty="0"/>
              <a:t> Statement</a:t>
            </a:r>
          </a:p>
        </p:txBody>
      </p:sp>
      <p:sp>
        <p:nvSpPr>
          <p:cNvPr id="3" name="Content Placeholder 2"/>
          <p:cNvSpPr>
            <a:spLocks noGrp="1"/>
          </p:cNvSpPr>
          <p:nvPr>
            <p:ph idx="1"/>
          </p:nvPr>
        </p:nvSpPr>
        <p:spPr>
          <a:xfrm>
            <a:off x="762000" y="1981200"/>
            <a:ext cx="10848808" cy="4495800"/>
          </a:xfrm>
        </p:spPr>
        <p:txBody>
          <a:bodyPr>
            <a:normAutofit lnSpcReduction="10000"/>
          </a:bodyPr>
          <a:lstStyle/>
          <a:p>
            <a:pPr algn="just">
              <a:buNone/>
            </a:pPr>
            <a:r>
              <a:rPr lang="en-US" sz="2400" dirty="0"/>
              <a:t>The return statement serves two purposes:</a:t>
            </a:r>
          </a:p>
          <a:p>
            <a:pPr marL="514350" indent="-514350" algn="just">
              <a:buClr>
                <a:srgbClr val="C00000"/>
              </a:buClr>
              <a:buFont typeface="+mj-lt"/>
              <a:buAutoNum type="arabicPeriod"/>
            </a:pPr>
            <a:r>
              <a:rPr lang="en-US" sz="2400" dirty="0"/>
              <a:t>It immediately transfers the control back to the calling function (i.e. no statements within the function body after the return statement are executed).</a:t>
            </a:r>
          </a:p>
          <a:p>
            <a:pPr marL="514350" indent="-514350" algn="just">
              <a:buClr>
                <a:srgbClr val="C00000"/>
              </a:buClr>
              <a:buFont typeface="+mj-lt"/>
              <a:buAutoNum type="arabicPeriod"/>
            </a:pPr>
            <a:r>
              <a:rPr lang="en-US" sz="2400" dirty="0"/>
              <a:t>It returns the value to the calling function.</a:t>
            </a:r>
          </a:p>
          <a:p>
            <a:pPr marL="514350" indent="-514350" algn="just">
              <a:buClr>
                <a:srgbClr val="C00000"/>
              </a:buClr>
              <a:buNone/>
            </a:pPr>
            <a:r>
              <a:rPr lang="en-US" sz="2400" b="1" u="sng" dirty="0"/>
              <a:t>Syntax</a:t>
            </a:r>
            <a:r>
              <a:rPr lang="en-US" sz="2400" dirty="0"/>
              <a:t>:</a:t>
            </a:r>
          </a:p>
          <a:p>
            <a:pPr marL="514350" indent="-514350" algn="just">
              <a:buClr>
                <a:srgbClr val="C00000"/>
              </a:buClr>
              <a:buNone/>
            </a:pPr>
            <a:r>
              <a:rPr lang="en-US" sz="2400" dirty="0"/>
              <a:t>		</a:t>
            </a:r>
            <a:r>
              <a:rPr lang="en-US" sz="2400" dirty="0">
                <a:solidFill>
                  <a:srgbClr val="FF0000"/>
                </a:solidFill>
              </a:rPr>
              <a:t>return (expression);</a:t>
            </a:r>
          </a:p>
          <a:p>
            <a:pPr marL="514350" indent="-514350" algn="just">
              <a:buClr>
                <a:srgbClr val="C00000"/>
              </a:buClr>
              <a:buNone/>
            </a:pPr>
            <a:r>
              <a:rPr lang="en-US" sz="2400" dirty="0"/>
              <a:t>	where expression, is optional and, if present, it must evaluate to a value of the data type specified in the function header for the </a:t>
            </a:r>
            <a:r>
              <a:rPr lang="en-US" sz="2400" i="1" dirty="0" err="1"/>
              <a:t>return_type</a:t>
            </a:r>
            <a:r>
              <a:rPr lang="en-US" sz="2400" dirty="0"/>
              <a:t>.</a:t>
            </a:r>
          </a:p>
          <a:p>
            <a:pPr marL="514350" indent="-514350" algn="just">
              <a:buClr>
                <a:srgbClr val="C00000"/>
              </a:buClr>
              <a:buNone/>
            </a:pPr>
            <a:r>
              <a:rPr lang="en-US" sz="2400" dirty="0">
                <a:solidFill>
                  <a:srgbClr val="FF0000"/>
                </a:solidFill>
              </a:rPr>
              <a:t>Note:</a:t>
            </a:r>
            <a:r>
              <a:rPr lang="en-US" sz="2400" dirty="0"/>
              <a:t> When nothing is to be returned, the </a:t>
            </a:r>
            <a:r>
              <a:rPr lang="en-US" sz="2400" i="1" dirty="0" err="1"/>
              <a:t>return_type</a:t>
            </a:r>
            <a:r>
              <a:rPr lang="en-US" sz="2400" dirty="0"/>
              <a:t> in the function definition is specified as </a:t>
            </a:r>
            <a:r>
              <a:rPr lang="en-US" sz="2400" dirty="0">
                <a:solidFill>
                  <a:srgbClr val="FF0000"/>
                </a:solidFill>
              </a:rPr>
              <a:t>void</a:t>
            </a:r>
            <a:r>
              <a:rPr lang="en-US" sz="2400" dirty="0"/>
              <a:t>.</a:t>
            </a:r>
            <a:r>
              <a:rPr lang="en-US" sz="2400" i="1" dirty="0"/>
              <a:t> </a:t>
            </a:r>
            <a:r>
              <a:rPr lang="en-US" sz="2400" dirty="0"/>
              <a:t>For </a:t>
            </a:r>
            <a:r>
              <a:rPr lang="en-US" sz="2400" dirty="0">
                <a:solidFill>
                  <a:srgbClr val="FF0000"/>
                </a:solidFill>
              </a:rPr>
              <a:t>void</a:t>
            </a:r>
            <a:r>
              <a:rPr lang="en-US" sz="2400" dirty="0"/>
              <a:t> </a:t>
            </a:r>
            <a:r>
              <a:rPr lang="en-US" sz="2400" i="1" dirty="0" err="1"/>
              <a:t>return_type</a:t>
            </a:r>
            <a:r>
              <a:rPr lang="en-US" sz="2400" i="1" dirty="0"/>
              <a:t>,</a:t>
            </a:r>
            <a:r>
              <a:rPr lang="en-US" sz="2400" dirty="0"/>
              <a:t> return statement is optional.</a:t>
            </a:r>
            <a:endParaRPr lang="en-US" sz="2400" i="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ransition spd="slow">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8458200" cy="6248400"/>
          </a:xfrm>
        </p:spPr>
        <p:txBody>
          <a:bodyPr>
            <a:normAutofit fontScale="92500" lnSpcReduction="10000"/>
          </a:bodyPr>
          <a:lstStyle/>
          <a:p>
            <a:pPr>
              <a:lnSpc>
                <a:spcPct val="120000"/>
              </a:lnSpc>
              <a:spcBef>
                <a:spcPts val="0"/>
              </a:spcBef>
              <a:buNone/>
            </a:pPr>
            <a:r>
              <a:rPr lang="en-US" sz="1600" b="1" dirty="0">
                <a:latin typeface="Times New Roman" pitchFamily="18" charset="0"/>
                <a:cs typeface="Times New Roman" pitchFamily="18" charset="0"/>
              </a:rPr>
              <a:t>/*Program using function to find the greatest number among three numbers*/</a:t>
            </a:r>
          </a:p>
          <a:p>
            <a:pPr>
              <a:lnSpc>
                <a:spcPct val="120000"/>
              </a:lnSpc>
              <a:spcBef>
                <a:spcPts val="0"/>
              </a:spcBef>
              <a:buNone/>
            </a:pPr>
            <a:r>
              <a:rPr lang="en-US" sz="1600" b="1" dirty="0">
                <a:latin typeface="Times New Roman" pitchFamily="18" charset="0"/>
                <a:cs typeface="Times New Roman" pitchFamily="18" charset="0"/>
              </a:rPr>
              <a:t>#include &lt;stdio.h&gt;</a:t>
            </a:r>
          </a:p>
          <a:p>
            <a:pPr>
              <a:lnSpc>
                <a:spcPct val="120000"/>
              </a:lnSpc>
              <a:spcBef>
                <a:spcPts val="0"/>
              </a:spcBef>
              <a:buNone/>
            </a:pPr>
            <a:r>
              <a:rPr lang="en-US" sz="1600" b="1" dirty="0">
                <a:latin typeface="Times New Roman" pitchFamily="18" charset="0"/>
                <a:cs typeface="Times New Roman" pitchFamily="18" charset="0"/>
              </a:rPr>
              <a:t>#include &lt;conio.h&gt;</a:t>
            </a:r>
          </a:p>
          <a:p>
            <a:pPr>
              <a:lnSpc>
                <a:spcPct val="120000"/>
              </a:lnSpc>
              <a:spcBef>
                <a:spcPts val="0"/>
              </a:spcBef>
              <a:buNone/>
            </a:pPr>
            <a:r>
              <a:rPr lang="en-US" sz="1600" b="1" dirty="0">
                <a:latin typeface="Times New Roman" pitchFamily="18" charset="0"/>
                <a:cs typeface="Times New Roman" pitchFamily="18" charset="0"/>
              </a:rPr>
              <a:t>int greater(int, int);</a:t>
            </a:r>
          </a:p>
          <a:p>
            <a:pPr>
              <a:lnSpc>
                <a:spcPct val="120000"/>
              </a:lnSpc>
              <a:spcBef>
                <a:spcPts val="0"/>
              </a:spcBef>
              <a:buNone/>
            </a:pPr>
            <a:r>
              <a:rPr lang="en-US" sz="1600" b="1" dirty="0">
                <a:latin typeface="Times New Roman" pitchFamily="18" charset="0"/>
                <a:cs typeface="Times New Roman" pitchFamily="18" charset="0"/>
              </a:rPr>
              <a:t>int main()</a:t>
            </a:r>
          </a:p>
          <a:p>
            <a:pPr>
              <a:lnSpc>
                <a:spcPct val="120000"/>
              </a:lnSpc>
              <a:spcBef>
                <a:spcPts val="0"/>
              </a:spcBef>
              <a:buNone/>
            </a:pPr>
            <a:r>
              <a:rPr lang="en-US" sz="1600" b="1" dirty="0">
                <a:latin typeface="Times New Roman" pitchFamily="18" charset="0"/>
                <a:cs typeface="Times New Roman" pitchFamily="18" charset="0"/>
              </a:rPr>
              <a:t>{</a:t>
            </a:r>
          </a:p>
          <a:p>
            <a:pPr>
              <a:lnSpc>
                <a:spcPct val="120000"/>
              </a:lnSpc>
              <a:spcBef>
                <a:spcPts val="0"/>
              </a:spcBef>
              <a:buNone/>
            </a:pPr>
            <a:r>
              <a:rPr lang="en-US" sz="1600" b="1" dirty="0">
                <a:latin typeface="Times New Roman" pitchFamily="18" charset="0"/>
                <a:cs typeface="Times New Roman" pitchFamily="18" charset="0"/>
              </a:rPr>
              <a:t>int a, b, c, d, e;</a:t>
            </a:r>
          </a:p>
          <a:p>
            <a:pPr>
              <a:lnSpc>
                <a:spcPct val="120000"/>
              </a:lnSpc>
              <a:spcBef>
                <a:spcPts val="0"/>
              </a:spcBef>
              <a:buNone/>
            </a:pPr>
            <a:r>
              <a:rPr lang="en-US" sz="1600" b="1" dirty="0" err="1">
                <a:latin typeface="Times New Roman" pitchFamily="18" charset="0"/>
                <a:cs typeface="Times New Roman" pitchFamily="18" charset="0"/>
              </a:rPr>
              <a:t>printf</a:t>
            </a:r>
            <a:r>
              <a:rPr lang="en-US" sz="1600" b="1" dirty="0">
                <a:latin typeface="Times New Roman" pitchFamily="18" charset="0"/>
                <a:cs typeface="Times New Roman" pitchFamily="18" charset="0"/>
              </a:rPr>
              <a:t>("\n Enter three numbers:");</a:t>
            </a:r>
          </a:p>
          <a:p>
            <a:pPr>
              <a:lnSpc>
                <a:spcPct val="120000"/>
              </a:lnSpc>
              <a:spcBef>
                <a:spcPts val="0"/>
              </a:spcBef>
              <a:buNone/>
            </a:pPr>
            <a:r>
              <a:rPr lang="it-IT" sz="1600" b="1" dirty="0">
                <a:latin typeface="Times New Roman" pitchFamily="18" charset="0"/>
                <a:cs typeface="Times New Roman" pitchFamily="18" charset="0"/>
              </a:rPr>
              <a:t>scanf("%d %d %d",&amp;a,&amp;b,&amp;c);</a:t>
            </a:r>
          </a:p>
          <a:p>
            <a:pPr>
              <a:lnSpc>
                <a:spcPct val="120000"/>
              </a:lnSpc>
              <a:spcBef>
                <a:spcPts val="0"/>
              </a:spcBef>
              <a:buNone/>
            </a:pPr>
            <a:r>
              <a:rPr lang="en-US" sz="1600" b="1" dirty="0">
                <a:latin typeface="Times New Roman" pitchFamily="18" charset="0"/>
                <a:cs typeface="Times New Roman" pitchFamily="18" charset="0"/>
              </a:rPr>
              <a:t>d=greater(a, b);</a:t>
            </a:r>
          </a:p>
          <a:p>
            <a:pPr>
              <a:lnSpc>
                <a:spcPct val="120000"/>
              </a:lnSpc>
              <a:spcBef>
                <a:spcPts val="0"/>
              </a:spcBef>
              <a:buNone/>
            </a:pPr>
            <a:r>
              <a:rPr lang="en-US" sz="1600" b="1" dirty="0">
                <a:latin typeface="Times New Roman" pitchFamily="18" charset="0"/>
                <a:cs typeface="Times New Roman" pitchFamily="18" charset="0"/>
              </a:rPr>
              <a:t>e=greater(d, c);</a:t>
            </a:r>
          </a:p>
          <a:p>
            <a:pPr>
              <a:lnSpc>
                <a:spcPct val="120000"/>
              </a:lnSpc>
              <a:spcBef>
                <a:spcPts val="0"/>
              </a:spcBef>
              <a:buNone/>
            </a:pPr>
            <a:r>
              <a:rPr lang="en-US" sz="1600" b="1" dirty="0">
                <a:latin typeface="Times New Roman" pitchFamily="18" charset="0"/>
                <a:cs typeface="Times New Roman" pitchFamily="18" charset="0"/>
              </a:rPr>
              <a:t>printf("\n The greatest number is:%d", e);</a:t>
            </a:r>
          </a:p>
          <a:p>
            <a:pPr>
              <a:lnSpc>
                <a:spcPct val="120000"/>
              </a:lnSpc>
              <a:spcBef>
                <a:spcPts val="0"/>
              </a:spcBef>
              <a:buNone/>
            </a:pPr>
            <a:r>
              <a:rPr lang="en-US" sz="1600" b="1" dirty="0" err="1">
                <a:latin typeface="Times New Roman" pitchFamily="18" charset="0"/>
                <a:cs typeface="Times New Roman" pitchFamily="18" charset="0"/>
              </a:rPr>
              <a:t>getch</a:t>
            </a:r>
            <a:r>
              <a:rPr lang="en-US" sz="1600" b="1" dirty="0">
                <a:latin typeface="Times New Roman" pitchFamily="18" charset="0"/>
                <a:cs typeface="Times New Roman" pitchFamily="18" charset="0"/>
              </a:rPr>
              <a:t>();</a:t>
            </a:r>
          </a:p>
          <a:p>
            <a:pPr>
              <a:lnSpc>
                <a:spcPct val="120000"/>
              </a:lnSpc>
              <a:spcBef>
                <a:spcPts val="0"/>
              </a:spcBef>
              <a:buNone/>
            </a:pPr>
            <a:r>
              <a:rPr lang="en-US" sz="1600" b="1" dirty="0">
                <a:latin typeface="Times New Roman" pitchFamily="18" charset="0"/>
                <a:cs typeface="Times New Roman" pitchFamily="18" charset="0"/>
              </a:rPr>
              <a:t>return 0;</a:t>
            </a:r>
          </a:p>
          <a:p>
            <a:pPr>
              <a:lnSpc>
                <a:spcPct val="120000"/>
              </a:lnSpc>
              <a:spcBef>
                <a:spcPts val="0"/>
              </a:spcBef>
              <a:buNone/>
            </a:pPr>
            <a:r>
              <a:rPr lang="en-US" sz="1600" b="1" dirty="0">
                <a:latin typeface="Times New Roman" pitchFamily="18" charset="0"/>
                <a:cs typeface="Times New Roman" pitchFamily="18" charset="0"/>
              </a:rPr>
              <a:t>}</a:t>
            </a:r>
          </a:p>
          <a:p>
            <a:pPr>
              <a:lnSpc>
                <a:spcPct val="120000"/>
              </a:lnSpc>
              <a:spcBef>
                <a:spcPts val="0"/>
              </a:spcBef>
              <a:buNone/>
            </a:pPr>
            <a:r>
              <a:rPr lang="en-US" sz="1600" b="1" dirty="0">
                <a:latin typeface="Times New Roman" pitchFamily="18" charset="0"/>
                <a:cs typeface="Times New Roman" pitchFamily="18" charset="0"/>
              </a:rPr>
              <a:t>	</a:t>
            </a:r>
          </a:p>
          <a:p>
            <a:pPr>
              <a:lnSpc>
                <a:spcPct val="120000"/>
              </a:lnSpc>
              <a:spcBef>
                <a:spcPts val="0"/>
              </a:spcBef>
              <a:buNone/>
            </a:pPr>
            <a:r>
              <a:rPr lang="en-US" sz="1600" b="1" dirty="0">
                <a:latin typeface="Times New Roman" pitchFamily="18" charset="0"/>
                <a:cs typeface="Times New Roman" pitchFamily="18" charset="0"/>
              </a:rPr>
              <a:t>int greater(int x, int y)</a:t>
            </a:r>
          </a:p>
          <a:p>
            <a:pPr>
              <a:lnSpc>
                <a:spcPct val="120000"/>
              </a:lnSpc>
              <a:spcBef>
                <a:spcPts val="0"/>
              </a:spcBef>
              <a:buNone/>
            </a:pPr>
            <a:r>
              <a:rPr lang="en-US" sz="1600" b="1" dirty="0">
                <a:latin typeface="Times New Roman" pitchFamily="18" charset="0"/>
                <a:cs typeface="Times New Roman" pitchFamily="18" charset="0"/>
              </a:rPr>
              <a:t>{</a:t>
            </a:r>
          </a:p>
          <a:p>
            <a:pPr>
              <a:lnSpc>
                <a:spcPct val="120000"/>
              </a:lnSpc>
              <a:spcBef>
                <a:spcPts val="0"/>
              </a:spcBef>
              <a:buNone/>
            </a:pPr>
            <a:r>
              <a:rPr lang="en-US" sz="1600" b="1" dirty="0">
                <a:latin typeface="Times New Roman" pitchFamily="18" charset="0"/>
                <a:cs typeface="Times New Roman" pitchFamily="18" charset="0"/>
              </a:rPr>
              <a:t>	if(x&gt;y)</a:t>
            </a:r>
          </a:p>
          <a:p>
            <a:pPr>
              <a:lnSpc>
                <a:spcPct val="120000"/>
              </a:lnSpc>
              <a:spcBef>
                <a:spcPts val="0"/>
              </a:spcBef>
              <a:buNone/>
            </a:pPr>
            <a:r>
              <a:rPr lang="en-US" sz="1600" b="1" dirty="0">
                <a:latin typeface="Times New Roman" pitchFamily="18" charset="0"/>
                <a:cs typeface="Times New Roman" pitchFamily="18" charset="0"/>
              </a:rPr>
              <a:t>		return x;</a:t>
            </a:r>
          </a:p>
          <a:p>
            <a:pPr>
              <a:lnSpc>
                <a:spcPct val="120000"/>
              </a:lnSpc>
              <a:spcBef>
                <a:spcPts val="0"/>
              </a:spcBef>
              <a:buNone/>
            </a:pPr>
            <a:r>
              <a:rPr lang="en-US" sz="1600" b="1" dirty="0">
                <a:latin typeface="Times New Roman" pitchFamily="18" charset="0"/>
                <a:cs typeface="Times New Roman" pitchFamily="18" charset="0"/>
              </a:rPr>
              <a:t>	else</a:t>
            </a:r>
          </a:p>
          <a:p>
            <a:pPr>
              <a:lnSpc>
                <a:spcPct val="120000"/>
              </a:lnSpc>
              <a:spcBef>
                <a:spcPts val="0"/>
              </a:spcBef>
              <a:buNone/>
            </a:pPr>
            <a:r>
              <a:rPr lang="en-US" sz="1600" b="1" dirty="0">
                <a:latin typeface="Times New Roman" pitchFamily="18" charset="0"/>
                <a:cs typeface="Times New Roman" pitchFamily="18" charset="0"/>
              </a:rPr>
              <a:t>		return y;</a:t>
            </a:r>
          </a:p>
          <a:p>
            <a:pPr>
              <a:lnSpc>
                <a:spcPct val="120000"/>
              </a:lnSpc>
              <a:spcBef>
                <a:spcPts val="0"/>
              </a:spcBef>
              <a:buNone/>
            </a:pPr>
            <a:r>
              <a:rPr lang="en-US" sz="1600" b="1" dirty="0">
                <a:latin typeface="Times New Roman" pitchFamily="18" charset="0"/>
                <a:cs typeface="Times New Roman" pitchFamily="18" charset="0"/>
              </a:rPr>
              <a:t>}</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ransition spd="slow">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parameters</a:t>
            </a:r>
          </a:p>
        </p:txBody>
      </p:sp>
      <p:sp>
        <p:nvSpPr>
          <p:cNvPr id="3" name="Content Placeholder 2"/>
          <p:cNvSpPr>
            <a:spLocks noGrp="1"/>
          </p:cNvSpPr>
          <p:nvPr>
            <p:ph idx="1"/>
          </p:nvPr>
        </p:nvSpPr>
        <p:spPr/>
        <p:txBody>
          <a:bodyPr/>
          <a:lstStyle/>
          <a:p>
            <a:pPr algn="just"/>
            <a:r>
              <a:rPr lang="en-US" dirty="0"/>
              <a:t>Function parameters are the means for communication between the calling and the called functions.</a:t>
            </a:r>
          </a:p>
          <a:p>
            <a:pPr algn="just"/>
            <a:r>
              <a:rPr lang="en-US" dirty="0"/>
              <a:t>Two types: </a:t>
            </a:r>
            <a:r>
              <a:rPr lang="en-US" dirty="0">
                <a:solidFill>
                  <a:srgbClr val="FF0000"/>
                </a:solidFill>
              </a:rPr>
              <a:t>formal parameters</a:t>
            </a:r>
            <a:r>
              <a:rPr lang="en-US" dirty="0"/>
              <a:t> and </a:t>
            </a:r>
            <a:r>
              <a:rPr lang="en-US" dirty="0">
                <a:solidFill>
                  <a:srgbClr val="FF0000"/>
                </a:solidFill>
              </a:rPr>
              <a:t>actual parameters</a:t>
            </a:r>
            <a:r>
              <a:rPr lang="en-US" dirty="0"/>
              <a:t>.</a:t>
            </a:r>
          </a:p>
          <a:p>
            <a:pPr algn="just"/>
            <a:r>
              <a:rPr lang="en-US" dirty="0"/>
              <a:t>Formal parameters are given in the function definition while actual parameters are given in the function call.</a:t>
            </a:r>
          </a:p>
          <a:p>
            <a:pPr algn="just"/>
            <a:r>
              <a:rPr lang="en-US" dirty="0"/>
              <a:t>The name of formal and actual parameters need not be same but data types and the number of parameters must match.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ransition spd="slow">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875275"/>
            <a:ext cx="9378454" cy="801227"/>
          </a:xfrm>
        </p:spPr>
        <p:txBody>
          <a:bodyPr/>
          <a:lstStyle/>
          <a:p>
            <a:r>
              <a:rPr lang="en-US" dirty="0">
                <a:solidFill>
                  <a:srgbClr val="FF0000"/>
                </a:solidFill>
              </a:rPr>
              <a:t>Function</a:t>
            </a:r>
          </a:p>
        </p:txBody>
      </p:sp>
      <p:sp>
        <p:nvSpPr>
          <p:cNvPr id="3" name="Content Placeholder 2"/>
          <p:cNvSpPr>
            <a:spLocks noGrp="1"/>
          </p:cNvSpPr>
          <p:nvPr>
            <p:ph idx="1"/>
          </p:nvPr>
        </p:nvSpPr>
        <p:spPr>
          <a:xfrm>
            <a:off x="1451580" y="2057400"/>
            <a:ext cx="9603274" cy="3408947"/>
          </a:xfrm>
        </p:spPr>
        <p:txBody>
          <a:bodyPr>
            <a:normAutofit/>
          </a:bodyPr>
          <a:lstStyle/>
          <a:p>
            <a:pPr algn="just">
              <a:spcAft>
                <a:spcPts val="1200"/>
              </a:spcAft>
            </a:pPr>
            <a:r>
              <a:rPr lang="en-US" sz="2800" dirty="0"/>
              <a:t>A function is defined as a self-contained block of statements that performs a particular task or job.</a:t>
            </a:r>
          </a:p>
          <a:p>
            <a:pPr algn="just">
              <a:spcAft>
                <a:spcPts val="1200"/>
              </a:spcAft>
            </a:pPr>
            <a:r>
              <a:rPr lang="en-US" sz="2800" dirty="0"/>
              <a:t>Every C program has one or more functions.</a:t>
            </a:r>
          </a:p>
          <a:p>
            <a:pPr algn="just">
              <a:spcAft>
                <a:spcPts val="1200"/>
              </a:spcAft>
            </a:pPr>
            <a:r>
              <a:rPr lang="en-US" sz="2800" dirty="0"/>
              <a:t>The function main() is always present in every C program which is executed first and other functions are optional.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ransition spd="slow">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Functions</a:t>
            </a:r>
          </a:p>
        </p:txBody>
      </p:sp>
      <p:sp>
        <p:nvSpPr>
          <p:cNvPr id="3" name="Content Placeholder 2"/>
          <p:cNvSpPr>
            <a:spLocks noGrp="1"/>
          </p:cNvSpPr>
          <p:nvPr>
            <p:ph idx="1"/>
          </p:nvPr>
        </p:nvSpPr>
        <p:spPr/>
        <p:txBody>
          <a:bodyPr>
            <a:normAutofit/>
          </a:bodyPr>
          <a:lstStyle/>
          <a:p>
            <a:pPr marL="514350" indent="-514350">
              <a:buClr>
                <a:srgbClr val="FF0000"/>
              </a:buClr>
              <a:buSzPct val="98000"/>
              <a:buFont typeface="+mj-lt"/>
              <a:buAutoNum type="arabicParenR"/>
            </a:pPr>
            <a:r>
              <a:rPr lang="en-US" sz="3200" dirty="0"/>
              <a:t>Functions with no arguments and no return values</a:t>
            </a:r>
          </a:p>
          <a:p>
            <a:pPr marL="514350" indent="-514350">
              <a:buClr>
                <a:srgbClr val="FF0000"/>
              </a:buClr>
              <a:buSzPct val="98000"/>
              <a:buFont typeface="+mj-lt"/>
              <a:buAutoNum type="arabicParenR"/>
            </a:pPr>
            <a:r>
              <a:rPr lang="en-US" sz="3200" dirty="0"/>
              <a:t>Functions with arguments but no return values</a:t>
            </a:r>
          </a:p>
          <a:p>
            <a:pPr marL="514350" indent="-514350">
              <a:buClr>
                <a:srgbClr val="FF0000"/>
              </a:buClr>
              <a:buSzPct val="98000"/>
              <a:buFont typeface="+mj-lt"/>
              <a:buAutoNum type="arabicParenR"/>
            </a:pPr>
            <a:r>
              <a:rPr lang="en-US" sz="3200" dirty="0"/>
              <a:t>Functions with arguments and return values</a:t>
            </a:r>
          </a:p>
          <a:p>
            <a:pPr marL="514350" indent="-514350">
              <a:buClr>
                <a:srgbClr val="FF0000"/>
              </a:buClr>
              <a:buSzPct val="98000"/>
              <a:buFont typeface="+mj-lt"/>
              <a:buAutoNum type="arabicParenR"/>
            </a:pPr>
            <a:r>
              <a:rPr lang="en-US" sz="3200" dirty="0"/>
              <a:t>Functions with no arguments but return type</a:t>
            </a:r>
          </a:p>
          <a:p>
            <a:pPr marL="0" indent="0">
              <a:buClr>
                <a:srgbClr val="FF0000"/>
              </a:buClr>
              <a:buSzPct val="98000"/>
              <a:buNone/>
            </a:pPr>
            <a:endParaRPr lang="en-US" sz="3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ransition spd="slow">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10848808" cy="685800"/>
          </a:xfrm>
        </p:spPr>
        <p:txBody>
          <a:bodyPr>
            <a:normAutofit/>
          </a:bodyPr>
          <a:lstStyle/>
          <a:p>
            <a:r>
              <a:rPr lang="en-US" dirty="0"/>
              <a:t>Functions with no arguments and no return values</a:t>
            </a:r>
          </a:p>
        </p:txBody>
      </p:sp>
      <p:sp>
        <p:nvSpPr>
          <p:cNvPr id="3" name="Content Placeholder 2"/>
          <p:cNvSpPr>
            <a:spLocks noGrp="1"/>
          </p:cNvSpPr>
          <p:nvPr>
            <p:ph idx="1"/>
          </p:nvPr>
        </p:nvSpPr>
        <p:spPr>
          <a:xfrm>
            <a:off x="762000" y="2209800"/>
            <a:ext cx="10848808" cy="4267200"/>
          </a:xfrm>
        </p:spPr>
        <p:txBody>
          <a:bodyPr>
            <a:normAutofit fontScale="92500" lnSpcReduction="20000"/>
          </a:bodyPr>
          <a:lstStyle/>
          <a:p>
            <a:pPr algn="just"/>
            <a:r>
              <a:rPr lang="en-US" sz="2800" dirty="0"/>
              <a:t>When a function has no arguments, it does not receive any data from the calling function.</a:t>
            </a:r>
          </a:p>
          <a:p>
            <a:pPr algn="just"/>
            <a:r>
              <a:rPr lang="en-US" sz="2800" dirty="0"/>
              <a:t>When a function does not return a value, the calling function does not receive any data from the called function.</a:t>
            </a:r>
          </a:p>
          <a:p>
            <a:pPr algn="just"/>
            <a:r>
              <a:rPr lang="en-US" sz="2800" dirty="0"/>
              <a:t>Thus, there is no data transfer between the calling function and the called function.</a:t>
            </a:r>
          </a:p>
          <a:p>
            <a:pPr algn="just"/>
            <a:r>
              <a:rPr lang="en-US" sz="2800" dirty="0"/>
              <a:t>Syntax:	   </a:t>
            </a:r>
            <a:r>
              <a:rPr lang="en-US" sz="2800" i="1" dirty="0">
                <a:solidFill>
                  <a:srgbClr val="FF0000"/>
                </a:solidFill>
              </a:rPr>
              <a:t>void </a:t>
            </a:r>
            <a:r>
              <a:rPr lang="en-US" sz="2800" i="1" dirty="0" err="1">
                <a:solidFill>
                  <a:srgbClr val="FF0000"/>
                </a:solidFill>
              </a:rPr>
              <a:t>function_name</a:t>
            </a:r>
            <a:r>
              <a:rPr lang="en-US" sz="2800" i="1" dirty="0">
                <a:solidFill>
                  <a:srgbClr val="FF0000"/>
                </a:solidFill>
              </a:rPr>
              <a:t>()</a:t>
            </a:r>
          </a:p>
          <a:p>
            <a:pPr algn="just">
              <a:buNone/>
            </a:pPr>
            <a:r>
              <a:rPr lang="en-US" sz="2800" i="1" dirty="0">
                <a:solidFill>
                  <a:srgbClr val="FF0000"/>
                </a:solidFill>
              </a:rPr>
              <a:t>			     	{</a:t>
            </a:r>
          </a:p>
          <a:p>
            <a:pPr algn="just">
              <a:buNone/>
            </a:pPr>
            <a:r>
              <a:rPr lang="en-US" sz="2800" i="1" dirty="0">
                <a:solidFill>
                  <a:srgbClr val="FF0000"/>
                </a:solidFill>
              </a:rPr>
              <a:t>						/* body of function */</a:t>
            </a:r>
          </a:p>
          <a:p>
            <a:pPr algn="just">
              <a:buNone/>
            </a:pPr>
            <a:r>
              <a:rPr lang="en-US" sz="2800" i="1" dirty="0">
                <a:solidFill>
                  <a:srgbClr val="FF0000"/>
                </a:solidFill>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ransition spd="slow">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8305800" cy="6096000"/>
          </a:xfrm>
        </p:spPr>
        <p:txBody>
          <a:bodyPr>
            <a:normAutofit fontScale="77500" lnSpcReduction="20000"/>
          </a:bodyPr>
          <a:lstStyle/>
          <a:p>
            <a:pPr>
              <a:lnSpc>
                <a:spcPct val="120000"/>
              </a:lnSpc>
              <a:spcBef>
                <a:spcPts val="600"/>
              </a:spcBef>
              <a:buNone/>
            </a:pPr>
            <a:r>
              <a:rPr lang="en-US" sz="4100" b="1" dirty="0"/>
              <a:t>//EXAMPLE</a:t>
            </a:r>
          </a:p>
          <a:p>
            <a:pPr>
              <a:lnSpc>
                <a:spcPct val="120000"/>
              </a:lnSpc>
              <a:spcBef>
                <a:spcPts val="600"/>
              </a:spcBef>
              <a:buNone/>
            </a:pPr>
            <a:r>
              <a:rPr lang="en-US" b="1" dirty="0"/>
              <a:t>#include &lt;stdio.h&gt;</a:t>
            </a:r>
          </a:p>
          <a:p>
            <a:pPr>
              <a:lnSpc>
                <a:spcPct val="120000"/>
              </a:lnSpc>
              <a:spcBef>
                <a:spcPts val="600"/>
              </a:spcBef>
              <a:buNone/>
            </a:pPr>
            <a:r>
              <a:rPr lang="en-US" b="1" dirty="0"/>
              <a:t>#include &lt;conio.h&gt;</a:t>
            </a:r>
          </a:p>
          <a:p>
            <a:pPr>
              <a:lnSpc>
                <a:spcPct val="120000"/>
              </a:lnSpc>
              <a:spcBef>
                <a:spcPts val="600"/>
              </a:spcBef>
              <a:buNone/>
            </a:pPr>
            <a:r>
              <a:rPr lang="en-US" b="1" dirty="0"/>
              <a:t>void add()</a:t>
            </a:r>
          </a:p>
          <a:p>
            <a:pPr>
              <a:lnSpc>
                <a:spcPct val="120000"/>
              </a:lnSpc>
              <a:spcBef>
                <a:spcPts val="600"/>
              </a:spcBef>
              <a:buNone/>
            </a:pPr>
            <a:r>
              <a:rPr lang="en-US" b="1" dirty="0"/>
              <a:t>{</a:t>
            </a:r>
          </a:p>
          <a:p>
            <a:pPr>
              <a:lnSpc>
                <a:spcPct val="120000"/>
              </a:lnSpc>
              <a:spcBef>
                <a:spcPts val="600"/>
              </a:spcBef>
              <a:buNone/>
            </a:pPr>
            <a:r>
              <a:rPr lang="en-US" b="1" dirty="0"/>
              <a:t>int </a:t>
            </a:r>
            <a:r>
              <a:rPr lang="en-US" b="1" dirty="0" err="1"/>
              <a:t>a,b,sum</a:t>
            </a:r>
            <a:r>
              <a:rPr lang="en-US" b="1" dirty="0"/>
              <a:t>;</a:t>
            </a:r>
          </a:p>
          <a:p>
            <a:pPr>
              <a:lnSpc>
                <a:spcPct val="120000"/>
              </a:lnSpc>
              <a:spcBef>
                <a:spcPts val="600"/>
              </a:spcBef>
              <a:buNone/>
            </a:pPr>
            <a:r>
              <a:rPr lang="en-US" b="1" dirty="0"/>
              <a:t>printf("\</a:t>
            </a:r>
            <a:r>
              <a:rPr lang="en-US" b="1" dirty="0" err="1"/>
              <a:t>nEnter</a:t>
            </a:r>
            <a:r>
              <a:rPr lang="en-US" b="1" dirty="0"/>
              <a:t> two numbers:");</a:t>
            </a:r>
          </a:p>
          <a:p>
            <a:pPr>
              <a:lnSpc>
                <a:spcPct val="120000"/>
              </a:lnSpc>
              <a:spcBef>
                <a:spcPts val="600"/>
              </a:spcBef>
              <a:buNone/>
            </a:pPr>
            <a:r>
              <a:rPr lang="it-IT" b="1" dirty="0"/>
              <a:t>scanf("%d %d",&amp;a,&amp;b);</a:t>
            </a:r>
          </a:p>
          <a:p>
            <a:pPr>
              <a:lnSpc>
                <a:spcPct val="120000"/>
              </a:lnSpc>
              <a:spcBef>
                <a:spcPts val="600"/>
              </a:spcBef>
              <a:buNone/>
            </a:pPr>
            <a:r>
              <a:rPr lang="en-US" b="1" dirty="0"/>
              <a:t>sum=</a:t>
            </a:r>
            <a:r>
              <a:rPr lang="en-US" b="1" dirty="0" err="1"/>
              <a:t>a+b</a:t>
            </a:r>
            <a:r>
              <a:rPr lang="en-US" b="1" dirty="0"/>
              <a:t>;</a:t>
            </a:r>
          </a:p>
          <a:p>
            <a:pPr>
              <a:lnSpc>
                <a:spcPct val="120000"/>
              </a:lnSpc>
              <a:spcBef>
                <a:spcPts val="600"/>
              </a:spcBef>
              <a:buNone/>
            </a:pPr>
            <a:r>
              <a:rPr lang="en-US" b="1" dirty="0"/>
              <a:t>printf("\</a:t>
            </a:r>
            <a:r>
              <a:rPr lang="en-US" b="1" dirty="0" err="1"/>
              <a:t>nThe</a:t>
            </a:r>
            <a:r>
              <a:rPr lang="en-US" b="1" dirty="0"/>
              <a:t> sum is:%</a:t>
            </a:r>
            <a:r>
              <a:rPr lang="en-US" b="1" dirty="0" err="1"/>
              <a:t>d",sum</a:t>
            </a:r>
            <a:r>
              <a:rPr lang="en-US" b="1" dirty="0"/>
              <a:t>);</a:t>
            </a:r>
          </a:p>
          <a:p>
            <a:pPr>
              <a:lnSpc>
                <a:spcPct val="120000"/>
              </a:lnSpc>
              <a:spcBef>
                <a:spcPts val="600"/>
              </a:spcBef>
              <a:buNone/>
            </a:pPr>
            <a:r>
              <a:rPr lang="en-US" b="1" dirty="0"/>
              <a:t>}</a:t>
            </a:r>
          </a:p>
          <a:p>
            <a:pPr>
              <a:lnSpc>
                <a:spcPct val="120000"/>
              </a:lnSpc>
              <a:spcBef>
                <a:spcPts val="600"/>
              </a:spcBef>
              <a:buNone/>
            </a:pPr>
            <a:endParaRPr lang="en-US" b="1" dirty="0"/>
          </a:p>
          <a:p>
            <a:pPr>
              <a:lnSpc>
                <a:spcPct val="120000"/>
              </a:lnSpc>
              <a:spcBef>
                <a:spcPts val="600"/>
              </a:spcBef>
              <a:buNone/>
            </a:pPr>
            <a:r>
              <a:rPr lang="en-US" b="1" dirty="0"/>
              <a:t>int main()</a:t>
            </a:r>
          </a:p>
          <a:p>
            <a:pPr>
              <a:lnSpc>
                <a:spcPct val="120000"/>
              </a:lnSpc>
              <a:spcBef>
                <a:spcPts val="600"/>
              </a:spcBef>
              <a:buNone/>
            </a:pPr>
            <a:r>
              <a:rPr lang="en-US" b="1" dirty="0"/>
              <a:t>	{</a:t>
            </a:r>
          </a:p>
          <a:p>
            <a:pPr>
              <a:lnSpc>
                <a:spcPct val="120000"/>
              </a:lnSpc>
              <a:spcBef>
                <a:spcPts val="600"/>
              </a:spcBef>
              <a:buNone/>
            </a:pPr>
            <a:r>
              <a:rPr lang="en-US" b="1" dirty="0"/>
              <a:t>	add();</a:t>
            </a:r>
          </a:p>
          <a:p>
            <a:pPr>
              <a:lnSpc>
                <a:spcPct val="120000"/>
              </a:lnSpc>
              <a:spcBef>
                <a:spcPts val="600"/>
              </a:spcBef>
              <a:buNone/>
            </a:pPr>
            <a:r>
              <a:rPr lang="en-US" b="1" dirty="0"/>
              <a:t>	</a:t>
            </a:r>
            <a:r>
              <a:rPr lang="en-US" b="1" dirty="0" err="1"/>
              <a:t>getch</a:t>
            </a:r>
            <a:r>
              <a:rPr lang="en-US" b="1" dirty="0"/>
              <a:t>();</a:t>
            </a:r>
          </a:p>
          <a:p>
            <a:pPr>
              <a:lnSpc>
                <a:spcPct val="120000"/>
              </a:lnSpc>
              <a:spcBef>
                <a:spcPts val="600"/>
              </a:spcBef>
              <a:buNone/>
            </a:pPr>
            <a:r>
              <a:rPr lang="en-US" b="1" dirty="0"/>
              <a:t>     return 0;</a:t>
            </a:r>
          </a:p>
          <a:p>
            <a:pPr>
              <a:lnSpc>
                <a:spcPct val="120000"/>
              </a:lnSpc>
              <a:spcBef>
                <a:spcPts val="600"/>
              </a:spcBef>
              <a:buNone/>
            </a:pPr>
            <a:r>
              <a:rPr lang="en-US" b="1" dirty="0"/>
              <a:t>	}</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22</a:t>
            </a:fld>
            <a:endParaRPr lang="en-US"/>
          </a:p>
        </p:txBody>
      </p:sp>
    </p:spTree>
  </p:cSld>
  <p:clrMapOvr>
    <a:masterClrMapping/>
  </p:clrMapOvr>
  <p:transition spd="slow">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33400"/>
            <a:ext cx="9629608" cy="1066800"/>
          </a:xfrm>
        </p:spPr>
        <p:txBody>
          <a:bodyPr>
            <a:normAutofit/>
          </a:bodyPr>
          <a:lstStyle/>
          <a:p>
            <a:r>
              <a:rPr lang="en-US" dirty="0"/>
              <a:t>Functions with arguments but no return value</a:t>
            </a:r>
          </a:p>
        </p:txBody>
      </p:sp>
      <p:sp>
        <p:nvSpPr>
          <p:cNvPr id="3" name="Content Placeholder 2"/>
          <p:cNvSpPr>
            <a:spLocks noGrp="1"/>
          </p:cNvSpPr>
          <p:nvPr>
            <p:ph idx="1"/>
          </p:nvPr>
        </p:nvSpPr>
        <p:spPr/>
        <p:txBody>
          <a:bodyPr>
            <a:normAutofit fontScale="92500"/>
          </a:bodyPr>
          <a:lstStyle/>
          <a:p>
            <a:pPr algn="just"/>
            <a:r>
              <a:rPr lang="en-US" sz="2400" dirty="0"/>
              <a:t>This type of function has arguments and receives the data from the calling function.</a:t>
            </a:r>
          </a:p>
          <a:p>
            <a:pPr algn="just"/>
            <a:r>
              <a:rPr lang="en-US" sz="2400" dirty="0"/>
              <a:t>But after the function completes its task, it does not return any values to the calling function.</a:t>
            </a:r>
          </a:p>
          <a:p>
            <a:pPr algn="just"/>
            <a:r>
              <a:rPr lang="en-US" sz="2400" dirty="0"/>
              <a:t>Syntax:</a:t>
            </a:r>
          </a:p>
          <a:p>
            <a:pPr algn="just">
              <a:buNone/>
            </a:pPr>
            <a:r>
              <a:rPr lang="en-US" sz="2400" dirty="0"/>
              <a:t>			</a:t>
            </a:r>
            <a:r>
              <a:rPr lang="en-US" sz="2400" i="1" dirty="0">
                <a:solidFill>
                  <a:srgbClr val="FF0000"/>
                </a:solidFill>
              </a:rPr>
              <a:t>void </a:t>
            </a:r>
            <a:r>
              <a:rPr lang="en-US" sz="2400" i="1" dirty="0" err="1">
                <a:solidFill>
                  <a:srgbClr val="FF0000"/>
                </a:solidFill>
              </a:rPr>
              <a:t>function_name</a:t>
            </a:r>
            <a:r>
              <a:rPr lang="en-US" sz="2400" i="1" dirty="0">
                <a:solidFill>
                  <a:srgbClr val="FF0000"/>
                </a:solidFill>
              </a:rPr>
              <a:t>(</a:t>
            </a:r>
            <a:r>
              <a:rPr lang="en-US" sz="2400" i="1" dirty="0" err="1">
                <a:solidFill>
                  <a:srgbClr val="FF0000"/>
                </a:solidFill>
              </a:rPr>
              <a:t>argument_list</a:t>
            </a:r>
            <a:r>
              <a:rPr lang="en-US" sz="2400" i="1" dirty="0">
                <a:solidFill>
                  <a:srgbClr val="FF0000"/>
                </a:solidFill>
              </a:rPr>
              <a:t>)</a:t>
            </a:r>
          </a:p>
          <a:p>
            <a:pPr algn="just">
              <a:buNone/>
            </a:pPr>
            <a:r>
              <a:rPr lang="en-US" sz="2400" i="1" dirty="0">
                <a:solidFill>
                  <a:srgbClr val="FF0000"/>
                </a:solidFill>
              </a:rPr>
              <a:t>			{</a:t>
            </a:r>
          </a:p>
          <a:p>
            <a:pPr algn="just">
              <a:buNone/>
            </a:pPr>
            <a:r>
              <a:rPr lang="en-US" sz="2400" i="1" dirty="0">
                <a:solidFill>
                  <a:srgbClr val="FF0000"/>
                </a:solidFill>
              </a:rPr>
              <a:t>			/* body of function */</a:t>
            </a:r>
          </a:p>
          <a:p>
            <a:pPr algn="just">
              <a:buNone/>
            </a:pPr>
            <a:r>
              <a:rPr lang="en-US" sz="2400" i="1" dirty="0">
                <a:solidFill>
                  <a:srgbClr val="FF0000"/>
                </a:solidFill>
              </a:rPr>
              <a:t>			}</a:t>
            </a:r>
          </a:p>
          <a:p>
            <a:pPr algn="just">
              <a:buNone/>
            </a:pP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ransition spd="slow">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0"/>
            <a:ext cx="8229600" cy="5638800"/>
          </a:xfrm>
        </p:spPr>
        <p:txBody>
          <a:bodyPr>
            <a:normAutofit fontScale="70000" lnSpcReduction="20000"/>
          </a:bodyPr>
          <a:lstStyle/>
          <a:p>
            <a:pPr>
              <a:buNone/>
            </a:pPr>
            <a:r>
              <a:rPr lang="en-US" sz="4100" b="1" dirty="0"/>
              <a:t>//EXAMPLE</a:t>
            </a:r>
          </a:p>
          <a:p>
            <a:pPr>
              <a:buNone/>
            </a:pPr>
            <a:r>
              <a:rPr lang="en-US" b="1" dirty="0"/>
              <a:t>#include &lt;stdio.h&gt;</a:t>
            </a:r>
          </a:p>
          <a:p>
            <a:pPr>
              <a:buNone/>
            </a:pPr>
            <a:r>
              <a:rPr lang="en-US" b="1" dirty="0"/>
              <a:t>#include &lt;conio.h&gt;</a:t>
            </a:r>
          </a:p>
          <a:p>
            <a:pPr>
              <a:buNone/>
            </a:pPr>
            <a:r>
              <a:rPr lang="en-US" b="1" dirty="0"/>
              <a:t>void add(int a, int b)</a:t>
            </a:r>
          </a:p>
          <a:p>
            <a:pPr>
              <a:buNone/>
            </a:pPr>
            <a:r>
              <a:rPr lang="en-US" b="1" dirty="0"/>
              <a:t>{</a:t>
            </a:r>
          </a:p>
          <a:p>
            <a:pPr>
              <a:buNone/>
            </a:pPr>
            <a:r>
              <a:rPr lang="en-US" b="1" dirty="0"/>
              <a:t>int sum;</a:t>
            </a:r>
          </a:p>
          <a:p>
            <a:pPr>
              <a:buNone/>
            </a:pPr>
            <a:r>
              <a:rPr lang="en-US" b="1" dirty="0"/>
              <a:t>sum=a + b;</a:t>
            </a:r>
          </a:p>
          <a:p>
            <a:pPr>
              <a:buNone/>
            </a:pPr>
            <a:r>
              <a:rPr lang="en-US" b="1" dirty="0"/>
              <a:t>printf("\n The sum is:%d", sum);</a:t>
            </a:r>
          </a:p>
          <a:p>
            <a:pPr>
              <a:buNone/>
            </a:pPr>
            <a:r>
              <a:rPr lang="en-US" b="1" dirty="0"/>
              <a:t>}</a:t>
            </a:r>
          </a:p>
          <a:p>
            <a:pPr>
              <a:buNone/>
            </a:pPr>
            <a:endParaRPr lang="en-US" b="1" dirty="0"/>
          </a:p>
          <a:p>
            <a:pPr>
              <a:buNone/>
            </a:pPr>
            <a:r>
              <a:rPr lang="en-US" b="1" dirty="0"/>
              <a:t>int main()</a:t>
            </a:r>
          </a:p>
          <a:p>
            <a:pPr>
              <a:buNone/>
            </a:pPr>
            <a:r>
              <a:rPr lang="en-US" b="1" dirty="0"/>
              <a:t>{</a:t>
            </a:r>
          </a:p>
          <a:p>
            <a:pPr>
              <a:buNone/>
            </a:pPr>
            <a:r>
              <a:rPr lang="en-US" b="1" dirty="0"/>
              <a:t>	int a,b;</a:t>
            </a:r>
          </a:p>
          <a:p>
            <a:pPr>
              <a:buNone/>
            </a:pPr>
            <a:r>
              <a:rPr lang="en-US" b="1" dirty="0"/>
              <a:t>	</a:t>
            </a:r>
            <a:r>
              <a:rPr lang="en-US" b="1" dirty="0" err="1"/>
              <a:t>printf</a:t>
            </a:r>
            <a:r>
              <a:rPr lang="en-US" b="1" dirty="0"/>
              <a:t>("\n Enter two numbers:");</a:t>
            </a:r>
          </a:p>
          <a:p>
            <a:pPr>
              <a:buNone/>
            </a:pPr>
            <a:r>
              <a:rPr lang="it-IT" b="1" dirty="0"/>
              <a:t>	scanf("%d %d",&amp;a,&amp;b);</a:t>
            </a:r>
          </a:p>
          <a:p>
            <a:pPr>
              <a:buNone/>
            </a:pPr>
            <a:r>
              <a:rPr lang="en-US" b="1" dirty="0"/>
              <a:t>	add(a, b);</a:t>
            </a:r>
          </a:p>
          <a:p>
            <a:pPr>
              <a:buNone/>
            </a:pPr>
            <a:r>
              <a:rPr lang="en-US" b="1" dirty="0"/>
              <a:t>	</a:t>
            </a:r>
            <a:r>
              <a:rPr lang="en-US" b="1" dirty="0" err="1"/>
              <a:t>getch</a:t>
            </a:r>
            <a:r>
              <a:rPr lang="en-US" b="1" dirty="0"/>
              <a:t>();</a:t>
            </a:r>
          </a:p>
          <a:p>
            <a:pPr>
              <a:buNone/>
            </a:pPr>
            <a:r>
              <a:rPr lang="en-US" b="1" dirty="0"/>
              <a:t>     return 0;</a:t>
            </a:r>
          </a:p>
          <a:p>
            <a:pPr>
              <a:buNone/>
            </a:pPr>
            <a:r>
              <a:rPr lang="en-US" b="1"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ransition spd="slow">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9372600" cy="1066800"/>
          </a:xfrm>
        </p:spPr>
        <p:txBody>
          <a:bodyPr>
            <a:normAutofit/>
          </a:bodyPr>
          <a:lstStyle/>
          <a:p>
            <a:r>
              <a:rPr lang="en-US" dirty="0"/>
              <a:t>Functions with arguments and return values</a:t>
            </a:r>
          </a:p>
        </p:txBody>
      </p:sp>
      <p:sp>
        <p:nvSpPr>
          <p:cNvPr id="3" name="Content Placeholder 2"/>
          <p:cNvSpPr>
            <a:spLocks noGrp="1"/>
          </p:cNvSpPr>
          <p:nvPr>
            <p:ph idx="1"/>
          </p:nvPr>
        </p:nvSpPr>
        <p:spPr/>
        <p:txBody>
          <a:bodyPr>
            <a:normAutofit fontScale="92500" lnSpcReduction="10000"/>
          </a:bodyPr>
          <a:lstStyle/>
          <a:p>
            <a:pPr algn="just"/>
            <a:r>
              <a:rPr lang="en-US" sz="2400" dirty="0"/>
              <a:t>This type of function has arguments and receives the data from the calling function.</a:t>
            </a:r>
          </a:p>
          <a:p>
            <a:pPr algn="just"/>
            <a:r>
              <a:rPr lang="en-US" sz="2400" dirty="0"/>
              <a:t>However, after the task of the function is complete, it returns the result to the calling function via </a:t>
            </a:r>
            <a:r>
              <a:rPr lang="en-US" sz="2400" dirty="0">
                <a:solidFill>
                  <a:srgbClr val="FF0000"/>
                </a:solidFill>
              </a:rPr>
              <a:t>return</a:t>
            </a:r>
            <a:r>
              <a:rPr lang="en-US" sz="2400" dirty="0"/>
              <a:t> statement.</a:t>
            </a:r>
          </a:p>
          <a:p>
            <a:pPr algn="just"/>
            <a:r>
              <a:rPr lang="en-US" sz="2400" dirty="0"/>
              <a:t>So, there is data transfer between called function and calling function using return values and arguments.</a:t>
            </a:r>
          </a:p>
          <a:p>
            <a:pPr algn="just"/>
            <a:r>
              <a:rPr lang="en-US" sz="2400" dirty="0"/>
              <a:t>Syntax:	</a:t>
            </a:r>
            <a:r>
              <a:rPr lang="en-US" sz="2400" i="1" dirty="0" err="1">
                <a:solidFill>
                  <a:srgbClr val="FF0000"/>
                </a:solidFill>
              </a:rPr>
              <a:t>return_type</a:t>
            </a:r>
            <a:r>
              <a:rPr lang="en-US" sz="2400" i="1" dirty="0">
                <a:solidFill>
                  <a:srgbClr val="FF0000"/>
                </a:solidFill>
              </a:rPr>
              <a:t>  </a:t>
            </a:r>
            <a:r>
              <a:rPr lang="en-US" sz="2400" i="1" dirty="0" err="1">
                <a:solidFill>
                  <a:srgbClr val="FF0000"/>
                </a:solidFill>
              </a:rPr>
              <a:t>function_name</a:t>
            </a:r>
            <a:r>
              <a:rPr lang="en-US" sz="2400" i="1" dirty="0">
                <a:solidFill>
                  <a:srgbClr val="FF0000"/>
                </a:solidFill>
              </a:rPr>
              <a:t>(</a:t>
            </a:r>
            <a:r>
              <a:rPr lang="en-US" sz="2400" i="1" dirty="0" err="1">
                <a:solidFill>
                  <a:srgbClr val="FF0000"/>
                </a:solidFill>
              </a:rPr>
              <a:t>argument_list</a:t>
            </a:r>
            <a:r>
              <a:rPr lang="en-US" sz="2400" i="1" dirty="0">
                <a:solidFill>
                  <a:srgbClr val="FF0000"/>
                </a:solidFill>
              </a:rPr>
              <a:t>)</a:t>
            </a:r>
          </a:p>
          <a:p>
            <a:pPr algn="just">
              <a:buNone/>
            </a:pPr>
            <a:r>
              <a:rPr lang="en-US" sz="2400" i="1" dirty="0">
                <a:solidFill>
                  <a:srgbClr val="FF0000"/>
                </a:solidFill>
              </a:rPr>
              <a:t>			{</a:t>
            </a:r>
          </a:p>
          <a:p>
            <a:pPr algn="just">
              <a:buNone/>
            </a:pPr>
            <a:r>
              <a:rPr lang="en-US" sz="2400" i="1" dirty="0">
                <a:solidFill>
                  <a:srgbClr val="FF0000"/>
                </a:solidFill>
              </a:rPr>
              <a:t>			/* body of function */</a:t>
            </a:r>
          </a:p>
          <a:p>
            <a:pPr algn="just">
              <a:buNone/>
            </a:pPr>
            <a:r>
              <a:rPr lang="en-US" sz="2400" i="1" dirty="0">
                <a:solidFill>
                  <a:srgbClr val="FF0000"/>
                </a:solidFill>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ransition spd="slow">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0"/>
            <a:ext cx="8229600" cy="5867400"/>
          </a:xfrm>
        </p:spPr>
        <p:txBody>
          <a:bodyPr>
            <a:normAutofit fontScale="55000" lnSpcReduction="20000"/>
          </a:bodyPr>
          <a:lstStyle/>
          <a:p>
            <a:pPr>
              <a:buNone/>
            </a:pPr>
            <a:r>
              <a:rPr lang="en-US" sz="4100" b="1" dirty="0"/>
              <a:t>//EXAMPLE</a:t>
            </a:r>
          </a:p>
          <a:p>
            <a:pPr>
              <a:buNone/>
            </a:pPr>
            <a:r>
              <a:rPr lang="en-US" b="1" dirty="0"/>
              <a:t>#include &lt;stdio.h&gt;</a:t>
            </a:r>
          </a:p>
          <a:p>
            <a:pPr>
              <a:buNone/>
            </a:pPr>
            <a:r>
              <a:rPr lang="en-US" b="1" dirty="0"/>
              <a:t>#include &lt;conio.h&gt;</a:t>
            </a:r>
          </a:p>
          <a:p>
            <a:pPr>
              <a:buNone/>
            </a:pPr>
            <a:r>
              <a:rPr lang="en-US" b="1" dirty="0"/>
              <a:t>int add(int a, int b)</a:t>
            </a:r>
          </a:p>
          <a:p>
            <a:pPr>
              <a:buNone/>
            </a:pPr>
            <a:r>
              <a:rPr lang="en-US" b="1" dirty="0"/>
              <a:t>{</a:t>
            </a:r>
          </a:p>
          <a:p>
            <a:pPr>
              <a:buNone/>
            </a:pPr>
            <a:r>
              <a:rPr lang="en-US" b="1" dirty="0"/>
              <a:t>int sum;</a:t>
            </a:r>
          </a:p>
          <a:p>
            <a:pPr>
              <a:buNone/>
            </a:pPr>
            <a:r>
              <a:rPr lang="en-US" b="1" dirty="0"/>
              <a:t>sum=a + b;</a:t>
            </a:r>
          </a:p>
          <a:p>
            <a:pPr>
              <a:buNone/>
            </a:pPr>
            <a:r>
              <a:rPr lang="en-US" b="1" dirty="0"/>
              <a:t>return sum;</a:t>
            </a:r>
          </a:p>
          <a:p>
            <a:pPr>
              <a:buNone/>
            </a:pPr>
            <a:r>
              <a:rPr lang="en-US" b="1" dirty="0"/>
              <a:t>}</a:t>
            </a:r>
          </a:p>
          <a:p>
            <a:pPr>
              <a:buNone/>
            </a:pPr>
            <a:r>
              <a:rPr lang="en-US" b="1" dirty="0"/>
              <a:t>int main()</a:t>
            </a:r>
          </a:p>
          <a:p>
            <a:pPr>
              <a:buNone/>
            </a:pPr>
            <a:r>
              <a:rPr lang="en-US" b="1" dirty="0"/>
              <a:t>	{</a:t>
            </a:r>
          </a:p>
          <a:p>
            <a:pPr>
              <a:buNone/>
            </a:pPr>
            <a:r>
              <a:rPr lang="en-US" b="1" dirty="0"/>
              <a:t>	int a, b, x;</a:t>
            </a:r>
          </a:p>
          <a:p>
            <a:pPr>
              <a:buNone/>
            </a:pPr>
            <a:r>
              <a:rPr lang="en-US" b="1" dirty="0"/>
              <a:t>	</a:t>
            </a:r>
            <a:r>
              <a:rPr lang="en-US" b="1" dirty="0" err="1"/>
              <a:t>printf</a:t>
            </a:r>
            <a:r>
              <a:rPr lang="en-US" b="1" dirty="0"/>
              <a:t>("\n Enter two numbers:");</a:t>
            </a:r>
          </a:p>
          <a:p>
            <a:pPr>
              <a:buNone/>
            </a:pPr>
            <a:r>
              <a:rPr lang="it-IT" b="1" dirty="0"/>
              <a:t>	scanf("%d %d", &amp;a, &amp;b);</a:t>
            </a:r>
          </a:p>
          <a:p>
            <a:pPr>
              <a:buNone/>
            </a:pPr>
            <a:r>
              <a:rPr lang="en-US" b="1" dirty="0"/>
              <a:t>	x=add(a, b);</a:t>
            </a:r>
          </a:p>
          <a:p>
            <a:pPr>
              <a:buNone/>
            </a:pPr>
            <a:r>
              <a:rPr lang="en-US" b="1" dirty="0"/>
              <a:t>	printf("\n The sum is:%d", x);</a:t>
            </a:r>
          </a:p>
          <a:p>
            <a:pPr>
              <a:buNone/>
            </a:pPr>
            <a:r>
              <a:rPr lang="en-US" b="1" dirty="0"/>
              <a:t>	</a:t>
            </a:r>
            <a:r>
              <a:rPr lang="en-US" b="1" dirty="0" err="1"/>
              <a:t>getch</a:t>
            </a:r>
            <a:r>
              <a:rPr lang="en-US" b="1" dirty="0"/>
              <a:t>();</a:t>
            </a:r>
          </a:p>
          <a:p>
            <a:pPr>
              <a:buNone/>
            </a:pPr>
            <a:r>
              <a:rPr lang="en-US" b="1" dirty="0"/>
              <a:t>    return 0;</a:t>
            </a:r>
          </a:p>
          <a:p>
            <a:pPr>
              <a:buNone/>
            </a:pPr>
            <a:r>
              <a:rPr lang="en-US" b="1" dirty="0"/>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ransition spd="slow">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a:xfrm>
            <a:off x="1261872" y="2438400"/>
            <a:ext cx="8595360" cy="3741737"/>
          </a:xfrm>
        </p:spPr>
        <p:txBody>
          <a:bodyPr>
            <a:normAutofit/>
          </a:bodyPr>
          <a:lstStyle/>
          <a:p>
            <a:pPr algn="just"/>
            <a:r>
              <a:rPr lang="en-US" sz="2800" dirty="0"/>
              <a:t>Write a function to solve a quadratic equation ax</a:t>
            </a:r>
            <a:r>
              <a:rPr lang="en-US" sz="2800" baseline="30000" dirty="0"/>
              <a:t>2</a:t>
            </a:r>
            <a:r>
              <a:rPr lang="en-US" sz="2800" dirty="0"/>
              <a:t>+bx+c=0. The inputs to the function are the values a, b and c and the outputs of the function should be stored in variable names p and q appropriately declared.</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27</a:t>
            </a:fld>
            <a:endParaRPr lang="en-US"/>
          </a:p>
        </p:txBody>
      </p:sp>
    </p:spTree>
  </p:cSld>
  <p:clrMapOvr>
    <a:masterClrMapping/>
  </p:clrMapOvr>
  <p:transition spd="slow">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0"/>
            <a:ext cx="8229600" cy="5715000"/>
          </a:xfrm>
        </p:spPr>
        <p:txBody>
          <a:bodyPr>
            <a:normAutofit fontScale="92500" lnSpcReduction="10000"/>
          </a:bodyPr>
          <a:lstStyle/>
          <a:p>
            <a:pPr>
              <a:buNone/>
            </a:pPr>
            <a:r>
              <a:rPr lang="en-US" b="1" dirty="0"/>
              <a:t>#include &lt;stdio.h&gt;</a:t>
            </a:r>
          </a:p>
          <a:p>
            <a:pPr>
              <a:buNone/>
            </a:pPr>
            <a:r>
              <a:rPr lang="en-US" b="1" dirty="0"/>
              <a:t>#include &lt;conio.h&gt;</a:t>
            </a:r>
          </a:p>
          <a:p>
            <a:pPr>
              <a:buNone/>
            </a:pPr>
            <a:r>
              <a:rPr lang="en-US" b="1" dirty="0"/>
              <a:t>#include &lt;</a:t>
            </a:r>
            <a:r>
              <a:rPr lang="en-US" b="1" dirty="0" err="1"/>
              <a:t>math.h</a:t>
            </a:r>
            <a:r>
              <a:rPr lang="en-US" b="1" dirty="0"/>
              <a:t>&gt;</a:t>
            </a:r>
          </a:p>
          <a:p>
            <a:pPr>
              <a:buNone/>
            </a:pPr>
            <a:r>
              <a:rPr lang="en-US" b="1" dirty="0"/>
              <a:t>void quad(float, float, float);</a:t>
            </a:r>
          </a:p>
          <a:p>
            <a:pPr>
              <a:buNone/>
            </a:pPr>
            <a:r>
              <a:rPr lang="en-US" b="1" dirty="0"/>
              <a:t>int main()</a:t>
            </a:r>
          </a:p>
          <a:p>
            <a:pPr>
              <a:buNone/>
            </a:pPr>
            <a:r>
              <a:rPr lang="en-US" b="1" dirty="0"/>
              <a:t>{</a:t>
            </a:r>
          </a:p>
          <a:p>
            <a:pPr>
              <a:buNone/>
            </a:pPr>
            <a:r>
              <a:rPr lang="en-US" b="1" dirty="0"/>
              <a:t>float a, b, c;</a:t>
            </a:r>
          </a:p>
          <a:p>
            <a:pPr>
              <a:buNone/>
            </a:pPr>
            <a:r>
              <a:rPr lang="en-US" b="1" dirty="0" err="1"/>
              <a:t>printf</a:t>
            </a:r>
            <a:r>
              <a:rPr lang="en-US" b="1" dirty="0"/>
              <a:t>("\n Enter values a, b and c of the quadratic equation:");</a:t>
            </a:r>
          </a:p>
          <a:p>
            <a:pPr>
              <a:buNone/>
            </a:pPr>
            <a:r>
              <a:rPr lang="en-US" b="1" dirty="0"/>
              <a:t>scanf("%f %f %f", &amp;a, &amp;b, &amp;c);</a:t>
            </a:r>
          </a:p>
          <a:p>
            <a:pPr>
              <a:buNone/>
            </a:pPr>
            <a:r>
              <a:rPr lang="en-US" b="1" dirty="0"/>
              <a:t>quad(a, b, c);</a:t>
            </a:r>
          </a:p>
          <a:p>
            <a:pPr>
              <a:buNone/>
            </a:pPr>
            <a:r>
              <a:rPr lang="en-US" b="1" dirty="0"/>
              <a:t>getch();</a:t>
            </a:r>
          </a:p>
          <a:p>
            <a:pPr>
              <a:buNone/>
            </a:pPr>
            <a:r>
              <a:rPr lang="en-US" b="1"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ransition spd="slow">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06477"/>
            <a:ext cx="8839200" cy="6346723"/>
          </a:xfrm>
        </p:spPr>
        <p:txBody>
          <a:bodyPr>
            <a:normAutofit fontScale="92500" lnSpcReduction="10000"/>
          </a:bodyPr>
          <a:lstStyle/>
          <a:p>
            <a:pPr>
              <a:lnSpc>
                <a:spcPct val="120000"/>
              </a:lnSpc>
              <a:spcBef>
                <a:spcPts val="0"/>
              </a:spcBef>
              <a:buNone/>
            </a:pPr>
            <a:r>
              <a:rPr lang="en-US" sz="1600" b="1" dirty="0"/>
              <a:t>void quad(float a, float b, float c)</a:t>
            </a:r>
          </a:p>
          <a:p>
            <a:pPr>
              <a:lnSpc>
                <a:spcPct val="120000"/>
              </a:lnSpc>
              <a:spcBef>
                <a:spcPts val="0"/>
              </a:spcBef>
              <a:buNone/>
            </a:pPr>
            <a:r>
              <a:rPr lang="en-US" sz="1600" b="1" dirty="0"/>
              <a:t>{</a:t>
            </a:r>
          </a:p>
          <a:p>
            <a:pPr>
              <a:lnSpc>
                <a:spcPct val="120000"/>
              </a:lnSpc>
              <a:spcBef>
                <a:spcPts val="0"/>
              </a:spcBef>
              <a:buNone/>
            </a:pPr>
            <a:r>
              <a:rPr lang="en-US" sz="1600" b="1" dirty="0"/>
              <a:t>float p, q;</a:t>
            </a:r>
          </a:p>
          <a:p>
            <a:pPr>
              <a:lnSpc>
                <a:spcPct val="120000"/>
              </a:lnSpc>
              <a:spcBef>
                <a:spcPts val="0"/>
              </a:spcBef>
              <a:buNone/>
            </a:pPr>
            <a:r>
              <a:rPr lang="en-US" sz="1600" b="1" dirty="0"/>
              <a:t>float d;</a:t>
            </a:r>
          </a:p>
          <a:p>
            <a:pPr>
              <a:lnSpc>
                <a:spcPct val="120000"/>
              </a:lnSpc>
              <a:spcBef>
                <a:spcPts val="0"/>
              </a:spcBef>
              <a:buNone/>
            </a:pPr>
            <a:r>
              <a:rPr lang="en-US" sz="1600" b="1" dirty="0"/>
              <a:t>d = b*b-4*a*c;</a:t>
            </a:r>
          </a:p>
          <a:p>
            <a:pPr>
              <a:lnSpc>
                <a:spcPct val="120000"/>
              </a:lnSpc>
              <a:spcBef>
                <a:spcPts val="0"/>
              </a:spcBef>
              <a:buNone/>
            </a:pPr>
            <a:endParaRPr lang="en-US" sz="1600" b="1" dirty="0"/>
          </a:p>
          <a:p>
            <a:pPr>
              <a:lnSpc>
                <a:spcPct val="120000"/>
              </a:lnSpc>
              <a:spcBef>
                <a:spcPts val="0"/>
              </a:spcBef>
              <a:buNone/>
            </a:pPr>
            <a:r>
              <a:rPr lang="en-US" sz="1600" b="1" dirty="0"/>
              <a:t>if(d&lt;0)</a:t>
            </a:r>
          </a:p>
          <a:p>
            <a:pPr>
              <a:lnSpc>
                <a:spcPct val="120000"/>
              </a:lnSpc>
              <a:spcBef>
                <a:spcPts val="0"/>
              </a:spcBef>
              <a:buNone/>
            </a:pPr>
            <a:r>
              <a:rPr lang="en-US" sz="1600" b="1" dirty="0"/>
              <a:t>	{</a:t>
            </a:r>
          </a:p>
          <a:p>
            <a:pPr>
              <a:lnSpc>
                <a:spcPct val="120000"/>
              </a:lnSpc>
              <a:spcBef>
                <a:spcPts val="0"/>
              </a:spcBef>
              <a:buNone/>
            </a:pPr>
            <a:r>
              <a:rPr lang="en-US" sz="1600" b="1" dirty="0"/>
              <a:t>	printf("\n Imaginary Roots.");</a:t>
            </a:r>
          </a:p>
          <a:p>
            <a:pPr>
              <a:lnSpc>
                <a:spcPct val="120000"/>
              </a:lnSpc>
              <a:spcBef>
                <a:spcPts val="0"/>
              </a:spcBef>
              <a:buNone/>
            </a:pPr>
            <a:r>
              <a:rPr lang="en-US" sz="1600" b="1" dirty="0"/>
              <a:t>	d = </a:t>
            </a:r>
            <a:r>
              <a:rPr lang="en-US" sz="1600" b="1" dirty="0" err="1"/>
              <a:t>sqrt</a:t>
            </a:r>
            <a:r>
              <a:rPr lang="en-US" sz="1600" b="1" dirty="0"/>
              <a:t>(</a:t>
            </a:r>
            <a:r>
              <a:rPr lang="en-US" sz="1600" b="1" dirty="0" err="1"/>
              <a:t>fabs</a:t>
            </a:r>
            <a:r>
              <a:rPr lang="en-US" sz="1600" b="1" dirty="0"/>
              <a:t>(d));    //compute absolute value of </a:t>
            </a:r>
            <a:r>
              <a:rPr lang="en-US" sz="1600" b="1" dirty="0" err="1"/>
              <a:t>discriminant</a:t>
            </a:r>
            <a:endParaRPr lang="en-US" sz="1600" b="1" dirty="0"/>
          </a:p>
          <a:p>
            <a:pPr>
              <a:lnSpc>
                <a:spcPct val="120000"/>
              </a:lnSpc>
              <a:spcBef>
                <a:spcPts val="0"/>
              </a:spcBef>
              <a:buNone/>
            </a:pPr>
            <a:r>
              <a:rPr lang="en-US" sz="1600" b="1" dirty="0"/>
              <a:t>	p = -b/(2*a);</a:t>
            </a:r>
          </a:p>
          <a:p>
            <a:pPr>
              <a:lnSpc>
                <a:spcPct val="120000"/>
              </a:lnSpc>
              <a:spcBef>
                <a:spcPts val="0"/>
              </a:spcBef>
              <a:buNone/>
            </a:pPr>
            <a:r>
              <a:rPr lang="en-US" sz="1600" b="1" dirty="0"/>
              <a:t>	q = d/(2*a);</a:t>
            </a:r>
          </a:p>
          <a:p>
            <a:pPr>
              <a:lnSpc>
                <a:spcPct val="120000"/>
              </a:lnSpc>
              <a:spcBef>
                <a:spcPts val="0"/>
              </a:spcBef>
              <a:buNone/>
            </a:pPr>
            <a:r>
              <a:rPr lang="nn-NO" sz="1600" b="1" dirty="0"/>
              <a:t>	printf("\nRoot1 = %.2f +i %.2f",p,q);</a:t>
            </a:r>
          </a:p>
          <a:p>
            <a:pPr>
              <a:lnSpc>
                <a:spcPct val="120000"/>
              </a:lnSpc>
              <a:spcBef>
                <a:spcPts val="0"/>
              </a:spcBef>
              <a:buNone/>
            </a:pPr>
            <a:r>
              <a:rPr lang="nn-NO" sz="1600" b="1" dirty="0"/>
              <a:t>	printf("\nRoot2 = %.2f -i %.2f",p,q);</a:t>
            </a:r>
          </a:p>
          <a:p>
            <a:pPr>
              <a:lnSpc>
                <a:spcPct val="120000"/>
              </a:lnSpc>
              <a:spcBef>
                <a:spcPts val="0"/>
              </a:spcBef>
              <a:buNone/>
            </a:pPr>
            <a:r>
              <a:rPr lang="en-US" sz="1600" b="1" dirty="0"/>
              <a:t>	}</a:t>
            </a:r>
          </a:p>
          <a:p>
            <a:pPr>
              <a:lnSpc>
                <a:spcPct val="120000"/>
              </a:lnSpc>
              <a:spcBef>
                <a:spcPts val="0"/>
              </a:spcBef>
              <a:buNone/>
            </a:pPr>
            <a:r>
              <a:rPr lang="en-US" sz="1600" b="1" dirty="0"/>
              <a:t>else</a:t>
            </a:r>
          </a:p>
          <a:p>
            <a:pPr>
              <a:lnSpc>
                <a:spcPct val="120000"/>
              </a:lnSpc>
              <a:spcBef>
                <a:spcPts val="0"/>
              </a:spcBef>
              <a:buNone/>
            </a:pPr>
            <a:r>
              <a:rPr lang="en-US" sz="1600" b="1" dirty="0"/>
              <a:t>	{</a:t>
            </a:r>
          </a:p>
          <a:p>
            <a:pPr>
              <a:lnSpc>
                <a:spcPct val="120000"/>
              </a:lnSpc>
              <a:spcBef>
                <a:spcPts val="0"/>
              </a:spcBef>
              <a:buNone/>
            </a:pPr>
            <a:r>
              <a:rPr lang="en-US" sz="1600" b="1" dirty="0"/>
              <a:t>	printf("\</a:t>
            </a:r>
            <a:r>
              <a:rPr lang="en-US" sz="1600" b="1" dirty="0" err="1"/>
              <a:t>nRoots</a:t>
            </a:r>
            <a:r>
              <a:rPr lang="en-US" sz="1600" b="1" dirty="0"/>
              <a:t> are real.");</a:t>
            </a:r>
          </a:p>
          <a:p>
            <a:pPr>
              <a:lnSpc>
                <a:spcPct val="120000"/>
              </a:lnSpc>
              <a:spcBef>
                <a:spcPts val="0"/>
              </a:spcBef>
              <a:buNone/>
            </a:pPr>
            <a:r>
              <a:rPr lang="en-US" sz="1600" b="1" dirty="0"/>
              <a:t>	d = </a:t>
            </a:r>
            <a:r>
              <a:rPr lang="en-US" sz="1600" b="1" dirty="0" err="1"/>
              <a:t>sqrt</a:t>
            </a:r>
            <a:r>
              <a:rPr lang="en-US" sz="1600" b="1" dirty="0"/>
              <a:t>(d);</a:t>
            </a:r>
          </a:p>
          <a:p>
            <a:pPr>
              <a:lnSpc>
                <a:spcPct val="120000"/>
              </a:lnSpc>
              <a:spcBef>
                <a:spcPts val="0"/>
              </a:spcBef>
              <a:buNone/>
            </a:pPr>
            <a:r>
              <a:rPr lang="en-US" sz="1600" b="1" dirty="0"/>
              <a:t>	p = (-</a:t>
            </a:r>
            <a:r>
              <a:rPr lang="en-US" sz="1600" b="1" dirty="0" err="1"/>
              <a:t>b+d</a:t>
            </a:r>
            <a:r>
              <a:rPr lang="en-US" sz="1600" b="1" dirty="0"/>
              <a:t>)/(2*a);</a:t>
            </a:r>
          </a:p>
          <a:p>
            <a:pPr>
              <a:lnSpc>
                <a:spcPct val="120000"/>
              </a:lnSpc>
              <a:spcBef>
                <a:spcPts val="0"/>
              </a:spcBef>
              <a:buNone/>
            </a:pPr>
            <a:r>
              <a:rPr lang="en-US" sz="1600" b="1" dirty="0"/>
              <a:t>	q = (-b-d)/(2*a);</a:t>
            </a:r>
          </a:p>
          <a:p>
            <a:pPr>
              <a:lnSpc>
                <a:spcPct val="120000"/>
              </a:lnSpc>
              <a:spcBef>
                <a:spcPts val="0"/>
              </a:spcBef>
              <a:buNone/>
            </a:pPr>
            <a:r>
              <a:rPr lang="en-US" sz="1600" b="1" dirty="0"/>
              <a:t>	printf("\nRoot1 = %.2f \t Root2 = %.2f",p,q);</a:t>
            </a:r>
          </a:p>
          <a:p>
            <a:pPr>
              <a:lnSpc>
                <a:spcPct val="120000"/>
              </a:lnSpc>
              <a:spcBef>
                <a:spcPts val="0"/>
              </a:spcBef>
              <a:buNone/>
            </a:pPr>
            <a:r>
              <a:rPr lang="en-US" sz="1600" b="1" dirty="0"/>
              <a:t>	}</a:t>
            </a:r>
          </a:p>
          <a:p>
            <a:pPr>
              <a:lnSpc>
                <a:spcPct val="120000"/>
              </a:lnSpc>
              <a:spcBef>
                <a:spcPts val="0"/>
              </a:spcBef>
              <a:buNone/>
            </a:pPr>
            <a:r>
              <a:rPr lang="en-US" sz="1600" b="1"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ransition spd="slow">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944220"/>
            <a:ext cx="8382000" cy="655980"/>
          </a:xfrm>
        </p:spPr>
        <p:txBody>
          <a:bodyPr>
            <a:normAutofit/>
          </a:bodyPr>
          <a:lstStyle/>
          <a:p>
            <a:r>
              <a:rPr lang="en-US" dirty="0">
                <a:solidFill>
                  <a:srgbClr val="FF0000"/>
                </a:solidFill>
              </a:rPr>
              <a:t>Advantages of functions</a:t>
            </a:r>
          </a:p>
        </p:txBody>
      </p:sp>
      <p:sp>
        <p:nvSpPr>
          <p:cNvPr id="3" name="Content Placeholder 2"/>
          <p:cNvSpPr>
            <a:spLocks noGrp="1"/>
          </p:cNvSpPr>
          <p:nvPr>
            <p:ph idx="1"/>
          </p:nvPr>
        </p:nvSpPr>
        <p:spPr>
          <a:xfrm>
            <a:off x="1291079" y="2133600"/>
            <a:ext cx="10058400" cy="3352800"/>
          </a:xfrm>
        </p:spPr>
        <p:txBody>
          <a:bodyPr>
            <a:normAutofit lnSpcReduction="10000"/>
          </a:bodyPr>
          <a:lstStyle/>
          <a:p>
            <a:pPr algn="just"/>
            <a:r>
              <a:rPr lang="en-US" b="1" dirty="0"/>
              <a:t>Code Reusability:</a:t>
            </a:r>
            <a:r>
              <a:rPr lang="en-US" dirty="0"/>
              <a:t> Avoids rewriting the same code again and again. For example, if we need to compute combination using formula C(n, r)=n!/(n-r)!*r!, we need to compute factorial of n, (n-r) and r. If we try to solve this problem without using function we have to repeat the same logic of computing factorial 3 times.</a:t>
            </a:r>
          </a:p>
          <a:p>
            <a:pPr algn="just"/>
            <a:r>
              <a:rPr lang="en-US" b="1" dirty="0"/>
              <a:t>Manageability and Logical Clarity: </a:t>
            </a:r>
            <a:r>
              <a:rPr lang="en-US" dirty="0"/>
              <a:t>Writing a specific function for a specific task, it is easier to  decompose a large program into manageable chunks. This will make our program easier to write, understand, debug and test. </a:t>
            </a:r>
          </a:p>
          <a:p>
            <a:pPr algn="just"/>
            <a:r>
              <a:rPr lang="en-US" b="1" dirty="0"/>
              <a:t>Easy to divide the work among different programmers </a:t>
            </a:r>
            <a:r>
              <a:rPr lang="en-US" dirty="0"/>
              <a:t>while working on a large project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ransition spd="slow">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66A7-F013-40BC-880A-06984D725FAA}"/>
              </a:ext>
            </a:extLst>
          </p:cNvPr>
          <p:cNvSpPr>
            <a:spLocks noGrp="1"/>
          </p:cNvSpPr>
          <p:nvPr>
            <p:ph type="title"/>
          </p:nvPr>
        </p:nvSpPr>
        <p:spPr/>
        <p:txBody>
          <a:bodyPr>
            <a:normAutofit/>
          </a:bodyPr>
          <a:lstStyle/>
          <a:p>
            <a:r>
              <a:rPr lang="en-US" dirty="0"/>
              <a:t>Function with return value and no Arguments</a:t>
            </a:r>
          </a:p>
        </p:txBody>
      </p:sp>
      <p:sp>
        <p:nvSpPr>
          <p:cNvPr id="3" name="Content Placeholder 2">
            <a:extLst>
              <a:ext uri="{FF2B5EF4-FFF2-40B4-BE49-F238E27FC236}">
                <a16:creationId xmlns:a16="http://schemas.microsoft.com/office/drawing/2014/main" id="{BC1C39EB-E866-4FD5-A85F-B62475F3A453}"/>
              </a:ext>
            </a:extLst>
          </p:cNvPr>
          <p:cNvSpPr>
            <a:spLocks noGrp="1"/>
          </p:cNvSpPr>
          <p:nvPr>
            <p:ph idx="1"/>
          </p:nvPr>
        </p:nvSpPr>
        <p:spPr/>
        <p:txBody>
          <a:bodyPr>
            <a:normAutofit/>
          </a:bodyPr>
          <a:lstStyle/>
          <a:p>
            <a:r>
              <a:rPr lang="en-US" sz="3200" dirty="0"/>
              <a:t>These types of functions have no arguments and but have return value.</a:t>
            </a:r>
          </a:p>
          <a:p>
            <a:r>
              <a:rPr lang="en-US" sz="3200" dirty="0"/>
              <a:t>These functions define the data within the function as per requirement. </a:t>
            </a:r>
          </a:p>
          <a:p>
            <a:r>
              <a:rPr lang="en-US" sz="3200" dirty="0"/>
              <a:t>After manipulating these local data, the result is returned to the calling function.</a:t>
            </a:r>
          </a:p>
          <a:p>
            <a:endParaRPr lang="en-US" sz="3200" dirty="0"/>
          </a:p>
        </p:txBody>
      </p:sp>
      <p:sp>
        <p:nvSpPr>
          <p:cNvPr id="4" name="Slide Number Placeholder 3">
            <a:extLst>
              <a:ext uri="{FF2B5EF4-FFF2-40B4-BE49-F238E27FC236}">
                <a16:creationId xmlns:a16="http://schemas.microsoft.com/office/drawing/2014/main" id="{79DA017F-F982-426B-A842-9C2FCC441978}"/>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098567265"/>
      </p:ext>
    </p:extLst>
  </p:cSld>
  <p:clrMapOvr>
    <a:masterClrMapping/>
  </p:clrMapOvr>
  <p:transition spd="slow">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304800"/>
            <a:ext cx="8534400" cy="6172200"/>
          </a:xfrm>
        </p:spPr>
        <p:txBody>
          <a:bodyPr>
            <a:normAutofit fontScale="70000" lnSpcReduction="20000"/>
          </a:bodyPr>
          <a:lstStyle/>
          <a:p>
            <a:pPr>
              <a:lnSpc>
                <a:spcPct val="120000"/>
              </a:lnSpc>
              <a:spcBef>
                <a:spcPts val="0"/>
              </a:spcBef>
              <a:buNone/>
            </a:pPr>
            <a:r>
              <a:rPr lang="en-US" sz="4100" b="1" dirty="0"/>
              <a:t>//EXAMPLE</a:t>
            </a:r>
          </a:p>
          <a:p>
            <a:pPr>
              <a:lnSpc>
                <a:spcPct val="120000"/>
              </a:lnSpc>
              <a:spcBef>
                <a:spcPts val="0"/>
              </a:spcBef>
              <a:buNone/>
            </a:pPr>
            <a:r>
              <a:rPr lang="en-US" b="1" dirty="0"/>
              <a:t>#include &lt;stdio.h&gt;</a:t>
            </a:r>
          </a:p>
          <a:p>
            <a:pPr>
              <a:lnSpc>
                <a:spcPct val="120000"/>
              </a:lnSpc>
              <a:spcBef>
                <a:spcPts val="0"/>
              </a:spcBef>
              <a:buNone/>
            </a:pPr>
            <a:r>
              <a:rPr lang="en-US" b="1" dirty="0"/>
              <a:t>#include &lt;conio.h&gt;</a:t>
            </a:r>
          </a:p>
          <a:p>
            <a:pPr>
              <a:lnSpc>
                <a:spcPct val="120000"/>
              </a:lnSpc>
              <a:spcBef>
                <a:spcPts val="0"/>
              </a:spcBef>
              <a:buNone/>
            </a:pPr>
            <a:r>
              <a:rPr lang="en-US" b="1" dirty="0"/>
              <a:t>int </a:t>
            </a:r>
            <a:r>
              <a:rPr lang="en-US" b="1"/>
              <a:t>add( )</a:t>
            </a:r>
            <a:endParaRPr lang="en-US" b="1" dirty="0"/>
          </a:p>
          <a:p>
            <a:pPr>
              <a:lnSpc>
                <a:spcPct val="120000"/>
              </a:lnSpc>
              <a:spcBef>
                <a:spcPts val="0"/>
              </a:spcBef>
              <a:buNone/>
            </a:pPr>
            <a:r>
              <a:rPr lang="en-US" b="1" dirty="0"/>
              <a:t>{</a:t>
            </a:r>
          </a:p>
          <a:p>
            <a:pPr>
              <a:lnSpc>
                <a:spcPct val="120000"/>
              </a:lnSpc>
              <a:spcBef>
                <a:spcPts val="0"/>
              </a:spcBef>
              <a:buNone/>
            </a:pPr>
            <a:r>
              <a:rPr lang="en-US" b="1" dirty="0"/>
              <a:t>   int a, b, sum;</a:t>
            </a:r>
          </a:p>
          <a:p>
            <a:pPr>
              <a:lnSpc>
                <a:spcPct val="120000"/>
              </a:lnSpc>
              <a:spcBef>
                <a:spcPts val="0"/>
              </a:spcBef>
              <a:buNone/>
            </a:pPr>
            <a:r>
              <a:rPr lang="en-US" b="1" dirty="0"/>
              <a:t>	</a:t>
            </a:r>
            <a:r>
              <a:rPr lang="en-US" b="1" dirty="0" err="1"/>
              <a:t>printf</a:t>
            </a:r>
            <a:r>
              <a:rPr lang="en-US" b="1" dirty="0"/>
              <a:t>("\n Enter two numbers:");</a:t>
            </a:r>
          </a:p>
          <a:p>
            <a:pPr>
              <a:lnSpc>
                <a:spcPct val="120000"/>
              </a:lnSpc>
              <a:spcBef>
                <a:spcPts val="0"/>
              </a:spcBef>
              <a:buNone/>
            </a:pPr>
            <a:r>
              <a:rPr lang="it-IT" b="1" dirty="0"/>
              <a:t>	scanf("%d %d", &amp;a, &amp;b);</a:t>
            </a:r>
          </a:p>
          <a:p>
            <a:pPr>
              <a:lnSpc>
                <a:spcPct val="120000"/>
              </a:lnSpc>
              <a:spcBef>
                <a:spcPts val="0"/>
              </a:spcBef>
              <a:buNone/>
            </a:pPr>
            <a:r>
              <a:rPr lang="en-US" b="1" dirty="0"/>
              <a:t>	sum=a + b;</a:t>
            </a:r>
          </a:p>
          <a:p>
            <a:pPr>
              <a:lnSpc>
                <a:spcPct val="120000"/>
              </a:lnSpc>
              <a:spcBef>
                <a:spcPts val="0"/>
              </a:spcBef>
              <a:buNone/>
            </a:pPr>
            <a:r>
              <a:rPr lang="en-US" b="1" dirty="0"/>
              <a:t>	return sum;</a:t>
            </a:r>
          </a:p>
          <a:p>
            <a:pPr>
              <a:lnSpc>
                <a:spcPct val="120000"/>
              </a:lnSpc>
              <a:spcBef>
                <a:spcPts val="0"/>
              </a:spcBef>
              <a:buNone/>
            </a:pPr>
            <a:r>
              <a:rPr lang="en-US" b="1" dirty="0"/>
              <a:t>}</a:t>
            </a:r>
          </a:p>
          <a:p>
            <a:pPr>
              <a:lnSpc>
                <a:spcPct val="120000"/>
              </a:lnSpc>
              <a:spcBef>
                <a:spcPts val="0"/>
              </a:spcBef>
              <a:buNone/>
            </a:pPr>
            <a:r>
              <a:rPr lang="en-US" b="1" dirty="0"/>
              <a:t>int main()</a:t>
            </a:r>
          </a:p>
          <a:p>
            <a:pPr>
              <a:lnSpc>
                <a:spcPct val="120000"/>
              </a:lnSpc>
              <a:spcBef>
                <a:spcPts val="0"/>
              </a:spcBef>
              <a:buNone/>
            </a:pPr>
            <a:r>
              <a:rPr lang="en-US" b="1" dirty="0"/>
              <a:t>	{</a:t>
            </a:r>
          </a:p>
          <a:p>
            <a:pPr>
              <a:lnSpc>
                <a:spcPct val="120000"/>
              </a:lnSpc>
              <a:spcBef>
                <a:spcPts val="0"/>
              </a:spcBef>
              <a:buNone/>
            </a:pPr>
            <a:r>
              <a:rPr lang="en-US" b="1" dirty="0"/>
              <a:t>     int x;</a:t>
            </a:r>
          </a:p>
          <a:p>
            <a:pPr>
              <a:lnSpc>
                <a:spcPct val="120000"/>
              </a:lnSpc>
              <a:spcBef>
                <a:spcPts val="0"/>
              </a:spcBef>
              <a:buNone/>
            </a:pPr>
            <a:r>
              <a:rPr lang="en-US" b="1" dirty="0"/>
              <a:t>	 x=add();</a:t>
            </a:r>
          </a:p>
          <a:p>
            <a:pPr>
              <a:lnSpc>
                <a:spcPct val="120000"/>
              </a:lnSpc>
              <a:spcBef>
                <a:spcPts val="0"/>
              </a:spcBef>
              <a:buNone/>
            </a:pPr>
            <a:r>
              <a:rPr lang="en-US" b="1" dirty="0"/>
              <a:t>	printf("\n The sum is:%d", x);</a:t>
            </a:r>
          </a:p>
          <a:p>
            <a:pPr>
              <a:lnSpc>
                <a:spcPct val="120000"/>
              </a:lnSpc>
              <a:spcBef>
                <a:spcPts val="0"/>
              </a:spcBef>
              <a:buNone/>
            </a:pPr>
            <a:r>
              <a:rPr lang="en-US" b="1" dirty="0"/>
              <a:t>	</a:t>
            </a:r>
            <a:r>
              <a:rPr lang="en-US" b="1" dirty="0" err="1"/>
              <a:t>getch</a:t>
            </a:r>
            <a:r>
              <a:rPr lang="en-US" b="1" dirty="0"/>
              <a:t>();</a:t>
            </a:r>
          </a:p>
          <a:p>
            <a:pPr>
              <a:lnSpc>
                <a:spcPct val="120000"/>
              </a:lnSpc>
              <a:spcBef>
                <a:spcPts val="0"/>
              </a:spcBef>
              <a:buNone/>
            </a:pPr>
            <a:r>
              <a:rPr lang="en-US" b="1" dirty="0"/>
              <a:t>    return 0;</a:t>
            </a:r>
          </a:p>
          <a:p>
            <a:pPr>
              <a:lnSpc>
                <a:spcPct val="120000"/>
              </a:lnSpc>
              <a:spcBef>
                <a:spcPts val="0"/>
              </a:spcBef>
              <a:buNone/>
            </a:pPr>
            <a:r>
              <a:rPr lang="en-US" b="1" dirty="0"/>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550995398"/>
      </p:ext>
    </p:extLst>
  </p:cSld>
  <p:clrMapOvr>
    <a:masterClrMapping/>
  </p:clrMapOvr>
  <p:transition spd="slow">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function calls</a:t>
            </a:r>
          </a:p>
        </p:txBody>
      </p:sp>
      <p:sp>
        <p:nvSpPr>
          <p:cNvPr id="3" name="Content Placeholder 2"/>
          <p:cNvSpPr>
            <a:spLocks noGrp="1"/>
          </p:cNvSpPr>
          <p:nvPr>
            <p:ph idx="1"/>
          </p:nvPr>
        </p:nvSpPr>
        <p:spPr/>
        <p:txBody>
          <a:bodyPr>
            <a:normAutofit/>
          </a:bodyPr>
          <a:lstStyle/>
          <a:p>
            <a:pPr algn="just">
              <a:buClr>
                <a:srgbClr val="C00000"/>
              </a:buClr>
            </a:pPr>
            <a:r>
              <a:rPr lang="en-US" sz="2800" dirty="0"/>
              <a:t>Function calls are divided in two ways according to how arguments are passed in the function.</a:t>
            </a:r>
          </a:p>
          <a:p>
            <a:pPr marL="514350" indent="-514350" algn="just">
              <a:buClr>
                <a:srgbClr val="C00000"/>
              </a:buClr>
              <a:buFont typeface="+mj-lt"/>
              <a:buAutoNum type="arabicPeriod"/>
            </a:pPr>
            <a:r>
              <a:rPr lang="en-US" sz="2800" dirty="0"/>
              <a:t>Pass arguments by value (Function call by Value)</a:t>
            </a:r>
          </a:p>
          <a:p>
            <a:pPr marL="514350" indent="-514350" algn="just">
              <a:buClr>
                <a:srgbClr val="C00000"/>
              </a:buClr>
              <a:buFont typeface="+mj-lt"/>
              <a:buAutoNum type="arabicPeriod"/>
            </a:pPr>
            <a:r>
              <a:rPr lang="en-US" sz="2800" dirty="0"/>
              <a:t>Pass arguments by address (Function call by Reference)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ransition spd="slow">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by Value</a:t>
            </a:r>
          </a:p>
        </p:txBody>
      </p:sp>
      <p:sp>
        <p:nvSpPr>
          <p:cNvPr id="3" name="Content Placeholder 2"/>
          <p:cNvSpPr>
            <a:spLocks noGrp="1"/>
          </p:cNvSpPr>
          <p:nvPr>
            <p:ph idx="1"/>
          </p:nvPr>
        </p:nvSpPr>
        <p:spPr/>
        <p:txBody>
          <a:bodyPr/>
          <a:lstStyle/>
          <a:p>
            <a:pPr algn="just"/>
            <a:r>
              <a:rPr lang="en-US" dirty="0"/>
              <a:t>When values of actual arguments are passed to the function as arguments, it is known as </a:t>
            </a:r>
            <a:r>
              <a:rPr lang="en-US" dirty="0">
                <a:solidFill>
                  <a:srgbClr val="FF0000"/>
                </a:solidFill>
              </a:rPr>
              <a:t>passing by value</a:t>
            </a:r>
            <a:r>
              <a:rPr lang="en-US" dirty="0"/>
              <a:t>.</a:t>
            </a:r>
          </a:p>
          <a:p>
            <a:pPr algn="just"/>
            <a:r>
              <a:rPr lang="en-US" dirty="0"/>
              <a:t>Here, the value of each actual argument is copied into corresponding formal argument of the function definition.</a:t>
            </a:r>
          </a:p>
          <a:p>
            <a:pPr algn="just"/>
            <a:r>
              <a:rPr lang="en-US" dirty="0">
                <a:solidFill>
                  <a:srgbClr val="FF0000"/>
                </a:solidFill>
              </a:rPr>
              <a:t>Note:</a:t>
            </a:r>
            <a:r>
              <a:rPr lang="en-US" dirty="0"/>
              <a:t> The contents of the actual arguments in the calling function are not changed, even if they are changed in the called function.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ransition spd="slow">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0"/>
            <a:ext cx="8229600" cy="6035675"/>
          </a:xfrm>
        </p:spPr>
        <p:txBody>
          <a:bodyPr>
            <a:normAutofit fontScale="55000" lnSpcReduction="20000"/>
          </a:bodyPr>
          <a:lstStyle/>
          <a:p>
            <a:pPr>
              <a:buNone/>
            </a:pPr>
            <a:r>
              <a:rPr lang="en-US" b="1" dirty="0">
                <a:latin typeface="Times New Roman" pitchFamily="18" charset="0"/>
                <a:cs typeface="Times New Roman" pitchFamily="18" charset="0"/>
              </a:rPr>
              <a:t>#include &lt;stdio.h&gt;</a:t>
            </a:r>
          </a:p>
          <a:p>
            <a:pPr>
              <a:buNone/>
            </a:pPr>
            <a:r>
              <a:rPr lang="en-US" b="1" dirty="0">
                <a:latin typeface="Times New Roman" pitchFamily="18" charset="0"/>
                <a:cs typeface="Times New Roman" pitchFamily="18" charset="0"/>
              </a:rPr>
              <a:t>#include &lt;conio.h&gt;</a:t>
            </a:r>
          </a:p>
          <a:p>
            <a:pPr>
              <a:buNone/>
            </a:pPr>
            <a:r>
              <a:rPr lang="en-US" b="1" dirty="0">
                <a:latin typeface="Times New Roman" pitchFamily="18" charset="0"/>
                <a:cs typeface="Times New Roman" pitchFamily="18" charset="0"/>
              </a:rPr>
              <a:t>void swap(int, int);</a:t>
            </a:r>
          </a:p>
          <a:p>
            <a:pPr>
              <a:buNone/>
            </a:pPr>
            <a:r>
              <a:rPr lang="en-US" b="1" dirty="0">
                <a:latin typeface="Times New Roman" pitchFamily="18" charset="0"/>
                <a:cs typeface="Times New Roman" pitchFamily="18" charset="0"/>
              </a:rPr>
              <a:t>int main()</a:t>
            </a:r>
          </a:p>
          <a:p>
            <a:pPr>
              <a:buNone/>
            </a:pP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int a=50, b=100;</a:t>
            </a:r>
          </a:p>
          <a:p>
            <a:pPr>
              <a:buNone/>
            </a:pP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("\n Before swap function call: a=%d and b=%d", a, b);</a:t>
            </a:r>
          </a:p>
          <a:p>
            <a:pPr>
              <a:buNone/>
            </a:pPr>
            <a:r>
              <a:rPr lang="en-US" b="1" dirty="0">
                <a:latin typeface="Times New Roman" pitchFamily="18" charset="0"/>
                <a:cs typeface="Times New Roman" pitchFamily="18" charset="0"/>
              </a:rPr>
              <a:t>swap(a,b);</a:t>
            </a:r>
          </a:p>
          <a:p>
            <a:pPr>
              <a:buNone/>
            </a:pPr>
            <a:r>
              <a:rPr lang="en-US" b="1" dirty="0">
                <a:latin typeface="Times New Roman" pitchFamily="18" charset="0"/>
                <a:cs typeface="Times New Roman" pitchFamily="18" charset="0"/>
              </a:rPr>
              <a:t>printf("\n After swap function call: a=%d and b=%d", a, b);</a:t>
            </a:r>
          </a:p>
          <a:p>
            <a:pPr>
              <a:buNone/>
            </a:pPr>
            <a:r>
              <a:rPr lang="en-US" b="1" dirty="0">
                <a:latin typeface="Times New Roman" pitchFamily="18" charset="0"/>
                <a:cs typeface="Times New Roman" pitchFamily="18" charset="0"/>
              </a:rPr>
              <a:t>getch();</a:t>
            </a:r>
          </a:p>
          <a:p>
            <a:pPr>
              <a:buNone/>
            </a:pPr>
            <a:r>
              <a:rPr lang="en-US" b="1" dirty="0">
                <a:latin typeface="Times New Roman" pitchFamily="18" charset="0"/>
                <a:cs typeface="Times New Roman" pitchFamily="18" charset="0"/>
              </a:rPr>
              <a:t>}</a:t>
            </a:r>
          </a:p>
          <a:p>
            <a:pPr>
              <a:buNone/>
            </a:pPr>
            <a:endParaRPr lang="en-US" b="1" dirty="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void swap(int x, int y)</a:t>
            </a:r>
          </a:p>
          <a:p>
            <a:pPr>
              <a:buNone/>
            </a:pPr>
            <a:r>
              <a:rPr lang="en-US" b="1"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		int temp;</a:t>
            </a:r>
          </a:p>
          <a:p>
            <a:pPr>
              <a:buNone/>
            </a:pPr>
            <a:r>
              <a:rPr lang="en-US" b="1" dirty="0">
                <a:latin typeface="Times New Roman" pitchFamily="18" charset="0"/>
                <a:cs typeface="Times New Roman" pitchFamily="18" charset="0"/>
              </a:rPr>
              <a:t>		temp=x;</a:t>
            </a:r>
          </a:p>
          <a:p>
            <a:pPr>
              <a:buNone/>
            </a:pPr>
            <a:r>
              <a:rPr lang="en-US" b="1" dirty="0">
                <a:latin typeface="Times New Roman" pitchFamily="18" charset="0"/>
                <a:cs typeface="Times New Roman" pitchFamily="18" charset="0"/>
              </a:rPr>
              <a:t>		x=y;</a:t>
            </a:r>
          </a:p>
          <a:p>
            <a:pPr>
              <a:buNone/>
            </a:pPr>
            <a:r>
              <a:rPr lang="en-US" b="1" dirty="0">
                <a:latin typeface="Times New Roman" pitchFamily="18" charset="0"/>
                <a:cs typeface="Times New Roman" pitchFamily="18" charset="0"/>
              </a:rPr>
              <a:t>		y=temp;</a:t>
            </a:r>
          </a:p>
          <a:p>
            <a:pPr>
              <a:buNone/>
            </a:pPr>
            <a:r>
              <a:rPr lang="en-US" b="1" dirty="0">
                <a:latin typeface="Times New Roman" pitchFamily="18" charset="0"/>
                <a:cs typeface="Times New Roman" pitchFamily="18" charset="0"/>
              </a:rPr>
              <a:t>		printf("\n Values within swap: x=%d and y=%d", x, y);</a:t>
            </a:r>
          </a:p>
          <a:p>
            <a:pPr>
              <a:buNone/>
            </a:pPr>
            <a:r>
              <a:rPr lang="en-US" b="1" dirty="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ransition spd="slow">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by Address</a:t>
            </a:r>
          </a:p>
        </p:txBody>
      </p:sp>
      <p:sp>
        <p:nvSpPr>
          <p:cNvPr id="3" name="Content Placeholder 2"/>
          <p:cNvSpPr>
            <a:spLocks noGrp="1"/>
          </p:cNvSpPr>
          <p:nvPr>
            <p:ph idx="1"/>
          </p:nvPr>
        </p:nvSpPr>
        <p:spPr/>
        <p:txBody>
          <a:bodyPr>
            <a:normAutofit/>
          </a:bodyPr>
          <a:lstStyle/>
          <a:p>
            <a:pPr algn="just"/>
            <a:r>
              <a:rPr lang="en-US" dirty="0"/>
              <a:t>When addresses of actual arguments are passed to the function as arguments (instead of values of actual arguments), it is known as </a:t>
            </a:r>
            <a:r>
              <a:rPr lang="en-US" dirty="0">
                <a:solidFill>
                  <a:srgbClr val="FF0000"/>
                </a:solidFill>
              </a:rPr>
              <a:t>passing by address</a:t>
            </a:r>
            <a:r>
              <a:rPr lang="en-US" dirty="0"/>
              <a:t>.</a:t>
            </a:r>
          </a:p>
          <a:p>
            <a:pPr algn="just"/>
            <a:r>
              <a:rPr lang="en-US" dirty="0"/>
              <a:t>Here, the address of each actual argument is copied into corresponding formal argument of the function definition.</a:t>
            </a:r>
          </a:p>
          <a:p>
            <a:pPr algn="just"/>
            <a:r>
              <a:rPr lang="en-US" dirty="0"/>
              <a:t>In this case, the formal arguments must be of type </a:t>
            </a:r>
            <a:r>
              <a:rPr lang="en-US" dirty="0">
                <a:solidFill>
                  <a:srgbClr val="FF0000"/>
                </a:solidFill>
              </a:rPr>
              <a:t>pointers</a:t>
            </a:r>
            <a:r>
              <a:rPr lang="en-US" dirty="0"/>
              <a:t>.</a:t>
            </a:r>
          </a:p>
          <a:p>
            <a:pPr algn="just"/>
            <a:r>
              <a:rPr lang="en-US" dirty="0">
                <a:solidFill>
                  <a:srgbClr val="FF0000"/>
                </a:solidFill>
              </a:rPr>
              <a:t>Note:</a:t>
            </a:r>
            <a:r>
              <a:rPr lang="en-US" dirty="0"/>
              <a:t> The values contained in addresses of the actual arguments in the calling function are changed, if they are changed in the called function.</a:t>
            </a:r>
          </a:p>
          <a:p>
            <a:pPr algn="just"/>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ransition spd="slow">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pointer???</a:t>
            </a:r>
          </a:p>
        </p:txBody>
      </p:sp>
      <p:sp>
        <p:nvSpPr>
          <p:cNvPr id="3" name="Content Placeholder 2"/>
          <p:cNvSpPr>
            <a:spLocks noGrp="1"/>
          </p:cNvSpPr>
          <p:nvPr>
            <p:ph idx="1"/>
          </p:nvPr>
        </p:nvSpPr>
        <p:spPr/>
        <p:txBody>
          <a:bodyPr/>
          <a:lstStyle/>
          <a:p>
            <a:pPr algn="just"/>
            <a:r>
              <a:rPr lang="en-US" dirty="0"/>
              <a:t>A pointer is a variable that stores the memory address of a variable</a:t>
            </a:r>
          </a:p>
          <a:p>
            <a:pPr algn="just"/>
            <a:r>
              <a:rPr lang="en-US" dirty="0"/>
              <a:t>Pointer naming is same as variable naming and it is declared in the same way like other variables but is always preceded by * (asterisk) operator.</a:t>
            </a:r>
          </a:p>
          <a:p>
            <a:pPr algn="just"/>
            <a:r>
              <a:rPr lang="en-US" dirty="0"/>
              <a:t>E.g.		</a:t>
            </a:r>
            <a:r>
              <a:rPr lang="en-US" dirty="0">
                <a:solidFill>
                  <a:srgbClr val="FF0000"/>
                </a:solidFill>
              </a:rPr>
              <a:t>int  b, *a;	//pointer declaration</a:t>
            </a:r>
          </a:p>
          <a:p>
            <a:pPr algn="just">
              <a:buNone/>
            </a:pPr>
            <a:r>
              <a:rPr lang="en-US" dirty="0">
                <a:solidFill>
                  <a:srgbClr val="FF0000"/>
                </a:solidFill>
              </a:rPr>
              <a:t>			a=&amp;b;		/* address of b is assigned to 				     pointer variable a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ransition spd="slow">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304799"/>
            <a:ext cx="8458200" cy="6416675"/>
          </a:xfrm>
        </p:spPr>
        <p:txBody>
          <a:bodyPr>
            <a:normAutofit fontScale="62500" lnSpcReduction="20000"/>
          </a:bodyPr>
          <a:lstStyle/>
          <a:p>
            <a:pPr>
              <a:buNone/>
            </a:pPr>
            <a:r>
              <a:rPr lang="en-US" b="1" dirty="0">
                <a:latin typeface="Times New Roman" pitchFamily="18" charset="0"/>
                <a:cs typeface="Times New Roman" pitchFamily="18" charset="0"/>
              </a:rPr>
              <a:t>#include &lt;stdio.h&gt;</a:t>
            </a:r>
          </a:p>
          <a:p>
            <a:pPr>
              <a:buNone/>
            </a:pPr>
            <a:r>
              <a:rPr lang="en-US" b="1" dirty="0">
                <a:latin typeface="Times New Roman" pitchFamily="18" charset="0"/>
                <a:cs typeface="Times New Roman" pitchFamily="18" charset="0"/>
              </a:rPr>
              <a:t>#include &lt;conio.h&gt;</a:t>
            </a:r>
          </a:p>
          <a:p>
            <a:pPr>
              <a:buNone/>
            </a:pPr>
            <a:r>
              <a:rPr lang="en-US" b="1" dirty="0">
                <a:latin typeface="Times New Roman" pitchFamily="18" charset="0"/>
                <a:cs typeface="Times New Roman" pitchFamily="18" charset="0"/>
              </a:rPr>
              <a:t>void swap(int *, int *);</a:t>
            </a:r>
          </a:p>
          <a:p>
            <a:pPr>
              <a:buNone/>
            </a:pPr>
            <a:r>
              <a:rPr lang="en-US" b="1" dirty="0">
                <a:latin typeface="Times New Roman" pitchFamily="18" charset="0"/>
                <a:cs typeface="Times New Roman" pitchFamily="18" charset="0"/>
              </a:rPr>
              <a:t>int main()</a:t>
            </a:r>
          </a:p>
          <a:p>
            <a:pPr>
              <a:buNone/>
            </a:pP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int a=50, b=100;</a:t>
            </a:r>
          </a:p>
          <a:p>
            <a:pPr>
              <a:buNone/>
            </a:pP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("\n Before swap function call: a=%d and b=%d", a, b);</a:t>
            </a:r>
          </a:p>
          <a:p>
            <a:pPr>
              <a:buNone/>
            </a:pPr>
            <a:r>
              <a:rPr lang="en-US" b="1" dirty="0">
                <a:latin typeface="Times New Roman" pitchFamily="18" charset="0"/>
                <a:cs typeface="Times New Roman" pitchFamily="18" charset="0"/>
              </a:rPr>
              <a:t>swap(&amp;a, &amp;b);</a:t>
            </a:r>
          </a:p>
          <a:p>
            <a:pPr>
              <a:buNone/>
            </a:pPr>
            <a:r>
              <a:rPr lang="en-US" b="1" dirty="0">
                <a:latin typeface="Times New Roman" pitchFamily="18" charset="0"/>
                <a:cs typeface="Times New Roman" pitchFamily="18" charset="0"/>
              </a:rPr>
              <a:t>printf("\n After swap function call: a=%d and b=%d", a, b);</a:t>
            </a:r>
          </a:p>
          <a:p>
            <a:pPr>
              <a:buNone/>
            </a:pPr>
            <a:r>
              <a:rPr lang="en-US" b="1" dirty="0">
                <a:latin typeface="Times New Roman" pitchFamily="18" charset="0"/>
                <a:cs typeface="Times New Roman" pitchFamily="18" charset="0"/>
              </a:rPr>
              <a:t>getch();</a:t>
            </a:r>
          </a:p>
          <a:p>
            <a:pPr>
              <a:buNone/>
            </a:pPr>
            <a:r>
              <a:rPr lang="en-US" b="1" dirty="0">
                <a:latin typeface="Times New Roman" pitchFamily="18" charset="0"/>
                <a:cs typeface="Times New Roman" pitchFamily="18" charset="0"/>
              </a:rPr>
              <a:t>}</a:t>
            </a:r>
          </a:p>
          <a:p>
            <a:pPr>
              <a:buNone/>
            </a:pPr>
            <a:endParaRPr lang="en-US" b="1" dirty="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void swap(int *x, int *y)</a:t>
            </a:r>
          </a:p>
          <a:p>
            <a:pPr>
              <a:buNone/>
            </a:pPr>
            <a:r>
              <a:rPr lang="en-US" b="1"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		int temp;</a:t>
            </a:r>
          </a:p>
          <a:p>
            <a:pPr>
              <a:buNone/>
            </a:pPr>
            <a:r>
              <a:rPr lang="en-US" b="1" dirty="0">
                <a:latin typeface="Times New Roman" pitchFamily="18" charset="0"/>
                <a:cs typeface="Times New Roman" pitchFamily="18" charset="0"/>
              </a:rPr>
              <a:t>		temp=*x;</a:t>
            </a:r>
          </a:p>
          <a:p>
            <a:pPr>
              <a:buNone/>
            </a:pPr>
            <a:r>
              <a:rPr lang="en-US" b="1" dirty="0">
                <a:latin typeface="Times New Roman" pitchFamily="18" charset="0"/>
                <a:cs typeface="Times New Roman" pitchFamily="18" charset="0"/>
              </a:rPr>
              <a:t>		*x=*y;</a:t>
            </a:r>
          </a:p>
          <a:p>
            <a:pPr>
              <a:buNone/>
            </a:pPr>
            <a:r>
              <a:rPr lang="en-US" b="1" dirty="0">
                <a:latin typeface="Times New Roman" pitchFamily="18" charset="0"/>
                <a:cs typeface="Times New Roman" pitchFamily="18" charset="0"/>
              </a:rPr>
              <a:t>		*y=temp;</a:t>
            </a:r>
          </a:p>
          <a:p>
            <a:pPr>
              <a:buNone/>
            </a:pPr>
            <a:r>
              <a:rPr lang="en-US" b="1" dirty="0">
                <a:latin typeface="Times New Roman" pitchFamily="18" charset="0"/>
                <a:cs typeface="Times New Roman" pitchFamily="18" charset="0"/>
              </a:rPr>
              <a:t>		printf("\n Values within swap: x=%d and y=%d", *x, *y);</a:t>
            </a:r>
          </a:p>
          <a:p>
            <a:pPr>
              <a:buNone/>
            </a:pPr>
            <a:r>
              <a:rPr lang="en-US" b="1" dirty="0">
                <a:latin typeface="Times New Roman" pitchFamily="18" charset="0"/>
                <a:cs typeface="Times New Roman" pitchFamily="18" charset="0"/>
              </a:rPr>
              <a:t>	}</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ransition spd="slow">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827"/>
            <a:ext cx="10287000" cy="913573"/>
          </a:xfrm>
        </p:spPr>
        <p:txBody>
          <a:bodyPr>
            <a:normAutofit/>
          </a:bodyPr>
          <a:lstStyle/>
          <a:p>
            <a:pPr algn="ctr"/>
            <a:r>
              <a:rPr lang="en-US" b="1" dirty="0">
                <a:solidFill>
                  <a:srgbClr val="7030A0"/>
                </a:solidFill>
              </a:rPr>
              <a:t>Recursive function</a:t>
            </a:r>
          </a:p>
        </p:txBody>
      </p:sp>
      <p:sp>
        <p:nvSpPr>
          <p:cNvPr id="3" name="Content Placeholder 2"/>
          <p:cNvSpPr>
            <a:spLocks noGrp="1"/>
          </p:cNvSpPr>
          <p:nvPr>
            <p:ph idx="1"/>
          </p:nvPr>
        </p:nvSpPr>
        <p:spPr>
          <a:xfrm>
            <a:off x="838200" y="1823635"/>
            <a:ext cx="9906000" cy="1452965"/>
          </a:xfrm>
        </p:spPr>
        <p:txBody>
          <a:bodyPr>
            <a:normAutofit/>
          </a:bodyPr>
          <a:lstStyle/>
          <a:p>
            <a:r>
              <a:rPr lang="en-US" sz="2400" dirty="0"/>
              <a:t>When a function calls itself directly or indirectly, it is called </a:t>
            </a:r>
            <a:r>
              <a:rPr lang="en-US" sz="2400" dirty="0">
                <a:solidFill>
                  <a:srgbClr val="FF0000"/>
                </a:solidFill>
              </a:rPr>
              <a:t>recursive function</a:t>
            </a:r>
            <a:r>
              <a:rPr lang="en-US" sz="2400" dirty="0"/>
              <a:t> and the process of calling itself is called </a:t>
            </a:r>
            <a:r>
              <a:rPr lang="en-US" sz="2400" dirty="0">
                <a:solidFill>
                  <a:srgbClr val="FF0000"/>
                </a:solidFill>
              </a:rPr>
              <a:t>recursion</a:t>
            </a:r>
            <a:r>
              <a:rPr lang="en-US" sz="2400" dirty="0"/>
              <a:t>.</a:t>
            </a:r>
          </a:p>
          <a:p>
            <a:pPr marL="0" indent="0">
              <a:buNone/>
            </a:pPr>
            <a:endParaRPr lang="en-US" sz="2400" dirty="0">
              <a:solidFill>
                <a:srgbClr val="FF0000"/>
              </a:solidFill>
            </a:endParaRPr>
          </a:p>
        </p:txBody>
      </p:sp>
      <p:sp>
        <p:nvSpPr>
          <p:cNvPr id="5" name="Slide Number Placeholder 4"/>
          <p:cNvSpPr>
            <a:spLocks noGrp="1"/>
          </p:cNvSpPr>
          <p:nvPr>
            <p:ph type="sldNum" sz="quarter" idx="12"/>
          </p:nvPr>
        </p:nvSpPr>
        <p:spPr/>
        <p:txBody>
          <a:bodyPr>
            <a:normAutofit fontScale="92500" lnSpcReduction="10000"/>
          </a:bodyPr>
          <a:lstStyle/>
          <a:p>
            <a:fld id="{B6F15528-21DE-4FAA-801E-634DDDAF4B2B}" type="slidenum">
              <a:rPr lang="en-US" smtClean="0"/>
              <a:pPr/>
              <a:t>38</a:t>
            </a:fld>
            <a:endParaRPr lang="en-US"/>
          </a:p>
        </p:txBody>
      </p:sp>
      <p:pic>
        <p:nvPicPr>
          <p:cNvPr id="1026" name="Picture 2" descr="Recursion In c / c++, Recursion in CPP with examples">
            <a:extLst>
              <a:ext uri="{FF2B5EF4-FFF2-40B4-BE49-F238E27FC236}">
                <a16:creationId xmlns:a16="http://schemas.microsoft.com/office/drawing/2014/main" id="{0F994254-185D-4A7F-A1E7-BFEAE9764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717235"/>
            <a:ext cx="4572000" cy="3758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function</a:t>
            </a:r>
          </a:p>
        </p:txBody>
      </p:sp>
      <p:sp>
        <p:nvSpPr>
          <p:cNvPr id="3" name="Content Placeholder 2"/>
          <p:cNvSpPr>
            <a:spLocks noGrp="1"/>
          </p:cNvSpPr>
          <p:nvPr>
            <p:ph idx="1"/>
          </p:nvPr>
        </p:nvSpPr>
        <p:spPr/>
        <p:txBody>
          <a:bodyPr>
            <a:normAutofit/>
          </a:bodyPr>
          <a:lstStyle/>
          <a:p>
            <a:pPr algn="just"/>
            <a:r>
              <a:rPr lang="en-US" sz="2400" dirty="0"/>
              <a:t>To solve a problem using recursive method, two conditions must be satisfied:</a:t>
            </a:r>
          </a:p>
          <a:p>
            <a:pPr marL="514350" indent="-514350" algn="just">
              <a:buClr>
                <a:srgbClr val="FF0000"/>
              </a:buClr>
              <a:buSzPct val="98000"/>
              <a:buFont typeface="+mj-lt"/>
              <a:buAutoNum type="arabicParenR"/>
            </a:pPr>
            <a:r>
              <a:rPr lang="en-US" sz="2400" dirty="0"/>
              <a:t>Problem should be written or defined in terms of its previous result.</a:t>
            </a:r>
          </a:p>
          <a:p>
            <a:pPr marL="514350" indent="-514350" algn="just">
              <a:buClr>
                <a:srgbClr val="FF0000"/>
              </a:buClr>
              <a:buSzPct val="98000"/>
              <a:buFont typeface="+mj-lt"/>
              <a:buAutoNum type="arabicParenR"/>
            </a:pPr>
            <a:r>
              <a:rPr lang="en-US" sz="2400" dirty="0"/>
              <a:t>Problem statement must include a terminating condition, otherwise the function will never terminate. This means that there must be an </a:t>
            </a:r>
            <a:r>
              <a:rPr lang="en-US" sz="2400" dirty="0">
                <a:solidFill>
                  <a:srgbClr val="FF0000"/>
                </a:solidFill>
              </a:rPr>
              <a:t>if</a:t>
            </a:r>
            <a:r>
              <a:rPr lang="en-US" sz="2400" dirty="0"/>
              <a:t> statement somewhere in the recursive function to force the function to return without the recursive call being executed.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ransition spd="slow">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2971800"/>
            <a:ext cx="3810000" cy="1295400"/>
          </a:xfrm>
        </p:spPr>
        <p:txBody>
          <a:bodyPr>
            <a:normAutofit fontScale="90000"/>
          </a:bodyPr>
          <a:lstStyle/>
          <a:p>
            <a:r>
              <a:rPr lang="en-US" dirty="0"/>
              <a:t>Problem: Redundant code</a:t>
            </a:r>
          </a:p>
        </p:txBody>
      </p:sp>
      <p:sp>
        <p:nvSpPr>
          <p:cNvPr id="3" name="Content Placeholder 2"/>
          <p:cNvSpPr>
            <a:spLocks noGrp="1"/>
          </p:cNvSpPr>
          <p:nvPr>
            <p:ph idx="1"/>
          </p:nvPr>
        </p:nvSpPr>
        <p:spPr>
          <a:xfrm>
            <a:off x="1905000" y="990600"/>
            <a:ext cx="8382000" cy="5638800"/>
          </a:xfrm>
        </p:spPr>
        <p:txBody>
          <a:bodyPr>
            <a:normAutofit fontScale="77500" lnSpcReduction="20000"/>
          </a:bodyPr>
          <a:lstStyle/>
          <a:p>
            <a:pPr>
              <a:buNone/>
            </a:pPr>
            <a:r>
              <a:rPr lang="en-US" dirty="0"/>
              <a:t>int main()</a:t>
            </a:r>
          </a:p>
          <a:p>
            <a:pPr>
              <a:buNone/>
            </a:pPr>
            <a:r>
              <a:rPr lang="en-US" dirty="0"/>
              <a:t>{</a:t>
            </a:r>
          </a:p>
          <a:p>
            <a:pPr>
              <a:buNone/>
            </a:pPr>
            <a:r>
              <a:rPr lang="en-US" dirty="0"/>
              <a:t>long f1=1, f2=1, f3=1, comb;</a:t>
            </a:r>
          </a:p>
          <a:p>
            <a:pPr>
              <a:buNone/>
            </a:pPr>
            <a:r>
              <a:rPr lang="en-US" dirty="0"/>
              <a:t>int  n, r, i;</a:t>
            </a:r>
          </a:p>
          <a:p>
            <a:pPr>
              <a:buNone/>
            </a:pPr>
            <a:r>
              <a:rPr lang="en-US" dirty="0"/>
              <a:t>printf(“\</a:t>
            </a:r>
            <a:r>
              <a:rPr lang="en-US" dirty="0" err="1"/>
              <a:t>nEnter</a:t>
            </a:r>
            <a:r>
              <a:rPr lang="en-US" dirty="0"/>
              <a:t> n and r:\t”);</a:t>
            </a:r>
          </a:p>
          <a:p>
            <a:pPr>
              <a:buNone/>
            </a:pPr>
            <a:r>
              <a:rPr lang="en-US" dirty="0"/>
              <a:t>scanf(“%d %d”, &amp;n, &amp;r);</a:t>
            </a:r>
          </a:p>
          <a:p>
            <a:pPr>
              <a:buNone/>
            </a:pPr>
            <a:r>
              <a:rPr lang="en-US" dirty="0"/>
              <a:t>for(i=1;i&lt;=</a:t>
            </a:r>
            <a:r>
              <a:rPr lang="en-US" dirty="0" err="1"/>
              <a:t>n;i</a:t>
            </a:r>
            <a:r>
              <a:rPr lang="en-US" dirty="0"/>
              <a:t>++)</a:t>
            </a:r>
          </a:p>
          <a:p>
            <a:pPr>
              <a:buNone/>
            </a:pPr>
            <a:r>
              <a:rPr lang="en-US" dirty="0"/>
              <a:t>	f1 *= i;</a:t>
            </a:r>
          </a:p>
          <a:p>
            <a:pPr>
              <a:buNone/>
            </a:pPr>
            <a:r>
              <a:rPr lang="en-US" dirty="0"/>
              <a:t>for(i=1;i&lt;=n-</a:t>
            </a:r>
            <a:r>
              <a:rPr lang="en-US" dirty="0" err="1"/>
              <a:t>r;i</a:t>
            </a:r>
            <a:r>
              <a:rPr lang="en-US" dirty="0"/>
              <a:t>++)</a:t>
            </a:r>
          </a:p>
          <a:p>
            <a:pPr>
              <a:buNone/>
            </a:pPr>
            <a:r>
              <a:rPr lang="en-US" dirty="0"/>
              <a:t>	f2 *= i;</a:t>
            </a:r>
          </a:p>
          <a:p>
            <a:pPr>
              <a:buNone/>
            </a:pPr>
            <a:r>
              <a:rPr lang="en-US" dirty="0"/>
              <a:t>for(i=1;i&lt;=</a:t>
            </a:r>
            <a:r>
              <a:rPr lang="en-US" dirty="0" err="1"/>
              <a:t>r;i</a:t>
            </a:r>
            <a:r>
              <a:rPr lang="en-US" dirty="0"/>
              <a:t>++)</a:t>
            </a:r>
          </a:p>
          <a:p>
            <a:pPr>
              <a:buNone/>
            </a:pPr>
            <a:r>
              <a:rPr lang="en-US" dirty="0"/>
              <a:t>	f3 *= i;</a:t>
            </a:r>
          </a:p>
          <a:p>
            <a:pPr>
              <a:buNone/>
            </a:pPr>
            <a:r>
              <a:rPr lang="en-US" dirty="0"/>
              <a:t>comb=f1/(f2*f3);</a:t>
            </a:r>
          </a:p>
          <a:p>
            <a:pPr>
              <a:buNone/>
            </a:pPr>
            <a:r>
              <a:rPr lang="en-US" dirty="0"/>
              <a:t>printf(“\n The combinations is:%ld”, comb);</a:t>
            </a:r>
          </a:p>
          <a:p>
            <a:pPr>
              <a:buNone/>
            </a:pPr>
            <a:r>
              <a:rPr lang="en-US" dirty="0" err="1"/>
              <a:t>getch</a:t>
            </a:r>
            <a:r>
              <a:rPr lang="en-US" dirty="0"/>
              <a:t>();</a:t>
            </a:r>
          </a:p>
          <a:p>
            <a:pPr>
              <a:buNone/>
            </a:pPr>
            <a:r>
              <a:rPr lang="en-US" dirty="0"/>
              <a:t>return 0;</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ight Brace 5"/>
          <p:cNvSpPr/>
          <p:nvPr/>
        </p:nvSpPr>
        <p:spPr>
          <a:xfrm>
            <a:off x="4343400" y="2971800"/>
            <a:ext cx="762000" cy="1524000"/>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heckerboard(across)">
                                      <p:cBhvr>
                                        <p:cTn id="34" dur="500"/>
                                        <p:tgtEl>
                                          <p:spTgt spid="3">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7" dur="500"/>
                                        <p:tgtEl>
                                          <p:spTgt spid="3">
                                            <p:txEl>
                                              <p:pRg st="10" end="10"/>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0" dur="500"/>
                                        <p:tgtEl>
                                          <p:spTgt spid="3">
                                            <p:txEl>
                                              <p:pRg st="11" end="11"/>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43" dur="500"/>
                                        <p:tgtEl>
                                          <p:spTgt spid="3">
                                            <p:txEl>
                                              <p:pRg st="12" end="12"/>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46" dur="500"/>
                                        <p:tgtEl>
                                          <p:spTgt spid="3">
                                            <p:txEl>
                                              <p:pRg st="13" end="13"/>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49" dur="500"/>
                                        <p:tgtEl>
                                          <p:spTgt spid="3">
                                            <p:txEl>
                                              <p:pRg st="14" end="14"/>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checkerboard(across)">
                                      <p:cBhvr>
                                        <p:cTn id="52" dur="500"/>
                                        <p:tgtEl>
                                          <p:spTgt spid="3">
                                            <p:txEl>
                                              <p:pRg st="15" end="15"/>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checkerboard(across)">
                                      <p:cBhvr>
                                        <p:cTn id="55" dur="500"/>
                                        <p:tgtEl>
                                          <p:spTgt spid="3">
                                            <p:txEl>
                                              <p:pRg st="16" end="1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500" fill="hold"/>
                                        <p:tgtEl>
                                          <p:spTgt spid="6"/>
                                        </p:tgtEl>
                                        <p:attrNameLst>
                                          <p:attrName>ppt_x</p:attrName>
                                        </p:attrNameLst>
                                      </p:cBhvr>
                                      <p:tavLst>
                                        <p:tav tm="0">
                                          <p:val>
                                            <p:strVal val="#ppt_x"/>
                                          </p:val>
                                        </p:tav>
                                        <p:tav tm="100000">
                                          <p:val>
                                            <p:strVal val="#ppt_x"/>
                                          </p:val>
                                        </p:tav>
                                      </p:tavLst>
                                    </p:anim>
                                    <p:anim calcmode="lin" valueType="num">
                                      <p:cBhvr additive="base">
                                        <p:cTn id="6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3" presetClass="entr" presetSubtype="16"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plus(in)">
                                      <p:cBhvr>
                                        <p:cTn id="6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78498"/>
            <a:ext cx="9143482" cy="6301003"/>
          </a:xfrm>
        </p:spPr>
        <p:txBody>
          <a:bodyPr>
            <a:noAutofit/>
          </a:bodyPr>
          <a:lstStyle/>
          <a:p>
            <a:pPr>
              <a:spcBef>
                <a:spcPts val="0"/>
              </a:spcBef>
              <a:buNone/>
            </a:pPr>
            <a:r>
              <a:rPr lang="en-US" sz="3200" b="1" dirty="0">
                <a:solidFill>
                  <a:schemeClr val="tx1"/>
                </a:solidFill>
              </a:rPr>
              <a:t>//Factorial of a number using recursion</a:t>
            </a:r>
            <a:endParaRPr lang="en-US" sz="1600" b="1" dirty="0">
              <a:solidFill>
                <a:schemeClr val="tx1"/>
              </a:solidFill>
            </a:endParaRPr>
          </a:p>
          <a:p>
            <a:pPr>
              <a:spcBef>
                <a:spcPts val="0"/>
              </a:spcBef>
              <a:buNone/>
            </a:pPr>
            <a:r>
              <a:rPr lang="en-US" b="1" dirty="0">
                <a:solidFill>
                  <a:schemeClr val="tx1"/>
                </a:solidFill>
              </a:rPr>
              <a:t>#include &lt;stdio.h&gt;</a:t>
            </a:r>
          </a:p>
          <a:p>
            <a:pPr>
              <a:spcBef>
                <a:spcPts val="0"/>
              </a:spcBef>
              <a:buNone/>
            </a:pPr>
            <a:r>
              <a:rPr lang="en-US" b="1" dirty="0">
                <a:solidFill>
                  <a:schemeClr val="tx1"/>
                </a:solidFill>
              </a:rPr>
              <a:t>#include &lt;conio.h&gt;</a:t>
            </a:r>
          </a:p>
          <a:p>
            <a:pPr>
              <a:spcBef>
                <a:spcPts val="0"/>
              </a:spcBef>
              <a:buNone/>
            </a:pPr>
            <a:r>
              <a:rPr lang="en-US" b="1" dirty="0">
                <a:solidFill>
                  <a:schemeClr val="tx1"/>
                </a:solidFill>
              </a:rPr>
              <a:t>long int factorial(int n)</a:t>
            </a:r>
          </a:p>
          <a:p>
            <a:pPr>
              <a:spcBef>
                <a:spcPts val="0"/>
              </a:spcBef>
              <a:buNone/>
            </a:pPr>
            <a:r>
              <a:rPr lang="en-US" b="1" dirty="0">
                <a:solidFill>
                  <a:schemeClr val="tx1"/>
                </a:solidFill>
              </a:rPr>
              <a:t>{</a:t>
            </a:r>
          </a:p>
          <a:p>
            <a:pPr>
              <a:spcBef>
                <a:spcPts val="0"/>
              </a:spcBef>
              <a:buNone/>
            </a:pPr>
            <a:r>
              <a:rPr lang="en-US" b="1" dirty="0">
                <a:solidFill>
                  <a:schemeClr val="tx1"/>
                </a:solidFill>
              </a:rPr>
              <a:t>if(n==1)</a:t>
            </a:r>
          </a:p>
          <a:p>
            <a:pPr>
              <a:spcBef>
                <a:spcPts val="0"/>
              </a:spcBef>
              <a:buNone/>
            </a:pPr>
            <a:r>
              <a:rPr lang="en-US" b="1" dirty="0">
                <a:solidFill>
                  <a:schemeClr val="tx1"/>
                </a:solidFill>
              </a:rPr>
              <a:t>	return 1;</a:t>
            </a:r>
          </a:p>
          <a:p>
            <a:pPr>
              <a:spcBef>
                <a:spcPts val="0"/>
              </a:spcBef>
              <a:buNone/>
            </a:pPr>
            <a:r>
              <a:rPr lang="en-US" b="1" dirty="0">
                <a:solidFill>
                  <a:schemeClr val="tx1"/>
                </a:solidFill>
              </a:rPr>
              <a:t>else</a:t>
            </a:r>
          </a:p>
          <a:p>
            <a:pPr>
              <a:spcBef>
                <a:spcPts val="0"/>
              </a:spcBef>
              <a:buNone/>
            </a:pPr>
            <a:r>
              <a:rPr lang="en-US" b="1" dirty="0">
                <a:solidFill>
                  <a:schemeClr val="tx1"/>
                </a:solidFill>
              </a:rPr>
              <a:t>	return (n*factorial(n-1));</a:t>
            </a:r>
          </a:p>
          <a:p>
            <a:pPr>
              <a:spcBef>
                <a:spcPts val="0"/>
              </a:spcBef>
              <a:buNone/>
            </a:pPr>
            <a:r>
              <a:rPr lang="en-US" b="1" dirty="0">
                <a:solidFill>
                  <a:schemeClr val="tx1"/>
                </a:solidFill>
              </a:rPr>
              <a:t>}</a:t>
            </a:r>
          </a:p>
          <a:p>
            <a:pPr>
              <a:spcBef>
                <a:spcPts val="0"/>
              </a:spcBef>
              <a:buNone/>
            </a:pPr>
            <a:r>
              <a:rPr lang="en-US" b="1" dirty="0">
                <a:solidFill>
                  <a:schemeClr val="tx1"/>
                </a:solidFill>
              </a:rPr>
              <a:t>int main()</a:t>
            </a:r>
          </a:p>
          <a:p>
            <a:pPr>
              <a:spcBef>
                <a:spcPts val="0"/>
              </a:spcBef>
              <a:buNone/>
            </a:pPr>
            <a:r>
              <a:rPr lang="en-US" b="1" dirty="0">
                <a:solidFill>
                  <a:schemeClr val="tx1"/>
                </a:solidFill>
              </a:rPr>
              <a:t>{</a:t>
            </a:r>
          </a:p>
          <a:p>
            <a:pPr>
              <a:spcBef>
                <a:spcPts val="0"/>
              </a:spcBef>
              <a:buNone/>
            </a:pPr>
            <a:r>
              <a:rPr lang="en-US" b="1" dirty="0">
                <a:solidFill>
                  <a:schemeClr val="tx1"/>
                </a:solidFill>
              </a:rPr>
              <a:t>	int number;</a:t>
            </a:r>
          </a:p>
          <a:p>
            <a:pPr>
              <a:spcBef>
                <a:spcPts val="0"/>
              </a:spcBef>
              <a:buNone/>
            </a:pPr>
            <a:r>
              <a:rPr lang="en-US" b="1" dirty="0">
                <a:solidFill>
                  <a:schemeClr val="tx1"/>
                </a:solidFill>
              </a:rPr>
              <a:t>	long int x;</a:t>
            </a:r>
          </a:p>
          <a:p>
            <a:pPr>
              <a:spcBef>
                <a:spcPts val="0"/>
              </a:spcBef>
              <a:buNone/>
            </a:pPr>
            <a:r>
              <a:rPr lang="en-US" b="1" dirty="0">
                <a:solidFill>
                  <a:schemeClr val="tx1"/>
                </a:solidFill>
              </a:rPr>
              <a:t>	printf("Enter a number whose factorial is needed:\t");</a:t>
            </a:r>
          </a:p>
          <a:p>
            <a:pPr>
              <a:spcBef>
                <a:spcPts val="0"/>
              </a:spcBef>
              <a:buNone/>
            </a:pPr>
            <a:r>
              <a:rPr lang="en-US" b="1" dirty="0">
                <a:solidFill>
                  <a:schemeClr val="tx1"/>
                </a:solidFill>
              </a:rPr>
              <a:t>	scanf("%d", &amp;number);</a:t>
            </a:r>
          </a:p>
          <a:p>
            <a:pPr>
              <a:spcBef>
                <a:spcPts val="0"/>
              </a:spcBef>
              <a:buNone/>
            </a:pPr>
            <a:r>
              <a:rPr lang="en-US" b="1" dirty="0">
                <a:solidFill>
                  <a:schemeClr val="tx1"/>
                </a:solidFill>
              </a:rPr>
              <a:t>	x=factorial(number);</a:t>
            </a:r>
          </a:p>
          <a:p>
            <a:pPr>
              <a:spcBef>
                <a:spcPts val="0"/>
              </a:spcBef>
              <a:buNone/>
            </a:pPr>
            <a:r>
              <a:rPr lang="en-US" b="1" dirty="0">
                <a:solidFill>
                  <a:schemeClr val="tx1"/>
                </a:solidFill>
              </a:rPr>
              <a:t>	printf("\n The factorial is:%ld", x);</a:t>
            </a:r>
          </a:p>
          <a:p>
            <a:pPr>
              <a:spcBef>
                <a:spcPts val="0"/>
              </a:spcBef>
              <a:buNone/>
            </a:pPr>
            <a:r>
              <a:rPr lang="en-US" b="1" dirty="0">
                <a:solidFill>
                  <a:schemeClr val="tx1"/>
                </a:solidFill>
              </a:rPr>
              <a:t>	</a:t>
            </a:r>
            <a:r>
              <a:rPr lang="en-US" b="1" dirty="0" err="1">
                <a:solidFill>
                  <a:schemeClr val="tx1"/>
                </a:solidFill>
              </a:rPr>
              <a:t>getch</a:t>
            </a:r>
            <a:r>
              <a:rPr lang="en-US" b="1" dirty="0">
                <a:solidFill>
                  <a:schemeClr val="tx1"/>
                </a:solidFill>
              </a:rPr>
              <a:t>();</a:t>
            </a:r>
          </a:p>
          <a:p>
            <a:pPr>
              <a:spcBef>
                <a:spcPts val="0"/>
              </a:spcBef>
              <a:buNone/>
            </a:pPr>
            <a:r>
              <a:rPr lang="en-US" b="1" dirty="0">
                <a:solidFill>
                  <a:schemeClr val="tx1"/>
                </a:solidFill>
              </a:rPr>
              <a:t>  return 0;</a:t>
            </a:r>
          </a:p>
          <a:p>
            <a:pPr>
              <a:spcBef>
                <a:spcPts val="0"/>
              </a:spcBef>
              <a:buNone/>
            </a:pPr>
            <a:r>
              <a:rPr lang="en-US" b="1" dirty="0">
                <a:solidFill>
                  <a:schemeClr val="tx1"/>
                </a:solidFill>
              </a:rPr>
              <a:t>}</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40</a:t>
            </a:fld>
            <a:endParaRPr lang="en-US"/>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linds(horizontal)">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blinds(horizontal)">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blinds(horizontal)">
                                      <p:cBhvr>
                                        <p:cTn id="92" dur="5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blinds(horizontal)">
                                      <p:cBhvr>
                                        <p:cTn id="97" dur="500"/>
                                        <p:tgtEl>
                                          <p:spTgt spid="3">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blinds(horizontal)">
                                      <p:cBhvr>
                                        <p:cTn id="102" dur="500"/>
                                        <p:tgtEl>
                                          <p:spTgt spid="3">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Effect transition="in" filter="blinds(horizontal)">
                                      <p:cBhvr>
                                        <p:cTn id="10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a:xfrm>
            <a:off x="1451579" y="2514600"/>
            <a:ext cx="9603275" cy="2951745"/>
          </a:xfrm>
        </p:spPr>
        <p:txBody>
          <a:bodyPr>
            <a:normAutofit/>
          </a:bodyPr>
          <a:lstStyle/>
          <a:p>
            <a:pPr algn="just"/>
            <a:r>
              <a:rPr lang="en-US" sz="3600" dirty="0"/>
              <a:t>Write a program to find </a:t>
            </a:r>
            <a:r>
              <a:rPr lang="en-US" sz="3600" b="1" dirty="0"/>
              <a:t>a</a:t>
            </a:r>
            <a:r>
              <a:rPr lang="en-US" sz="3600" b="1" baseline="30000" dirty="0"/>
              <a:t>b</a:t>
            </a:r>
            <a:r>
              <a:rPr lang="en-US" sz="3600" dirty="0"/>
              <a:t> using recursion.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ransition spd="slow">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685800"/>
            <a:ext cx="10069483" cy="838200"/>
          </a:xfrm>
        </p:spPr>
        <p:txBody>
          <a:bodyPr>
            <a:normAutofit/>
          </a:bodyPr>
          <a:lstStyle/>
          <a:p>
            <a:pPr algn="ctr"/>
            <a:r>
              <a:rPr lang="en-US" b="1" dirty="0">
                <a:solidFill>
                  <a:srgbClr val="C00000"/>
                </a:solidFill>
              </a:rPr>
              <a:t>Storage Class</a:t>
            </a:r>
          </a:p>
        </p:txBody>
      </p:sp>
      <p:sp>
        <p:nvSpPr>
          <p:cNvPr id="3" name="Content Placeholder 2"/>
          <p:cNvSpPr>
            <a:spLocks noGrp="1"/>
          </p:cNvSpPr>
          <p:nvPr>
            <p:ph idx="1"/>
          </p:nvPr>
        </p:nvSpPr>
        <p:spPr>
          <a:xfrm>
            <a:off x="1143000" y="1828800"/>
            <a:ext cx="10069483" cy="4114800"/>
          </a:xfrm>
        </p:spPr>
        <p:txBody>
          <a:bodyPr>
            <a:normAutofit lnSpcReduction="10000"/>
          </a:bodyPr>
          <a:lstStyle/>
          <a:p>
            <a:pPr algn="just"/>
            <a:r>
              <a:rPr lang="en-US" dirty="0"/>
              <a:t>Variables in C are categorized into four different storage classes according to the </a:t>
            </a:r>
            <a:r>
              <a:rPr lang="en-US" i="1" dirty="0"/>
              <a:t>scope</a:t>
            </a:r>
            <a:r>
              <a:rPr lang="en-US" dirty="0"/>
              <a:t> and </a:t>
            </a:r>
            <a:r>
              <a:rPr lang="en-US" i="1" dirty="0"/>
              <a:t>lifetime</a:t>
            </a:r>
            <a:r>
              <a:rPr lang="en-US" dirty="0"/>
              <a:t> of variables:</a:t>
            </a:r>
          </a:p>
          <a:p>
            <a:pPr marL="514350" indent="-514350" algn="just">
              <a:buClr>
                <a:srgbClr val="C00000"/>
              </a:buClr>
              <a:buFont typeface="+mj-lt"/>
              <a:buAutoNum type="arabicPeriod"/>
            </a:pPr>
            <a:r>
              <a:rPr lang="en-US" dirty="0"/>
              <a:t>Automatic variables</a:t>
            </a:r>
          </a:p>
          <a:p>
            <a:pPr marL="514350" indent="-514350" algn="just">
              <a:buClr>
                <a:srgbClr val="C00000"/>
              </a:buClr>
              <a:buFont typeface="+mj-lt"/>
              <a:buAutoNum type="arabicPeriod"/>
            </a:pPr>
            <a:r>
              <a:rPr lang="en-US" dirty="0"/>
              <a:t>External variables</a:t>
            </a:r>
          </a:p>
          <a:p>
            <a:pPr marL="514350" indent="-514350" algn="just">
              <a:buClr>
                <a:srgbClr val="C00000"/>
              </a:buClr>
              <a:buFont typeface="+mj-lt"/>
              <a:buAutoNum type="arabicPeriod"/>
            </a:pPr>
            <a:r>
              <a:rPr lang="en-US" dirty="0"/>
              <a:t>Static variables</a:t>
            </a:r>
          </a:p>
          <a:p>
            <a:pPr marL="514350" indent="-514350" algn="just">
              <a:buClr>
                <a:srgbClr val="C00000"/>
              </a:buClr>
              <a:buFont typeface="+mj-lt"/>
              <a:buAutoNum type="arabicPeriod"/>
            </a:pPr>
            <a:r>
              <a:rPr lang="en-US" dirty="0"/>
              <a:t>Register variables</a:t>
            </a:r>
          </a:p>
          <a:p>
            <a:pPr marL="514350" indent="-514350" algn="just">
              <a:buClr>
                <a:srgbClr val="C00000"/>
              </a:buClr>
              <a:buNone/>
            </a:pPr>
            <a:r>
              <a:rPr lang="en-US" dirty="0">
                <a:solidFill>
                  <a:srgbClr val="FF0000"/>
                </a:solidFill>
              </a:rPr>
              <a:t>Note</a:t>
            </a:r>
            <a:r>
              <a:rPr lang="en-US" dirty="0"/>
              <a:t>: </a:t>
            </a:r>
          </a:p>
          <a:p>
            <a:pPr marL="514350" indent="-514350" algn="just">
              <a:buClr>
                <a:srgbClr val="C00000"/>
              </a:buClr>
            </a:pPr>
            <a:r>
              <a:rPr lang="en-US" dirty="0"/>
              <a:t>The scope of variable determines over what part(s) of the program a variable is actually available for use (active).</a:t>
            </a:r>
          </a:p>
          <a:p>
            <a:pPr marL="514350" indent="-514350" algn="just">
              <a:buClr>
                <a:srgbClr val="C00000"/>
              </a:buClr>
            </a:pPr>
            <a:r>
              <a:rPr lang="en-US" dirty="0"/>
              <a:t>Lifetime refers to the period of time during which a variable retains a given value during execution of a program (alive).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ransition spd="slow">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9448800" cy="3429000"/>
          </a:xfrm>
        </p:spPr>
        <p:txBody>
          <a:bodyPr>
            <a:normAutofit fontScale="92500" lnSpcReduction="10000"/>
          </a:bodyPr>
          <a:lstStyle/>
          <a:p>
            <a:pPr marL="0" indent="0" algn="just">
              <a:buNone/>
            </a:pPr>
            <a:r>
              <a:rPr lang="en-US" sz="2800" dirty="0">
                <a:solidFill>
                  <a:srgbClr val="FF0000"/>
                </a:solidFill>
              </a:rPr>
              <a:t>Note:</a:t>
            </a:r>
          </a:p>
          <a:p>
            <a:pPr algn="just"/>
            <a:r>
              <a:rPr lang="en-US" sz="2800" dirty="0"/>
              <a:t>Variables can also be broadly categorized, depending on the place of their declaration, as </a:t>
            </a:r>
            <a:r>
              <a:rPr lang="en-US" sz="2800" i="1" dirty="0"/>
              <a:t>internal </a:t>
            </a:r>
            <a:r>
              <a:rPr lang="en-US" sz="2800" dirty="0"/>
              <a:t>(local) or </a:t>
            </a:r>
            <a:r>
              <a:rPr lang="en-US" sz="2800" i="1" dirty="0"/>
              <a:t>external </a:t>
            </a:r>
            <a:r>
              <a:rPr lang="en-US" sz="2800" dirty="0"/>
              <a:t>(global).</a:t>
            </a:r>
          </a:p>
          <a:p>
            <a:pPr algn="just"/>
            <a:endParaRPr lang="en-US" sz="2800" dirty="0"/>
          </a:p>
          <a:p>
            <a:pPr algn="just"/>
            <a:r>
              <a:rPr lang="en-US" sz="2800" i="1" dirty="0"/>
              <a:t>Local</a:t>
            </a:r>
            <a:r>
              <a:rPr lang="en-US" sz="2800" dirty="0"/>
              <a:t> variables are those which are declared within a particular function, while </a:t>
            </a:r>
            <a:r>
              <a:rPr lang="en-US" sz="2800" i="1" dirty="0"/>
              <a:t>global</a:t>
            </a:r>
            <a:r>
              <a:rPr lang="en-US" sz="2800" dirty="0"/>
              <a:t> variables are declared outside of any function.</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43</a:t>
            </a:fld>
            <a:endParaRPr lang="en-US"/>
          </a:p>
        </p:txBody>
      </p:sp>
    </p:spTree>
  </p:cSld>
  <p:clrMapOvr>
    <a:masterClrMapping/>
  </p:clrMapOvr>
  <p:transition spd="slow">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066800"/>
            <a:ext cx="9601200" cy="914399"/>
          </a:xfrm>
        </p:spPr>
        <p:txBody>
          <a:bodyPr>
            <a:normAutofit/>
          </a:bodyPr>
          <a:lstStyle/>
          <a:p>
            <a:r>
              <a:rPr lang="en-US" sz="2800" dirty="0"/>
              <a:t>Local Variable (Automatic or Internal Variable)</a:t>
            </a:r>
          </a:p>
        </p:txBody>
      </p:sp>
      <p:sp>
        <p:nvSpPr>
          <p:cNvPr id="3" name="Content Placeholder 2"/>
          <p:cNvSpPr>
            <a:spLocks noGrp="1"/>
          </p:cNvSpPr>
          <p:nvPr>
            <p:ph idx="1"/>
          </p:nvPr>
        </p:nvSpPr>
        <p:spPr>
          <a:xfrm>
            <a:off x="1524000" y="1981200"/>
            <a:ext cx="9601200" cy="4156586"/>
          </a:xfrm>
        </p:spPr>
        <p:txBody>
          <a:bodyPr>
            <a:normAutofit/>
          </a:bodyPr>
          <a:lstStyle/>
          <a:p>
            <a:pPr algn="just"/>
            <a:r>
              <a:rPr lang="en-US" dirty="0"/>
              <a:t>Automatic variables are always declared inside a function or block in which they are to be used.</a:t>
            </a:r>
          </a:p>
          <a:p>
            <a:pPr algn="just"/>
            <a:r>
              <a:rPr lang="en-US" dirty="0"/>
              <a:t>They are </a:t>
            </a:r>
            <a:r>
              <a:rPr lang="en-US" i="1" dirty="0"/>
              <a:t>created</a:t>
            </a:r>
            <a:r>
              <a:rPr lang="en-US" dirty="0"/>
              <a:t> when the function is called and </a:t>
            </a:r>
            <a:r>
              <a:rPr lang="en-US" i="1" dirty="0"/>
              <a:t>destroyed </a:t>
            </a:r>
            <a:r>
              <a:rPr lang="en-US" dirty="0"/>
              <a:t>automatically when the function is exited, hence the name is automatic.</a:t>
            </a:r>
          </a:p>
          <a:p>
            <a:pPr algn="just"/>
            <a:r>
              <a:rPr lang="en-US" dirty="0"/>
              <a:t>The keyword </a:t>
            </a:r>
            <a:r>
              <a:rPr lang="en-US" i="1" dirty="0"/>
              <a:t>auto</a:t>
            </a:r>
            <a:r>
              <a:rPr lang="en-US" dirty="0"/>
              <a:t> is used for storage class specification although it is optional. </a:t>
            </a:r>
          </a:p>
          <a:p>
            <a:pPr algn="just"/>
            <a:r>
              <a:rPr lang="en-US" dirty="0">
                <a:solidFill>
                  <a:srgbClr val="FF0000"/>
                </a:solidFill>
              </a:rPr>
              <a:t>Initial value:</a:t>
            </a:r>
            <a:r>
              <a:rPr lang="en-US" dirty="0"/>
              <a:t> garbage</a:t>
            </a:r>
          </a:p>
          <a:p>
            <a:pPr algn="just"/>
            <a:r>
              <a:rPr lang="en-US" dirty="0">
                <a:solidFill>
                  <a:srgbClr val="FF0000"/>
                </a:solidFill>
              </a:rPr>
              <a:t>Scope:</a:t>
            </a:r>
            <a:r>
              <a:rPr lang="en-US" dirty="0"/>
              <a:t> local to the block where the variable is defined</a:t>
            </a:r>
          </a:p>
          <a:p>
            <a:pPr algn="just"/>
            <a:r>
              <a:rPr lang="en-US" dirty="0">
                <a:solidFill>
                  <a:srgbClr val="FF0000"/>
                </a:solidFill>
              </a:rPr>
              <a:t>Lifetime:</a:t>
            </a:r>
            <a:r>
              <a:rPr lang="en-US" dirty="0"/>
              <a:t> till the control remains within the block where variable is defined </a:t>
            </a:r>
          </a:p>
        </p:txBody>
      </p:sp>
      <p:sp>
        <p:nvSpPr>
          <p:cNvPr id="5" name="Slide Number Placeholder 4"/>
          <p:cNvSpPr>
            <a:spLocks noGrp="1"/>
          </p:cNvSpPr>
          <p:nvPr>
            <p:ph type="sldNum" sz="quarter" idx="12"/>
          </p:nvPr>
        </p:nvSpPr>
        <p:spPr>
          <a:xfrm>
            <a:off x="457200" y="1045002"/>
            <a:ext cx="811019" cy="503578"/>
          </a:xfrm>
        </p:spPr>
        <p:txBody>
          <a:bodyPr/>
          <a:lstStyle/>
          <a:p>
            <a:fld id="{B6F15528-21DE-4FAA-801E-634DDDAF4B2B}" type="slidenum">
              <a:rPr lang="en-US" smtClean="0"/>
              <a:pPr/>
              <a:t>44</a:t>
            </a:fld>
            <a:endParaRPr lang="en-US" dirty="0"/>
          </a:p>
        </p:txBody>
      </p:sp>
    </p:spTree>
  </p:cSld>
  <p:clrMapOvr>
    <a:masterClrMapping/>
  </p:clrMapOvr>
  <p:transition spd="slow">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762000"/>
            <a:ext cx="8229600" cy="5638800"/>
          </a:xfrm>
        </p:spPr>
        <p:txBody>
          <a:bodyPr>
            <a:noAutofit/>
          </a:bodyPr>
          <a:lstStyle/>
          <a:p>
            <a:pPr>
              <a:lnSpc>
                <a:spcPct val="100000"/>
              </a:lnSpc>
              <a:spcBef>
                <a:spcPts val="0"/>
              </a:spcBef>
              <a:buNone/>
            </a:pPr>
            <a:r>
              <a:rPr lang="en-US" sz="2000" b="1" dirty="0"/>
              <a:t>#include &lt;stdio.h&gt;</a:t>
            </a:r>
          </a:p>
          <a:p>
            <a:pPr>
              <a:lnSpc>
                <a:spcPct val="100000"/>
              </a:lnSpc>
              <a:spcBef>
                <a:spcPts val="0"/>
              </a:spcBef>
              <a:buNone/>
            </a:pPr>
            <a:r>
              <a:rPr lang="en-US" sz="2000" b="1" dirty="0"/>
              <a:t>#include &lt;conio.h&gt;</a:t>
            </a:r>
          </a:p>
          <a:p>
            <a:pPr>
              <a:lnSpc>
                <a:spcPct val="100000"/>
              </a:lnSpc>
              <a:spcBef>
                <a:spcPts val="0"/>
              </a:spcBef>
              <a:buNone/>
            </a:pPr>
            <a:r>
              <a:rPr lang="en-US" sz="2000" b="1" dirty="0"/>
              <a:t>void function1()</a:t>
            </a:r>
          </a:p>
          <a:p>
            <a:pPr>
              <a:lnSpc>
                <a:spcPct val="100000"/>
              </a:lnSpc>
              <a:spcBef>
                <a:spcPts val="0"/>
              </a:spcBef>
              <a:buNone/>
            </a:pPr>
            <a:r>
              <a:rPr lang="en-US" sz="2000" b="1" dirty="0"/>
              <a:t>{</a:t>
            </a:r>
          </a:p>
          <a:p>
            <a:pPr>
              <a:lnSpc>
                <a:spcPct val="100000"/>
              </a:lnSpc>
              <a:spcBef>
                <a:spcPts val="0"/>
              </a:spcBef>
              <a:buNone/>
            </a:pPr>
            <a:r>
              <a:rPr lang="en-US" sz="2000" b="1" dirty="0"/>
              <a:t>auto int m=20;</a:t>
            </a:r>
          </a:p>
          <a:p>
            <a:pPr>
              <a:lnSpc>
                <a:spcPct val="100000"/>
              </a:lnSpc>
              <a:spcBef>
                <a:spcPts val="0"/>
              </a:spcBef>
              <a:buNone/>
            </a:pPr>
            <a:r>
              <a:rPr lang="en-US" sz="2000" b="1" dirty="0"/>
              <a:t>printf("\n m=%d", m);</a:t>
            </a:r>
          </a:p>
          <a:p>
            <a:pPr>
              <a:lnSpc>
                <a:spcPct val="100000"/>
              </a:lnSpc>
              <a:spcBef>
                <a:spcPts val="0"/>
              </a:spcBef>
              <a:buNone/>
            </a:pPr>
            <a:r>
              <a:rPr lang="en-US" sz="2000" b="1" dirty="0"/>
              <a:t>}</a:t>
            </a:r>
          </a:p>
          <a:p>
            <a:pPr>
              <a:lnSpc>
                <a:spcPct val="100000"/>
              </a:lnSpc>
              <a:spcBef>
                <a:spcPts val="0"/>
              </a:spcBef>
              <a:buNone/>
            </a:pPr>
            <a:r>
              <a:rPr lang="en-US" sz="2000" b="1" dirty="0"/>
              <a:t>int main()</a:t>
            </a:r>
          </a:p>
          <a:p>
            <a:pPr>
              <a:lnSpc>
                <a:spcPct val="100000"/>
              </a:lnSpc>
              <a:spcBef>
                <a:spcPts val="0"/>
              </a:spcBef>
              <a:buNone/>
            </a:pPr>
            <a:r>
              <a:rPr lang="en-US" sz="2000" b="1" dirty="0"/>
              <a:t>	{</a:t>
            </a:r>
          </a:p>
          <a:p>
            <a:pPr>
              <a:lnSpc>
                <a:spcPct val="100000"/>
              </a:lnSpc>
              <a:spcBef>
                <a:spcPts val="0"/>
              </a:spcBef>
              <a:buNone/>
            </a:pPr>
            <a:r>
              <a:rPr lang="en-US" sz="2000" b="1" dirty="0"/>
              <a:t>		auto int m=10;</a:t>
            </a:r>
          </a:p>
          <a:p>
            <a:pPr>
              <a:lnSpc>
                <a:spcPct val="100000"/>
              </a:lnSpc>
              <a:spcBef>
                <a:spcPts val="0"/>
              </a:spcBef>
              <a:buNone/>
            </a:pPr>
            <a:r>
              <a:rPr lang="en-US" sz="2000" b="1" dirty="0"/>
              <a:t>		</a:t>
            </a:r>
            <a:r>
              <a:rPr lang="en-US" sz="2000" b="1" dirty="0" err="1"/>
              <a:t>printf</a:t>
            </a:r>
            <a:r>
              <a:rPr lang="en-US" sz="2000" b="1" dirty="0"/>
              <a:t>("m=%d", m);</a:t>
            </a:r>
          </a:p>
          <a:p>
            <a:pPr>
              <a:lnSpc>
                <a:spcPct val="100000"/>
              </a:lnSpc>
              <a:spcBef>
                <a:spcPts val="0"/>
              </a:spcBef>
              <a:buNone/>
            </a:pPr>
            <a:r>
              <a:rPr lang="en-US" sz="2000" b="1" dirty="0"/>
              <a:t>		function1();</a:t>
            </a:r>
          </a:p>
          <a:p>
            <a:pPr>
              <a:lnSpc>
                <a:spcPct val="100000"/>
              </a:lnSpc>
              <a:spcBef>
                <a:spcPts val="0"/>
              </a:spcBef>
              <a:buNone/>
            </a:pPr>
            <a:r>
              <a:rPr lang="en-US" sz="2000" b="1" dirty="0"/>
              <a:t>		</a:t>
            </a:r>
            <a:r>
              <a:rPr lang="en-US" sz="2000" b="1" dirty="0" err="1"/>
              <a:t>getch</a:t>
            </a:r>
            <a:r>
              <a:rPr lang="en-US" sz="2000" b="1" dirty="0"/>
              <a:t>();</a:t>
            </a:r>
          </a:p>
          <a:p>
            <a:pPr>
              <a:lnSpc>
                <a:spcPct val="100000"/>
              </a:lnSpc>
              <a:spcBef>
                <a:spcPts val="0"/>
              </a:spcBef>
              <a:buNone/>
            </a:pPr>
            <a:r>
              <a:rPr lang="en-US" sz="2000" b="1" dirty="0"/>
              <a:t>             return 0;</a:t>
            </a:r>
          </a:p>
          <a:p>
            <a:pPr>
              <a:lnSpc>
                <a:spcPct val="100000"/>
              </a:lnSpc>
              <a:spcBef>
                <a:spcPts val="0"/>
              </a:spcBef>
              <a:buNone/>
            </a:pPr>
            <a:r>
              <a:rPr lang="en-US" sz="2000" b="1" dirty="0"/>
              <a:t>	}</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45</a:t>
            </a:fld>
            <a:endParaRPr lang="en-US"/>
          </a:p>
        </p:txBody>
      </p:sp>
      <p:sp>
        <p:nvSpPr>
          <p:cNvPr id="6" name="Rectangle 5"/>
          <p:cNvSpPr/>
          <p:nvPr/>
        </p:nvSpPr>
        <p:spPr>
          <a:xfrm>
            <a:off x="6096000" y="3733800"/>
            <a:ext cx="4421595" cy="400110"/>
          </a:xfrm>
          <a:prstGeom prst="rect">
            <a:avLst/>
          </a:prstGeom>
          <a:noFill/>
        </p:spPr>
        <p:txBody>
          <a:bodyPr wrap="none" lIns="91440" tIns="45720" rIns="91440" bIns="45720">
            <a:spAutoFit/>
          </a:bodyPr>
          <a:lstStyle/>
          <a:p>
            <a:pPr algn="ctr"/>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Note: Use of keyword “auto” is optional</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strips(downLeft)">
                                      <p:cBhvr>
                                        <p:cTn id="9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81000"/>
            <a:ext cx="8305800" cy="5943600"/>
          </a:xfrm>
        </p:spPr>
        <p:txBody>
          <a:bodyPr>
            <a:normAutofit fontScale="85000" lnSpcReduction="20000"/>
          </a:bodyPr>
          <a:lstStyle/>
          <a:p>
            <a:pPr>
              <a:buNone/>
            </a:pPr>
            <a:r>
              <a:rPr lang="en-US" b="1" dirty="0"/>
              <a:t>#include &lt;stdio.h&gt;</a:t>
            </a:r>
          </a:p>
          <a:p>
            <a:pPr>
              <a:buNone/>
            </a:pPr>
            <a:r>
              <a:rPr lang="en-US" b="1" dirty="0"/>
              <a:t>#include &lt;conio.h&gt;</a:t>
            </a:r>
          </a:p>
          <a:p>
            <a:pPr>
              <a:buNone/>
            </a:pPr>
            <a:r>
              <a:rPr lang="en-US" b="1" dirty="0"/>
              <a:t>int main()</a:t>
            </a:r>
          </a:p>
          <a:p>
            <a:pPr>
              <a:buNone/>
            </a:pPr>
            <a:r>
              <a:rPr lang="en-US" b="1" dirty="0"/>
              <a:t>{</a:t>
            </a:r>
          </a:p>
          <a:p>
            <a:pPr>
              <a:buNone/>
            </a:pPr>
            <a:r>
              <a:rPr lang="en-US" b="1" dirty="0"/>
              <a:t>	  	int m=10;</a:t>
            </a:r>
          </a:p>
          <a:p>
            <a:pPr>
              <a:buNone/>
            </a:pPr>
            <a:r>
              <a:rPr lang="en-US" b="1" dirty="0"/>
              <a:t>		</a:t>
            </a:r>
            <a:r>
              <a:rPr lang="en-US" b="1" dirty="0" err="1"/>
              <a:t>printf</a:t>
            </a:r>
            <a:r>
              <a:rPr lang="en-US" b="1" dirty="0"/>
              <a:t>("m=%d", m);</a:t>
            </a:r>
          </a:p>
          <a:p>
            <a:pPr>
              <a:buNone/>
            </a:pPr>
            <a:r>
              <a:rPr lang="en-US" b="1" dirty="0"/>
              <a:t>		{</a:t>
            </a:r>
          </a:p>
          <a:p>
            <a:pPr>
              <a:buNone/>
            </a:pPr>
            <a:r>
              <a:rPr lang="en-US" b="1" dirty="0"/>
              <a:t>			int m=20;</a:t>
            </a:r>
          </a:p>
          <a:p>
            <a:pPr>
              <a:buNone/>
            </a:pPr>
            <a:r>
              <a:rPr lang="en-US" b="1" dirty="0"/>
              <a:t>			</a:t>
            </a:r>
            <a:r>
              <a:rPr lang="en-US" b="1" dirty="0" err="1"/>
              <a:t>printf</a:t>
            </a:r>
            <a:r>
              <a:rPr lang="en-US" b="1" dirty="0"/>
              <a:t>("\nm=%d", m);</a:t>
            </a:r>
          </a:p>
          <a:p>
            <a:pPr>
              <a:buNone/>
            </a:pPr>
            <a:r>
              <a:rPr lang="en-US" b="1" dirty="0"/>
              <a:t>		}</a:t>
            </a:r>
          </a:p>
          <a:p>
            <a:pPr>
              <a:buNone/>
            </a:pPr>
            <a:r>
              <a:rPr lang="en-US" b="1" dirty="0"/>
              <a:t>		</a:t>
            </a:r>
            <a:r>
              <a:rPr lang="en-US" b="1" dirty="0" err="1"/>
              <a:t>printf</a:t>
            </a:r>
            <a:r>
              <a:rPr lang="en-US" b="1" dirty="0"/>
              <a:t>("\nm=%d", m);</a:t>
            </a:r>
          </a:p>
          <a:p>
            <a:pPr>
              <a:buNone/>
            </a:pPr>
            <a:r>
              <a:rPr lang="en-US" b="1" dirty="0"/>
              <a:t>		</a:t>
            </a:r>
            <a:r>
              <a:rPr lang="en-US" b="1" dirty="0" err="1"/>
              <a:t>getch</a:t>
            </a:r>
            <a:r>
              <a:rPr lang="en-US" b="1" dirty="0"/>
              <a:t>();</a:t>
            </a:r>
          </a:p>
          <a:p>
            <a:pPr>
              <a:buNone/>
            </a:pPr>
            <a:r>
              <a:rPr lang="en-US" b="1" dirty="0"/>
              <a:t>		return 0;</a:t>
            </a:r>
          </a:p>
          <a:p>
            <a:pPr>
              <a:buNone/>
            </a:pPr>
            <a:r>
              <a:rPr lang="en-US" b="1" dirty="0"/>
              <a:t>}</a:t>
            </a:r>
          </a:p>
          <a:p>
            <a:pPr>
              <a:buNone/>
            </a:pPr>
            <a:r>
              <a:rPr lang="en-US" sz="2800" b="1" dirty="0">
                <a:solidFill>
                  <a:srgbClr val="FF0000"/>
                </a:solidFill>
              </a:rPr>
              <a:t>//Two variables can have same name in different scope</a:t>
            </a:r>
            <a:endParaRPr lang="en-US" b="1"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ransition spd="slow">
    <p:pull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Global Variable (External Variable)</a:t>
            </a:r>
          </a:p>
        </p:txBody>
      </p:sp>
      <p:sp>
        <p:nvSpPr>
          <p:cNvPr id="3" name="Content Placeholder 2"/>
          <p:cNvSpPr>
            <a:spLocks noGrp="1"/>
          </p:cNvSpPr>
          <p:nvPr>
            <p:ph idx="1"/>
          </p:nvPr>
        </p:nvSpPr>
        <p:spPr/>
        <p:txBody>
          <a:bodyPr>
            <a:normAutofit/>
          </a:bodyPr>
          <a:lstStyle/>
          <a:p>
            <a:pPr algn="just"/>
            <a:r>
              <a:rPr lang="en-US" dirty="0"/>
              <a:t>The global variables are declared outside any block or function.</a:t>
            </a:r>
          </a:p>
          <a:p>
            <a:pPr algn="just"/>
            <a:r>
              <a:rPr lang="en-US" dirty="0"/>
              <a:t>These variables are both alive and active throughout the entire program.</a:t>
            </a:r>
          </a:p>
          <a:p>
            <a:pPr algn="just"/>
            <a:r>
              <a:rPr lang="en-US" dirty="0"/>
              <a:t>Unlike local variables, global variables can be accessed by any function in the program.</a:t>
            </a:r>
          </a:p>
          <a:p>
            <a:pPr algn="just"/>
            <a:r>
              <a:rPr lang="en-US" dirty="0">
                <a:solidFill>
                  <a:srgbClr val="FF0000"/>
                </a:solidFill>
              </a:rPr>
              <a:t>Initial value:</a:t>
            </a:r>
            <a:r>
              <a:rPr lang="en-US" dirty="0"/>
              <a:t> zero</a:t>
            </a:r>
          </a:p>
          <a:p>
            <a:pPr algn="just"/>
            <a:r>
              <a:rPr lang="en-US" dirty="0">
                <a:solidFill>
                  <a:srgbClr val="FF0000"/>
                </a:solidFill>
              </a:rPr>
              <a:t>Scope:</a:t>
            </a:r>
            <a:r>
              <a:rPr lang="en-US" dirty="0"/>
              <a:t> global (i.e. throughout the program (multifile too))</a:t>
            </a:r>
          </a:p>
          <a:p>
            <a:pPr algn="just"/>
            <a:r>
              <a:rPr lang="en-US" dirty="0">
                <a:solidFill>
                  <a:srgbClr val="FF0000"/>
                </a:solidFill>
              </a:rPr>
              <a:t>Lifetime:</a:t>
            </a:r>
            <a:r>
              <a:rPr lang="en-US" dirty="0"/>
              <a:t> throughout program’s execution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ransition spd="slow">
    <p:pull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0"/>
            <a:ext cx="8229600" cy="5486400"/>
          </a:xfrm>
        </p:spPr>
        <p:txBody>
          <a:bodyPr numCol="2">
            <a:normAutofit/>
          </a:bodyPr>
          <a:lstStyle/>
          <a:p>
            <a:pPr>
              <a:buNone/>
            </a:pPr>
            <a:r>
              <a:rPr lang="en-US" dirty="0"/>
              <a:t>#include &lt;stdio.h&gt;</a:t>
            </a:r>
          </a:p>
          <a:p>
            <a:pPr>
              <a:buNone/>
            </a:pPr>
            <a:r>
              <a:rPr lang="en-US" dirty="0"/>
              <a:t>#include &lt;conio.h&gt;</a:t>
            </a:r>
          </a:p>
          <a:p>
            <a:pPr>
              <a:buNone/>
            </a:pPr>
            <a:r>
              <a:rPr lang="en-US" dirty="0"/>
              <a:t>int a;</a:t>
            </a:r>
          </a:p>
          <a:p>
            <a:pPr>
              <a:buNone/>
            </a:pPr>
            <a:r>
              <a:rPr lang="en-US" dirty="0"/>
              <a:t>int main()</a:t>
            </a:r>
          </a:p>
          <a:p>
            <a:pPr>
              <a:buNone/>
            </a:pPr>
            <a:r>
              <a:rPr lang="en-US" dirty="0"/>
              <a:t>{</a:t>
            </a:r>
          </a:p>
          <a:p>
            <a:pPr>
              <a:buNone/>
            </a:pPr>
            <a:r>
              <a:rPr lang="en-US" dirty="0" err="1"/>
              <a:t>printf</a:t>
            </a:r>
            <a:r>
              <a:rPr lang="en-US" dirty="0"/>
              <a:t>("%d", a);</a:t>
            </a:r>
          </a:p>
          <a:p>
            <a:pPr>
              <a:buNone/>
            </a:pPr>
            <a:r>
              <a:rPr lang="en-US" dirty="0" err="1"/>
              <a:t>getch</a:t>
            </a:r>
            <a:r>
              <a:rPr lang="en-US" dirty="0"/>
              <a:t>();</a:t>
            </a:r>
          </a:p>
          <a:p>
            <a:pPr>
              <a:buNone/>
            </a:pPr>
            <a:r>
              <a:rPr lang="en-US" dirty="0"/>
              <a:t>return 0;</a:t>
            </a:r>
          </a:p>
          <a:p>
            <a:pPr>
              <a:buNone/>
            </a:pPr>
            <a:r>
              <a:rPr lang="en-US" dirty="0"/>
              <a:t>}</a:t>
            </a:r>
          </a:p>
          <a:p>
            <a:pPr>
              <a:buNone/>
            </a:pPr>
            <a:r>
              <a:rPr lang="en-US" dirty="0">
                <a:solidFill>
                  <a:srgbClr val="FF0000"/>
                </a:solidFill>
              </a:rPr>
              <a:t>//Global Variable</a:t>
            </a:r>
          </a:p>
          <a:p>
            <a:pPr>
              <a:buNone/>
            </a:pPr>
            <a:endParaRPr lang="en-US" dirty="0">
              <a:solidFill>
                <a:srgbClr val="FF0000"/>
              </a:solidFill>
            </a:endParaRPr>
          </a:p>
          <a:p>
            <a:pPr>
              <a:buNone/>
            </a:pPr>
            <a:endParaRPr lang="en-US" dirty="0"/>
          </a:p>
          <a:p>
            <a:pPr>
              <a:buNone/>
            </a:pPr>
            <a:r>
              <a:rPr lang="en-US" dirty="0"/>
              <a:t>#include &lt;stdio.h&gt;</a:t>
            </a:r>
          </a:p>
          <a:p>
            <a:pPr>
              <a:buNone/>
            </a:pPr>
            <a:r>
              <a:rPr lang="en-US" dirty="0"/>
              <a:t>#include &lt;conio.h&gt;</a:t>
            </a:r>
          </a:p>
          <a:p>
            <a:pPr>
              <a:buNone/>
            </a:pPr>
            <a:r>
              <a:rPr lang="en-US" dirty="0"/>
              <a:t>int main()</a:t>
            </a:r>
          </a:p>
          <a:p>
            <a:pPr>
              <a:buNone/>
            </a:pPr>
            <a:r>
              <a:rPr lang="en-US" dirty="0"/>
              <a:t>{</a:t>
            </a:r>
          </a:p>
          <a:p>
            <a:pPr>
              <a:buNone/>
            </a:pPr>
            <a:r>
              <a:rPr lang="en-US" dirty="0"/>
              <a:t>int a;</a:t>
            </a:r>
          </a:p>
          <a:p>
            <a:pPr>
              <a:buNone/>
            </a:pPr>
            <a:r>
              <a:rPr lang="en-US" dirty="0" err="1"/>
              <a:t>printf</a:t>
            </a:r>
            <a:r>
              <a:rPr lang="en-US" dirty="0"/>
              <a:t>("%d", a);</a:t>
            </a:r>
          </a:p>
          <a:p>
            <a:pPr>
              <a:buNone/>
            </a:pPr>
            <a:r>
              <a:rPr lang="en-US" dirty="0" err="1"/>
              <a:t>getch</a:t>
            </a:r>
            <a:r>
              <a:rPr lang="en-US" dirty="0"/>
              <a:t>();</a:t>
            </a:r>
          </a:p>
          <a:p>
            <a:pPr>
              <a:buNone/>
            </a:pPr>
            <a:r>
              <a:rPr lang="en-US" dirty="0"/>
              <a:t>return 0;</a:t>
            </a:r>
          </a:p>
          <a:p>
            <a:pPr>
              <a:buNone/>
            </a:pPr>
            <a:r>
              <a:rPr lang="en-US" dirty="0"/>
              <a:t>}</a:t>
            </a:r>
          </a:p>
          <a:p>
            <a:pPr>
              <a:buNone/>
            </a:pPr>
            <a:r>
              <a:rPr lang="en-US" dirty="0">
                <a:solidFill>
                  <a:srgbClr val="FF0000"/>
                </a:solidFill>
              </a:rPr>
              <a:t>//Local Variable</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48</a:t>
            </a:fld>
            <a:endParaRPr lang="en-US"/>
          </a:p>
        </p:txBody>
      </p:sp>
    </p:spTree>
  </p:cSld>
  <p:clrMapOvr>
    <a:masterClrMapping/>
  </p:clrMapOvr>
  <p:transition spd="slow">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0"/>
            <a:ext cx="8229600" cy="5562600"/>
          </a:xfrm>
        </p:spPr>
        <p:txBody>
          <a:bodyPr>
            <a:normAutofit fontScale="70000" lnSpcReduction="20000"/>
          </a:bodyPr>
          <a:lstStyle/>
          <a:p>
            <a:pPr>
              <a:buNone/>
            </a:pPr>
            <a:r>
              <a:rPr lang="en-US" b="1" dirty="0"/>
              <a:t>#include &lt;stdio.h&gt;</a:t>
            </a:r>
          </a:p>
          <a:p>
            <a:pPr>
              <a:buNone/>
            </a:pPr>
            <a:r>
              <a:rPr lang="en-US" b="1" dirty="0"/>
              <a:t>#include &lt;conio.h&gt;</a:t>
            </a:r>
          </a:p>
          <a:p>
            <a:pPr>
              <a:buNone/>
            </a:pPr>
            <a:r>
              <a:rPr lang="en-US" b="1" dirty="0"/>
              <a:t>int a=100;</a:t>
            </a:r>
          </a:p>
          <a:p>
            <a:pPr>
              <a:buNone/>
            </a:pPr>
            <a:r>
              <a:rPr lang="en-US" b="1" dirty="0"/>
              <a:t>void function()</a:t>
            </a:r>
          </a:p>
          <a:p>
            <a:pPr>
              <a:buNone/>
            </a:pPr>
            <a:r>
              <a:rPr lang="en-US" b="1" dirty="0"/>
              <a:t>{</a:t>
            </a:r>
          </a:p>
          <a:p>
            <a:pPr>
              <a:buNone/>
            </a:pPr>
            <a:r>
              <a:rPr lang="en-US" b="1" dirty="0"/>
              <a:t>a=200;</a:t>
            </a:r>
          </a:p>
          <a:p>
            <a:pPr>
              <a:buNone/>
            </a:pPr>
            <a:r>
              <a:rPr lang="en-US" b="1" dirty="0"/>
              <a:t>printf("%d\n", a++);</a:t>
            </a:r>
          </a:p>
          <a:p>
            <a:pPr>
              <a:buNone/>
            </a:pPr>
            <a:r>
              <a:rPr lang="en-US" b="1" dirty="0"/>
              <a:t>}</a:t>
            </a:r>
          </a:p>
          <a:p>
            <a:pPr>
              <a:buNone/>
            </a:pPr>
            <a:r>
              <a:rPr lang="en-US" b="1" dirty="0"/>
              <a:t>int main()</a:t>
            </a:r>
          </a:p>
          <a:p>
            <a:pPr>
              <a:buNone/>
            </a:pPr>
            <a:r>
              <a:rPr lang="en-US" b="1" dirty="0"/>
              <a:t>{</a:t>
            </a:r>
          </a:p>
          <a:p>
            <a:pPr>
              <a:buNone/>
            </a:pPr>
            <a:r>
              <a:rPr lang="en-US" b="1" dirty="0" err="1"/>
              <a:t>printf</a:t>
            </a:r>
            <a:r>
              <a:rPr lang="en-US" b="1" dirty="0"/>
              <a:t>("%d\n", a);</a:t>
            </a:r>
          </a:p>
          <a:p>
            <a:pPr>
              <a:buNone/>
            </a:pPr>
            <a:r>
              <a:rPr lang="en-US" b="1" dirty="0"/>
              <a:t>function();</a:t>
            </a:r>
          </a:p>
          <a:p>
            <a:pPr>
              <a:buNone/>
            </a:pPr>
            <a:r>
              <a:rPr lang="en-US" b="1" dirty="0"/>
              <a:t>printf("%d", a);</a:t>
            </a:r>
          </a:p>
          <a:p>
            <a:pPr>
              <a:buNone/>
            </a:pPr>
            <a:r>
              <a:rPr lang="en-US" b="1" dirty="0" err="1"/>
              <a:t>getch</a:t>
            </a:r>
            <a:r>
              <a:rPr lang="en-US" b="1" dirty="0"/>
              <a:t>();</a:t>
            </a:r>
          </a:p>
          <a:p>
            <a:pPr>
              <a:buNone/>
            </a:pPr>
            <a:r>
              <a:rPr lang="en-US" b="1" dirty="0"/>
              <a:t>return 0;</a:t>
            </a:r>
          </a:p>
          <a:p>
            <a:pPr>
              <a:buNone/>
            </a:pPr>
            <a:r>
              <a:rPr lang="en-US" b="1"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ransition spd="slow">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2662"/>
            <a:ext cx="5181600" cy="5418138"/>
          </a:xfrm>
        </p:spPr>
        <p:txBody>
          <a:bodyPr>
            <a:normAutofit/>
          </a:bodyPr>
          <a:lstStyle/>
          <a:p>
            <a:pPr>
              <a:lnSpc>
                <a:spcPct val="120000"/>
              </a:lnSpc>
              <a:spcBef>
                <a:spcPts val="0"/>
              </a:spcBef>
              <a:spcAft>
                <a:spcPts val="0"/>
              </a:spcAft>
              <a:buNone/>
            </a:pPr>
            <a:r>
              <a:rPr lang="en-US" sz="1600" b="1" dirty="0"/>
              <a:t>// Combination Problem</a:t>
            </a:r>
          </a:p>
          <a:p>
            <a:pPr>
              <a:lnSpc>
                <a:spcPct val="120000"/>
              </a:lnSpc>
              <a:spcBef>
                <a:spcPts val="0"/>
              </a:spcBef>
              <a:spcAft>
                <a:spcPts val="0"/>
              </a:spcAft>
              <a:buNone/>
            </a:pPr>
            <a:r>
              <a:rPr lang="en-US" sz="1600" b="1" dirty="0"/>
              <a:t>#include &lt;stdio.h&gt;</a:t>
            </a:r>
          </a:p>
          <a:p>
            <a:pPr>
              <a:lnSpc>
                <a:spcPct val="120000"/>
              </a:lnSpc>
              <a:spcBef>
                <a:spcPts val="0"/>
              </a:spcBef>
              <a:spcAft>
                <a:spcPts val="0"/>
              </a:spcAft>
              <a:buNone/>
            </a:pPr>
            <a:r>
              <a:rPr lang="en-US" sz="1600" b="1" dirty="0"/>
              <a:t>#include &lt;conio.h&gt;</a:t>
            </a:r>
          </a:p>
          <a:p>
            <a:pPr>
              <a:lnSpc>
                <a:spcPct val="120000"/>
              </a:lnSpc>
              <a:spcBef>
                <a:spcPts val="0"/>
              </a:spcBef>
              <a:spcAft>
                <a:spcPts val="0"/>
              </a:spcAft>
              <a:buNone/>
            </a:pPr>
            <a:r>
              <a:rPr lang="en-US" sz="1600" b="1" dirty="0"/>
              <a:t>long factorial( int n);</a:t>
            </a:r>
          </a:p>
          <a:p>
            <a:pPr>
              <a:lnSpc>
                <a:spcPct val="120000"/>
              </a:lnSpc>
              <a:spcBef>
                <a:spcPts val="0"/>
              </a:spcBef>
              <a:spcAft>
                <a:spcPts val="0"/>
              </a:spcAft>
              <a:buNone/>
            </a:pPr>
            <a:r>
              <a:rPr lang="en-US" sz="1600" b="1" dirty="0"/>
              <a:t>int main()</a:t>
            </a:r>
          </a:p>
          <a:p>
            <a:pPr>
              <a:lnSpc>
                <a:spcPct val="120000"/>
              </a:lnSpc>
              <a:spcBef>
                <a:spcPts val="0"/>
              </a:spcBef>
              <a:spcAft>
                <a:spcPts val="0"/>
              </a:spcAft>
              <a:buNone/>
            </a:pPr>
            <a:r>
              <a:rPr lang="en-US" sz="1600" b="1" dirty="0"/>
              <a:t>{</a:t>
            </a:r>
          </a:p>
          <a:p>
            <a:pPr>
              <a:lnSpc>
                <a:spcPct val="120000"/>
              </a:lnSpc>
              <a:spcBef>
                <a:spcPts val="0"/>
              </a:spcBef>
              <a:spcAft>
                <a:spcPts val="0"/>
              </a:spcAft>
              <a:buNone/>
            </a:pPr>
            <a:r>
              <a:rPr lang="en-US" sz="1600" b="1" dirty="0"/>
              <a:t>	long f1=1,f2=1,f3=1,comb;</a:t>
            </a:r>
          </a:p>
          <a:p>
            <a:pPr>
              <a:lnSpc>
                <a:spcPct val="120000"/>
              </a:lnSpc>
              <a:spcBef>
                <a:spcPts val="0"/>
              </a:spcBef>
              <a:spcAft>
                <a:spcPts val="0"/>
              </a:spcAft>
              <a:buNone/>
            </a:pPr>
            <a:r>
              <a:rPr lang="en-US" sz="1600" b="1" dirty="0"/>
              <a:t>	int n, r;</a:t>
            </a:r>
          </a:p>
          <a:p>
            <a:pPr>
              <a:lnSpc>
                <a:spcPct val="120000"/>
              </a:lnSpc>
              <a:spcBef>
                <a:spcPts val="0"/>
              </a:spcBef>
              <a:spcAft>
                <a:spcPts val="0"/>
              </a:spcAft>
              <a:buNone/>
            </a:pPr>
            <a:r>
              <a:rPr lang="pt-BR" sz="1600" b="1" dirty="0"/>
              <a:t>	printf("\nEnter n and r:");</a:t>
            </a:r>
          </a:p>
          <a:p>
            <a:pPr>
              <a:lnSpc>
                <a:spcPct val="120000"/>
              </a:lnSpc>
              <a:spcBef>
                <a:spcPts val="0"/>
              </a:spcBef>
              <a:spcAft>
                <a:spcPts val="0"/>
              </a:spcAft>
              <a:buNone/>
            </a:pPr>
            <a:r>
              <a:rPr lang="pt-BR" sz="1600" b="1" dirty="0"/>
              <a:t>	scanf("%d %d",&amp;n,&amp;r);</a:t>
            </a:r>
          </a:p>
          <a:p>
            <a:pPr>
              <a:lnSpc>
                <a:spcPct val="120000"/>
              </a:lnSpc>
              <a:spcBef>
                <a:spcPts val="0"/>
              </a:spcBef>
              <a:spcAft>
                <a:spcPts val="0"/>
              </a:spcAft>
              <a:buNone/>
            </a:pPr>
            <a:r>
              <a:rPr lang="en-US" sz="1600" b="1" dirty="0"/>
              <a:t>	f1=factorial(n);</a:t>
            </a:r>
          </a:p>
          <a:p>
            <a:pPr>
              <a:lnSpc>
                <a:spcPct val="120000"/>
              </a:lnSpc>
              <a:spcBef>
                <a:spcPts val="0"/>
              </a:spcBef>
              <a:spcAft>
                <a:spcPts val="0"/>
              </a:spcAft>
              <a:buNone/>
            </a:pPr>
            <a:r>
              <a:rPr lang="en-US" sz="1600" b="1" dirty="0"/>
              <a:t>	f2=factorial(n-r);</a:t>
            </a:r>
          </a:p>
          <a:p>
            <a:pPr>
              <a:lnSpc>
                <a:spcPct val="120000"/>
              </a:lnSpc>
              <a:spcBef>
                <a:spcPts val="0"/>
              </a:spcBef>
              <a:spcAft>
                <a:spcPts val="0"/>
              </a:spcAft>
              <a:buNone/>
            </a:pPr>
            <a:r>
              <a:rPr lang="en-US" sz="1600" b="1" dirty="0"/>
              <a:t>	f3=factorial(r);</a:t>
            </a:r>
          </a:p>
          <a:p>
            <a:pPr>
              <a:lnSpc>
                <a:spcPct val="120000"/>
              </a:lnSpc>
              <a:spcBef>
                <a:spcPts val="0"/>
              </a:spcBef>
              <a:spcAft>
                <a:spcPts val="0"/>
              </a:spcAft>
              <a:buNone/>
            </a:pPr>
            <a:r>
              <a:rPr lang="en-US" sz="1600" b="1" dirty="0"/>
              <a:t>	comb=f1/(f2*f3);</a:t>
            </a:r>
          </a:p>
          <a:p>
            <a:pPr>
              <a:lnSpc>
                <a:spcPct val="120000"/>
              </a:lnSpc>
              <a:spcBef>
                <a:spcPts val="0"/>
              </a:spcBef>
              <a:spcAft>
                <a:spcPts val="0"/>
              </a:spcAft>
              <a:buNone/>
            </a:pPr>
            <a:r>
              <a:rPr lang="en-US" sz="1600" b="1" dirty="0"/>
              <a:t>	</a:t>
            </a:r>
            <a:r>
              <a:rPr lang="en-US" sz="1600" b="1" dirty="0" err="1"/>
              <a:t>printf</a:t>
            </a:r>
            <a:r>
              <a:rPr lang="en-US" sz="1600" b="1" dirty="0"/>
              <a:t>("\n The combination is: %ld", comb);</a:t>
            </a:r>
          </a:p>
          <a:p>
            <a:pPr>
              <a:lnSpc>
                <a:spcPct val="120000"/>
              </a:lnSpc>
              <a:spcBef>
                <a:spcPts val="0"/>
              </a:spcBef>
              <a:spcAft>
                <a:spcPts val="0"/>
              </a:spcAft>
              <a:buNone/>
            </a:pPr>
            <a:r>
              <a:rPr lang="en-US" sz="1600" b="1" dirty="0"/>
              <a:t>	</a:t>
            </a:r>
            <a:r>
              <a:rPr lang="en-US" sz="1600" b="1" dirty="0" err="1"/>
              <a:t>getch</a:t>
            </a:r>
            <a:r>
              <a:rPr lang="en-US" sz="1600" b="1" dirty="0"/>
              <a:t>();</a:t>
            </a:r>
          </a:p>
          <a:p>
            <a:pPr>
              <a:lnSpc>
                <a:spcPct val="120000"/>
              </a:lnSpc>
              <a:spcBef>
                <a:spcPts val="0"/>
              </a:spcBef>
              <a:spcAft>
                <a:spcPts val="0"/>
              </a:spcAft>
              <a:buNone/>
            </a:pPr>
            <a:r>
              <a:rPr lang="en-US" sz="1600" b="1" dirty="0"/>
              <a:t>	return 0;</a:t>
            </a:r>
          </a:p>
          <a:p>
            <a:pPr>
              <a:lnSpc>
                <a:spcPct val="120000"/>
              </a:lnSpc>
              <a:spcBef>
                <a:spcPts val="0"/>
              </a:spcBef>
              <a:spcAft>
                <a:spcPts val="0"/>
              </a:spcAft>
              <a:buNone/>
            </a:pPr>
            <a:r>
              <a:rPr lang="en-US" sz="1600" b="1" dirty="0"/>
              <a:t>}</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5</a:t>
            </a:fld>
            <a:endParaRPr lang="en-US"/>
          </a:p>
        </p:txBody>
      </p:sp>
      <p:sp>
        <p:nvSpPr>
          <p:cNvPr id="6" name="TextBox 5">
            <a:extLst>
              <a:ext uri="{FF2B5EF4-FFF2-40B4-BE49-F238E27FC236}">
                <a16:creationId xmlns:a16="http://schemas.microsoft.com/office/drawing/2014/main" id="{A7DB3253-4B72-4244-BC4F-515526D357FF}"/>
              </a:ext>
            </a:extLst>
          </p:cNvPr>
          <p:cNvSpPr txBox="1"/>
          <p:nvPr/>
        </p:nvSpPr>
        <p:spPr>
          <a:xfrm>
            <a:off x="6705600" y="2069621"/>
            <a:ext cx="4267200" cy="2718758"/>
          </a:xfrm>
          <a:prstGeom prst="rect">
            <a:avLst/>
          </a:prstGeom>
          <a:noFill/>
        </p:spPr>
        <p:txBody>
          <a:bodyPr wrap="square">
            <a:spAutoFit/>
          </a:bodyPr>
          <a:lstStyle/>
          <a:p>
            <a:pPr>
              <a:lnSpc>
                <a:spcPct val="120000"/>
              </a:lnSpc>
              <a:spcBef>
                <a:spcPts val="0"/>
              </a:spcBef>
              <a:spcAft>
                <a:spcPts val="0"/>
              </a:spcAft>
              <a:buNone/>
            </a:pPr>
            <a:r>
              <a:rPr lang="en-US" sz="1800" b="1" dirty="0"/>
              <a:t>long factorial(int n)</a:t>
            </a:r>
          </a:p>
          <a:p>
            <a:pPr>
              <a:lnSpc>
                <a:spcPct val="120000"/>
              </a:lnSpc>
              <a:spcBef>
                <a:spcPts val="0"/>
              </a:spcBef>
              <a:spcAft>
                <a:spcPts val="0"/>
              </a:spcAft>
              <a:buNone/>
            </a:pPr>
            <a:r>
              <a:rPr lang="en-US" sz="1800" b="1" dirty="0"/>
              <a:t>{</a:t>
            </a:r>
          </a:p>
          <a:p>
            <a:pPr>
              <a:lnSpc>
                <a:spcPct val="120000"/>
              </a:lnSpc>
              <a:spcBef>
                <a:spcPts val="0"/>
              </a:spcBef>
              <a:spcAft>
                <a:spcPts val="0"/>
              </a:spcAft>
              <a:buNone/>
            </a:pPr>
            <a:r>
              <a:rPr lang="en-US" sz="1800" b="1" dirty="0"/>
              <a:t>	long fact=1;</a:t>
            </a:r>
          </a:p>
          <a:p>
            <a:pPr>
              <a:lnSpc>
                <a:spcPct val="120000"/>
              </a:lnSpc>
              <a:spcBef>
                <a:spcPts val="0"/>
              </a:spcBef>
              <a:spcAft>
                <a:spcPts val="0"/>
              </a:spcAft>
              <a:buNone/>
            </a:pPr>
            <a:r>
              <a:rPr lang="en-US" sz="1800" b="1" dirty="0"/>
              <a:t>	int </a:t>
            </a:r>
            <a:r>
              <a:rPr lang="en-US" sz="1800" b="1" dirty="0" err="1"/>
              <a:t>i</a:t>
            </a:r>
            <a:r>
              <a:rPr lang="en-US" sz="1800" b="1" dirty="0"/>
              <a:t>;</a:t>
            </a:r>
          </a:p>
          <a:p>
            <a:pPr>
              <a:lnSpc>
                <a:spcPct val="120000"/>
              </a:lnSpc>
              <a:spcBef>
                <a:spcPts val="0"/>
              </a:spcBef>
              <a:spcAft>
                <a:spcPts val="0"/>
              </a:spcAft>
              <a:buNone/>
            </a:pPr>
            <a:r>
              <a:rPr lang="en-US" sz="1800" b="1" dirty="0"/>
              <a:t>	for(</a:t>
            </a:r>
            <a:r>
              <a:rPr lang="en-US" sz="1800" b="1" dirty="0" err="1"/>
              <a:t>i</a:t>
            </a:r>
            <a:r>
              <a:rPr lang="en-US" sz="1800" b="1" dirty="0"/>
              <a:t>=1;i&lt;=</a:t>
            </a:r>
            <a:r>
              <a:rPr lang="en-US" sz="1800" b="1" dirty="0" err="1"/>
              <a:t>n;i</a:t>
            </a:r>
            <a:r>
              <a:rPr lang="en-US" sz="1800" b="1" dirty="0"/>
              <a:t>++)</a:t>
            </a:r>
          </a:p>
          <a:p>
            <a:pPr>
              <a:lnSpc>
                <a:spcPct val="120000"/>
              </a:lnSpc>
              <a:spcBef>
                <a:spcPts val="0"/>
              </a:spcBef>
              <a:spcAft>
                <a:spcPts val="0"/>
              </a:spcAft>
              <a:buNone/>
            </a:pPr>
            <a:r>
              <a:rPr lang="en-US" sz="1800" b="1" dirty="0"/>
              <a:t>	    fact *= </a:t>
            </a:r>
            <a:r>
              <a:rPr lang="en-US" sz="1800" b="1" dirty="0" err="1"/>
              <a:t>i</a:t>
            </a:r>
            <a:r>
              <a:rPr lang="en-US" sz="1800" b="1" dirty="0"/>
              <a:t>;</a:t>
            </a:r>
          </a:p>
          <a:p>
            <a:pPr>
              <a:lnSpc>
                <a:spcPct val="120000"/>
              </a:lnSpc>
              <a:spcBef>
                <a:spcPts val="0"/>
              </a:spcBef>
              <a:spcAft>
                <a:spcPts val="0"/>
              </a:spcAft>
              <a:buNone/>
            </a:pPr>
            <a:r>
              <a:rPr lang="en-US" sz="1800" b="1" dirty="0"/>
              <a:t>	return fact;</a:t>
            </a:r>
          </a:p>
          <a:p>
            <a:pPr>
              <a:lnSpc>
                <a:spcPct val="120000"/>
              </a:lnSpc>
              <a:spcBef>
                <a:spcPts val="0"/>
              </a:spcBef>
              <a:spcAft>
                <a:spcPts val="0"/>
              </a:spcAft>
              <a:buNone/>
            </a:pPr>
            <a:r>
              <a:rPr lang="en-US" sz="1800" b="1" dirty="0"/>
              <a:t>}</a:t>
            </a:r>
            <a:endParaRPr lang="en-US" dirty="0"/>
          </a:p>
        </p:txBody>
      </p:sp>
    </p:spTree>
  </p:cSld>
  <p:clrMapOvr>
    <a:masterClrMapping/>
  </p:clrMapOvr>
  <p:transition spd="slow">
    <p:pull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0"/>
            <a:ext cx="8229600" cy="5410200"/>
          </a:xfrm>
        </p:spPr>
        <p:txBody>
          <a:bodyPr/>
          <a:lstStyle/>
          <a:p>
            <a:r>
              <a:rPr lang="en-US" b="1" u="sng" dirty="0"/>
              <a:t>Description</a:t>
            </a:r>
          </a:p>
          <a:p>
            <a:pPr algn="just">
              <a:buNone/>
            </a:pPr>
            <a:r>
              <a:rPr lang="en-US" dirty="0"/>
              <a:t>	Here, once a variable is declared as global, any function can use it and </a:t>
            </a:r>
            <a:r>
              <a:rPr lang="en-US" dirty="0">
                <a:solidFill>
                  <a:srgbClr val="FF0000"/>
                </a:solidFill>
              </a:rPr>
              <a:t>change its value</a:t>
            </a:r>
            <a:r>
              <a:rPr lang="en-US" dirty="0"/>
              <a:t>. Then subsequent functions can reference only that new value. As the global variable a is recognized by main() as well as function(), so values are printed as 100, 200 and 201.</a:t>
            </a:r>
          </a:p>
          <a:p>
            <a:pPr algn="just">
              <a:buNone/>
            </a:pPr>
            <a:endParaRPr lang="en-US" dirty="0"/>
          </a:p>
          <a:p>
            <a:pPr algn="just">
              <a:buNone/>
            </a:pPr>
            <a:r>
              <a:rPr lang="en-US" dirty="0"/>
              <a:t>Note: Care should be taken while using global variables. Only those variables should be declared as global which are to be shared among different functions when it is inconvenient to pass them as parameters.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ransition spd="slow">
    <p:pull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8300" y="762000"/>
            <a:ext cx="8915400" cy="4953000"/>
          </a:xfrm>
        </p:spPr>
        <p:txBody>
          <a:bodyPr>
            <a:normAutofit lnSpcReduction="10000"/>
          </a:bodyPr>
          <a:lstStyle/>
          <a:p>
            <a:pPr algn="just"/>
            <a:r>
              <a:rPr lang="en-US" sz="2800" dirty="0"/>
              <a:t>Question: Since global variables are declared outside of any function, can you declare a global variable anywhere in the program and use it among many different functions?</a:t>
            </a:r>
          </a:p>
          <a:p>
            <a:pPr algn="just"/>
            <a:endParaRPr lang="en-US" sz="2800" dirty="0"/>
          </a:p>
          <a:p>
            <a:pPr algn="just"/>
            <a:r>
              <a:rPr lang="en-US" sz="2800" dirty="0" err="1"/>
              <a:t>Ans</a:t>
            </a:r>
            <a:r>
              <a:rPr lang="en-US" sz="2800" dirty="0"/>
              <a:t>: </a:t>
            </a:r>
            <a:r>
              <a:rPr lang="en-US" sz="2800" dirty="0">
                <a:solidFill>
                  <a:srgbClr val="FF0000"/>
                </a:solidFill>
              </a:rPr>
              <a:t>No. A global variable is visible only from the point of declaration to the end of the program. </a:t>
            </a:r>
          </a:p>
          <a:p>
            <a:pPr algn="just"/>
            <a:endParaRPr lang="en-US" sz="2800" dirty="0">
              <a:solidFill>
                <a:srgbClr val="FF0000"/>
              </a:solidFill>
            </a:endParaRPr>
          </a:p>
          <a:p>
            <a:pPr algn="just"/>
            <a:r>
              <a:rPr lang="en-US" sz="2800" dirty="0"/>
              <a:t>Solution: declare variable using storage class </a:t>
            </a:r>
            <a:r>
              <a:rPr lang="en-US" sz="2800" i="1" dirty="0">
                <a:solidFill>
                  <a:srgbClr val="FF0000"/>
                </a:solidFill>
              </a:rPr>
              <a:t>extern</a:t>
            </a:r>
            <a:r>
              <a:rPr lang="en-US" sz="2800" dirty="0"/>
              <a:t> in all functions </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51</a:t>
            </a:fld>
            <a:endParaRPr lang="en-US"/>
          </a:p>
        </p:txBody>
      </p:sp>
    </p:spTree>
  </p:cSld>
  <p:clrMapOvr>
    <a:masterClrMapping/>
  </p:clrMapOvr>
  <p:transition spd="slow">
    <p:pull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0"/>
            <a:ext cx="8229600" cy="5486400"/>
          </a:xfrm>
        </p:spPr>
        <p:txBody>
          <a:bodyPr numCol="2">
            <a:normAutofit/>
          </a:bodyPr>
          <a:lstStyle/>
          <a:p>
            <a:pPr>
              <a:buNone/>
            </a:pPr>
            <a:r>
              <a:rPr lang="en-US" sz="1800" b="1" dirty="0"/>
              <a:t>#include &lt;stdio.h&gt;</a:t>
            </a:r>
          </a:p>
          <a:p>
            <a:pPr>
              <a:buNone/>
            </a:pPr>
            <a:r>
              <a:rPr lang="en-US" sz="1800" b="1" dirty="0"/>
              <a:t>#include &lt;conio.h&gt;</a:t>
            </a:r>
          </a:p>
          <a:p>
            <a:pPr>
              <a:buNone/>
            </a:pPr>
            <a:r>
              <a:rPr lang="en-US" sz="1800" b="1" dirty="0"/>
              <a:t>void function()</a:t>
            </a:r>
          </a:p>
          <a:p>
            <a:pPr>
              <a:buNone/>
            </a:pPr>
            <a:r>
              <a:rPr lang="en-US" sz="1800" b="1" dirty="0"/>
              <a:t>{</a:t>
            </a:r>
          </a:p>
          <a:p>
            <a:pPr>
              <a:buNone/>
            </a:pPr>
            <a:r>
              <a:rPr lang="en-US" sz="1800" b="1" dirty="0"/>
              <a:t>y=y+1;</a:t>
            </a:r>
          </a:p>
          <a:p>
            <a:pPr>
              <a:buNone/>
            </a:pPr>
            <a:r>
              <a:rPr lang="en-US" sz="1800" b="1" dirty="0"/>
              <a:t>printf("%d\n", y);</a:t>
            </a:r>
          </a:p>
          <a:p>
            <a:pPr>
              <a:buNone/>
            </a:pPr>
            <a:r>
              <a:rPr lang="en-US" sz="1800" b="1" dirty="0"/>
              <a:t>}</a:t>
            </a:r>
          </a:p>
          <a:p>
            <a:pPr>
              <a:buNone/>
            </a:pPr>
            <a:r>
              <a:rPr lang="en-US" sz="1800" b="1" dirty="0"/>
              <a:t>int main()</a:t>
            </a:r>
          </a:p>
          <a:p>
            <a:pPr>
              <a:buNone/>
            </a:pPr>
            <a:r>
              <a:rPr lang="en-US" sz="1800" b="1" dirty="0"/>
              <a:t>{</a:t>
            </a:r>
          </a:p>
          <a:p>
            <a:pPr>
              <a:buNone/>
            </a:pPr>
            <a:r>
              <a:rPr lang="en-US" sz="1800" b="1" dirty="0"/>
              <a:t>y=100;</a:t>
            </a:r>
          </a:p>
          <a:p>
            <a:pPr>
              <a:buNone/>
            </a:pPr>
            <a:r>
              <a:rPr lang="en-US" sz="1800" b="1" dirty="0"/>
              <a:t>function();</a:t>
            </a:r>
          </a:p>
          <a:p>
            <a:pPr>
              <a:buNone/>
            </a:pPr>
            <a:r>
              <a:rPr lang="en-US" sz="1800" b="1" dirty="0" err="1"/>
              <a:t>getch</a:t>
            </a:r>
            <a:r>
              <a:rPr lang="en-US" sz="1800" b="1" dirty="0"/>
              <a:t>();</a:t>
            </a:r>
          </a:p>
          <a:p>
            <a:pPr>
              <a:buNone/>
            </a:pPr>
            <a:r>
              <a:rPr lang="en-US" sz="1800" b="1" dirty="0"/>
              <a:t>return 0;</a:t>
            </a:r>
          </a:p>
          <a:p>
            <a:pPr>
              <a:buNone/>
            </a:pPr>
            <a:r>
              <a:rPr lang="en-US" sz="1800" b="1" dirty="0"/>
              <a:t>}</a:t>
            </a:r>
          </a:p>
          <a:p>
            <a:pPr>
              <a:buNone/>
            </a:pPr>
            <a:r>
              <a:rPr lang="en-US" sz="1800" b="1" dirty="0"/>
              <a:t>int y;</a:t>
            </a:r>
          </a:p>
          <a:p>
            <a:pPr>
              <a:buNone/>
            </a:pPr>
            <a:r>
              <a:rPr lang="en-US" sz="1800" b="1" dirty="0">
                <a:solidFill>
                  <a:srgbClr val="FF0000"/>
                </a:solidFill>
              </a:rPr>
              <a:t>//Error</a:t>
            </a:r>
          </a:p>
          <a:p>
            <a:pPr>
              <a:buNone/>
            </a:pPr>
            <a:r>
              <a:rPr lang="en-US" sz="1800" b="1" dirty="0"/>
              <a:t>#include &lt;stdio.h&gt;</a:t>
            </a:r>
          </a:p>
          <a:p>
            <a:pPr>
              <a:buNone/>
            </a:pPr>
            <a:r>
              <a:rPr lang="en-US" sz="1800" b="1" dirty="0"/>
              <a:t>#include &lt;conio.h&gt;</a:t>
            </a:r>
          </a:p>
          <a:p>
            <a:pPr>
              <a:buNone/>
            </a:pPr>
            <a:r>
              <a:rPr lang="en-US" sz="1800" b="1" dirty="0"/>
              <a:t>void function()</a:t>
            </a:r>
          </a:p>
          <a:p>
            <a:pPr>
              <a:buNone/>
            </a:pPr>
            <a:r>
              <a:rPr lang="en-US" sz="1800" b="1" dirty="0"/>
              <a:t>{</a:t>
            </a:r>
          </a:p>
          <a:p>
            <a:pPr>
              <a:buNone/>
            </a:pPr>
            <a:r>
              <a:rPr lang="en-US" sz="1800" b="1" dirty="0"/>
              <a:t>y=y+1;</a:t>
            </a:r>
          </a:p>
          <a:p>
            <a:pPr>
              <a:buNone/>
            </a:pPr>
            <a:r>
              <a:rPr lang="en-US" sz="1800" b="1" dirty="0"/>
              <a:t>printf("%d\n", y);</a:t>
            </a:r>
          </a:p>
          <a:p>
            <a:pPr>
              <a:buNone/>
            </a:pPr>
            <a:r>
              <a:rPr lang="en-US" sz="1800" b="1" dirty="0"/>
              <a:t>}</a:t>
            </a:r>
          </a:p>
          <a:p>
            <a:pPr>
              <a:buNone/>
            </a:pPr>
            <a:r>
              <a:rPr lang="en-US" sz="1800" b="1" dirty="0"/>
              <a:t>int y;</a:t>
            </a:r>
          </a:p>
          <a:p>
            <a:pPr>
              <a:buNone/>
            </a:pPr>
            <a:r>
              <a:rPr lang="en-US" sz="1800" b="1" dirty="0"/>
              <a:t>int main()</a:t>
            </a:r>
          </a:p>
          <a:p>
            <a:pPr>
              <a:buNone/>
            </a:pPr>
            <a:r>
              <a:rPr lang="en-US" sz="1800" b="1" dirty="0"/>
              <a:t>{</a:t>
            </a:r>
          </a:p>
          <a:p>
            <a:pPr>
              <a:buNone/>
            </a:pPr>
            <a:r>
              <a:rPr lang="en-US" sz="1800" b="1" dirty="0"/>
              <a:t>y=100;</a:t>
            </a:r>
          </a:p>
          <a:p>
            <a:pPr>
              <a:buNone/>
            </a:pPr>
            <a:r>
              <a:rPr lang="en-US" sz="1800" b="1" dirty="0"/>
              <a:t>function();</a:t>
            </a:r>
          </a:p>
          <a:p>
            <a:pPr>
              <a:buNone/>
            </a:pPr>
            <a:r>
              <a:rPr lang="en-US" sz="1800" b="1" dirty="0" err="1"/>
              <a:t>getch</a:t>
            </a:r>
            <a:r>
              <a:rPr lang="en-US" sz="1800" b="1" dirty="0"/>
              <a:t>();</a:t>
            </a:r>
          </a:p>
          <a:p>
            <a:pPr>
              <a:buNone/>
            </a:pPr>
            <a:r>
              <a:rPr lang="en-US" sz="1800" b="1" dirty="0"/>
              <a:t>return 0;</a:t>
            </a:r>
          </a:p>
          <a:p>
            <a:pPr>
              <a:buNone/>
            </a:pPr>
            <a:r>
              <a:rPr lang="en-US" sz="1800" b="1" dirty="0"/>
              <a:t>}</a:t>
            </a:r>
          </a:p>
          <a:p>
            <a:pPr>
              <a:buNone/>
            </a:pPr>
            <a:r>
              <a:rPr lang="en-US" sz="1800" b="1" dirty="0">
                <a:solidFill>
                  <a:srgbClr val="FF0000"/>
                </a:solidFill>
              </a:rPr>
              <a:t>//Error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ransition spd="slow">
    <p:pull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0"/>
            <a:ext cx="8229600" cy="5562600"/>
          </a:xfrm>
        </p:spPr>
        <p:txBody>
          <a:bodyPr>
            <a:normAutofit fontScale="77500" lnSpcReduction="20000"/>
          </a:bodyPr>
          <a:lstStyle/>
          <a:p>
            <a:pPr>
              <a:buNone/>
            </a:pPr>
            <a:r>
              <a:rPr lang="en-US" b="1" dirty="0"/>
              <a:t>#include &lt;stdio.h&gt;</a:t>
            </a:r>
          </a:p>
          <a:p>
            <a:pPr>
              <a:buNone/>
            </a:pPr>
            <a:r>
              <a:rPr lang="en-US" b="1" dirty="0"/>
              <a:t>#include &lt;conio.h&gt;</a:t>
            </a:r>
          </a:p>
          <a:p>
            <a:pPr>
              <a:buNone/>
            </a:pPr>
            <a:r>
              <a:rPr lang="en-US" b="1" dirty="0"/>
              <a:t>void function()</a:t>
            </a:r>
          </a:p>
          <a:p>
            <a:pPr>
              <a:buNone/>
            </a:pPr>
            <a:r>
              <a:rPr lang="en-US" b="1" dirty="0"/>
              <a:t>{</a:t>
            </a:r>
          </a:p>
          <a:p>
            <a:pPr>
              <a:buNone/>
            </a:pPr>
            <a:r>
              <a:rPr lang="en-US" b="1" dirty="0"/>
              <a:t>extern int y;</a:t>
            </a:r>
          </a:p>
          <a:p>
            <a:pPr>
              <a:buNone/>
            </a:pPr>
            <a:r>
              <a:rPr lang="en-US" b="1" dirty="0"/>
              <a:t>y=y+1;</a:t>
            </a:r>
          </a:p>
          <a:p>
            <a:pPr>
              <a:buNone/>
            </a:pPr>
            <a:r>
              <a:rPr lang="en-US" b="1" dirty="0"/>
              <a:t>printf("%d", y);</a:t>
            </a:r>
          </a:p>
          <a:p>
            <a:pPr>
              <a:buNone/>
            </a:pPr>
            <a:r>
              <a:rPr lang="en-US" b="1" dirty="0"/>
              <a:t>}</a:t>
            </a:r>
          </a:p>
          <a:p>
            <a:pPr>
              <a:buNone/>
            </a:pPr>
            <a:r>
              <a:rPr lang="en-US" b="1" dirty="0"/>
              <a:t>void main()</a:t>
            </a:r>
          </a:p>
          <a:p>
            <a:pPr>
              <a:buNone/>
            </a:pPr>
            <a:r>
              <a:rPr lang="en-US" b="1" dirty="0"/>
              <a:t>{</a:t>
            </a:r>
          </a:p>
          <a:p>
            <a:pPr>
              <a:buNone/>
            </a:pPr>
            <a:r>
              <a:rPr lang="en-US" b="1" dirty="0"/>
              <a:t>extern int y;</a:t>
            </a:r>
          </a:p>
          <a:p>
            <a:pPr>
              <a:buNone/>
            </a:pPr>
            <a:r>
              <a:rPr lang="en-US" b="1" dirty="0"/>
              <a:t>y=100;</a:t>
            </a:r>
          </a:p>
          <a:p>
            <a:pPr>
              <a:buNone/>
            </a:pPr>
            <a:r>
              <a:rPr lang="en-US" b="1" dirty="0"/>
              <a:t>clrscr();</a:t>
            </a:r>
          </a:p>
          <a:p>
            <a:pPr>
              <a:buNone/>
            </a:pPr>
            <a:r>
              <a:rPr lang="en-US" b="1" dirty="0"/>
              <a:t>function();</a:t>
            </a:r>
          </a:p>
          <a:p>
            <a:pPr>
              <a:buNone/>
            </a:pPr>
            <a:r>
              <a:rPr lang="en-US" b="1" dirty="0"/>
              <a:t>getch();</a:t>
            </a:r>
          </a:p>
          <a:p>
            <a:pPr>
              <a:buNone/>
            </a:pPr>
            <a:r>
              <a:rPr lang="en-US" b="1" dirty="0"/>
              <a:t>}</a:t>
            </a:r>
          </a:p>
          <a:p>
            <a:pPr>
              <a:buNone/>
            </a:pPr>
            <a:r>
              <a:rPr lang="en-US" b="1" dirty="0"/>
              <a:t>int 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ransition spd="slow">
    <p:pull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Multifile Program</a:t>
            </a:r>
          </a:p>
        </p:txBody>
      </p:sp>
      <p:sp>
        <p:nvSpPr>
          <p:cNvPr id="3" name="Content Placeholder 2"/>
          <p:cNvSpPr>
            <a:spLocks noGrp="1"/>
          </p:cNvSpPr>
          <p:nvPr>
            <p:ph idx="1"/>
          </p:nvPr>
        </p:nvSpPr>
        <p:spPr/>
        <p:txBody>
          <a:bodyPr>
            <a:normAutofit/>
          </a:bodyPr>
          <a:lstStyle/>
          <a:p>
            <a:pPr algn="just"/>
            <a:r>
              <a:rPr lang="en-US" sz="2800" dirty="0"/>
              <a:t>In real-life programming environment, more than one source files are compiled separately and linked later to form an executable code.</a:t>
            </a:r>
          </a:p>
          <a:p>
            <a:pPr algn="just"/>
            <a:r>
              <a:rPr lang="en-US" sz="2800" dirty="0"/>
              <a:t>Multiple source files can share a variable if it is declared as an external (global) variable appropriately as shown in coming slide: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ransition spd="slow">
    <p:pull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609600"/>
            <a:ext cx="8686800" cy="6019800"/>
          </a:xfrm>
        </p:spPr>
        <p:txBody>
          <a:bodyPr>
            <a:normAutofit fontScale="92500" lnSpcReduction="10000"/>
          </a:bodyPr>
          <a:lstStyle/>
          <a:p>
            <a:pPr>
              <a:lnSpc>
                <a:spcPct val="120000"/>
              </a:lnSpc>
              <a:spcBef>
                <a:spcPts val="0"/>
              </a:spcBef>
              <a:buNone/>
            </a:pPr>
            <a:r>
              <a:rPr lang="en-US" sz="4400" b="1" dirty="0"/>
              <a:t>//file1.c saved in C:\TC\BIN</a:t>
            </a:r>
          </a:p>
          <a:p>
            <a:pPr>
              <a:lnSpc>
                <a:spcPct val="120000"/>
              </a:lnSpc>
              <a:spcBef>
                <a:spcPts val="0"/>
              </a:spcBef>
              <a:buNone/>
            </a:pPr>
            <a:r>
              <a:rPr lang="en-US" sz="1600" b="1" dirty="0"/>
              <a:t>#include &lt;stdio.h&gt;</a:t>
            </a:r>
          </a:p>
          <a:p>
            <a:pPr>
              <a:lnSpc>
                <a:spcPct val="120000"/>
              </a:lnSpc>
              <a:spcBef>
                <a:spcPts val="0"/>
              </a:spcBef>
              <a:buNone/>
            </a:pPr>
            <a:r>
              <a:rPr lang="en-US" sz="1600" b="1" dirty="0"/>
              <a:t>#include &lt;conio.h&gt;</a:t>
            </a:r>
          </a:p>
          <a:p>
            <a:pPr>
              <a:lnSpc>
                <a:spcPct val="120000"/>
              </a:lnSpc>
              <a:spcBef>
                <a:spcPts val="0"/>
              </a:spcBef>
              <a:buNone/>
            </a:pPr>
            <a:r>
              <a:rPr lang="en-US" sz="1600" b="1" dirty="0"/>
              <a:t>#include "file2.c"</a:t>
            </a:r>
          </a:p>
          <a:p>
            <a:pPr>
              <a:lnSpc>
                <a:spcPct val="120000"/>
              </a:lnSpc>
              <a:spcBef>
                <a:spcPts val="0"/>
              </a:spcBef>
              <a:buNone/>
            </a:pPr>
            <a:r>
              <a:rPr lang="en-US" sz="1600" b="1" dirty="0"/>
              <a:t>void fun2();</a:t>
            </a:r>
          </a:p>
          <a:p>
            <a:pPr>
              <a:lnSpc>
                <a:spcPct val="120000"/>
              </a:lnSpc>
              <a:spcBef>
                <a:spcPts val="0"/>
              </a:spcBef>
              <a:buNone/>
            </a:pPr>
            <a:r>
              <a:rPr lang="en-US" sz="1600" b="1" dirty="0"/>
              <a:t>int m;</a:t>
            </a:r>
          </a:p>
          <a:p>
            <a:pPr>
              <a:lnSpc>
                <a:spcPct val="120000"/>
              </a:lnSpc>
              <a:spcBef>
                <a:spcPts val="0"/>
              </a:spcBef>
              <a:buNone/>
            </a:pPr>
            <a:r>
              <a:rPr lang="en-US" sz="1600" b="1" dirty="0"/>
              <a:t>void fun1()</a:t>
            </a:r>
          </a:p>
          <a:p>
            <a:pPr>
              <a:lnSpc>
                <a:spcPct val="120000"/>
              </a:lnSpc>
              <a:spcBef>
                <a:spcPts val="0"/>
              </a:spcBef>
              <a:buNone/>
            </a:pPr>
            <a:r>
              <a:rPr lang="en-US" sz="1600" b="1" dirty="0"/>
              <a:t>{</a:t>
            </a:r>
          </a:p>
          <a:p>
            <a:pPr>
              <a:lnSpc>
                <a:spcPct val="120000"/>
              </a:lnSpc>
              <a:spcBef>
                <a:spcPts val="0"/>
              </a:spcBef>
              <a:buNone/>
            </a:pPr>
            <a:r>
              <a:rPr lang="en-US" sz="1600" b="1" dirty="0"/>
              <a:t>	m=1;</a:t>
            </a:r>
          </a:p>
          <a:p>
            <a:pPr>
              <a:lnSpc>
                <a:spcPct val="120000"/>
              </a:lnSpc>
              <a:spcBef>
                <a:spcPts val="0"/>
              </a:spcBef>
              <a:buNone/>
            </a:pPr>
            <a:r>
              <a:rPr lang="en-US" sz="1600" b="1" dirty="0"/>
              <a:t>	</a:t>
            </a:r>
            <a:r>
              <a:rPr lang="en-US" sz="1600" b="1" dirty="0" err="1"/>
              <a:t>printf</a:t>
            </a:r>
            <a:r>
              <a:rPr lang="en-US" sz="1600" b="1" dirty="0"/>
              <a:t>("\</a:t>
            </a:r>
            <a:r>
              <a:rPr lang="en-US" sz="1600" b="1" dirty="0" err="1"/>
              <a:t>nThis</a:t>
            </a:r>
            <a:r>
              <a:rPr lang="en-US" sz="1600" b="1" dirty="0"/>
              <a:t> is fun1 in file1.c where m=%</a:t>
            </a:r>
            <a:r>
              <a:rPr lang="en-US" sz="1600" b="1" dirty="0" err="1"/>
              <a:t>d",m</a:t>
            </a:r>
            <a:r>
              <a:rPr lang="en-US" sz="1600" b="1" dirty="0"/>
              <a:t>);</a:t>
            </a:r>
          </a:p>
          <a:p>
            <a:pPr>
              <a:lnSpc>
                <a:spcPct val="120000"/>
              </a:lnSpc>
              <a:spcBef>
                <a:spcPts val="0"/>
              </a:spcBef>
              <a:buNone/>
            </a:pPr>
            <a:r>
              <a:rPr lang="en-US" sz="1600" b="1" dirty="0"/>
              <a:t>}</a:t>
            </a:r>
          </a:p>
          <a:p>
            <a:pPr>
              <a:lnSpc>
                <a:spcPct val="120000"/>
              </a:lnSpc>
              <a:spcBef>
                <a:spcPts val="0"/>
              </a:spcBef>
              <a:buNone/>
            </a:pPr>
            <a:r>
              <a:rPr lang="en-US" sz="1600" b="1" dirty="0"/>
              <a:t>int main()</a:t>
            </a:r>
          </a:p>
          <a:p>
            <a:pPr>
              <a:lnSpc>
                <a:spcPct val="120000"/>
              </a:lnSpc>
              <a:spcBef>
                <a:spcPts val="0"/>
              </a:spcBef>
              <a:buNone/>
            </a:pPr>
            <a:r>
              <a:rPr lang="en-US" sz="1600" b="1" dirty="0"/>
              <a:t>{</a:t>
            </a:r>
          </a:p>
          <a:p>
            <a:pPr>
              <a:lnSpc>
                <a:spcPct val="120000"/>
              </a:lnSpc>
              <a:spcBef>
                <a:spcPts val="0"/>
              </a:spcBef>
              <a:buNone/>
            </a:pPr>
            <a:r>
              <a:rPr lang="en-US" sz="1600" b="1" dirty="0" err="1"/>
              <a:t>printf</a:t>
            </a:r>
            <a:r>
              <a:rPr lang="en-US" sz="1600" b="1" dirty="0"/>
              <a:t>("\</a:t>
            </a:r>
            <a:r>
              <a:rPr lang="en-US" sz="1600" b="1" dirty="0" err="1"/>
              <a:t>nThis</a:t>
            </a:r>
            <a:r>
              <a:rPr lang="en-US" sz="1600" b="1" dirty="0"/>
              <a:t> is main where m=%</a:t>
            </a:r>
            <a:r>
              <a:rPr lang="en-US" sz="1600" b="1" dirty="0" err="1"/>
              <a:t>d",m</a:t>
            </a:r>
            <a:r>
              <a:rPr lang="en-US" sz="1600" b="1" dirty="0"/>
              <a:t>);</a:t>
            </a:r>
          </a:p>
          <a:p>
            <a:pPr>
              <a:lnSpc>
                <a:spcPct val="120000"/>
              </a:lnSpc>
              <a:spcBef>
                <a:spcPts val="0"/>
              </a:spcBef>
              <a:buNone/>
            </a:pPr>
            <a:r>
              <a:rPr lang="en-US" sz="1600" b="1" dirty="0"/>
              <a:t>fun1();</a:t>
            </a:r>
          </a:p>
          <a:p>
            <a:pPr>
              <a:lnSpc>
                <a:spcPct val="120000"/>
              </a:lnSpc>
              <a:spcBef>
                <a:spcPts val="0"/>
              </a:spcBef>
              <a:buNone/>
            </a:pPr>
            <a:r>
              <a:rPr lang="en-US" sz="1600" b="1" dirty="0"/>
              <a:t>fun2();</a:t>
            </a:r>
          </a:p>
          <a:p>
            <a:pPr>
              <a:lnSpc>
                <a:spcPct val="120000"/>
              </a:lnSpc>
              <a:spcBef>
                <a:spcPts val="0"/>
              </a:spcBef>
              <a:buNone/>
            </a:pPr>
            <a:r>
              <a:rPr lang="en-US" sz="1600" b="1" dirty="0" err="1"/>
              <a:t>getch</a:t>
            </a:r>
            <a:r>
              <a:rPr lang="en-US" sz="1600" b="1" dirty="0"/>
              <a:t>();</a:t>
            </a:r>
          </a:p>
          <a:p>
            <a:pPr>
              <a:lnSpc>
                <a:spcPct val="120000"/>
              </a:lnSpc>
              <a:spcBef>
                <a:spcPts val="0"/>
              </a:spcBef>
              <a:buNone/>
            </a:pPr>
            <a:r>
              <a:rPr lang="en-US" sz="1600" b="1" dirty="0"/>
              <a:t>return 0;</a:t>
            </a:r>
          </a:p>
          <a:p>
            <a:pPr>
              <a:lnSpc>
                <a:spcPct val="120000"/>
              </a:lnSpc>
              <a:spcBef>
                <a:spcPts val="0"/>
              </a:spcBef>
              <a:buNone/>
            </a:pPr>
            <a:r>
              <a:rPr lang="en-US" sz="1600" b="1" dirty="0"/>
              <a:t>}</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55</a:t>
            </a:fld>
            <a:endParaRPr lang="en-US"/>
          </a:p>
        </p:txBody>
      </p:sp>
    </p:spTree>
  </p:cSld>
  <p:clrMapOvr>
    <a:masterClrMapping/>
  </p:clrMapOvr>
  <p:transition spd="slow">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0"/>
            <a:ext cx="8229600" cy="5562600"/>
          </a:xfrm>
        </p:spPr>
        <p:txBody>
          <a:bodyPr/>
          <a:lstStyle/>
          <a:p>
            <a:pPr>
              <a:buNone/>
            </a:pPr>
            <a:r>
              <a:rPr lang="en-US" sz="3600" b="1" dirty="0"/>
              <a:t>//file2.c saved in C:\TC\BIN</a:t>
            </a:r>
          </a:p>
          <a:p>
            <a:pPr>
              <a:buNone/>
            </a:pPr>
            <a:r>
              <a:rPr lang="en-US" b="1" dirty="0">
                <a:solidFill>
                  <a:srgbClr val="FF0000"/>
                </a:solidFill>
              </a:rPr>
              <a:t>extern</a:t>
            </a:r>
            <a:r>
              <a:rPr lang="en-US" b="1" dirty="0"/>
              <a:t> int m;</a:t>
            </a:r>
          </a:p>
          <a:p>
            <a:pPr>
              <a:buNone/>
            </a:pPr>
            <a:r>
              <a:rPr lang="en-US" b="1" dirty="0"/>
              <a:t>void fun2()</a:t>
            </a:r>
          </a:p>
          <a:p>
            <a:pPr>
              <a:buNone/>
            </a:pPr>
            <a:r>
              <a:rPr lang="en-US" b="1" dirty="0"/>
              <a:t>{</a:t>
            </a:r>
          </a:p>
          <a:p>
            <a:pPr>
              <a:buNone/>
            </a:pPr>
            <a:r>
              <a:rPr lang="en-US" b="1" dirty="0"/>
              <a:t>m=2;</a:t>
            </a:r>
          </a:p>
          <a:p>
            <a:pPr>
              <a:buNone/>
            </a:pPr>
            <a:r>
              <a:rPr lang="en-US" b="1" dirty="0"/>
              <a:t>printf("\n This is fun2 in file2.c where m=%d", m);</a:t>
            </a:r>
          </a:p>
          <a:p>
            <a:pPr>
              <a:buNone/>
            </a:pPr>
            <a:r>
              <a:rPr lang="en-US" b="1" dirty="0"/>
              <a:t>}</a:t>
            </a:r>
          </a:p>
          <a:p>
            <a:pPr>
              <a:buNone/>
            </a:pPr>
            <a:endParaRPr lang="en-US" b="1" dirty="0"/>
          </a:p>
          <a:p>
            <a:pPr algn="just">
              <a:buNone/>
            </a:pPr>
            <a:r>
              <a:rPr lang="en-US" b="1" dirty="0"/>
              <a:t>/*A multifile global variable should be declared without the </a:t>
            </a:r>
            <a:r>
              <a:rPr lang="en-US" b="1" i="1" dirty="0"/>
              <a:t>extern</a:t>
            </a:r>
            <a:r>
              <a:rPr lang="en-US" b="1" dirty="0"/>
              <a:t> keyword in one (and only one) of the files*/</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56</a:t>
            </a:fld>
            <a:endParaRPr lang="en-US"/>
          </a:p>
        </p:txBody>
      </p:sp>
    </p:spTree>
  </p:cSld>
  <p:clrMapOvr>
    <a:masterClrMapping/>
  </p:clrMapOvr>
  <p:transition spd="slow">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0" y="762000"/>
            <a:ext cx="4953000" cy="914400"/>
          </a:xfrm>
        </p:spPr>
        <p:txBody>
          <a:bodyPr/>
          <a:lstStyle/>
          <a:p>
            <a:r>
              <a:rPr lang="en-US" dirty="0"/>
              <a:t>Static Variable</a:t>
            </a:r>
          </a:p>
        </p:txBody>
      </p:sp>
      <p:sp>
        <p:nvSpPr>
          <p:cNvPr id="3" name="Content Placeholder 2"/>
          <p:cNvSpPr>
            <a:spLocks noGrp="1"/>
          </p:cNvSpPr>
          <p:nvPr>
            <p:ph idx="1"/>
          </p:nvPr>
        </p:nvSpPr>
        <p:spPr>
          <a:xfrm>
            <a:off x="1676400" y="1981200"/>
            <a:ext cx="9372600" cy="4114800"/>
          </a:xfrm>
        </p:spPr>
        <p:txBody>
          <a:bodyPr>
            <a:normAutofit/>
          </a:bodyPr>
          <a:lstStyle/>
          <a:p>
            <a:pPr algn="just"/>
            <a:r>
              <a:rPr lang="en-US" dirty="0"/>
              <a:t>As the name suggests, the value of static variables persists till the end of the program.</a:t>
            </a:r>
          </a:p>
          <a:p>
            <a:pPr algn="just"/>
            <a:r>
              <a:rPr lang="en-US" dirty="0"/>
              <a:t>A variable is declared static using the keyword </a:t>
            </a:r>
            <a:r>
              <a:rPr lang="en-US" i="1" dirty="0"/>
              <a:t>static</a:t>
            </a:r>
            <a:r>
              <a:rPr lang="en-US" dirty="0"/>
              <a:t>:</a:t>
            </a:r>
          </a:p>
          <a:p>
            <a:pPr algn="just">
              <a:buNone/>
            </a:pPr>
            <a:r>
              <a:rPr lang="en-US" dirty="0"/>
              <a:t>			</a:t>
            </a:r>
            <a:r>
              <a:rPr lang="en-US" dirty="0">
                <a:solidFill>
                  <a:srgbClr val="C00000"/>
                </a:solidFill>
              </a:rPr>
              <a:t>static int x;</a:t>
            </a:r>
          </a:p>
          <a:p>
            <a:pPr algn="just"/>
            <a:r>
              <a:rPr lang="en-US" dirty="0"/>
              <a:t>A static variable may be either an internal type or an external type, depending on the place of declaration.</a:t>
            </a:r>
          </a:p>
          <a:p>
            <a:pPr algn="just"/>
            <a:r>
              <a:rPr lang="en-US" dirty="0">
                <a:solidFill>
                  <a:srgbClr val="FF0000"/>
                </a:solidFill>
              </a:rPr>
              <a:t>Initial value:</a:t>
            </a:r>
            <a:r>
              <a:rPr lang="en-US" dirty="0"/>
              <a:t> zero (initialized only once)</a:t>
            </a:r>
          </a:p>
          <a:p>
            <a:pPr algn="just"/>
            <a:r>
              <a:rPr lang="en-US" dirty="0">
                <a:solidFill>
                  <a:srgbClr val="FF0000"/>
                </a:solidFill>
              </a:rPr>
              <a:t>Scope:</a:t>
            </a:r>
            <a:r>
              <a:rPr lang="en-US" dirty="0"/>
              <a:t> local (within the function) or global (within the program (single file))</a:t>
            </a:r>
          </a:p>
          <a:p>
            <a:pPr algn="just"/>
            <a:r>
              <a:rPr lang="en-US" dirty="0">
                <a:solidFill>
                  <a:srgbClr val="FF0000"/>
                </a:solidFill>
              </a:rPr>
              <a:t>Lifetime:</a:t>
            </a:r>
            <a:r>
              <a:rPr lang="en-US" dirty="0"/>
              <a:t> throughout the program for local as well as global static variables</a:t>
            </a:r>
          </a:p>
          <a:p>
            <a:pPr algn="just"/>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ransition spd="slow">
    <p:pull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457200"/>
            <a:ext cx="5791200" cy="914400"/>
          </a:xfrm>
        </p:spPr>
        <p:txBody>
          <a:bodyPr/>
          <a:lstStyle/>
          <a:p>
            <a:r>
              <a:rPr lang="en-US" dirty="0"/>
              <a:t>Static Variable…</a:t>
            </a:r>
          </a:p>
        </p:txBody>
      </p:sp>
      <p:sp>
        <p:nvSpPr>
          <p:cNvPr id="3" name="Content Placeholder 2"/>
          <p:cNvSpPr>
            <a:spLocks noGrp="1"/>
          </p:cNvSpPr>
          <p:nvPr>
            <p:ph idx="1"/>
          </p:nvPr>
        </p:nvSpPr>
        <p:spPr>
          <a:xfrm>
            <a:off x="1028700" y="1905000"/>
            <a:ext cx="9639300" cy="4407310"/>
          </a:xfrm>
        </p:spPr>
        <p:txBody>
          <a:bodyPr>
            <a:normAutofit/>
          </a:bodyPr>
          <a:lstStyle/>
          <a:p>
            <a:pPr algn="just">
              <a:buNone/>
            </a:pPr>
            <a:r>
              <a:rPr lang="en-US" dirty="0"/>
              <a:t>Q.1) What is the difference between internal </a:t>
            </a:r>
            <a:r>
              <a:rPr lang="en-US" i="1" dirty="0"/>
              <a:t>static</a:t>
            </a:r>
            <a:r>
              <a:rPr lang="en-US" dirty="0"/>
              <a:t> variable and </a:t>
            </a:r>
            <a:r>
              <a:rPr lang="en-US" i="1" dirty="0"/>
              <a:t>auto</a:t>
            </a:r>
            <a:r>
              <a:rPr lang="en-US" dirty="0"/>
              <a:t> variable?</a:t>
            </a:r>
          </a:p>
          <a:p>
            <a:pPr algn="just">
              <a:buNone/>
            </a:pPr>
            <a:r>
              <a:rPr lang="en-US" dirty="0" err="1"/>
              <a:t>Ans</a:t>
            </a:r>
            <a:r>
              <a:rPr lang="en-US" dirty="0"/>
              <a:t>: The lifetime of internal static variables is throughout the program. So they retain values between function calls. Also internal static variables are initialized only once. </a:t>
            </a:r>
          </a:p>
          <a:p>
            <a:pPr algn="just">
              <a:buNone/>
            </a:pPr>
            <a:endParaRPr lang="en-US" dirty="0"/>
          </a:p>
          <a:p>
            <a:pPr algn="just">
              <a:buNone/>
            </a:pPr>
            <a:r>
              <a:rPr lang="en-US" dirty="0"/>
              <a:t>Q.2) What is the difference between external </a:t>
            </a:r>
            <a:r>
              <a:rPr lang="en-US" i="1" dirty="0"/>
              <a:t>static</a:t>
            </a:r>
            <a:r>
              <a:rPr lang="en-US" dirty="0"/>
              <a:t> variable and </a:t>
            </a:r>
            <a:r>
              <a:rPr lang="en-US" i="1" dirty="0"/>
              <a:t>extern</a:t>
            </a:r>
            <a:r>
              <a:rPr lang="en-US" dirty="0"/>
              <a:t> variable?</a:t>
            </a:r>
          </a:p>
          <a:p>
            <a:pPr algn="just">
              <a:buNone/>
            </a:pPr>
            <a:r>
              <a:rPr lang="en-US" dirty="0" err="1"/>
              <a:t>Ans</a:t>
            </a:r>
            <a:r>
              <a:rPr lang="en-US" dirty="0"/>
              <a:t>: The static external variable is available only within the file where it is defined whereas external variable can be accessed by other files as well.</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58</a:t>
            </a:fld>
            <a:endParaRPr lang="en-US"/>
          </a:p>
        </p:txBody>
      </p:sp>
    </p:spTree>
  </p:cSld>
  <p:clrMapOvr>
    <a:masterClrMapping/>
  </p:clrMapOvr>
  <p:transition spd="slow">
    <p:pull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0"/>
            <a:ext cx="8229600" cy="5562600"/>
          </a:xfrm>
        </p:spPr>
        <p:txBody>
          <a:bodyPr numCol="2">
            <a:normAutofit fontScale="92500" lnSpcReduction="20000"/>
          </a:bodyPr>
          <a:lstStyle/>
          <a:p>
            <a:pPr>
              <a:buNone/>
            </a:pPr>
            <a:r>
              <a:rPr lang="en-US" sz="1800" b="1" dirty="0"/>
              <a:t>#include &lt;stdio.h&gt;</a:t>
            </a:r>
          </a:p>
          <a:p>
            <a:pPr>
              <a:buNone/>
            </a:pPr>
            <a:r>
              <a:rPr lang="en-US" sz="1800" b="1" dirty="0"/>
              <a:t>#include &lt;conio.h&gt;</a:t>
            </a:r>
          </a:p>
          <a:p>
            <a:pPr>
              <a:buNone/>
            </a:pPr>
            <a:r>
              <a:rPr lang="en-US" sz="1800" b="1" dirty="0"/>
              <a:t>void stat()</a:t>
            </a:r>
          </a:p>
          <a:p>
            <a:pPr>
              <a:buNone/>
            </a:pPr>
            <a:r>
              <a:rPr lang="en-US" sz="1800" b="1" dirty="0"/>
              <a:t>{</a:t>
            </a:r>
          </a:p>
          <a:p>
            <a:pPr>
              <a:buNone/>
            </a:pPr>
            <a:r>
              <a:rPr lang="en-US" sz="1800" b="1" dirty="0"/>
              <a:t>int x=0;</a:t>
            </a:r>
          </a:p>
          <a:p>
            <a:pPr>
              <a:buNone/>
            </a:pPr>
            <a:r>
              <a:rPr lang="en-US" sz="1800" b="1" dirty="0"/>
              <a:t>x=x+1;</a:t>
            </a:r>
          </a:p>
          <a:p>
            <a:pPr>
              <a:buNone/>
            </a:pPr>
            <a:r>
              <a:rPr lang="en-US" sz="1800" b="1" dirty="0"/>
              <a:t>printf("x=%d\n", x);</a:t>
            </a:r>
          </a:p>
          <a:p>
            <a:pPr>
              <a:buNone/>
            </a:pPr>
            <a:r>
              <a:rPr lang="en-US" sz="1800" b="1" dirty="0"/>
              <a:t>}</a:t>
            </a:r>
          </a:p>
          <a:p>
            <a:pPr>
              <a:buNone/>
            </a:pPr>
            <a:r>
              <a:rPr lang="en-US" sz="1800" b="1" dirty="0"/>
              <a:t>int main()</a:t>
            </a:r>
          </a:p>
          <a:p>
            <a:pPr>
              <a:buNone/>
            </a:pPr>
            <a:r>
              <a:rPr lang="en-US" sz="1800" b="1" dirty="0"/>
              <a:t>{</a:t>
            </a:r>
          </a:p>
          <a:p>
            <a:pPr>
              <a:buNone/>
            </a:pPr>
            <a:r>
              <a:rPr lang="en-US" sz="1800" b="1" dirty="0"/>
              <a:t>int </a:t>
            </a:r>
            <a:r>
              <a:rPr lang="en-US" sz="1800" b="1" dirty="0" err="1"/>
              <a:t>i</a:t>
            </a:r>
            <a:r>
              <a:rPr lang="en-US" sz="1800" b="1" dirty="0"/>
              <a:t>;</a:t>
            </a:r>
          </a:p>
          <a:p>
            <a:pPr>
              <a:buNone/>
            </a:pPr>
            <a:r>
              <a:rPr lang="en-US" sz="1800" b="1" dirty="0"/>
              <a:t>for(</a:t>
            </a:r>
            <a:r>
              <a:rPr lang="en-US" sz="1800" b="1" dirty="0" err="1"/>
              <a:t>i</a:t>
            </a:r>
            <a:r>
              <a:rPr lang="en-US" sz="1800" b="1" dirty="0"/>
              <a:t>=1;i&lt;=3;i++)</a:t>
            </a:r>
          </a:p>
          <a:p>
            <a:pPr>
              <a:buNone/>
            </a:pPr>
            <a:r>
              <a:rPr lang="en-US" sz="1800" b="1" dirty="0"/>
              <a:t>	stat();</a:t>
            </a:r>
          </a:p>
          <a:p>
            <a:pPr>
              <a:buNone/>
            </a:pPr>
            <a:r>
              <a:rPr lang="en-US" sz="1800" b="1" dirty="0" err="1"/>
              <a:t>getch</a:t>
            </a:r>
            <a:r>
              <a:rPr lang="en-US" sz="1800" b="1" dirty="0"/>
              <a:t>();</a:t>
            </a:r>
          </a:p>
          <a:p>
            <a:pPr>
              <a:buNone/>
            </a:pPr>
            <a:r>
              <a:rPr lang="en-US" sz="1800" b="1" dirty="0"/>
              <a:t>return 0;</a:t>
            </a:r>
          </a:p>
          <a:p>
            <a:pPr>
              <a:buNone/>
            </a:pPr>
            <a:r>
              <a:rPr lang="en-US" sz="1800" b="1" dirty="0"/>
              <a:t>}</a:t>
            </a:r>
          </a:p>
          <a:p>
            <a:pPr>
              <a:buNone/>
            </a:pPr>
            <a:endParaRPr lang="en-US" sz="1800" b="1" dirty="0"/>
          </a:p>
          <a:p>
            <a:pPr>
              <a:buNone/>
            </a:pPr>
            <a:endParaRPr lang="en-US" sz="1800" b="1" dirty="0"/>
          </a:p>
          <a:p>
            <a:pPr>
              <a:buNone/>
            </a:pPr>
            <a:r>
              <a:rPr lang="en-US" sz="1800" b="1" dirty="0"/>
              <a:t>#include &lt;</a:t>
            </a:r>
            <a:r>
              <a:rPr lang="en-US" sz="1800" b="1" dirty="0" err="1"/>
              <a:t>stdio.h</a:t>
            </a:r>
            <a:r>
              <a:rPr lang="en-US" sz="1800" b="1" dirty="0"/>
              <a:t>&gt;</a:t>
            </a:r>
          </a:p>
          <a:p>
            <a:pPr>
              <a:buNone/>
            </a:pPr>
            <a:r>
              <a:rPr lang="en-US" sz="1800" b="1" dirty="0"/>
              <a:t>#include &lt;</a:t>
            </a:r>
            <a:r>
              <a:rPr lang="en-US" sz="1800" b="1" dirty="0" err="1"/>
              <a:t>conio.h</a:t>
            </a:r>
            <a:r>
              <a:rPr lang="en-US" sz="1800" b="1" dirty="0"/>
              <a:t>&gt;</a:t>
            </a:r>
          </a:p>
          <a:p>
            <a:pPr>
              <a:buNone/>
            </a:pPr>
            <a:r>
              <a:rPr lang="en-US" sz="1800" b="1" dirty="0"/>
              <a:t>void stat()</a:t>
            </a:r>
          </a:p>
          <a:p>
            <a:pPr>
              <a:buNone/>
            </a:pPr>
            <a:r>
              <a:rPr lang="en-US" sz="1800" b="1" dirty="0"/>
              <a:t>{</a:t>
            </a:r>
          </a:p>
          <a:p>
            <a:pPr>
              <a:buNone/>
            </a:pPr>
            <a:r>
              <a:rPr lang="en-US" sz="1800" b="1" dirty="0"/>
              <a:t>static int x=0;</a:t>
            </a:r>
          </a:p>
          <a:p>
            <a:pPr>
              <a:buNone/>
            </a:pPr>
            <a:r>
              <a:rPr lang="en-US" sz="1800" b="1" dirty="0"/>
              <a:t>x=x+1;</a:t>
            </a:r>
          </a:p>
          <a:p>
            <a:pPr>
              <a:buNone/>
            </a:pPr>
            <a:r>
              <a:rPr lang="en-US" sz="1800" b="1" dirty="0" err="1"/>
              <a:t>printf</a:t>
            </a:r>
            <a:r>
              <a:rPr lang="en-US" sz="1800" b="1" dirty="0"/>
              <a:t>("x=%d\n", x);</a:t>
            </a:r>
          </a:p>
          <a:p>
            <a:pPr>
              <a:buNone/>
            </a:pPr>
            <a:r>
              <a:rPr lang="en-US" sz="1800" b="1" dirty="0"/>
              <a:t>}</a:t>
            </a:r>
          </a:p>
          <a:p>
            <a:pPr>
              <a:buNone/>
            </a:pPr>
            <a:r>
              <a:rPr lang="en-US" sz="1800" b="1" dirty="0"/>
              <a:t>int main()</a:t>
            </a:r>
          </a:p>
          <a:p>
            <a:pPr>
              <a:buNone/>
            </a:pPr>
            <a:r>
              <a:rPr lang="en-US" sz="1800" b="1" dirty="0"/>
              <a:t>{</a:t>
            </a:r>
          </a:p>
          <a:p>
            <a:pPr>
              <a:buNone/>
            </a:pPr>
            <a:r>
              <a:rPr lang="en-US" sz="1800" b="1" dirty="0"/>
              <a:t>int i;</a:t>
            </a:r>
          </a:p>
          <a:p>
            <a:pPr>
              <a:buNone/>
            </a:pPr>
            <a:r>
              <a:rPr lang="en-US" sz="1800" b="1" dirty="0"/>
              <a:t>for(i=1;i&lt;=3;i++)</a:t>
            </a:r>
          </a:p>
          <a:p>
            <a:pPr>
              <a:buNone/>
            </a:pPr>
            <a:r>
              <a:rPr lang="en-US" sz="1800" b="1" dirty="0"/>
              <a:t>	stat();</a:t>
            </a:r>
          </a:p>
          <a:p>
            <a:pPr>
              <a:buNone/>
            </a:pPr>
            <a:r>
              <a:rPr lang="en-US" sz="1800" b="1" dirty="0" err="1"/>
              <a:t>getch</a:t>
            </a:r>
            <a:r>
              <a:rPr lang="en-US" sz="1800" b="1" dirty="0"/>
              <a:t>();</a:t>
            </a:r>
          </a:p>
          <a:p>
            <a:pPr>
              <a:buNone/>
            </a:pPr>
            <a:r>
              <a:rPr lang="en-US" sz="1800" b="1" dirty="0"/>
              <a:t>return 0;</a:t>
            </a:r>
          </a:p>
          <a:p>
            <a:pPr>
              <a:buNone/>
            </a:pPr>
            <a:r>
              <a:rPr lang="en-US" sz="1800" b="1" dirty="0"/>
              <a:t>}</a:t>
            </a:r>
          </a:p>
          <a:p>
            <a:pPr>
              <a:buNone/>
            </a:pPr>
            <a:endParaRPr lang="en-US" sz="1800"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dirty="0"/>
          </a:p>
        </p:txBody>
      </p:sp>
    </p:spTree>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990600"/>
            <a:ext cx="7315200" cy="609600"/>
          </a:xfrm>
        </p:spPr>
        <p:txBody>
          <a:bodyPr/>
          <a:lstStyle/>
          <a:p>
            <a:r>
              <a:rPr lang="en-US" b="1" dirty="0">
                <a:solidFill>
                  <a:srgbClr val="FF0000"/>
                </a:solidFill>
              </a:rPr>
              <a:t>Two types of functions</a:t>
            </a:r>
          </a:p>
        </p:txBody>
      </p:sp>
      <p:sp>
        <p:nvSpPr>
          <p:cNvPr id="3" name="Content Placeholder 2"/>
          <p:cNvSpPr>
            <a:spLocks noGrp="1"/>
          </p:cNvSpPr>
          <p:nvPr>
            <p:ph idx="1"/>
          </p:nvPr>
        </p:nvSpPr>
        <p:spPr>
          <a:xfrm>
            <a:off x="1291079" y="1905000"/>
            <a:ext cx="10210800" cy="3962400"/>
          </a:xfrm>
        </p:spPr>
        <p:txBody>
          <a:bodyPr>
            <a:normAutofit/>
          </a:bodyPr>
          <a:lstStyle/>
          <a:p>
            <a:pPr algn="just"/>
            <a:r>
              <a:rPr lang="en-US" sz="2400" b="1" dirty="0"/>
              <a:t>Library functions (Built-in functions): </a:t>
            </a:r>
            <a:r>
              <a:rPr lang="en-US" sz="2400" dirty="0"/>
              <a:t>These functions are provided in the programming language and we can directly use them as required. However, the function’s name, return type, number of arguments and types must be known in advance. For e.g. printf(), scanf(), </a:t>
            </a:r>
            <a:r>
              <a:rPr lang="en-US" sz="2400" dirty="0" err="1"/>
              <a:t>sqrt</a:t>
            </a:r>
            <a:r>
              <a:rPr lang="en-US" sz="2400" dirty="0"/>
              <a:t>(), getch(), etc. </a:t>
            </a:r>
          </a:p>
          <a:p>
            <a:pPr algn="just"/>
            <a:r>
              <a:rPr lang="en-US" sz="2400" b="1" dirty="0"/>
              <a:t>User-defined functions: </a:t>
            </a:r>
            <a:r>
              <a:rPr lang="en-US" sz="2400" dirty="0"/>
              <a:t>These functions are written by the user. The user selects the name of the function, return type, number of arguments and types.</a:t>
            </a:r>
          </a:p>
          <a:p>
            <a:pPr algn="just"/>
            <a:r>
              <a:rPr lang="en-US" sz="2400" dirty="0"/>
              <a:t>Note: </a:t>
            </a:r>
            <a:r>
              <a:rPr lang="en-US" sz="2400" dirty="0">
                <a:solidFill>
                  <a:srgbClr val="FF0000"/>
                </a:solidFill>
              </a:rPr>
              <a:t>main() is a user defined function. However the name of the function is defined or fixed by the programming language.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ransition spd="slow">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Variable</a:t>
            </a:r>
          </a:p>
        </p:txBody>
      </p:sp>
      <p:sp>
        <p:nvSpPr>
          <p:cNvPr id="3" name="Content Placeholder 2"/>
          <p:cNvSpPr>
            <a:spLocks noGrp="1"/>
          </p:cNvSpPr>
          <p:nvPr>
            <p:ph idx="1"/>
          </p:nvPr>
        </p:nvSpPr>
        <p:spPr/>
        <p:txBody>
          <a:bodyPr>
            <a:normAutofit lnSpcReduction="10000"/>
          </a:bodyPr>
          <a:lstStyle/>
          <a:p>
            <a:pPr algn="just"/>
            <a:r>
              <a:rPr lang="en-US" dirty="0"/>
              <a:t>Normally, variables are stored in memory.</a:t>
            </a:r>
          </a:p>
          <a:p>
            <a:pPr algn="just"/>
            <a:r>
              <a:rPr lang="en-US" dirty="0"/>
              <a:t>However, we can instruct the compiler that a variable should be kept in one of the CPU’s registers, instead of keeping in the memory.</a:t>
            </a:r>
          </a:p>
          <a:p>
            <a:pPr algn="just"/>
            <a:r>
              <a:rPr lang="en-US" dirty="0"/>
              <a:t>Use: A register access is much faster than a memory access. So keeping frequently accessed variables (e.g. loop control variables) in the register will help faster execution of the program.</a:t>
            </a:r>
          </a:p>
          <a:p>
            <a:pPr algn="just"/>
            <a:r>
              <a:rPr lang="en-US" dirty="0"/>
              <a:t>A register variable is declared using </a:t>
            </a:r>
            <a:r>
              <a:rPr lang="en-US" i="1" dirty="0"/>
              <a:t>register</a:t>
            </a:r>
            <a:r>
              <a:rPr lang="en-US" dirty="0"/>
              <a:t> keyword:</a:t>
            </a:r>
          </a:p>
          <a:p>
            <a:pPr algn="just"/>
            <a:r>
              <a:rPr lang="en-US" dirty="0"/>
              <a:t>Example:		</a:t>
            </a:r>
            <a:r>
              <a:rPr lang="en-US" i="1" dirty="0">
                <a:solidFill>
                  <a:srgbClr val="FF0000"/>
                </a:solidFill>
              </a:rPr>
              <a:t>register int 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ransition spd="slow">
    <p:pull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Variable…</a:t>
            </a:r>
          </a:p>
        </p:txBody>
      </p:sp>
      <p:sp>
        <p:nvSpPr>
          <p:cNvPr id="3" name="Content Placeholder 2"/>
          <p:cNvSpPr>
            <a:spLocks noGrp="1"/>
          </p:cNvSpPr>
          <p:nvPr>
            <p:ph idx="1"/>
          </p:nvPr>
        </p:nvSpPr>
        <p:spPr/>
        <p:txBody>
          <a:bodyPr>
            <a:normAutofit/>
          </a:bodyPr>
          <a:lstStyle/>
          <a:p>
            <a:pPr algn="just"/>
            <a:r>
              <a:rPr lang="en-US" dirty="0"/>
              <a:t>Register variables are always declared inside a function or block.</a:t>
            </a:r>
          </a:p>
          <a:p>
            <a:pPr algn="just"/>
            <a:r>
              <a:rPr lang="en-US" dirty="0"/>
              <a:t>They are allocated space upon entry to a block; and the storage is freed when the block is exited.</a:t>
            </a:r>
          </a:p>
          <a:p>
            <a:pPr algn="just"/>
            <a:r>
              <a:rPr lang="en-US" dirty="0">
                <a:solidFill>
                  <a:srgbClr val="FF0000"/>
                </a:solidFill>
              </a:rPr>
              <a:t>Initial value:</a:t>
            </a:r>
            <a:r>
              <a:rPr lang="en-US" dirty="0"/>
              <a:t> garbage</a:t>
            </a:r>
          </a:p>
          <a:p>
            <a:pPr algn="just"/>
            <a:r>
              <a:rPr lang="en-US" dirty="0">
                <a:solidFill>
                  <a:srgbClr val="FF0000"/>
                </a:solidFill>
              </a:rPr>
              <a:t>Scope:</a:t>
            </a:r>
            <a:r>
              <a:rPr lang="en-US" dirty="0"/>
              <a:t> only in that function or block</a:t>
            </a:r>
          </a:p>
          <a:p>
            <a:pPr algn="just"/>
            <a:r>
              <a:rPr lang="en-US" dirty="0">
                <a:solidFill>
                  <a:srgbClr val="FF0000"/>
                </a:solidFill>
              </a:rPr>
              <a:t>Lifetime:</a:t>
            </a:r>
            <a:r>
              <a:rPr lang="en-US" dirty="0"/>
              <a:t> until end of function or block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ransition spd="slow">
    <p:pull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0"/>
            <a:ext cx="8229600" cy="5334000"/>
          </a:xfrm>
        </p:spPr>
        <p:txBody>
          <a:bodyPr>
            <a:normAutofit fontScale="92500" lnSpcReduction="10000"/>
          </a:bodyPr>
          <a:lstStyle/>
          <a:p>
            <a:pPr>
              <a:buNone/>
            </a:pPr>
            <a:r>
              <a:rPr lang="en-US" sz="2800" dirty="0"/>
              <a:t>#include &lt;stdio.h&gt;</a:t>
            </a:r>
          </a:p>
          <a:p>
            <a:pPr>
              <a:buNone/>
            </a:pPr>
            <a:r>
              <a:rPr lang="en-US" sz="2800" dirty="0"/>
              <a:t>#include &lt;conio.h&gt;</a:t>
            </a:r>
          </a:p>
          <a:p>
            <a:pPr>
              <a:buNone/>
            </a:pPr>
            <a:r>
              <a:rPr lang="en-US" sz="2800" dirty="0"/>
              <a:t>int main()</a:t>
            </a:r>
          </a:p>
          <a:p>
            <a:pPr>
              <a:buNone/>
            </a:pPr>
            <a:r>
              <a:rPr lang="en-US" sz="2800" dirty="0"/>
              <a:t>{</a:t>
            </a:r>
          </a:p>
          <a:p>
            <a:pPr>
              <a:buNone/>
            </a:pPr>
            <a:r>
              <a:rPr lang="en-US" sz="2800" dirty="0"/>
              <a:t>register int i;</a:t>
            </a:r>
          </a:p>
          <a:p>
            <a:pPr>
              <a:buNone/>
            </a:pPr>
            <a:r>
              <a:rPr lang="en-US" sz="2800" dirty="0"/>
              <a:t>for(i=1;i&lt;100;i++)</a:t>
            </a:r>
          </a:p>
          <a:p>
            <a:pPr>
              <a:buNone/>
            </a:pPr>
            <a:r>
              <a:rPr lang="en-US" sz="2800" dirty="0"/>
              <a:t>	printf(" %d\t", i);</a:t>
            </a:r>
          </a:p>
          <a:p>
            <a:pPr>
              <a:buNone/>
            </a:pPr>
            <a:r>
              <a:rPr lang="en-US" sz="2800" dirty="0" err="1"/>
              <a:t>getch</a:t>
            </a:r>
            <a:r>
              <a:rPr lang="en-US" sz="2800" dirty="0"/>
              <a:t>();</a:t>
            </a:r>
          </a:p>
          <a:p>
            <a:pPr>
              <a:buNone/>
            </a:pPr>
            <a:r>
              <a:rPr lang="en-US" sz="2800" dirty="0"/>
              <a:t>return 0;</a:t>
            </a:r>
          </a:p>
          <a:p>
            <a:pPr>
              <a:buNone/>
            </a:pPr>
            <a:r>
              <a:rPr lang="en-US" sz="2800" dirty="0"/>
              <a:t>}</a:t>
            </a:r>
          </a:p>
        </p:txBody>
      </p:sp>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62</a:t>
            </a:fld>
            <a:endParaRPr lang="en-US"/>
          </a:p>
        </p:txBody>
      </p:sp>
    </p:spTree>
  </p:cSld>
  <p:clrMapOvr>
    <a:masterClrMapping/>
  </p:clrMapOvr>
  <p:transition spd="slow">
    <p:pull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pic>
        <p:nvPicPr>
          <p:cNvPr id="6" name="Picture 2" descr="Thank You Images, Stock Photos &amp; Vectors | Shutterstock"/>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676400" y="2438401"/>
            <a:ext cx="8907590" cy="29956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932509"/>
      </p:ext>
    </p:extLst>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300" y="911062"/>
            <a:ext cx="9906000" cy="612938"/>
          </a:xfrm>
        </p:spPr>
        <p:txBody>
          <a:bodyPr/>
          <a:lstStyle/>
          <a:p>
            <a:pPr algn="ctr"/>
            <a:r>
              <a:rPr lang="en-US" b="1" dirty="0">
                <a:solidFill>
                  <a:srgbClr val="FFFF00"/>
                </a:solidFill>
              </a:rPr>
              <a:t>Function Definition</a:t>
            </a:r>
          </a:p>
        </p:txBody>
      </p:sp>
      <p:sp>
        <p:nvSpPr>
          <p:cNvPr id="3" name="Content Placeholder 2"/>
          <p:cNvSpPr>
            <a:spLocks noGrp="1"/>
          </p:cNvSpPr>
          <p:nvPr>
            <p:ph idx="1"/>
          </p:nvPr>
        </p:nvSpPr>
        <p:spPr>
          <a:xfrm>
            <a:off x="581192" y="1981200"/>
            <a:ext cx="11029616" cy="4648200"/>
          </a:xfrm>
        </p:spPr>
        <p:txBody>
          <a:bodyPr>
            <a:normAutofit lnSpcReduction="10000"/>
          </a:bodyPr>
          <a:lstStyle/>
          <a:p>
            <a:pPr algn="just"/>
            <a:r>
              <a:rPr lang="en-US" sz="2000" dirty="0"/>
              <a:t>The collection of program statements that describes the specific task to be done by the function is called a </a:t>
            </a:r>
            <a:r>
              <a:rPr lang="en-US" sz="2000" dirty="0">
                <a:solidFill>
                  <a:srgbClr val="FF0000"/>
                </a:solidFill>
              </a:rPr>
              <a:t>function definition</a:t>
            </a:r>
            <a:r>
              <a:rPr lang="en-US" sz="2000" dirty="0"/>
              <a:t>.</a:t>
            </a:r>
          </a:p>
          <a:p>
            <a:pPr algn="just"/>
            <a:r>
              <a:rPr lang="en-US" sz="2000" dirty="0">
                <a:solidFill>
                  <a:srgbClr val="FF0000"/>
                </a:solidFill>
              </a:rPr>
              <a:t>Function definition</a:t>
            </a:r>
            <a:r>
              <a:rPr lang="en-US" sz="2000" dirty="0"/>
              <a:t> consists of </a:t>
            </a:r>
            <a:r>
              <a:rPr lang="en-US" sz="2000" dirty="0">
                <a:solidFill>
                  <a:srgbClr val="FF0000"/>
                </a:solidFill>
              </a:rPr>
              <a:t>function header</a:t>
            </a:r>
            <a:r>
              <a:rPr lang="en-US" sz="2000" dirty="0"/>
              <a:t> (function’s name, return type, and number and types of arguments) and </a:t>
            </a:r>
            <a:r>
              <a:rPr lang="en-US" sz="2000" dirty="0">
                <a:solidFill>
                  <a:srgbClr val="FF0000"/>
                </a:solidFill>
              </a:rPr>
              <a:t>function body</a:t>
            </a:r>
            <a:r>
              <a:rPr lang="en-US" sz="2000" dirty="0"/>
              <a:t> (block of code or statements enclosed in parentheses).</a:t>
            </a:r>
          </a:p>
          <a:p>
            <a:pPr algn="just"/>
            <a:r>
              <a:rPr lang="en-US" sz="2000" dirty="0"/>
              <a:t>Syntax:</a:t>
            </a:r>
          </a:p>
          <a:p>
            <a:pPr algn="just">
              <a:buNone/>
            </a:pPr>
            <a:r>
              <a:rPr lang="en-US" sz="2400" dirty="0">
                <a:solidFill>
                  <a:srgbClr val="FF0000"/>
                </a:solidFill>
              </a:rPr>
              <a:t>	</a:t>
            </a:r>
            <a:r>
              <a:rPr lang="en-US" sz="2400" dirty="0" err="1">
                <a:solidFill>
                  <a:srgbClr val="FF0000"/>
                </a:solidFill>
              </a:rPr>
              <a:t>return_type</a:t>
            </a:r>
            <a:r>
              <a:rPr lang="en-US" sz="2400" dirty="0">
                <a:solidFill>
                  <a:srgbClr val="FF0000"/>
                </a:solidFill>
              </a:rPr>
              <a:t> </a:t>
            </a:r>
            <a:r>
              <a:rPr lang="en-US" sz="2400" dirty="0" err="1">
                <a:solidFill>
                  <a:srgbClr val="FF0000"/>
                </a:solidFill>
              </a:rPr>
              <a:t>function_name</a:t>
            </a:r>
            <a:r>
              <a:rPr lang="en-US" sz="2400" dirty="0">
                <a:solidFill>
                  <a:srgbClr val="FF0000"/>
                </a:solidFill>
              </a:rPr>
              <a:t>(data_type variable1, …,</a:t>
            </a:r>
            <a:r>
              <a:rPr lang="en-US" sz="2400" dirty="0" err="1">
                <a:solidFill>
                  <a:srgbClr val="FF0000"/>
                </a:solidFill>
              </a:rPr>
              <a:t>data_type</a:t>
            </a:r>
            <a:r>
              <a:rPr lang="en-US" sz="2400" dirty="0">
                <a:solidFill>
                  <a:srgbClr val="FF0000"/>
                </a:solidFill>
              </a:rPr>
              <a:t> </a:t>
            </a:r>
            <a:r>
              <a:rPr lang="en-US" sz="2400" dirty="0" err="1">
                <a:solidFill>
                  <a:srgbClr val="FF0000"/>
                </a:solidFill>
              </a:rPr>
              <a:t>variableN</a:t>
            </a:r>
            <a:r>
              <a:rPr lang="en-US" sz="2400" dirty="0">
                <a:solidFill>
                  <a:srgbClr val="FF0000"/>
                </a:solidFill>
              </a:rPr>
              <a:t> )</a:t>
            </a:r>
          </a:p>
          <a:p>
            <a:pPr algn="just">
              <a:buNone/>
            </a:pPr>
            <a:r>
              <a:rPr lang="en-US" sz="2400" dirty="0">
                <a:solidFill>
                  <a:srgbClr val="FF0000"/>
                </a:solidFill>
              </a:rPr>
              <a:t>	{</a:t>
            </a:r>
          </a:p>
          <a:p>
            <a:pPr algn="just">
              <a:buNone/>
            </a:pPr>
            <a:r>
              <a:rPr lang="en-US" sz="2400" dirty="0">
                <a:solidFill>
                  <a:srgbClr val="FF0000"/>
                </a:solidFill>
              </a:rPr>
              <a:t>	…………………;</a:t>
            </a:r>
          </a:p>
          <a:p>
            <a:pPr algn="just">
              <a:buNone/>
            </a:pPr>
            <a:r>
              <a:rPr lang="en-US" sz="2400" dirty="0">
                <a:solidFill>
                  <a:srgbClr val="FF0000"/>
                </a:solidFill>
              </a:rPr>
              <a:t>	…………………;</a:t>
            </a:r>
          </a:p>
          <a:p>
            <a:pPr algn="just">
              <a:buNone/>
            </a:pPr>
            <a:r>
              <a:rPr lang="en-US" sz="2400" dirty="0">
                <a:solidFill>
                  <a:srgbClr val="FF0000"/>
                </a:solidFill>
              </a:rPr>
              <a:t>	statements;</a:t>
            </a:r>
          </a:p>
          <a:p>
            <a:pPr algn="just">
              <a:buNone/>
            </a:pPr>
            <a:r>
              <a:rPr lang="en-US" sz="2400" dirty="0">
                <a:solidFill>
                  <a:srgbClr val="FF0000"/>
                </a:solidFill>
              </a:rPr>
              <a:t>	}</a:t>
            </a:r>
            <a:endParaRPr lang="en-US" sz="2000" dirty="0">
              <a:solidFill>
                <a:srgbClr val="FF0000"/>
              </a:solidFill>
            </a:endParaRP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7</a:t>
            </a:fld>
            <a:endParaRPr lang="en-US"/>
          </a:p>
        </p:txBody>
      </p:sp>
    </p:spTree>
  </p:cSld>
  <p:clrMapOvr>
    <a:masterClrMapping/>
  </p:clrMapOvr>
  <p:transition spd="slow">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98972"/>
            <a:ext cx="8991600" cy="725027"/>
          </a:xfrm>
        </p:spPr>
        <p:txBody>
          <a:bodyPr/>
          <a:lstStyle/>
          <a:p>
            <a:r>
              <a:rPr lang="en-US" dirty="0">
                <a:solidFill>
                  <a:srgbClr val="FFFF00"/>
                </a:solidFill>
              </a:rPr>
              <a:t>Function definition…</a:t>
            </a:r>
          </a:p>
        </p:txBody>
      </p:sp>
      <p:sp>
        <p:nvSpPr>
          <p:cNvPr id="3" name="Content Placeholder 2"/>
          <p:cNvSpPr>
            <a:spLocks noGrp="1"/>
          </p:cNvSpPr>
          <p:nvPr>
            <p:ph idx="1"/>
          </p:nvPr>
        </p:nvSpPr>
        <p:spPr>
          <a:xfrm>
            <a:off x="952499" y="1871499"/>
            <a:ext cx="10287001" cy="4267200"/>
          </a:xfrm>
        </p:spPr>
        <p:txBody>
          <a:bodyPr>
            <a:normAutofit/>
          </a:bodyPr>
          <a:lstStyle/>
          <a:p>
            <a:pPr algn="just">
              <a:spcBef>
                <a:spcPts val="0"/>
              </a:spcBef>
              <a:spcAft>
                <a:spcPts val="1200"/>
              </a:spcAft>
            </a:pPr>
            <a:r>
              <a:rPr lang="en-US" sz="2400" i="1" dirty="0" err="1"/>
              <a:t>return_type</a:t>
            </a:r>
            <a:r>
              <a:rPr lang="en-US" sz="2400" dirty="0"/>
              <a:t> is optional. The default value is integer.</a:t>
            </a:r>
          </a:p>
          <a:p>
            <a:pPr algn="just"/>
            <a:r>
              <a:rPr lang="en-US" sz="2400" dirty="0"/>
              <a:t>Whenever </a:t>
            </a:r>
            <a:r>
              <a:rPr lang="en-US" sz="2400" i="1" dirty="0" err="1"/>
              <a:t>return_type</a:t>
            </a:r>
            <a:r>
              <a:rPr lang="en-US" sz="2400" dirty="0"/>
              <a:t> is provided, a value must be returned using </a:t>
            </a:r>
            <a:r>
              <a:rPr lang="en-US" sz="2400" dirty="0">
                <a:solidFill>
                  <a:srgbClr val="FF0000"/>
                </a:solidFill>
              </a:rPr>
              <a:t>return</a:t>
            </a:r>
            <a:r>
              <a:rPr lang="en-US" sz="2400" dirty="0"/>
              <a:t> statement except for </a:t>
            </a:r>
            <a:r>
              <a:rPr lang="en-US" sz="2400" dirty="0">
                <a:solidFill>
                  <a:srgbClr val="FF0000"/>
                </a:solidFill>
              </a:rPr>
              <a:t>void</a:t>
            </a:r>
            <a:r>
              <a:rPr lang="en-US" sz="2400" dirty="0"/>
              <a:t> case.</a:t>
            </a:r>
          </a:p>
          <a:p>
            <a:pPr algn="just"/>
            <a:r>
              <a:rPr lang="en-US" sz="2400" i="1" dirty="0" err="1"/>
              <a:t>function_name</a:t>
            </a:r>
            <a:r>
              <a:rPr lang="en-US" sz="2400" i="1" dirty="0"/>
              <a:t> </a:t>
            </a:r>
            <a:r>
              <a:rPr lang="en-US" sz="2400" dirty="0"/>
              <a:t>is a user-defined name given to the function. (Same as identifier naming)</a:t>
            </a:r>
          </a:p>
          <a:p>
            <a:pPr algn="just"/>
            <a:r>
              <a:rPr lang="en-US" sz="2400" dirty="0"/>
              <a:t>variable1, …,</a:t>
            </a:r>
            <a:r>
              <a:rPr lang="en-US" sz="2400" dirty="0" err="1"/>
              <a:t>variableN</a:t>
            </a:r>
            <a:r>
              <a:rPr lang="en-US" sz="2400" dirty="0"/>
              <a:t> are called </a:t>
            </a:r>
            <a:r>
              <a:rPr lang="en-US" sz="2400" i="1" dirty="0">
                <a:solidFill>
                  <a:srgbClr val="FF0000"/>
                </a:solidFill>
              </a:rPr>
              <a:t>formal arguments</a:t>
            </a:r>
            <a:r>
              <a:rPr lang="en-US" sz="2400" dirty="0"/>
              <a:t> or </a:t>
            </a:r>
            <a:r>
              <a:rPr lang="en-US" sz="2400" i="1" dirty="0">
                <a:solidFill>
                  <a:srgbClr val="FF0000"/>
                </a:solidFill>
              </a:rPr>
              <a:t>formal parameters</a:t>
            </a:r>
            <a:r>
              <a:rPr lang="en-US" sz="2400" dirty="0"/>
              <a:t> that are passed to the function. Also these are </a:t>
            </a:r>
            <a:r>
              <a:rPr lang="en-US" sz="2400" dirty="0">
                <a:solidFill>
                  <a:srgbClr val="FF0000"/>
                </a:solidFill>
              </a:rPr>
              <a:t>local variables</a:t>
            </a:r>
            <a:r>
              <a:rPr lang="en-US" sz="2400" dirty="0"/>
              <a:t> for the function.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ransition spd="slow">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nction Definition in C Programming">
            <a:extLst>
              <a:ext uri="{FF2B5EF4-FFF2-40B4-BE49-F238E27FC236}">
                <a16:creationId xmlns:a16="http://schemas.microsoft.com/office/drawing/2014/main" id="{AE03602B-6B79-4849-A734-028074B7325F}"/>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914400" y="685800"/>
            <a:ext cx="9201797" cy="51054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B6F15528-21DE-4FAA-801E-634DDDAF4B2B}" type="slidenum">
              <a:rPr lang="en-US" smtClean="0"/>
              <a:pPr/>
              <a:t>9</a:t>
            </a:fld>
            <a:endParaRPr lang="en-US"/>
          </a:p>
        </p:txBody>
      </p:sp>
    </p:spTree>
  </p:cSld>
  <p:clrMapOvr>
    <a:masterClrMapping/>
  </p:clrMapOvr>
  <p:transition spd="slow">
    <p:pull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0.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1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12.xml><?xml version="1.0" encoding="utf-8"?>
<a:theme xmlns:a="http://schemas.openxmlformats.org/drawingml/2006/main" name="2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1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14.xml><?xml version="1.0" encoding="utf-8"?>
<a:theme xmlns:a="http://schemas.openxmlformats.org/drawingml/2006/main" name="1_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15.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8.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9.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2270</TotalTime>
  <Words>5190</Words>
  <Application>Microsoft Office PowerPoint</Application>
  <PresentationFormat>Widescreen</PresentationFormat>
  <Paragraphs>744</Paragraphs>
  <Slides>63</Slides>
  <Notes>3</Notes>
  <HiddenSlides>0</HiddenSlides>
  <MMClips>0</MMClips>
  <ScaleCrop>false</ScaleCrop>
  <HeadingPairs>
    <vt:vector size="6" baseType="variant">
      <vt:variant>
        <vt:lpstr>Fonts Used</vt:lpstr>
      </vt:variant>
      <vt:variant>
        <vt:i4>13</vt:i4>
      </vt:variant>
      <vt:variant>
        <vt:lpstr>Theme</vt:lpstr>
      </vt:variant>
      <vt:variant>
        <vt:i4>16</vt:i4>
      </vt:variant>
      <vt:variant>
        <vt:lpstr>Slide Titles</vt:lpstr>
      </vt:variant>
      <vt:variant>
        <vt:i4>63</vt:i4>
      </vt:variant>
    </vt:vector>
  </HeadingPairs>
  <TitlesOfParts>
    <vt:vector size="92" baseType="lpstr">
      <vt:lpstr>Arial Unicode MS</vt:lpstr>
      <vt:lpstr>MS UI Gothic</vt:lpstr>
      <vt:lpstr>Arial</vt:lpstr>
      <vt:lpstr>Calibri</vt:lpstr>
      <vt:lpstr>Calibri Light</vt:lpstr>
      <vt:lpstr>Century Gothic</vt:lpstr>
      <vt:lpstr>Century Schoolbook</vt:lpstr>
      <vt:lpstr>Constantia</vt:lpstr>
      <vt:lpstr>Corbel</vt:lpstr>
      <vt:lpstr>Gill Sans MT</vt:lpstr>
      <vt:lpstr>Times New Roman</vt:lpstr>
      <vt:lpstr>Wingdings 2</vt:lpstr>
      <vt:lpstr>Wingdings 3</vt:lpstr>
      <vt:lpstr>Flow</vt:lpstr>
      <vt:lpstr>Wisp</vt:lpstr>
      <vt:lpstr>Gallery</vt:lpstr>
      <vt:lpstr>Office Theme</vt:lpstr>
      <vt:lpstr>1_Office Theme</vt:lpstr>
      <vt:lpstr>View</vt:lpstr>
      <vt:lpstr>Dividend</vt:lpstr>
      <vt:lpstr>Parcel</vt:lpstr>
      <vt:lpstr>2_Office Theme</vt:lpstr>
      <vt:lpstr>1_Gallery</vt:lpstr>
      <vt:lpstr>Metropolitan</vt:lpstr>
      <vt:lpstr>2_Gallery</vt:lpstr>
      <vt:lpstr>Retrospect</vt:lpstr>
      <vt:lpstr>1_View</vt:lpstr>
      <vt:lpstr>3_Office Theme</vt:lpstr>
      <vt:lpstr>Frame</vt:lpstr>
      <vt:lpstr>UNIT – 4    Functions</vt:lpstr>
      <vt:lpstr>Function</vt:lpstr>
      <vt:lpstr>Advantages of functions</vt:lpstr>
      <vt:lpstr>Problem: Redundant code</vt:lpstr>
      <vt:lpstr>PowerPoint Presentation</vt:lpstr>
      <vt:lpstr>Two types of functions</vt:lpstr>
      <vt:lpstr>Function Definition</vt:lpstr>
      <vt:lpstr>Function definition…</vt:lpstr>
      <vt:lpstr>PowerPoint Presentation</vt:lpstr>
      <vt:lpstr>Calling a function through main()</vt:lpstr>
      <vt:lpstr>PowerPoint Presentation</vt:lpstr>
      <vt:lpstr>PowerPoint Presentation</vt:lpstr>
      <vt:lpstr>PowerPoint Presentation</vt:lpstr>
      <vt:lpstr>Practice Time</vt:lpstr>
      <vt:lpstr>Function Prototype or Declaration</vt:lpstr>
      <vt:lpstr>PowerPoint Presentation</vt:lpstr>
      <vt:lpstr>The return Statement</vt:lpstr>
      <vt:lpstr>PowerPoint Presentation</vt:lpstr>
      <vt:lpstr>Function parameters</vt:lpstr>
      <vt:lpstr>Types of Functions</vt:lpstr>
      <vt:lpstr>Functions with no arguments and no return values</vt:lpstr>
      <vt:lpstr>PowerPoint Presentation</vt:lpstr>
      <vt:lpstr>Functions with arguments but no return value</vt:lpstr>
      <vt:lpstr>PowerPoint Presentation</vt:lpstr>
      <vt:lpstr>Functions with arguments and return values</vt:lpstr>
      <vt:lpstr>PowerPoint Presentation</vt:lpstr>
      <vt:lpstr>Question</vt:lpstr>
      <vt:lpstr>PowerPoint Presentation</vt:lpstr>
      <vt:lpstr>PowerPoint Presentation</vt:lpstr>
      <vt:lpstr>Function with return value and no Arguments</vt:lpstr>
      <vt:lpstr>PowerPoint Presentation</vt:lpstr>
      <vt:lpstr>Types of function calls</vt:lpstr>
      <vt:lpstr>Passing by Value</vt:lpstr>
      <vt:lpstr>PowerPoint Presentation</vt:lpstr>
      <vt:lpstr>Passing by Address</vt:lpstr>
      <vt:lpstr>What is a pointer???</vt:lpstr>
      <vt:lpstr>PowerPoint Presentation</vt:lpstr>
      <vt:lpstr>Recursive function</vt:lpstr>
      <vt:lpstr>Recursive function</vt:lpstr>
      <vt:lpstr>PowerPoint Presentation</vt:lpstr>
      <vt:lpstr>Problem</vt:lpstr>
      <vt:lpstr>Storage Class</vt:lpstr>
      <vt:lpstr>PowerPoint Presentation</vt:lpstr>
      <vt:lpstr>Local Variable (Automatic or Internal Variable)</vt:lpstr>
      <vt:lpstr>PowerPoint Presentation</vt:lpstr>
      <vt:lpstr>PowerPoint Presentation</vt:lpstr>
      <vt:lpstr>Global Variable (External Variable)</vt:lpstr>
      <vt:lpstr>PowerPoint Presentation</vt:lpstr>
      <vt:lpstr>PowerPoint Presentation</vt:lpstr>
      <vt:lpstr>PowerPoint Presentation</vt:lpstr>
      <vt:lpstr>PowerPoint Presentation</vt:lpstr>
      <vt:lpstr>PowerPoint Presentation</vt:lpstr>
      <vt:lpstr>PowerPoint Presentation</vt:lpstr>
      <vt:lpstr>Multifile Program</vt:lpstr>
      <vt:lpstr>PowerPoint Presentation</vt:lpstr>
      <vt:lpstr>PowerPoint Presentation</vt:lpstr>
      <vt:lpstr>Static Variable</vt:lpstr>
      <vt:lpstr>Static Variable…</vt:lpstr>
      <vt:lpstr>PowerPoint Presentation</vt:lpstr>
      <vt:lpstr>Register Variable</vt:lpstr>
      <vt:lpstr>Register Variable…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 Functions</dc:title>
  <dc:creator>smile mag</dc:creator>
  <cp:lastModifiedBy>DABBAL SINGH  MAHARA</cp:lastModifiedBy>
  <cp:revision>446</cp:revision>
  <dcterms:created xsi:type="dcterms:W3CDTF">2006-08-16T00:00:00Z</dcterms:created>
  <dcterms:modified xsi:type="dcterms:W3CDTF">2023-03-01T16:23:00Z</dcterms:modified>
</cp:coreProperties>
</file>