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40" r:id="rId2"/>
    <p:sldMasterId id="2147483858" r:id="rId3"/>
  </p:sldMasterIdLst>
  <p:notesMasterIdLst>
    <p:notesMasterId r:id="rId81"/>
  </p:notesMasterIdLst>
  <p:sldIdLst>
    <p:sldId id="358" r:id="rId4"/>
    <p:sldId id="256" r:id="rId5"/>
    <p:sldId id="259" r:id="rId6"/>
    <p:sldId id="359" r:id="rId7"/>
    <p:sldId id="260" r:id="rId8"/>
    <p:sldId id="261" r:id="rId9"/>
    <p:sldId id="262" r:id="rId10"/>
    <p:sldId id="263" r:id="rId11"/>
    <p:sldId id="360" r:id="rId12"/>
    <p:sldId id="264" r:id="rId13"/>
    <p:sldId id="265" r:id="rId14"/>
    <p:sldId id="270" r:id="rId15"/>
    <p:sldId id="271" r:id="rId16"/>
    <p:sldId id="324" r:id="rId17"/>
    <p:sldId id="331" r:id="rId18"/>
    <p:sldId id="272" r:id="rId19"/>
    <p:sldId id="361" r:id="rId20"/>
    <p:sldId id="273" r:id="rId21"/>
    <p:sldId id="274" r:id="rId22"/>
    <p:sldId id="362" r:id="rId23"/>
    <p:sldId id="275" r:id="rId24"/>
    <p:sldId id="276" r:id="rId25"/>
    <p:sldId id="277" r:id="rId26"/>
    <p:sldId id="278" r:id="rId27"/>
    <p:sldId id="279" r:id="rId28"/>
    <p:sldId id="281" r:id="rId29"/>
    <p:sldId id="280" r:id="rId30"/>
    <p:sldId id="282" r:id="rId31"/>
    <p:sldId id="326" r:id="rId32"/>
    <p:sldId id="283" r:id="rId33"/>
    <p:sldId id="284" r:id="rId34"/>
    <p:sldId id="366" r:id="rId35"/>
    <p:sldId id="287" r:id="rId36"/>
    <p:sldId id="285" r:id="rId37"/>
    <p:sldId id="367" r:id="rId38"/>
    <p:sldId id="288" r:id="rId39"/>
    <p:sldId id="298" r:id="rId40"/>
    <p:sldId id="301" r:id="rId41"/>
    <p:sldId id="302" r:id="rId42"/>
    <p:sldId id="303" r:id="rId43"/>
    <p:sldId id="304" r:id="rId44"/>
    <p:sldId id="368" r:id="rId45"/>
    <p:sldId id="365" r:id="rId46"/>
    <p:sldId id="297" r:id="rId47"/>
    <p:sldId id="306" r:id="rId48"/>
    <p:sldId id="307" r:id="rId49"/>
    <p:sldId id="308" r:id="rId50"/>
    <p:sldId id="369" r:id="rId51"/>
    <p:sldId id="370" r:id="rId52"/>
    <p:sldId id="371" r:id="rId53"/>
    <p:sldId id="372" r:id="rId54"/>
    <p:sldId id="313" r:id="rId55"/>
    <p:sldId id="314" r:id="rId56"/>
    <p:sldId id="315" r:id="rId57"/>
    <p:sldId id="317" r:id="rId58"/>
    <p:sldId id="323" r:id="rId59"/>
    <p:sldId id="335" r:id="rId60"/>
    <p:sldId id="373" r:id="rId61"/>
    <p:sldId id="338" r:id="rId62"/>
    <p:sldId id="343" r:id="rId63"/>
    <p:sldId id="340" r:id="rId64"/>
    <p:sldId id="374" r:id="rId65"/>
    <p:sldId id="344" r:id="rId66"/>
    <p:sldId id="345" r:id="rId67"/>
    <p:sldId id="349" r:id="rId68"/>
    <p:sldId id="350" r:id="rId69"/>
    <p:sldId id="351" r:id="rId70"/>
    <p:sldId id="352" r:id="rId71"/>
    <p:sldId id="353" r:id="rId72"/>
    <p:sldId id="354" r:id="rId73"/>
    <p:sldId id="355" r:id="rId74"/>
    <p:sldId id="356" r:id="rId75"/>
    <p:sldId id="346" r:id="rId76"/>
    <p:sldId id="347" r:id="rId77"/>
    <p:sldId id="333" r:id="rId78"/>
    <p:sldId id="357" r:id="rId79"/>
    <p:sldId id="334" r:id="rId80"/>
  </p:sldIdLst>
  <p:sldSz cx="12192000" cy="6858000"/>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51" autoAdjust="0"/>
  </p:normalViewPr>
  <p:slideViewPr>
    <p:cSldViewPr>
      <p:cViewPr varScale="1">
        <p:scale>
          <a:sx n="60" d="100"/>
          <a:sy n="60" d="100"/>
        </p:scale>
        <p:origin x="103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C9EB2F5C-62D5-439E-ABC7-59541DE58EA4}" type="datetimeFigureOut">
              <a:rPr lang="en-US" smtClean="0"/>
              <a:pPr/>
              <a:t>12/12/2022</a:t>
            </a:fld>
            <a:endParaRPr lang="en-US"/>
          </a:p>
        </p:txBody>
      </p:sp>
      <p:sp>
        <p:nvSpPr>
          <p:cNvPr id="4" name="Slide Image Placeholder 3"/>
          <p:cNvSpPr>
            <a:spLocks noGrp="1" noRot="1" noChangeAspect="1"/>
          </p:cNvSpPr>
          <p:nvPr>
            <p:ph type="sldImg" idx="2"/>
          </p:nvPr>
        </p:nvSpPr>
        <p:spPr>
          <a:xfrm>
            <a:off x="77788" y="739775"/>
            <a:ext cx="658018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7F1E04DF-FA9D-4A3C-9230-CC805AFA79E2}" type="slidenum">
              <a:rPr lang="en-US" smtClean="0"/>
              <a:pPr/>
              <a:t>‹#›</a:t>
            </a:fld>
            <a:endParaRPr lang="en-US"/>
          </a:p>
        </p:txBody>
      </p:sp>
    </p:spTree>
    <p:extLst>
      <p:ext uri="{BB962C8B-B14F-4D97-AF65-F5344CB8AC3E}">
        <p14:creationId xmlns:p14="http://schemas.microsoft.com/office/powerpoint/2010/main" val="329889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49742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1E04DF-FA9D-4A3C-9230-CC805AFA79E2}" type="slidenum">
              <a:rPr lang="en-US" smtClean="0"/>
              <a:pPr/>
              <a:t>50</a:t>
            </a:fld>
            <a:endParaRPr lang="en-US"/>
          </a:p>
        </p:txBody>
      </p:sp>
    </p:spTree>
    <p:extLst>
      <p:ext uri="{BB962C8B-B14F-4D97-AF65-F5344CB8AC3E}">
        <p14:creationId xmlns:p14="http://schemas.microsoft.com/office/powerpoint/2010/main" val="16589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B328CF-3550-4794-8742-74B5F83B98E6}" type="slidenum">
              <a:rPr lang="en-US" smtClean="0"/>
              <a:t>77</a:t>
            </a:fld>
            <a:endParaRPr lang="en-US"/>
          </a:p>
        </p:txBody>
      </p:sp>
    </p:spTree>
    <p:extLst>
      <p:ext uri="{BB962C8B-B14F-4D97-AF65-F5344CB8AC3E}">
        <p14:creationId xmlns:p14="http://schemas.microsoft.com/office/powerpoint/2010/main" val="341522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C650954B-118C-4E07-B25D-EF1885F4CDB7}" type="datetime1">
              <a:rPr lang="en-US" smtClean="0"/>
              <a:t>12/12/2022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r>
              <a:rPr lang="en-US"/>
              <a:t>Compiled by: Dabbal S. Mahara</a:t>
            </a:r>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2FF78F-0DD0-4B5C-AEAD-545E130A3BD2}"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61CB822F-4128-47AA-8586-6199AABAAAFB}" type="datetime1">
              <a:rPr lang="en-US" smtClean="0"/>
              <a:t>12/12/2022</a:t>
            </a:fld>
            <a:endParaRPr lang="en-US"/>
          </a:p>
        </p:txBody>
      </p:sp>
      <p:sp>
        <p:nvSpPr>
          <p:cNvPr id="5" name="Footer Placeholder 4"/>
          <p:cNvSpPr>
            <a:spLocks noGrp="1"/>
          </p:cNvSpPr>
          <p:nvPr>
            <p:ph type="ftr" sz="quarter" idx="11"/>
          </p:nvPr>
        </p:nvSpPr>
        <p:spPr>
          <a:xfrm>
            <a:off x="609600" y="6556248"/>
            <a:ext cx="4876800" cy="228600"/>
          </a:xfrm>
        </p:spPr>
        <p:txBody>
          <a:bodyPr/>
          <a:lstStyle/>
          <a:p>
            <a:r>
              <a:rPr lang="en-US"/>
              <a:t>Compiled by: Dabbal S. Mahara</a:t>
            </a:r>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FA4029-3EE6-4846-B6A1-42E0C791989E}" type="datetime1">
              <a:rPr lang="en-US" smtClean="0"/>
              <a:t>12/12/2022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Compiled by: Dabbal S. Mahara</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450917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D9C8D-7F42-4E80-8D8A-9F1D76084740}"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637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49CA3-1705-434E-A884-B4F42920558A}"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684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10C0D-AB55-4217-BEFE-64FB447431AD}"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05954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82E9D0-82A0-4F82-BF66-96ACD7958F9C}" type="datetime1">
              <a:rPr lang="en-US" smtClean="0"/>
              <a:t>12/12/2022</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13423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CF763-CA99-4868-B542-924C3F61778A}" type="datetime1">
              <a:rPr lang="en-US" smtClean="0"/>
              <a:t>12/12/2022</a:t>
            </a:fld>
            <a:endParaRPr lang="en-US"/>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7326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FB675-5E79-4926-8506-C7DF1A25BFE5}" type="datetime1">
              <a:rPr lang="en-US" smtClean="0"/>
              <a:t>12/12/2022</a:t>
            </a:fld>
            <a:endParaRPr lang="en-US"/>
          </a:p>
        </p:txBody>
      </p:sp>
      <p:sp>
        <p:nvSpPr>
          <p:cNvPr id="3" name="Footer Placeholder 2"/>
          <p:cNvSpPr>
            <a:spLocks noGrp="1"/>
          </p:cNvSpPr>
          <p:nvPr>
            <p:ph type="ftr" sz="quarter" idx="11"/>
          </p:nvPr>
        </p:nvSpPr>
        <p:spPr/>
        <p:txBody>
          <a:bodyPr/>
          <a:lstStyle/>
          <a:p>
            <a:r>
              <a:rPr lang="en-US"/>
              <a:t>Compiled by: Dabbal S. Mahara</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977981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783AE3-4156-4094-8878-EEACF549BA0A}"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63205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45B0F1-8A81-4AD6-8BB0-7CF4C4DA94CE}"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D99459-E61D-4A02-81F3-BED53CD7748D}"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51558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76ED1-AA29-479B-A6B7-F810524D0D11}"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1045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57AB84-07FF-4313-B4C3-8305B6082986}"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0444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6A26D-AAF6-44CB-BB79-D36C0752C698}"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672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66D32-2B77-4ADB-9B18-34A0634019AF}"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583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876FF2-E97B-443B-93FF-3661D1392A72}" type="datetime1">
              <a:rPr lang="en-US" smtClean="0"/>
              <a:t>12/12/2022</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6382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D6218-2C80-4385-92E2-57B0D73478E6}" type="datetime1">
              <a:rPr lang="en-US" smtClean="0"/>
              <a:t>12/12/2022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7429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49E2AE4-D9F8-4085-9016-F185830161A0}"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9312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007677-8087-4329-B2C9-F7378D16215C}"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4819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2928A-3BFE-4BA4-9D95-DA9B4333F45E}"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83316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690DEF88-5562-4223-ABE1-E0D60818811D}" type="datetime1">
              <a:rPr lang="en-US" smtClean="0"/>
              <a:t>12/12/2022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r>
              <a:rPr lang="en-US"/>
              <a:t>Compiled by: Dabbal S. Mahara</a:t>
            </a:r>
          </a:p>
        </p:txBody>
      </p:sp>
      <p:sp>
        <p:nvSpPr>
          <p:cNvPr id="6" name="Slide Number Placeholder 5"/>
          <p:cNvSpPr>
            <a:spLocks noGrp="1"/>
          </p:cNvSpPr>
          <p:nvPr>
            <p:ph type="sldNum" sz="quarter" idx="12"/>
          </p:nvPr>
        </p:nvSpPr>
        <p:spPr>
          <a:xfrm>
            <a:off x="8978603" y="6555112"/>
            <a:ext cx="784448"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68CC1-751A-4B6F-9B0C-A73E2DCC28FB}"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52640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AADF0-746E-49B2-ABD2-59A2D2ADBF02}"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560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B1EBD-EAA0-4237-8807-594CE53B1328}"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269776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14359-3F4B-44E8-AA2E-A37F1794D1F5}" type="datetime1">
              <a:rPr lang="en-US" smtClean="0"/>
              <a:t>12/12/2022</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99755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BC829-6AA6-499F-8FEB-67B312125D99}" type="datetime1">
              <a:rPr lang="en-US" smtClean="0"/>
              <a:t>12/12/2022</a:t>
            </a:fld>
            <a:endParaRPr lang="en-US"/>
          </a:p>
        </p:txBody>
      </p:sp>
      <p:sp>
        <p:nvSpPr>
          <p:cNvPr id="4" name="Footer Placeholder 3"/>
          <p:cNvSpPr>
            <a:spLocks noGrp="1"/>
          </p:cNvSpPr>
          <p:nvPr>
            <p:ph type="ftr" sz="quarter" idx="11"/>
          </p:nvPr>
        </p:nvSpPr>
        <p:spPr/>
        <p:txBody>
          <a:bodyPr/>
          <a:lstStyle/>
          <a:p>
            <a:r>
              <a:rPr lang="en-US"/>
              <a:t>Compiled by: Dabbal S. Mahara</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8215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37937-EA69-4993-B003-DFD8493717C8}" type="datetime1">
              <a:rPr lang="en-US" smtClean="0"/>
              <a:t>12/12/2022</a:t>
            </a:fld>
            <a:endParaRPr lang="en-US"/>
          </a:p>
        </p:txBody>
      </p:sp>
      <p:sp>
        <p:nvSpPr>
          <p:cNvPr id="3" name="Footer Placeholder 2"/>
          <p:cNvSpPr>
            <a:spLocks noGrp="1"/>
          </p:cNvSpPr>
          <p:nvPr>
            <p:ph type="ftr" sz="quarter" idx="11"/>
          </p:nvPr>
        </p:nvSpPr>
        <p:spPr/>
        <p:txBody>
          <a:bodyPr/>
          <a:lstStyle/>
          <a:p>
            <a:r>
              <a:rPr lang="en-US"/>
              <a:t>Compiled by: Dabbal S. Mahara</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310354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F8810-16A1-49FA-97AB-8628FB3FDAAF}"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6087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B44B6-8E27-47DB-BF92-1E2F328B8819}"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01924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E2460-6EAF-47A5-95B3-C741A8EAA543}"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298123"/>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E2460-6EAF-47A5-95B3-C741A8EAA543}"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124961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61C845-2BF0-41F3-A608-96954366F37F}"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74E2460-6EAF-47A5-95B3-C741A8EAA543}"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662016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74E2460-6EAF-47A5-95B3-C741A8EAA543}"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7171977"/>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74E2460-6EAF-47A5-95B3-C741A8EAA543}"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7584395"/>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A5CBE-9860-46A8-BA82-62020A9714B4}"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75249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1388B-F009-4F55-92F1-42F8017F6FF4}" type="datetime1">
              <a:rPr lang="en-US" smtClean="0"/>
              <a:t>12/12/2022</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57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907895E-8437-4CBD-8409-5A7FB1829E86}" type="datetime1">
              <a:rPr lang="en-US" smtClean="0"/>
              <a:t>12/12/2022</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9609F7C-609F-491B-BAF9-9E3AD91E4C9E}" type="datetime1">
              <a:rPr lang="en-US" smtClean="0"/>
              <a:t>12/12/2022</a:t>
            </a:fld>
            <a:endParaRPr lang="en-US"/>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6138049-034D-487C-89CC-A980C000898C}" type="datetime1">
              <a:rPr lang="en-US" smtClean="0"/>
              <a:t>12/12/2022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a:t>Compiled by: Dabbal S. Mahara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6EFA8C-8D37-423B-8820-3C68837FA5F2}"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E9551369-2749-467B-86DF-CBD738B555CF}" type="datetime1">
              <a:rPr lang="en-US" smtClean="0"/>
              <a:t>12/12/2022</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AB4E150D-BC67-4FE5-AC34-3E3C51ACF331}" type="datetime1">
              <a:rPr lang="en-US" smtClean="0"/>
              <a:t>12/12/2022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a:t>Compiled by: Dabbal S. Mahara</a:t>
            </a:r>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59A909-6ADC-4491-B64A-D723250B6984}" type="datetime1">
              <a:rPr lang="en-US" smtClean="0"/>
              <a:t>12/12/2022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Compiled by: Dabbal S. Mahara</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04997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B4E150D-BC67-4FE5-AC34-3E3C51ACF331}" type="datetime1">
              <a:rPr lang="en-US" smtClean="0"/>
              <a:t>12/12/2022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Compiled by: Dabbal S. Mahara</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1909824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10058400" cy="1219200"/>
          </a:xfrm>
        </p:spPr>
        <p:txBody>
          <a:bodyPr>
            <a:noAutofit/>
          </a:bodyPr>
          <a:lstStyle/>
          <a:p>
            <a:pPr algn="ctr"/>
            <a:r>
              <a:rPr lang="en-US" sz="4800" b="1" dirty="0">
                <a:solidFill>
                  <a:srgbClr val="7030A0"/>
                </a:solidFill>
              </a:rPr>
              <a:t>UNIT – 2 Part I </a:t>
            </a:r>
            <a:endParaRPr lang="en-US" sz="2400" b="1" dirty="0">
              <a:solidFill>
                <a:srgbClr val="7030A0"/>
              </a:solidFill>
            </a:endParaRPr>
          </a:p>
        </p:txBody>
      </p:sp>
      <p:sp>
        <p:nvSpPr>
          <p:cNvPr id="4" name="Subtitle 3"/>
          <p:cNvSpPr>
            <a:spLocks noGrp="1"/>
          </p:cNvSpPr>
          <p:nvPr>
            <p:ph type="subTitle" idx="1"/>
          </p:nvPr>
        </p:nvSpPr>
        <p:spPr>
          <a:xfrm>
            <a:off x="2743200" y="2057400"/>
            <a:ext cx="8305800" cy="4800600"/>
          </a:xfrm>
        </p:spPr>
        <p:txBody>
          <a:bodyPr>
            <a:noAutofit/>
          </a:bodyPr>
          <a:lstStyle/>
          <a:p>
            <a:pPr algn="ctr">
              <a:spcBef>
                <a:spcPts val="600"/>
              </a:spcBef>
            </a:pPr>
            <a:r>
              <a:rPr lang="en-US" sz="2800" b="1" dirty="0">
                <a:solidFill>
                  <a:srgbClr val="7030A0"/>
                </a:solidFill>
              </a:rPr>
              <a:t>Programming in C (COM412)</a:t>
            </a:r>
          </a:p>
          <a:p>
            <a:pPr algn="ctr">
              <a:spcBef>
                <a:spcPts val="600"/>
              </a:spcBef>
            </a:pPr>
            <a:r>
              <a:rPr lang="en-US" sz="2800" b="1" dirty="0">
                <a:solidFill>
                  <a:srgbClr val="FF0000"/>
                </a:solidFill>
              </a:rPr>
              <a:t>BSc CSIT First Semester</a:t>
            </a:r>
          </a:p>
          <a:p>
            <a:pPr algn="ctr">
              <a:spcBef>
                <a:spcPts val="600"/>
              </a:spcBef>
            </a:pPr>
            <a:r>
              <a:rPr lang="en-US" sz="2000" dirty="0">
                <a:solidFill>
                  <a:srgbClr val="002060"/>
                </a:solidFill>
              </a:rPr>
              <a:t>Mid-West university</a:t>
            </a:r>
          </a:p>
          <a:p>
            <a:pPr algn="ctr">
              <a:spcBef>
                <a:spcPts val="600"/>
              </a:spcBef>
            </a:pPr>
            <a:r>
              <a:rPr lang="en-US" sz="2000" dirty="0">
                <a:solidFill>
                  <a:srgbClr val="002060"/>
                </a:solidFill>
              </a:rPr>
              <a:t>Birendranagar, Surkhet, Nepal</a:t>
            </a:r>
          </a:p>
          <a:p>
            <a:pPr algn="ctr">
              <a:spcBef>
                <a:spcPts val="600"/>
              </a:spcBef>
            </a:pPr>
            <a:endParaRPr lang="en-US" sz="2000"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11113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Keywords</a:t>
            </a:r>
          </a:p>
        </p:txBody>
      </p:sp>
      <p:sp>
        <p:nvSpPr>
          <p:cNvPr id="3" name="Content Placeholder 2"/>
          <p:cNvSpPr>
            <a:spLocks noGrp="1"/>
          </p:cNvSpPr>
          <p:nvPr>
            <p:ph idx="1"/>
          </p:nvPr>
        </p:nvSpPr>
        <p:spPr>
          <a:xfrm>
            <a:off x="609600" y="1729301"/>
            <a:ext cx="9652000" cy="4846320"/>
          </a:xfrm>
        </p:spPr>
        <p:txBody>
          <a:bodyPr/>
          <a:lstStyle/>
          <a:p>
            <a:pPr algn="just"/>
            <a:r>
              <a:rPr lang="en-US" dirty="0"/>
              <a:t>Every C word is classified as either a </a:t>
            </a:r>
            <a:r>
              <a:rPr lang="en-US" b="1" dirty="0"/>
              <a:t>keyword</a:t>
            </a:r>
            <a:r>
              <a:rPr lang="en-US" dirty="0"/>
              <a:t> or an </a:t>
            </a:r>
            <a:r>
              <a:rPr lang="en-US" b="1" dirty="0"/>
              <a:t>identifier</a:t>
            </a:r>
            <a:r>
              <a:rPr lang="en-US" dirty="0"/>
              <a:t>.</a:t>
            </a:r>
          </a:p>
          <a:p>
            <a:pPr algn="just"/>
            <a:r>
              <a:rPr lang="en-US" dirty="0"/>
              <a:t>Keywords are predefined words in C programming language. </a:t>
            </a:r>
          </a:p>
          <a:p>
            <a:pPr algn="just"/>
            <a:r>
              <a:rPr lang="en-US" dirty="0"/>
              <a:t>All keywords have fixed meaning and these meanings cannot be changed.</a:t>
            </a:r>
          </a:p>
          <a:p>
            <a:pPr algn="just"/>
            <a:r>
              <a:rPr lang="en-US" dirty="0"/>
              <a:t>Keywords are also called reserved words because they are used for pre-defined purposes and cannot be used as identifiers.</a:t>
            </a:r>
          </a:p>
          <a:p>
            <a:pPr algn="just"/>
            <a:r>
              <a:rPr lang="en-US" dirty="0"/>
              <a:t>There are total of 32 keywords in C.</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 C keywords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Footer Placeholder 3"/>
          <p:cNvSpPr>
            <a:spLocks noGrp="1"/>
          </p:cNvSpPr>
          <p:nvPr>
            <p:ph type="ftr" sz="quarter" idx="11"/>
          </p:nvPr>
        </p:nvSpPr>
        <p:spPr/>
        <p:txBody>
          <a:bodyPr/>
          <a:lstStyle/>
          <a:p>
            <a:r>
              <a:rPr lang="en-US"/>
              <a:t>Compiled by: Dabbal S. Mahara</a:t>
            </a:r>
          </a:p>
        </p:txBody>
      </p:sp>
      <p:pic>
        <p:nvPicPr>
          <p:cNvPr id="2050" name="Picture 2" descr="C Keywords | Top 24 Awesome Keywords in C You Need To Kno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8552928"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p:txBody>
          <a:bodyPr>
            <a:normAutofit/>
          </a:bodyPr>
          <a:lstStyle/>
          <a:p>
            <a:pPr algn="just"/>
            <a:r>
              <a:rPr lang="en-US" dirty="0"/>
              <a:t>Every word used in C program to refer to the names of variables, functions, arrays, pointers and symbolic constants are called identifiers.</a:t>
            </a:r>
          </a:p>
          <a:p>
            <a:pPr algn="just"/>
            <a:r>
              <a:rPr lang="en-US" dirty="0"/>
              <a:t>These are user-defined names and consist of a sequence of letters and digits, with a letter as the first character.</a:t>
            </a:r>
          </a:p>
          <a:p>
            <a:pPr algn="just"/>
            <a:r>
              <a:rPr lang="en-US" dirty="0"/>
              <a:t>Both uppercase and lowercase letters can be used, although lowercase letters are commonly preferred.</a:t>
            </a:r>
          </a:p>
          <a:p>
            <a:pPr algn="just"/>
            <a:r>
              <a:rPr lang="en-US" dirty="0"/>
              <a:t>The underscore character can also be used to link between two words in long identifiers.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identifiers</a:t>
            </a:r>
          </a:p>
        </p:txBody>
      </p:sp>
      <p:sp>
        <p:nvSpPr>
          <p:cNvPr id="3" name="Content Placeholder 2"/>
          <p:cNvSpPr>
            <a:spLocks noGrp="1"/>
          </p:cNvSpPr>
          <p:nvPr>
            <p:ph idx="1"/>
          </p:nvPr>
        </p:nvSpPr>
        <p:spPr/>
        <p:txBody>
          <a:bodyPr/>
          <a:lstStyle/>
          <a:p>
            <a:pPr marL="514350" indent="-514350" algn="just">
              <a:buFont typeface="+mj-lt"/>
              <a:buAutoNum type="arabicParenR"/>
            </a:pPr>
            <a:r>
              <a:rPr lang="en-US" dirty="0"/>
              <a:t>First character must be an alphabet (or underscore).</a:t>
            </a:r>
          </a:p>
          <a:p>
            <a:pPr marL="514350" indent="-514350" algn="just">
              <a:buFont typeface="+mj-lt"/>
              <a:buAutoNum type="arabicParenR"/>
            </a:pPr>
            <a:r>
              <a:rPr lang="en-US" dirty="0"/>
              <a:t>Must consist of only letters, digits or underscore.</a:t>
            </a:r>
          </a:p>
          <a:p>
            <a:pPr marL="514350" indent="-514350" algn="just">
              <a:buFont typeface="+mj-lt"/>
              <a:buAutoNum type="arabicParenR"/>
            </a:pPr>
            <a:r>
              <a:rPr lang="en-US" dirty="0"/>
              <a:t>Must not contain white space. Only underscore is permitted.</a:t>
            </a:r>
          </a:p>
          <a:p>
            <a:pPr marL="514350" indent="-514350" algn="just">
              <a:buFont typeface="+mj-lt"/>
              <a:buAutoNum type="arabicParenR"/>
            </a:pPr>
            <a:r>
              <a:rPr lang="en-US" dirty="0"/>
              <a:t>Keywords cannot be used.</a:t>
            </a:r>
          </a:p>
          <a:p>
            <a:pPr marL="514350" indent="-514350" algn="just">
              <a:buFont typeface="+mj-lt"/>
              <a:buAutoNum type="arabicParenR"/>
            </a:pPr>
            <a:r>
              <a:rPr lang="en-US" dirty="0"/>
              <a:t>Only first 31 characters are significant.</a:t>
            </a:r>
          </a:p>
          <a:p>
            <a:pPr marL="514350" indent="-514350" algn="just">
              <a:buFont typeface="+mj-lt"/>
              <a:buAutoNum type="arabicParenR"/>
            </a:pPr>
            <a:r>
              <a:rPr lang="en-US" dirty="0"/>
              <a:t>It is case-sensitive, i.e. uppercase and lowercase letters are not interchangeable.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Determine which of the following are valid identifiers? If invalid, explain why?</a:t>
            </a:r>
          </a:p>
          <a:p>
            <a:pPr>
              <a:buNone/>
            </a:pPr>
            <a:r>
              <a:rPr lang="en-US" dirty="0"/>
              <a:t>	(a) keyword		(b) n1+n2</a:t>
            </a:r>
          </a:p>
          <a:p>
            <a:pPr>
              <a:buNone/>
            </a:pPr>
            <a:r>
              <a:rPr lang="en-US" dirty="0"/>
              <a:t>	(c) file_3			(d) #</a:t>
            </a:r>
            <a:r>
              <a:rPr lang="en-US" dirty="0" err="1"/>
              <a:t>ph_no</a:t>
            </a:r>
            <a:endParaRPr lang="en-US" dirty="0"/>
          </a:p>
          <a:p>
            <a:pPr>
              <a:buNone/>
            </a:pPr>
            <a:r>
              <a:rPr lang="en-US" dirty="0"/>
              <a:t>	(e) double			(f) Rs2000</a:t>
            </a:r>
          </a:p>
          <a:p>
            <a:pPr>
              <a:buNone/>
            </a:pPr>
            <a:r>
              <a:rPr lang="en-US" dirty="0"/>
              <a:t>	(g) doubles		(h) </a:t>
            </a:r>
            <a:r>
              <a:rPr lang="en-US" dirty="0" err="1"/>
              <a:t>first_name</a:t>
            </a:r>
            <a:endParaRPr lang="en-US" dirty="0"/>
          </a:p>
          <a:p>
            <a:pPr>
              <a:buNone/>
            </a:pPr>
            <a:r>
              <a:rPr lang="en-US" dirty="0"/>
              <a:t>	(i) 2var			(j) first-name</a:t>
            </a:r>
          </a:p>
          <a:p>
            <a:pPr>
              <a:buNone/>
            </a:pPr>
            <a:r>
              <a:rPr lang="en-US" dirty="0"/>
              <a:t>	(k) $1000			(g) return</a:t>
            </a:r>
          </a:p>
          <a:p>
            <a:pPr>
              <a:buNone/>
            </a:pPr>
            <a:r>
              <a:rPr lang="en-US" dirty="0"/>
              <a:t>	(h) _1			(j) </a:t>
            </a:r>
            <a:r>
              <a:rPr lang="en-US" dirty="0" err="1"/>
              <a:t>inta</a:t>
            </a:r>
            <a:endParaRPr lang="en-US" dirty="0"/>
          </a:p>
          <a:p>
            <a:pPr>
              <a:buNone/>
            </a:pPr>
            <a:r>
              <a:rPr lang="en-US" dirty="0"/>
              <a:t>	(k) _			(l) __</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Rectangle 5"/>
          <p:cNvSpPr/>
          <p:nvPr/>
        </p:nvSpPr>
        <p:spPr>
          <a:xfrm>
            <a:off x="4392546" y="295870"/>
            <a:ext cx="1779654"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TEST</a:t>
            </a:r>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identifiers</a:t>
            </a:r>
          </a:p>
        </p:txBody>
      </p:sp>
      <p:sp>
        <p:nvSpPr>
          <p:cNvPr id="3" name="Content Placeholder 2"/>
          <p:cNvSpPr>
            <a:spLocks noGrp="1"/>
          </p:cNvSpPr>
          <p:nvPr>
            <p:ph idx="1"/>
          </p:nvPr>
        </p:nvSpPr>
        <p:spPr/>
        <p:txBody>
          <a:bodyPr/>
          <a:lstStyle/>
          <a:p>
            <a:pPr marL="0" indent="0">
              <a:buNone/>
            </a:pPr>
            <a:r>
              <a:rPr lang="en-US" dirty="0"/>
              <a:t>#include&lt;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length, breadth;</a:t>
            </a:r>
          </a:p>
          <a:p>
            <a:pPr marL="0" indent="0">
              <a:buNone/>
            </a:pPr>
            <a:r>
              <a:rPr lang="en-US" dirty="0"/>
              <a:t>    </a:t>
            </a:r>
            <a:r>
              <a:rPr lang="en-US" dirty="0" err="1"/>
              <a:t>int</a:t>
            </a:r>
            <a:r>
              <a:rPr lang="en-US" dirty="0"/>
              <a:t> area;</a:t>
            </a:r>
          </a:p>
          <a:p>
            <a:pPr marL="0" indent="0">
              <a:buNone/>
            </a:pPr>
            <a:r>
              <a:rPr lang="en-US" dirty="0"/>
              <a:t>    return 0;</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418736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pPr algn="just"/>
            <a:r>
              <a:rPr lang="en-US" dirty="0"/>
              <a:t>Constants in C refer to fixed values that do not change during the execution of a program.</a:t>
            </a:r>
          </a:p>
          <a:p>
            <a:pPr algn="just"/>
            <a:r>
              <a:rPr lang="en-US" dirty="0"/>
              <a:t>C constants can be divided into different categories:</a:t>
            </a:r>
          </a:p>
          <a:p>
            <a:pPr lvl="1" algn="just"/>
            <a:r>
              <a:rPr lang="en-US" dirty="0"/>
              <a:t>Numeric Constants</a:t>
            </a:r>
          </a:p>
          <a:p>
            <a:pPr lvl="2" algn="just"/>
            <a:r>
              <a:rPr lang="en-US" dirty="0"/>
              <a:t>Integer Constants</a:t>
            </a:r>
          </a:p>
          <a:p>
            <a:pPr lvl="2" algn="just"/>
            <a:r>
              <a:rPr lang="en-US" dirty="0"/>
              <a:t>Real Constants</a:t>
            </a:r>
          </a:p>
          <a:p>
            <a:pPr lvl="1" algn="just"/>
            <a:r>
              <a:rPr lang="en-US" dirty="0"/>
              <a:t>Character Constants</a:t>
            </a:r>
          </a:p>
          <a:p>
            <a:pPr lvl="2" algn="just"/>
            <a:r>
              <a:rPr lang="en-US" dirty="0"/>
              <a:t>Single Character Constants</a:t>
            </a:r>
          </a:p>
          <a:p>
            <a:pPr lvl="2" algn="just"/>
            <a:r>
              <a:rPr lang="en-US" dirty="0"/>
              <a:t>String Constants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3076" name="Picture 4" descr="Data Types and Constants-C-Programming Tutorial-Chapter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8263175" cy="567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constants</a:t>
            </a:r>
          </a:p>
        </p:txBody>
      </p:sp>
      <p:sp>
        <p:nvSpPr>
          <p:cNvPr id="3" name="Content Placeholder 2"/>
          <p:cNvSpPr>
            <a:spLocks noGrp="1"/>
          </p:cNvSpPr>
          <p:nvPr>
            <p:ph idx="1"/>
          </p:nvPr>
        </p:nvSpPr>
        <p:spPr/>
        <p:txBody>
          <a:bodyPr/>
          <a:lstStyle/>
          <a:p>
            <a:pPr algn="just"/>
            <a:r>
              <a:rPr lang="en-US" dirty="0"/>
              <a:t>Integer Constant refers to a sequence of digits (at least one digit) with no decimal point and either positive or negative.</a:t>
            </a:r>
          </a:p>
          <a:p>
            <a:pPr algn="just"/>
            <a:r>
              <a:rPr lang="en-US" dirty="0"/>
              <a:t>If no sign precedes an integer constant, it is assumed to be positive.</a:t>
            </a:r>
          </a:p>
          <a:p>
            <a:pPr algn="just"/>
            <a:r>
              <a:rPr lang="en-US" dirty="0"/>
              <a:t>No commas or blank spaces are allowed within the integer constant.</a:t>
            </a:r>
          </a:p>
          <a:p>
            <a:pPr algn="just"/>
            <a:r>
              <a:rPr lang="en-US" dirty="0"/>
              <a:t>E.g. 0, 123, +365, -555, etc.</a:t>
            </a:r>
          </a:p>
          <a:p>
            <a:pPr algn="just"/>
            <a:r>
              <a:rPr lang="en-US" dirty="0">
                <a:solidFill>
                  <a:srgbClr val="FF0000"/>
                </a:solidFill>
              </a:rPr>
              <a:t>$1000, 20,000, 22 329, are not allowed.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constants…</a:t>
            </a:r>
          </a:p>
        </p:txBody>
      </p:sp>
      <p:sp>
        <p:nvSpPr>
          <p:cNvPr id="3" name="Content Placeholder 2"/>
          <p:cNvSpPr>
            <a:spLocks noGrp="1"/>
          </p:cNvSpPr>
          <p:nvPr>
            <p:ph idx="1"/>
          </p:nvPr>
        </p:nvSpPr>
        <p:spPr/>
        <p:txBody>
          <a:bodyPr>
            <a:normAutofit/>
          </a:bodyPr>
          <a:lstStyle/>
          <a:p>
            <a:r>
              <a:rPr lang="en-US" dirty="0"/>
              <a:t>Three types:</a:t>
            </a:r>
          </a:p>
          <a:p>
            <a:pPr lvl="1"/>
            <a:r>
              <a:rPr lang="en-US" dirty="0">
                <a:solidFill>
                  <a:schemeClr val="tx1"/>
                </a:solidFill>
              </a:rPr>
              <a:t>Decimal Integer Constants</a:t>
            </a:r>
          </a:p>
          <a:p>
            <a:pPr lvl="1"/>
            <a:r>
              <a:rPr lang="en-US" dirty="0">
                <a:solidFill>
                  <a:schemeClr val="tx1"/>
                </a:solidFill>
              </a:rPr>
              <a:t>Octal Integer Constants</a:t>
            </a:r>
          </a:p>
          <a:p>
            <a:pPr lvl="1"/>
            <a:r>
              <a:rPr lang="en-US" dirty="0">
                <a:solidFill>
                  <a:schemeClr val="tx1"/>
                </a:solidFill>
              </a:rPr>
              <a:t>Hexadecimal Integer Constants</a:t>
            </a:r>
          </a:p>
          <a:p>
            <a:pPr lvl="1">
              <a:buNone/>
            </a:pPr>
            <a:endParaRPr lang="en-US" dirty="0">
              <a:solidFill>
                <a:schemeClr val="tx1"/>
              </a:solidFill>
            </a:endParaRPr>
          </a:p>
          <a:p>
            <a:pPr lvl="1" algn="just">
              <a:buNone/>
            </a:pPr>
            <a:r>
              <a:rPr lang="en-US" dirty="0">
                <a:solidFill>
                  <a:schemeClr val="tx1"/>
                </a:solidFill>
              </a:rPr>
              <a:t>Decimal Integer Constants: Decimal integers consist of a set of digits, 0 through 9, preceded by an optional – or + sign. E.g. +78, 0, 123, etc.</a:t>
            </a:r>
          </a:p>
          <a:p>
            <a:pPr lvl="1" algn="just">
              <a:buNone/>
            </a:pPr>
            <a:endParaRPr lang="en-US" dirty="0">
              <a:solidFill>
                <a:schemeClr val="tx1"/>
              </a:solidFill>
            </a:endParaRPr>
          </a:p>
          <a:p>
            <a:pPr lvl="1" algn="just">
              <a:buNone/>
            </a:pPr>
            <a:r>
              <a:rPr lang="en-US" dirty="0">
                <a:solidFill>
                  <a:schemeClr val="tx1"/>
                </a:solidFill>
              </a:rPr>
              <a:t>Octal Integer Constants: An octal integer constant consists of any combination of digits from the set 0 through 7, with a leading 0.  E.g. 056, 0, 0123, etc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Unit 2 </a:t>
            </a:r>
            <a:br>
              <a:rPr lang="en-US" dirty="0"/>
            </a:br>
            <a:r>
              <a:rPr lang="en-US" dirty="0"/>
              <a:t>Data types and variables</a:t>
            </a:r>
          </a:p>
        </p:txBody>
      </p:sp>
      <p:sp>
        <p:nvSpPr>
          <p:cNvPr id="6" name="Content Placeholder 5"/>
          <p:cNvSpPr>
            <a:spLocks noGrp="1"/>
          </p:cNvSpPr>
          <p:nvPr>
            <p:ph idx="1"/>
          </p:nvPr>
        </p:nvSpPr>
        <p:spPr>
          <a:xfrm>
            <a:off x="1154954" y="2603500"/>
            <a:ext cx="10035785" cy="3721100"/>
          </a:xfrm>
        </p:spPr>
        <p:txBody>
          <a:bodyPr>
            <a:normAutofit/>
          </a:bodyPr>
          <a:lstStyle/>
          <a:p>
            <a:r>
              <a:rPr lang="en-US" sz="2800" dirty="0"/>
              <a:t>Character set, C Tokens, Variables, </a:t>
            </a:r>
          </a:p>
          <a:p>
            <a:r>
              <a:rPr lang="en-US" sz="2800" dirty="0"/>
              <a:t>Data types (integer, floating, character, type conversion, type definitions, </a:t>
            </a:r>
            <a:r>
              <a:rPr lang="en-US" sz="2800" dirty="0" err="1"/>
              <a:t>sizeof</a:t>
            </a:r>
            <a:r>
              <a:rPr lang="en-US" sz="2800" dirty="0"/>
              <a:t> operator)</a:t>
            </a:r>
          </a:p>
          <a:p>
            <a:r>
              <a:rPr lang="en-US" sz="2800" dirty="0"/>
              <a:t>Symbolic constants, Escape sequence,</a:t>
            </a:r>
          </a:p>
          <a:p>
            <a:r>
              <a:rPr lang="en-US" sz="2800" dirty="0"/>
              <a:t>Preprocessor Directives</a:t>
            </a:r>
          </a:p>
          <a:p>
            <a:r>
              <a:rPr lang="en-US" sz="2800" dirty="0" err="1"/>
              <a:t>printf</a:t>
            </a:r>
            <a:r>
              <a:rPr lang="en-US" sz="2800" dirty="0"/>
              <a:t>() and </a:t>
            </a:r>
            <a:r>
              <a:rPr lang="en-US" sz="2800" dirty="0" err="1"/>
              <a:t>scanf</a:t>
            </a:r>
            <a:r>
              <a:rPr lang="en-US" sz="2800" dirty="0"/>
              <a:t>() functions</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Footer Placeholder 2"/>
          <p:cNvSpPr>
            <a:spLocks noGrp="1"/>
          </p:cNvSpPr>
          <p:nvPr>
            <p:ph type="ftr" sz="quarter" idx="11"/>
          </p:nvPr>
        </p:nvSpPr>
        <p:spPr/>
        <p:txBody>
          <a:bodyPr/>
          <a:lstStyle/>
          <a:p>
            <a:r>
              <a:rPr lang="en-US"/>
              <a:t>Compiled by: Dabbal S. Mahara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4098" name="Picture 2" descr="Constants in C Programming Language | atnyl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9372600" cy="527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04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constants…</a:t>
            </a:r>
          </a:p>
        </p:txBody>
      </p:sp>
      <p:sp>
        <p:nvSpPr>
          <p:cNvPr id="3" name="Content Placeholder 2"/>
          <p:cNvSpPr>
            <a:spLocks noGrp="1"/>
          </p:cNvSpPr>
          <p:nvPr>
            <p:ph idx="1"/>
          </p:nvPr>
        </p:nvSpPr>
        <p:spPr/>
        <p:txBody>
          <a:bodyPr>
            <a:normAutofit/>
          </a:bodyPr>
          <a:lstStyle/>
          <a:p>
            <a:pPr lvl="1" algn="just">
              <a:buNone/>
            </a:pPr>
            <a:r>
              <a:rPr lang="en-US" dirty="0"/>
              <a:t>Hexadecimal Integer Constants: </a:t>
            </a:r>
          </a:p>
          <a:p>
            <a:pPr lvl="1" algn="just">
              <a:buFont typeface="Arial" pitchFamily="34" charset="0"/>
              <a:buChar char="•"/>
            </a:pPr>
            <a:r>
              <a:rPr lang="en-US" dirty="0"/>
              <a:t>A hexadecimal integer constant consists of any combination of digits from the set 0 to 9, and alphabets A through F or a through f with a leading 0X or 0x.</a:t>
            </a:r>
          </a:p>
          <a:p>
            <a:pPr lvl="1" algn="just">
              <a:buFont typeface="Arial" pitchFamily="34" charset="0"/>
              <a:buChar char="•"/>
            </a:pPr>
            <a:r>
              <a:rPr lang="en-US" dirty="0"/>
              <a:t>The letters A through F represent the numbers 10 through 15.</a:t>
            </a:r>
          </a:p>
          <a:p>
            <a:pPr lvl="1" algn="just">
              <a:buFont typeface="Arial" pitchFamily="34" charset="0"/>
              <a:buChar char="•"/>
            </a:pPr>
            <a:r>
              <a:rPr lang="en-US" dirty="0"/>
              <a:t>E.g. 0X2, 0x9F, 0Xabc, 0x0, etc.</a:t>
            </a:r>
          </a:p>
          <a:p>
            <a:pPr lvl="1" algn="just">
              <a:buFont typeface="Arial" pitchFamily="34" charset="0"/>
              <a:buChar char="•"/>
            </a:pPr>
            <a:endParaRPr lang="en-US" dirty="0"/>
          </a:p>
          <a:p>
            <a:pPr lvl="1" algn="just">
              <a:buFont typeface="Arial" pitchFamily="34" charset="0"/>
              <a:buChar char="•"/>
            </a:pPr>
            <a:endParaRPr lang="en-US" dirty="0"/>
          </a:p>
          <a:p>
            <a:pPr lvl="1" algn="just">
              <a:buFont typeface="Arial" pitchFamily="34" charset="0"/>
              <a:buChar char="•"/>
            </a:pPr>
            <a:r>
              <a:rPr lang="en-US" dirty="0">
                <a:solidFill>
                  <a:srgbClr val="FF0000"/>
                </a:solidFill>
              </a:rPr>
              <a:t>NOTE: Octal and Hexadecimal numbers are rarely used in programming.</a:t>
            </a:r>
          </a:p>
          <a:p>
            <a:pPr lvl="1"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239000" cy="6074736"/>
          </a:xfrm>
        </p:spPr>
        <p:txBody>
          <a:bodyPr>
            <a:normAutofit fontScale="92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endParaRPr lang="en-US" dirty="0"/>
          </a:p>
          <a:p>
            <a:pPr>
              <a:buNone/>
            </a:pPr>
            <a:r>
              <a:rPr lang="en-US" dirty="0" err="1"/>
              <a:t>int</a:t>
            </a:r>
            <a:r>
              <a:rPr lang="en-US" dirty="0"/>
              <a:t> main()</a:t>
            </a:r>
          </a:p>
          <a:p>
            <a:pPr>
              <a:buNone/>
            </a:pPr>
            <a:r>
              <a:rPr lang="en-US" dirty="0"/>
              <a:t>{</a:t>
            </a:r>
          </a:p>
          <a:p>
            <a:pPr>
              <a:buNone/>
            </a:pPr>
            <a:r>
              <a:rPr lang="en-US" dirty="0"/>
              <a:t>	</a:t>
            </a:r>
            <a:r>
              <a:rPr lang="en-US" dirty="0" err="1"/>
              <a:t>int</a:t>
            </a:r>
            <a:r>
              <a:rPr lang="en-US" dirty="0"/>
              <a:t> </a:t>
            </a:r>
            <a:r>
              <a:rPr lang="en-US" dirty="0" err="1"/>
              <a:t>a,b,c</a:t>
            </a:r>
            <a:r>
              <a:rPr lang="en-US" dirty="0"/>
              <a:t>;</a:t>
            </a:r>
          </a:p>
          <a:p>
            <a:pPr>
              <a:buNone/>
            </a:pPr>
            <a:endParaRPr lang="en-US" dirty="0"/>
          </a:p>
          <a:p>
            <a:pPr>
              <a:buNone/>
            </a:pPr>
            <a:r>
              <a:rPr lang="en-US" dirty="0"/>
              <a:t>	a=10;</a:t>
            </a:r>
          </a:p>
          <a:p>
            <a:pPr>
              <a:buNone/>
            </a:pPr>
            <a:r>
              <a:rPr lang="en-US" dirty="0"/>
              <a:t>	b=010;</a:t>
            </a:r>
          </a:p>
          <a:p>
            <a:pPr>
              <a:buNone/>
            </a:pPr>
            <a:r>
              <a:rPr lang="en-US" dirty="0"/>
              <a:t>	c=0xFF;</a:t>
            </a:r>
          </a:p>
          <a:p>
            <a:pPr>
              <a:buNone/>
            </a:pPr>
            <a:r>
              <a:rPr lang="en-US" dirty="0"/>
              <a:t>	</a:t>
            </a:r>
            <a:r>
              <a:rPr lang="en-US" dirty="0" err="1"/>
              <a:t>printf</a:t>
            </a:r>
            <a:r>
              <a:rPr lang="en-US" dirty="0"/>
              <a:t>("Decimal integer is %</a:t>
            </a:r>
            <a:r>
              <a:rPr lang="en-US" dirty="0" err="1"/>
              <a:t>d",a</a:t>
            </a:r>
            <a:r>
              <a:rPr lang="en-US" dirty="0"/>
              <a:t>);</a:t>
            </a:r>
          </a:p>
          <a:p>
            <a:pPr>
              <a:buNone/>
            </a:pPr>
            <a:r>
              <a:rPr lang="en-US" dirty="0"/>
              <a:t>	</a:t>
            </a:r>
            <a:r>
              <a:rPr lang="en-US" dirty="0" err="1"/>
              <a:t>printf</a:t>
            </a:r>
            <a:r>
              <a:rPr lang="en-US" dirty="0"/>
              <a:t>("\</a:t>
            </a:r>
            <a:r>
              <a:rPr lang="en-US" dirty="0" err="1"/>
              <a:t>nOctal</a:t>
            </a:r>
            <a:r>
              <a:rPr lang="en-US" dirty="0"/>
              <a:t> integer is %</a:t>
            </a:r>
            <a:r>
              <a:rPr lang="en-US" dirty="0" err="1"/>
              <a:t>d",b</a:t>
            </a:r>
            <a:r>
              <a:rPr lang="en-US" dirty="0"/>
              <a:t>);</a:t>
            </a:r>
          </a:p>
          <a:p>
            <a:pPr>
              <a:buNone/>
            </a:pPr>
            <a:r>
              <a:rPr lang="en-US" dirty="0"/>
              <a:t>	</a:t>
            </a:r>
            <a:r>
              <a:rPr lang="en-US" dirty="0" err="1"/>
              <a:t>printf</a:t>
            </a:r>
            <a:r>
              <a:rPr lang="en-US" dirty="0"/>
              <a:t>("\</a:t>
            </a:r>
            <a:r>
              <a:rPr lang="en-US" dirty="0" err="1"/>
              <a:t>nHexadecimal</a:t>
            </a:r>
            <a:r>
              <a:rPr lang="en-US" dirty="0"/>
              <a:t> integer is %</a:t>
            </a:r>
            <a:r>
              <a:rPr lang="en-US" dirty="0" err="1"/>
              <a:t>d",c</a:t>
            </a:r>
            <a:r>
              <a:rPr lang="en-US" dirty="0"/>
              <a:t>);</a:t>
            </a:r>
          </a:p>
          <a:p>
            <a:pPr>
              <a:buNone/>
            </a:pPr>
            <a:r>
              <a:rPr lang="en-US" dirty="0"/>
              <a:t>	</a:t>
            </a: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constants</a:t>
            </a:r>
          </a:p>
        </p:txBody>
      </p:sp>
      <p:sp>
        <p:nvSpPr>
          <p:cNvPr id="3" name="Content Placeholder 2"/>
          <p:cNvSpPr>
            <a:spLocks noGrp="1"/>
          </p:cNvSpPr>
          <p:nvPr>
            <p:ph idx="1"/>
          </p:nvPr>
        </p:nvSpPr>
        <p:spPr/>
        <p:txBody>
          <a:bodyPr/>
          <a:lstStyle/>
          <a:p>
            <a:pPr algn="just"/>
            <a:r>
              <a:rPr lang="en-US" dirty="0"/>
              <a:t>Integer numbers are inadequate to represent quantities that vary continuously, such as distances, heights, temperatures, prices and so on.</a:t>
            </a:r>
          </a:p>
          <a:p>
            <a:pPr algn="just"/>
            <a:r>
              <a:rPr lang="en-US" dirty="0"/>
              <a:t>These quantities are represented by numbers having fractional parts like 3.14.</a:t>
            </a:r>
          </a:p>
          <a:p>
            <a:pPr algn="just"/>
            <a:r>
              <a:rPr lang="en-US" dirty="0"/>
              <a:t>Such numbers are called real (or floating point) constants.</a:t>
            </a:r>
          </a:p>
          <a:p>
            <a:pPr algn="just"/>
            <a:r>
              <a:rPr lang="en-US" dirty="0"/>
              <a:t>E.g. 0.00123, -0.25, +125.0, 23.35, etc</a:t>
            </a:r>
          </a:p>
          <a:p>
            <a:pPr algn="just"/>
            <a:r>
              <a:rPr lang="en-US" dirty="0"/>
              <a:t>Real constants can be written into two forms: fractional form and exponential form.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form constants</a:t>
            </a:r>
          </a:p>
        </p:txBody>
      </p:sp>
      <p:sp>
        <p:nvSpPr>
          <p:cNvPr id="3" name="Content Placeholder 2"/>
          <p:cNvSpPr>
            <a:spLocks noGrp="1"/>
          </p:cNvSpPr>
          <p:nvPr>
            <p:ph idx="1"/>
          </p:nvPr>
        </p:nvSpPr>
        <p:spPr/>
        <p:txBody>
          <a:bodyPr/>
          <a:lstStyle/>
          <a:p>
            <a:pPr algn="just"/>
            <a:r>
              <a:rPr lang="en-US" dirty="0"/>
              <a:t>Fractional form constants must have at least one digit and a decimal point. </a:t>
            </a:r>
          </a:p>
          <a:p>
            <a:pPr algn="just"/>
            <a:r>
              <a:rPr lang="en-US" dirty="0"/>
              <a:t>It can either be positive or negative but the default sign is positive. </a:t>
            </a:r>
          </a:p>
          <a:p>
            <a:pPr algn="just"/>
            <a:r>
              <a:rPr lang="en-US" dirty="0"/>
              <a:t>Commas or blank spaces are not allowed within a real constant. </a:t>
            </a:r>
          </a:p>
          <a:p>
            <a:pPr algn="just"/>
            <a:r>
              <a:rPr lang="en-US" dirty="0"/>
              <a:t>E.g. +23.45, 456.0, -23.35, -5544.312, etc are in fractional form.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Exponential form constants</a:t>
            </a:r>
          </a:p>
        </p:txBody>
      </p:sp>
      <p:sp>
        <p:nvSpPr>
          <p:cNvPr id="3" name="Content Placeholder 2"/>
          <p:cNvSpPr>
            <a:spLocks noGrp="1"/>
          </p:cNvSpPr>
          <p:nvPr>
            <p:ph idx="1"/>
          </p:nvPr>
        </p:nvSpPr>
        <p:spPr/>
        <p:txBody>
          <a:bodyPr>
            <a:normAutofit/>
          </a:bodyPr>
          <a:lstStyle/>
          <a:p>
            <a:pPr algn="just"/>
            <a:r>
              <a:rPr lang="en-US" dirty="0"/>
              <a:t>In exponential form of representation, the real constant is represented in two parts as,	mantissa e exponent</a:t>
            </a:r>
          </a:p>
          <a:p>
            <a:pPr algn="just"/>
            <a:r>
              <a:rPr lang="en-US" dirty="0"/>
              <a:t>The digits before ‘e’ is called mantissa and after is called exponent.</a:t>
            </a:r>
          </a:p>
          <a:p>
            <a:pPr algn="just"/>
            <a:r>
              <a:rPr lang="en-US" dirty="0"/>
              <a:t>The mantissa part may have a positive or negative sign, but the default is positive.</a:t>
            </a:r>
          </a:p>
          <a:p>
            <a:pPr algn="just"/>
            <a:r>
              <a:rPr lang="en-US" dirty="0"/>
              <a:t>The exponent must have at least one digit</a:t>
            </a:r>
            <a:r>
              <a:rPr lang="en-US" dirty="0">
                <a:solidFill>
                  <a:srgbClr val="FF0000"/>
                </a:solidFill>
              </a:rPr>
              <a:t> (must be integer)</a:t>
            </a:r>
            <a:r>
              <a:rPr lang="en-US" dirty="0"/>
              <a:t>, which can be either positive or negative.</a:t>
            </a:r>
          </a:p>
          <a:p>
            <a:pPr algn="just"/>
            <a:r>
              <a:rPr lang="en-US" dirty="0"/>
              <a:t>E.g. -3.2e-4	implies 	[-3.2*10</a:t>
            </a:r>
            <a:r>
              <a:rPr lang="en-US" baseline="30000" dirty="0"/>
              <a:t>-4</a:t>
            </a:r>
            <a:r>
              <a:rPr lang="en-US" dirty="0"/>
              <a:t>]	</a:t>
            </a:r>
          </a:p>
          <a:p>
            <a:pPr marL="0" indent="0" algn="just">
              <a:buNone/>
            </a:pPr>
            <a:r>
              <a:rPr lang="en-US" dirty="0"/>
              <a:t>	-0.2e+3	implies	[-0.2*10</a:t>
            </a:r>
            <a:r>
              <a:rPr lang="en-US" baseline="30000" dirty="0"/>
              <a:t>3</a:t>
            </a:r>
            <a:r>
              <a:rPr lang="en-US" dirty="0"/>
              <a:t>]</a:t>
            </a:r>
          </a:p>
          <a:p>
            <a:pPr lvl="1"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239000" cy="6074736"/>
          </a:xfrm>
        </p:spPr>
        <p:txBody>
          <a:bodyPr>
            <a:normAutofit/>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endParaRPr lang="en-US" dirty="0"/>
          </a:p>
          <a:p>
            <a:pPr>
              <a:buNone/>
            </a:pPr>
            <a:r>
              <a:rPr lang="en-US" dirty="0" err="1"/>
              <a:t>int</a:t>
            </a:r>
            <a:r>
              <a:rPr lang="en-US" dirty="0"/>
              <a:t> main()</a:t>
            </a:r>
          </a:p>
          <a:p>
            <a:pPr>
              <a:buNone/>
            </a:pPr>
            <a:r>
              <a:rPr lang="en-US" dirty="0"/>
              <a:t>{</a:t>
            </a:r>
          </a:p>
          <a:p>
            <a:pPr>
              <a:buNone/>
            </a:pPr>
            <a:r>
              <a:rPr lang="en-US" dirty="0"/>
              <a:t>float x;</a:t>
            </a:r>
          </a:p>
          <a:p>
            <a:pPr>
              <a:buNone/>
            </a:pPr>
            <a:endParaRPr lang="en-US" dirty="0"/>
          </a:p>
          <a:p>
            <a:pPr>
              <a:buNone/>
            </a:pPr>
            <a:r>
              <a:rPr lang="en-US" dirty="0"/>
              <a:t>x=-3.2e-4;</a:t>
            </a:r>
          </a:p>
          <a:p>
            <a:pPr>
              <a:buNone/>
            </a:pPr>
            <a:r>
              <a:rPr lang="en-US" dirty="0" err="1"/>
              <a:t>printf</a:t>
            </a:r>
            <a:r>
              <a:rPr lang="en-US" dirty="0"/>
              <a:t>("\</a:t>
            </a:r>
            <a:r>
              <a:rPr lang="en-US" dirty="0" err="1"/>
              <a:t>nFloating</a:t>
            </a:r>
            <a:r>
              <a:rPr lang="en-US" dirty="0"/>
              <a:t> point constant is %</a:t>
            </a:r>
            <a:r>
              <a:rPr lang="en-US" dirty="0" err="1"/>
              <a:t>f",x</a:t>
            </a:r>
            <a:r>
              <a:rPr lang="en-US" dirty="0"/>
              <a:t>);</a:t>
            </a:r>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Character constants</a:t>
            </a:r>
          </a:p>
        </p:txBody>
      </p:sp>
      <p:sp>
        <p:nvSpPr>
          <p:cNvPr id="3" name="Content Placeholder 2"/>
          <p:cNvSpPr>
            <a:spLocks noGrp="1"/>
          </p:cNvSpPr>
          <p:nvPr>
            <p:ph idx="1"/>
          </p:nvPr>
        </p:nvSpPr>
        <p:spPr/>
        <p:txBody>
          <a:bodyPr>
            <a:normAutofit/>
          </a:bodyPr>
          <a:lstStyle/>
          <a:p>
            <a:pPr algn="just"/>
            <a:r>
              <a:rPr lang="en-US" dirty="0"/>
              <a:t>A single character constant (or simply character constant) contains a single character alphabet, a digit or a special symbol enclosed within a pair of single quote marks.</a:t>
            </a:r>
          </a:p>
          <a:p>
            <a:pPr algn="just"/>
            <a:r>
              <a:rPr lang="en-US" dirty="0"/>
              <a:t>E.g. ‘5’, ‘X’, ‘;’ ‘ ’, etc.</a:t>
            </a:r>
          </a:p>
          <a:p>
            <a:pPr algn="just"/>
            <a:r>
              <a:rPr lang="en-US" dirty="0"/>
              <a:t>Character constants have integer values known as ASCII values.</a:t>
            </a:r>
          </a:p>
          <a:p>
            <a:pPr algn="just"/>
            <a:r>
              <a:rPr lang="en-US" dirty="0">
                <a:solidFill>
                  <a:srgbClr val="FF0000"/>
                </a:solidFill>
              </a:rPr>
              <a:t>NOTE: The character constant ‘5’ is not the same as the number 5.</a:t>
            </a:r>
            <a:r>
              <a:rPr lang="en-US" dirty="0"/>
              <a:t> </a:t>
            </a:r>
          </a:p>
          <a:p>
            <a:pPr algn="just"/>
            <a:r>
              <a:rPr lang="en-US" dirty="0">
                <a:solidFill>
                  <a:srgbClr val="FF0000"/>
                </a:solidFill>
              </a:rPr>
              <a:t>NOTE: ‘A’ is a valid character constant but ‘AA’ is not.</a:t>
            </a:r>
          </a:p>
          <a:p>
            <a:pPr algn="just"/>
            <a:endParaRPr lang="en-US"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239000" cy="6074736"/>
          </a:xfrm>
        </p:spPr>
        <p:txBody>
          <a:bodyPr>
            <a:normAutofit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endParaRPr lang="en-US" dirty="0"/>
          </a:p>
          <a:p>
            <a:pPr>
              <a:buNone/>
            </a:pPr>
            <a:r>
              <a:rPr lang="en-US" dirty="0" err="1"/>
              <a:t>Int</a:t>
            </a:r>
            <a:r>
              <a:rPr lang="en-US" dirty="0"/>
              <a:t> main()</a:t>
            </a:r>
          </a:p>
          <a:p>
            <a:pPr>
              <a:buNone/>
            </a:pPr>
            <a:r>
              <a:rPr lang="en-US" dirty="0"/>
              <a:t>{</a:t>
            </a:r>
          </a:p>
          <a:p>
            <a:pPr>
              <a:buNone/>
            </a:pPr>
            <a:r>
              <a:rPr lang="en-US" dirty="0"/>
              <a:t>int n = 4;</a:t>
            </a:r>
          </a:p>
          <a:p>
            <a:pPr>
              <a:buNone/>
            </a:pPr>
            <a:r>
              <a:rPr lang="en-US" dirty="0"/>
              <a:t>char c = ‘4’;</a:t>
            </a:r>
          </a:p>
          <a:p>
            <a:pPr>
              <a:buNone/>
            </a:pPr>
            <a:endParaRPr lang="en-US" dirty="0"/>
          </a:p>
          <a:p>
            <a:pPr>
              <a:buNone/>
            </a:pPr>
            <a:r>
              <a:rPr lang="en-US" dirty="0"/>
              <a:t>n = n + 5;			//n=4+5=9</a:t>
            </a:r>
          </a:p>
          <a:p>
            <a:pPr>
              <a:buNone/>
            </a:pPr>
            <a:r>
              <a:rPr lang="en-US" dirty="0"/>
              <a:t>c = c + 5;			//c=52+5=57</a:t>
            </a:r>
          </a:p>
          <a:p>
            <a:pPr>
              <a:buNone/>
            </a:pPr>
            <a:r>
              <a:rPr lang="en-US" dirty="0" err="1"/>
              <a:t>printf</a:t>
            </a:r>
            <a:r>
              <a:rPr lang="en-US" dirty="0"/>
              <a:t>(“Integer = %</a:t>
            </a:r>
            <a:r>
              <a:rPr lang="en-US" dirty="0" err="1"/>
              <a:t>d”,n</a:t>
            </a:r>
            <a:r>
              <a:rPr lang="en-US" dirty="0"/>
              <a:t>);</a:t>
            </a:r>
          </a:p>
          <a:p>
            <a:pPr>
              <a:buNone/>
            </a:pPr>
            <a:r>
              <a:rPr lang="en-US" dirty="0" err="1"/>
              <a:t>printf</a:t>
            </a:r>
            <a:r>
              <a:rPr lang="en-US" dirty="0"/>
              <a:t>(“\</a:t>
            </a:r>
            <a:r>
              <a:rPr lang="en-US" dirty="0" err="1"/>
              <a:t>nCharacter</a:t>
            </a:r>
            <a:r>
              <a:rPr lang="en-US" dirty="0"/>
              <a:t> = %</a:t>
            </a:r>
            <a:r>
              <a:rPr lang="en-US" dirty="0" err="1"/>
              <a:t>d”,c</a:t>
            </a:r>
            <a:r>
              <a:rPr lang="en-US" dirty="0"/>
              <a:t>);</a:t>
            </a:r>
          </a:p>
          <a:p>
            <a:pPr>
              <a:buNone/>
            </a:pPr>
            <a:r>
              <a:rPr lang="en-US" dirty="0" err="1"/>
              <a:t>getch</a:t>
            </a:r>
            <a:r>
              <a:rPr lang="en-US" dirty="0"/>
              <a:t>();</a:t>
            </a:r>
          </a:p>
          <a:p>
            <a:pPr>
              <a:buNone/>
            </a:pPr>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7848600" cy="6074736"/>
          </a:xfrm>
        </p:spPr>
        <p:txBody>
          <a:bodyPr>
            <a:normAutofit/>
          </a:bodyPr>
          <a:lstStyle/>
          <a:p>
            <a:pPr>
              <a:buNone/>
            </a:pPr>
            <a:r>
              <a:rPr lang="en-US" dirty="0"/>
              <a:t>#include &lt;stdio.h&gt;</a:t>
            </a:r>
          </a:p>
          <a:p>
            <a:pPr>
              <a:buNone/>
            </a:pPr>
            <a:r>
              <a:rPr lang="en-US" dirty="0"/>
              <a:t>#include &lt;conio.h&gt;</a:t>
            </a:r>
          </a:p>
          <a:p>
            <a:pPr>
              <a:buNone/>
            </a:pPr>
            <a:r>
              <a:rPr lang="en-US" dirty="0" err="1"/>
              <a:t>int</a:t>
            </a:r>
            <a:r>
              <a:rPr lang="en-US" dirty="0"/>
              <a:t> main()</a:t>
            </a:r>
          </a:p>
          <a:p>
            <a:pPr>
              <a:buNone/>
            </a:pPr>
            <a:r>
              <a:rPr lang="en-US" dirty="0"/>
              <a:t>{</a:t>
            </a:r>
          </a:p>
          <a:p>
            <a:pPr>
              <a:buNone/>
            </a:pPr>
            <a:r>
              <a:rPr lang="en-US" dirty="0"/>
              <a:t>char x;</a:t>
            </a:r>
          </a:p>
          <a:p>
            <a:pPr>
              <a:buNone/>
            </a:pPr>
            <a:r>
              <a:rPr lang="en-US" dirty="0"/>
              <a:t>x='A';</a:t>
            </a:r>
          </a:p>
          <a:p>
            <a:pPr>
              <a:buNone/>
            </a:pPr>
            <a:r>
              <a:rPr lang="en-US" dirty="0" err="1"/>
              <a:t>printf</a:t>
            </a:r>
            <a:r>
              <a:rPr lang="en-US" dirty="0"/>
              <a:t>("The character %c's ASCII value is:%d", x, x);</a:t>
            </a:r>
          </a:p>
          <a:p>
            <a:pPr>
              <a:buNone/>
            </a:pPr>
            <a:r>
              <a:rPr lang="en-US" dirty="0"/>
              <a:t>getch();</a:t>
            </a:r>
          </a:p>
          <a:p>
            <a:pPr>
              <a:buNone/>
            </a:pPr>
            <a:r>
              <a:rPr lang="en-US" dirty="0"/>
              <a:t>} </a:t>
            </a:r>
          </a:p>
          <a:p>
            <a:pPr>
              <a:buNone/>
            </a:pPr>
            <a:endParaRPr lang="en-US" dirty="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5562600" y="533400"/>
            <a:ext cx="3886200" cy="1938992"/>
          </a:xfrm>
          <a:prstGeom prst="rect">
            <a:avLst/>
          </a:prstGeom>
          <a:noFill/>
        </p:spPr>
        <p:txBody>
          <a:bodyPr wrap="square" rtlCol="0">
            <a:spAutoFit/>
          </a:bodyPr>
          <a:lstStyle/>
          <a:p>
            <a:pPr algn="just"/>
            <a:r>
              <a:rPr lang="en-US" sz="2000" dirty="0"/>
              <a:t>Note: </a:t>
            </a:r>
            <a:r>
              <a:rPr lang="en-US" sz="2000" dirty="0">
                <a:solidFill>
                  <a:srgbClr val="FF0000"/>
                </a:solidFill>
              </a:rPr>
              <a:t>To find the ASCII value of \, we have to write a=‘\\’;. Writing a=‘\’; gives error. Similarly to find out ASCII values of enter and backspace keys we have to write ‘\n’ and ‘\b’.</a:t>
            </a:r>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a:t>
            </a:r>
          </a:p>
        </p:txBody>
      </p:sp>
      <p:sp>
        <p:nvSpPr>
          <p:cNvPr id="3" name="Content Placeholder 2"/>
          <p:cNvSpPr>
            <a:spLocks noGrp="1"/>
          </p:cNvSpPr>
          <p:nvPr>
            <p:ph idx="1"/>
          </p:nvPr>
        </p:nvSpPr>
        <p:spPr/>
        <p:txBody>
          <a:bodyPr/>
          <a:lstStyle/>
          <a:p>
            <a:pPr algn="just"/>
            <a:r>
              <a:rPr lang="en-US" dirty="0"/>
              <a:t>The set of characters that are used to form words, numbers and expressions in C is called C character set.</a:t>
            </a:r>
          </a:p>
          <a:p>
            <a:pPr algn="just"/>
            <a:r>
              <a:rPr lang="en-US" dirty="0"/>
              <a:t>The combination of these characters form words, numbers and expressions.</a:t>
            </a:r>
          </a:p>
          <a:p>
            <a:pPr algn="just"/>
            <a:r>
              <a:rPr lang="en-US" dirty="0"/>
              <a:t>The C character set is grouped into the following four categories:</a:t>
            </a:r>
          </a:p>
          <a:p>
            <a:pPr marL="749808" lvl="1" indent="-457200" algn="just">
              <a:buClr>
                <a:srgbClr val="872D4D"/>
              </a:buClr>
              <a:buFont typeface="+mj-lt"/>
              <a:buAutoNum type="arabicParenR"/>
            </a:pPr>
            <a:r>
              <a:rPr lang="en-US" dirty="0"/>
              <a:t>Letters or alphabets</a:t>
            </a:r>
          </a:p>
          <a:p>
            <a:pPr marL="749808" lvl="1" indent="-457200" algn="just">
              <a:buClr>
                <a:srgbClr val="872D4D"/>
              </a:buClr>
              <a:buFont typeface="+mj-lt"/>
              <a:buAutoNum type="arabicParenR"/>
            </a:pPr>
            <a:r>
              <a:rPr lang="en-US" dirty="0"/>
              <a:t>Digits</a:t>
            </a:r>
          </a:p>
          <a:p>
            <a:pPr marL="749808" lvl="1" indent="-457200" algn="just">
              <a:buClr>
                <a:srgbClr val="872D4D"/>
              </a:buClr>
              <a:buFont typeface="+mj-lt"/>
              <a:buAutoNum type="arabicParenR"/>
            </a:pPr>
            <a:r>
              <a:rPr lang="en-US" dirty="0"/>
              <a:t>Special Characters</a:t>
            </a:r>
          </a:p>
          <a:p>
            <a:pPr marL="749808" lvl="1" indent="-457200" algn="just">
              <a:buClr>
                <a:srgbClr val="872D4D"/>
              </a:buClr>
              <a:buFont typeface="+mj-lt"/>
              <a:buAutoNum type="arabicParenR"/>
            </a:pPr>
            <a:r>
              <a:rPr lang="en-US" dirty="0"/>
              <a:t>White Spaces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3" name="Content Placeholder 2"/>
          <p:cNvSpPr>
            <a:spLocks noGrp="1"/>
          </p:cNvSpPr>
          <p:nvPr>
            <p:ph idx="1"/>
          </p:nvPr>
        </p:nvSpPr>
        <p:spPr/>
        <p:txBody>
          <a:bodyPr>
            <a:normAutofit lnSpcReduction="10000"/>
          </a:bodyPr>
          <a:lstStyle/>
          <a:p>
            <a:pPr algn="just"/>
            <a:r>
              <a:rPr lang="en-US" dirty="0"/>
              <a:t>A string constant is a sequence of characters enclosed in double quotes.</a:t>
            </a:r>
          </a:p>
          <a:p>
            <a:pPr algn="just"/>
            <a:r>
              <a:rPr lang="en-US" dirty="0"/>
              <a:t>The characters may be letters, numbers, special characters and blank space. However, it does not have an equivalent ASCII value.</a:t>
            </a:r>
          </a:p>
          <a:p>
            <a:pPr algn="just"/>
            <a:r>
              <a:rPr lang="en-US" dirty="0"/>
              <a:t>E.g. “Hi!”, “2011”, “WELL DONE”, “?...!”, “5+3”, “X”, etc.</a:t>
            </a:r>
          </a:p>
          <a:p>
            <a:pPr algn="just"/>
            <a:endParaRPr lang="en-US" dirty="0"/>
          </a:p>
          <a:p>
            <a:pPr algn="just"/>
            <a:r>
              <a:rPr lang="en-US" dirty="0">
                <a:solidFill>
                  <a:srgbClr val="FF0000"/>
                </a:solidFill>
              </a:rPr>
              <a:t>NOTE: 							A character constant (e.g. ‘X’) is not equivalent to the single character string constant (e.g. “X”).							Also, “5+3” is a string rather than an arithmetic operation</a:t>
            </a:r>
          </a:p>
          <a:p>
            <a:pPr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609600" y="1600200"/>
            <a:ext cx="9652000" cy="4855536"/>
          </a:xfrm>
        </p:spPr>
        <p:txBody>
          <a:bodyPr>
            <a:normAutofit fontScale="92500"/>
          </a:bodyPr>
          <a:lstStyle/>
          <a:p>
            <a:r>
              <a:rPr lang="en-US" dirty="0"/>
              <a:t>A variable is a data name that is used to store a data value.</a:t>
            </a:r>
          </a:p>
          <a:p>
            <a:r>
              <a:rPr lang="en-US" dirty="0"/>
              <a:t>Its value can be changed, and it can be reused many times.</a:t>
            </a:r>
          </a:p>
          <a:p>
            <a:r>
              <a:rPr lang="en-US" dirty="0"/>
              <a:t>A </a:t>
            </a:r>
            <a:r>
              <a:rPr lang="en-US" b="1" dirty="0"/>
              <a:t>variable</a:t>
            </a:r>
            <a:r>
              <a:rPr lang="en-US" dirty="0"/>
              <a:t> represents name of the memory location.</a:t>
            </a:r>
          </a:p>
          <a:p>
            <a:r>
              <a:rPr lang="en-US" dirty="0"/>
              <a:t>It is a way to represent memory location through symbol so that it can be easily identified.</a:t>
            </a:r>
          </a:p>
          <a:p>
            <a:pPr algn="just"/>
            <a:r>
              <a:rPr lang="en-US" dirty="0"/>
              <a:t>Since a variable is an identifier, the rules for naming variables are similar to those of identifiers.</a:t>
            </a:r>
          </a:p>
          <a:p>
            <a:pPr algn="just"/>
            <a:r>
              <a:rPr lang="en-US" dirty="0"/>
              <a:t>A variable name can be chosen by the programmer in a meaningful way so as to reflect its function or nature in the program.</a:t>
            </a:r>
          </a:p>
          <a:p>
            <a:pPr algn="just"/>
            <a:r>
              <a:rPr lang="en-US" dirty="0"/>
              <a:t>E.g. Average, sum, counter, first_name, etc.</a:t>
            </a:r>
          </a:p>
          <a:p>
            <a:pPr algn="just"/>
            <a:r>
              <a:rPr lang="en-US" dirty="0"/>
              <a:t>123, (area), %, 25th, Price$, blood group, etc. are not allowed.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Example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1026" name="Picture 2" descr="Variables Keywords and Identifiers in C - Chapter 2 of C Programmin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066800" y="2667000"/>
            <a:ext cx="8839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30546" y="1785223"/>
            <a:ext cx="1773242" cy="523220"/>
          </a:xfrm>
          <a:prstGeom prst="rect">
            <a:avLst/>
          </a:prstGeom>
          <a:noFill/>
        </p:spPr>
        <p:txBody>
          <a:bodyPr wrap="none" rtlCol="0">
            <a:spAutoFit/>
          </a:bodyPr>
          <a:lstStyle/>
          <a:p>
            <a:r>
              <a:rPr lang="en-US" sz="2800" dirty="0" err="1"/>
              <a:t>int</a:t>
            </a:r>
            <a:r>
              <a:rPr lang="en-US" sz="2800" dirty="0"/>
              <a:t> j = 10;</a:t>
            </a:r>
          </a:p>
        </p:txBody>
      </p:sp>
    </p:spTree>
    <p:extLst>
      <p:ext uri="{BB962C8B-B14F-4D97-AF65-F5344CB8AC3E}">
        <p14:creationId xmlns:p14="http://schemas.microsoft.com/office/powerpoint/2010/main" val="3226024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a:t>
            </a:r>
          </a:p>
        </p:txBody>
      </p:sp>
      <p:sp>
        <p:nvSpPr>
          <p:cNvPr id="3" name="Content Placeholder 2"/>
          <p:cNvSpPr>
            <a:spLocks noGrp="1"/>
          </p:cNvSpPr>
          <p:nvPr>
            <p:ph idx="1"/>
          </p:nvPr>
        </p:nvSpPr>
        <p:spPr/>
        <p:txBody>
          <a:bodyPr/>
          <a:lstStyle/>
          <a:p>
            <a:pPr algn="just"/>
            <a:r>
              <a:rPr lang="en-US" dirty="0"/>
              <a:t>Any variable should be defined before using it in a program.</a:t>
            </a:r>
          </a:p>
          <a:p>
            <a:pPr algn="just"/>
            <a:r>
              <a:rPr lang="en-US" dirty="0"/>
              <a:t>The variables are defined or declared using following syntax:</a:t>
            </a:r>
          </a:p>
          <a:p>
            <a:pPr lvl="1" algn="just">
              <a:buNone/>
            </a:pPr>
            <a:r>
              <a:rPr lang="en-US" dirty="0"/>
              <a:t>		</a:t>
            </a:r>
            <a:r>
              <a:rPr lang="en-US" dirty="0">
                <a:solidFill>
                  <a:srgbClr val="002060"/>
                </a:solidFill>
              </a:rPr>
              <a:t>data_type variable_name;</a:t>
            </a:r>
            <a:r>
              <a:rPr lang="en-US" dirty="0"/>
              <a:t>		</a:t>
            </a:r>
          </a:p>
          <a:p>
            <a:pPr lvl="1" algn="just">
              <a:buNone/>
            </a:pPr>
            <a:r>
              <a:rPr lang="en-US" dirty="0">
                <a:solidFill>
                  <a:schemeClr val="tx1"/>
                </a:solidFill>
              </a:rPr>
              <a:t>where variable_name is the name of the variable.</a:t>
            </a:r>
          </a:p>
          <a:p>
            <a:pPr lvl="1" algn="just">
              <a:buClr>
                <a:srgbClr val="7030A0"/>
              </a:buClr>
              <a:buFont typeface="Wingdings" pitchFamily="2" charset="2"/>
              <a:buChar char="v"/>
            </a:pPr>
            <a:r>
              <a:rPr lang="en-US" dirty="0">
                <a:solidFill>
                  <a:schemeClr val="tx1"/>
                </a:solidFill>
              </a:rPr>
              <a:t> E.g. </a:t>
            </a:r>
          </a:p>
          <a:p>
            <a:pPr marL="1051560" lvl="4" indent="0" algn="just">
              <a:buClr>
                <a:srgbClr val="7030A0"/>
              </a:buClr>
              <a:buNone/>
            </a:pPr>
            <a:r>
              <a:rPr lang="en-US" sz="2800" dirty="0" err="1">
                <a:solidFill>
                  <a:schemeClr val="tx1"/>
                </a:solidFill>
              </a:rPr>
              <a:t>int</a:t>
            </a:r>
            <a:r>
              <a:rPr lang="en-US" sz="2800" dirty="0">
                <a:solidFill>
                  <a:schemeClr val="tx1"/>
                </a:solidFill>
              </a:rPr>
              <a:t> a;	</a:t>
            </a:r>
          </a:p>
          <a:p>
            <a:pPr marL="1051560" lvl="4" indent="0" algn="just">
              <a:buClr>
                <a:srgbClr val="7030A0"/>
              </a:buClr>
              <a:buNone/>
            </a:pPr>
            <a:r>
              <a:rPr lang="en-US" sz="2800" dirty="0">
                <a:solidFill>
                  <a:schemeClr val="tx1"/>
                </a:solidFill>
              </a:rPr>
              <a:t>float radius;	</a:t>
            </a:r>
          </a:p>
          <a:p>
            <a:pPr marL="1051560" lvl="4" indent="0" algn="just">
              <a:buClr>
                <a:srgbClr val="7030A0"/>
              </a:buClr>
              <a:buNone/>
            </a:pPr>
            <a:r>
              <a:rPr lang="en-US" sz="2800" dirty="0">
                <a:solidFill>
                  <a:schemeClr val="tx1"/>
                </a:solidFill>
              </a:rPr>
              <a:t>char gender;	</a:t>
            </a:r>
          </a:p>
          <a:p>
            <a:pPr marL="1051560" lvl="4" indent="0" algn="just">
              <a:buClr>
                <a:srgbClr val="7030A0"/>
              </a:buClr>
              <a:buNone/>
            </a:pPr>
            <a:r>
              <a:rPr lang="en-US" sz="2800" dirty="0" err="1">
                <a:solidFill>
                  <a:schemeClr val="tx1"/>
                </a:solidFill>
              </a:rPr>
              <a:t>int</a:t>
            </a:r>
            <a:r>
              <a:rPr lang="en-US" sz="2800" dirty="0">
                <a:solidFill>
                  <a:schemeClr val="tx1"/>
                </a:solidFill>
              </a:rPr>
              <a:t>  x1,x2,x3;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pPr algn="just"/>
            <a:r>
              <a:rPr lang="en-US" sz="2800" dirty="0"/>
              <a:t>A data type specifies the type of data that a variable can store such as integer, floating, character, etc.</a:t>
            </a:r>
          </a:p>
          <a:p>
            <a:pPr algn="just"/>
            <a:r>
              <a:rPr lang="en-US" sz="2800" dirty="0"/>
              <a:t>C language is rich in its data types. There are other varieties of data types available in C, each of which may be represented differently within computer’s memory.</a:t>
            </a:r>
          </a:p>
          <a:p>
            <a:pPr algn="just"/>
            <a:r>
              <a:rPr lang="en-US" sz="2800" dirty="0"/>
              <a:t>ANSI C supports 3 classes of data types:</a:t>
            </a:r>
          </a:p>
          <a:p>
            <a:pPr lvl="1" algn="just"/>
            <a:r>
              <a:rPr lang="en-US" sz="2400" dirty="0"/>
              <a:t>Primary (or fundamental) data types</a:t>
            </a:r>
          </a:p>
          <a:p>
            <a:pPr lvl="1" algn="just"/>
            <a:r>
              <a:rPr lang="en-US" sz="2400" dirty="0"/>
              <a:t>Derived data types</a:t>
            </a:r>
          </a:p>
          <a:p>
            <a:pPr lvl="1" algn="just"/>
            <a:r>
              <a:rPr lang="en-US" sz="2400" dirty="0"/>
              <a:t>User-defined data types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3074" name="Picture 2" descr="data types in 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10134600" cy="569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764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a:t>
            </a:r>
          </a:p>
        </p:txBody>
      </p:sp>
      <p:sp>
        <p:nvSpPr>
          <p:cNvPr id="3" name="Content Placeholder 2"/>
          <p:cNvSpPr>
            <a:spLocks noGrp="1"/>
          </p:cNvSpPr>
          <p:nvPr>
            <p:ph idx="1"/>
          </p:nvPr>
        </p:nvSpPr>
        <p:spPr/>
        <p:txBody>
          <a:bodyPr>
            <a:normAutofit/>
          </a:bodyPr>
          <a:lstStyle/>
          <a:p>
            <a:pPr algn="just"/>
            <a:r>
              <a:rPr lang="en-US" sz="2800" dirty="0"/>
              <a:t>Integers are whole numbers (positive, negative and 0), i.e. non-fractional numbers.</a:t>
            </a:r>
          </a:p>
          <a:p>
            <a:pPr algn="just"/>
            <a:r>
              <a:rPr lang="en-US" sz="2800" dirty="0"/>
              <a:t>If integer data is small then we can use keyword </a:t>
            </a:r>
            <a:r>
              <a:rPr lang="en-US" sz="2800" b="1" dirty="0"/>
              <a:t>short </a:t>
            </a:r>
            <a:r>
              <a:rPr lang="en-US" sz="2800" dirty="0"/>
              <a:t>or </a:t>
            </a:r>
            <a:r>
              <a:rPr lang="en-US" sz="2800" b="1" dirty="0"/>
              <a:t>short </a:t>
            </a:r>
            <a:r>
              <a:rPr lang="en-US" sz="2800" b="1" dirty="0" err="1"/>
              <a:t>int</a:t>
            </a:r>
            <a:r>
              <a:rPr lang="en-US" sz="2800" b="1" dirty="0"/>
              <a:t> </a:t>
            </a:r>
            <a:r>
              <a:rPr lang="en-US" sz="2800" dirty="0"/>
              <a:t>and to store long integer number we can use </a:t>
            </a:r>
            <a:r>
              <a:rPr lang="en-US" sz="2800" b="1" dirty="0"/>
              <a:t>long </a:t>
            </a:r>
            <a:r>
              <a:rPr lang="en-US" sz="2800" dirty="0"/>
              <a:t>or</a:t>
            </a:r>
            <a:r>
              <a:rPr lang="en-US" sz="2800" b="1" dirty="0"/>
              <a:t> long </a:t>
            </a:r>
            <a:r>
              <a:rPr lang="en-US" sz="2800" b="1" dirty="0" err="1"/>
              <a:t>int</a:t>
            </a:r>
            <a:r>
              <a:rPr lang="en-US" sz="2800" b="1" dirty="0"/>
              <a:t> </a:t>
            </a:r>
            <a:r>
              <a:rPr lang="en-US" sz="2800" dirty="0"/>
              <a:t>keyword and to store very long number we can use </a:t>
            </a:r>
            <a:r>
              <a:rPr lang="en-US" sz="2800" b="1" dirty="0"/>
              <a:t>long </a:t>
            </a:r>
            <a:r>
              <a:rPr lang="en-US" sz="2800" b="1" dirty="0" err="1"/>
              <a:t>long</a:t>
            </a:r>
            <a:r>
              <a:rPr lang="en-US" sz="2800" b="1" dirty="0"/>
              <a:t> </a:t>
            </a:r>
            <a:r>
              <a:rPr lang="en-US" sz="2800" dirty="0"/>
              <a:t>or</a:t>
            </a:r>
            <a:r>
              <a:rPr lang="en-US" sz="2800" b="1" dirty="0"/>
              <a:t> long </a:t>
            </a:r>
            <a:r>
              <a:rPr lang="en-US" sz="2800" b="1" dirty="0" err="1"/>
              <a:t>long</a:t>
            </a:r>
            <a:r>
              <a:rPr lang="en-US" sz="2800" b="1" dirty="0"/>
              <a:t> </a:t>
            </a:r>
            <a:r>
              <a:rPr lang="en-US" sz="2800" b="1" dirty="0" err="1"/>
              <a:t>int</a:t>
            </a:r>
            <a:r>
              <a:rPr lang="en-US" sz="2800" b="1" dirty="0"/>
              <a:t> </a:t>
            </a:r>
            <a:r>
              <a:rPr lang="en-US" sz="2800" dirty="0"/>
              <a:t>keyword.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types</a:t>
            </a:r>
          </a:p>
        </p:txBody>
      </p:sp>
      <p:sp>
        <p:nvSpPr>
          <p:cNvPr id="3" name="Content Placeholder 2"/>
          <p:cNvSpPr>
            <a:spLocks noGrp="1"/>
          </p:cNvSpPr>
          <p:nvPr>
            <p:ph idx="1"/>
          </p:nvPr>
        </p:nvSpPr>
        <p:spPr/>
        <p:txBody>
          <a:bodyPr>
            <a:normAutofit fontScale="92500" lnSpcReduction="10000"/>
          </a:bodyPr>
          <a:lstStyle/>
          <a:p>
            <a:pPr algn="just"/>
            <a:r>
              <a:rPr lang="en-US" dirty="0"/>
              <a:t>Floating point types represent fractional numbers (i.e. real numbers).</a:t>
            </a:r>
          </a:p>
          <a:p>
            <a:pPr algn="just"/>
            <a:r>
              <a:rPr lang="en-US" dirty="0"/>
              <a:t>The data type qualifier is </a:t>
            </a:r>
            <a:r>
              <a:rPr lang="en-US" dirty="0">
                <a:solidFill>
                  <a:srgbClr val="FF0000"/>
                </a:solidFill>
              </a:rPr>
              <a:t>float</a:t>
            </a:r>
            <a:r>
              <a:rPr lang="en-US" dirty="0"/>
              <a:t>.		</a:t>
            </a:r>
          </a:p>
          <a:p>
            <a:pPr algn="just"/>
            <a:r>
              <a:rPr lang="en-US" dirty="0"/>
              <a:t>E.g. Variables are defined as-  float a;</a:t>
            </a:r>
          </a:p>
          <a:p>
            <a:pPr algn="just"/>
            <a:r>
              <a:rPr lang="en-US" dirty="0"/>
              <a:t>Floating numbers reserve 32 bits (i.e. 4 bytes) of storage, with 6 digits of precision.</a:t>
            </a:r>
          </a:p>
          <a:p>
            <a:pPr algn="just"/>
            <a:r>
              <a:rPr lang="en-US" dirty="0"/>
              <a:t>When the accuracy provided by a </a:t>
            </a:r>
            <a:r>
              <a:rPr lang="en-US" dirty="0">
                <a:solidFill>
                  <a:srgbClr val="FF0000"/>
                </a:solidFill>
              </a:rPr>
              <a:t>float</a:t>
            </a:r>
            <a:r>
              <a:rPr lang="en-US" dirty="0"/>
              <a:t> number is not sufficient, the type </a:t>
            </a:r>
            <a:r>
              <a:rPr lang="en-US" dirty="0">
                <a:solidFill>
                  <a:srgbClr val="FF0000"/>
                </a:solidFill>
              </a:rPr>
              <a:t>double</a:t>
            </a:r>
            <a:r>
              <a:rPr lang="en-US" dirty="0"/>
              <a:t> can be used to define the number.</a:t>
            </a:r>
          </a:p>
          <a:p>
            <a:pPr algn="just"/>
            <a:r>
              <a:rPr lang="en-US" dirty="0"/>
              <a:t>A </a:t>
            </a:r>
            <a:r>
              <a:rPr lang="en-US" dirty="0">
                <a:solidFill>
                  <a:srgbClr val="FF0000"/>
                </a:solidFill>
              </a:rPr>
              <a:t>double </a:t>
            </a:r>
            <a:r>
              <a:rPr lang="en-US" dirty="0"/>
              <a:t>data type number uses 64 bits (8 bytes) giving a precision of 14 digits. These are known as </a:t>
            </a:r>
            <a:r>
              <a:rPr lang="en-US" i="1" dirty="0">
                <a:solidFill>
                  <a:srgbClr val="FF0000"/>
                </a:solidFill>
              </a:rPr>
              <a:t>double precision numbers</a:t>
            </a:r>
            <a:r>
              <a:rPr lang="en-US" i="1" dirty="0"/>
              <a:t>.</a:t>
            </a:r>
          </a:p>
          <a:p>
            <a:pPr algn="just"/>
            <a:r>
              <a:rPr lang="en-US" dirty="0"/>
              <a:t>To extend the precision further, </a:t>
            </a:r>
            <a:r>
              <a:rPr lang="en-US" dirty="0">
                <a:solidFill>
                  <a:srgbClr val="FF0000"/>
                </a:solidFill>
              </a:rPr>
              <a:t>long double</a:t>
            </a:r>
            <a:r>
              <a:rPr lang="en-US" dirty="0"/>
              <a:t> can be used which uses 80 bits (10 bytes) giving 18 digits of precision.</a:t>
            </a:r>
          </a:p>
          <a:p>
            <a:pPr algn="just"/>
            <a:endParaRPr lang="en-US" i="1" dirty="0"/>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type</a:t>
            </a:r>
          </a:p>
        </p:txBody>
      </p:sp>
      <p:sp>
        <p:nvSpPr>
          <p:cNvPr id="3" name="Content Placeholder 2"/>
          <p:cNvSpPr>
            <a:spLocks noGrp="1"/>
          </p:cNvSpPr>
          <p:nvPr>
            <p:ph idx="1"/>
          </p:nvPr>
        </p:nvSpPr>
        <p:spPr/>
        <p:txBody>
          <a:bodyPr/>
          <a:lstStyle/>
          <a:p>
            <a:pPr algn="just"/>
            <a:r>
              <a:rPr lang="en-US" dirty="0"/>
              <a:t>A single character can be defined as a character type data.</a:t>
            </a:r>
          </a:p>
          <a:p>
            <a:pPr algn="just"/>
            <a:r>
              <a:rPr lang="en-US" dirty="0"/>
              <a:t>Characters are stored in 8 bits (1 byte).</a:t>
            </a:r>
          </a:p>
          <a:p>
            <a:pPr algn="just"/>
            <a:r>
              <a:rPr lang="en-US" dirty="0"/>
              <a:t>The data type qualifier is </a:t>
            </a:r>
            <a:r>
              <a:rPr lang="en-US" dirty="0">
                <a:solidFill>
                  <a:srgbClr val="FF0000"/>
                </a:solidFill>
              </a:rPr>
              <a:t>char</a:t>
            </a:r>
            <a:r>
              <a:rPr lang="en-US" dirty="0"/>
              <a:t>.</a:t>
            </a:r>
          </a:p>
          <a:p>
            <a:pPr algn="just"/>
            <a:r>
              <a:rPr lang="en-US" dirty="0"/>
              <a:t>The qualifier </a:t>
            </a:r>
            <a:r>
              <a:rPr lang="en-US" dirty="0">
                <a:solidFill>
                  <a:srgbClr val="FF0000"/>
                </a:solidFill>
              </a:rPr>
              <a:t>signed</a:t>
            </a:r>
            <a:r>
              <a:rPr lang="en-US" dirty="0"/>
              <a:t> or </a:t>
            </a:r>
            <a:r>
              <a:rPr lang="en-US" dirty="0">
                <a:solidFill>
                  <a:srgbClr val="FF0000"/>
                </a:solidFill>
              </a:rPr>
              <a:t>unsigned</a:t>
            </a:r>
            <a:r>
              <a:rPr lang="en-US" dirty="0"/>
              <a:t> may be used with </a:t>
            </a:r>
            <a:r>
              <a:rPr lang="en-US" dirty="0">
                <a:solidFill>
                  <a:srgbClr val="FF0000"/>
                </a:solidFill>
              </a:rPr>
              <a:t>char</a:t>
            </a:r>
            <a:r>
              <a:rPr lang="en-US" dirty="0"/>
              <a:t>.</a:t>
            </a:r>
          </a:p>
          <a:p>
            <a:pPr algn="just"/>
            <a:r>
              <a:rPr lang="en-US" dirty="0"/>
              <a:t>The </a:t>
            </a:r>
            <a:r>
              <a:rPr lang="en-US" dirty="0">
                <a:solidFill>
                  <a:srgbClr val="FF0000"/>
                </a:solidFill>
              </a:rPr>
              <a:t>unsigned char </a:t>
            </a:r>
            <a:r>
              <a:rPr lang="en-US" dirty="0"/>
              <a:t>has values between 0 and 255 while </a:t>
            </a:r>
            <a:r>
              <a:rPr lang="en-US" dirty="0">
                <a:solidFill>
                  <a:srgbClr val="FF0000"/>
                </a:solidFill>
              </a:rPr>
              <a:t>signed char </a:t>
            </a:r>
            <a:r>
              <a:rPr lang="en-US" dirty="0"/>
              <a:t>has values from -128 to 127.</a:t>
            </a:r>
          </a:p>
          <a:p>
            <a:pPr algn="just"/>
            <a:r>
              <a:rPr lang="en-US" dirty="0"/>
              <a:t>The conversion character is </a:t>
            </a:r>
            <a:r>
              <a:rPr lang="en-US" u="sng" dirty="0"/>
              <a:t>c</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7239000" cy="5998536"/>
          </a:xfrm>
        </p:spPr>
        <p:txBody>
          <a:bodyPr/>
          <a:lstStyle/>
          <a:p>
            <a:pPr algn="just"/>
            <a:r>
              <a:rPr lang="en-US" dirty="0"/>
              <a:t>In character data type, each character is represented by an ASCII (American Standard Code for Information Interchange) value internally.</a:t>
            </a:r>
          </a:p>
          <a:p>
            <a:pPr algn="just"/>
            <a:r>
              <a:rPr lang="en-US" dirty="0"/>
              <a:t>For e.g. the character ‘A’ is represented by 65, ‘B’ by 66 and so on for ‘Z’ by 90 and similarly for others.</a:t>
            </a:r>
          </a:p>
          <a:p>
            <a:pPr algn="just"/>
            <a:r>
              <a:rPr lang="en-US" dirty="0"/>
              <a:t>When a character is displayed using the conversion character d, it will display the ASCII value; and when it is displayed using the conversion character c, it will display the character.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C language"/>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533400" y="304800"/>
            <a:ext cx="9372600" cy="602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80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467600" cy="6150936"/>
          </a:xfrm>
        </p:spPr>
        <p:txBody>
          <a:bodyPr>
            <a:normAutofit/>
          </a:bodyPr>
          <a:lstStyle/>
          <a:p>
            <a:pPr>
              <a:buNone/>
            </a:pPr>
            <a:r>
              <a:rPr lang="en-US" dirty="0"/>
              <a:t># include &lt;</a:t>
            </a:r>
            <a:r>
              <a:rPr lang="en-US" dirty="0" err="1"/>
              <a:t>stdio.h</a:t>
            </a:r>
            <a:r>
              <a:rPr lang="en-US" dirty="0"/>
              <a:t>&gt;</a:t>
            </a:r>
          </a:p>
          <a:p>
            <a:pPr>
              <a:buNone/>
            </a:pPr>
            <a:r>
              <a:rPr lang="en-US" dirty="0"/>
              <a:t># 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char c, d;</a:t>
            </a:r>
          </a:p>
          <a:p>
            <a:pPr>
              <a:buNone/>
            </a:pPr>
            <a:r>
              <a:rPr lang="en-US" dirty="0"/>
              <a:t>c=‘A’;</a:t>
            </a:r>
          </a:p>
          <a:p>
            <a:pPr>
              <a:buNone/>
            </a:pPr>
            <a:r>
              <a:rPr lang="en-US" dirty="0"/>
              <a:t>d=‘B’;</a:t>
            </a:r>
          </a:p>
          <a:p>
            <a:pPr>
              <a:buNone/>
            </a:pPr>
            <a:r>
              <a:rPr lang="en-US" dirty="0" err="1"/>
              <a:t>printf</a:t>
            </a:r>
            <a:r>
              <a:rPr lang="en-US" dirty="0"/>
              <a:t>(“The character is %c”, c);</a:t>
            </a:r>
          </a:p>
          <a:p>
            <a:pPr>
              <a:buNone/>
            </a:pPr>
            <a:r>
              <a:rPr lang="en-US" dirty="0" err="1"/>
              <a:t>printf</a:t>
            </a:r>
            <a:r>
              <a:rPr lang="en-US" dirty="0"/>
              <a:t>(“\</a:t>
            </a:r>
            <a:r>
              <a:rPr lang="en-US" dirty="0" err="1"/>
              <a:t>nThe</a:t>
            </a:r>
            <a:r>
              <a:rPr lang="en-US" dirty="0"/>
              <a:t> ASCII value of character is %d”, c);</a:t>
            </a:r>
          </a:p>
          <a:p>
            <a:pPr>
              <a:buNone/>
            </a:pPr>
            <a:r>
              <a:rPr lang="en-US" dirty="0" err="1"/>
              <a:t>printf</a:t>
            </a:r>
            <a:r>
              <a:rPr lang="en-US" dirty="0"/>
              <a:t>(“\n\</a:t>
            </a:r>
            <a:r>
              <a:rPr lang="en-US" dirty="0" err="1"/>
              <a:t>nThe</a:t>
            </a:r>
            <a:r>
              <a:rPr lang="en-US" dirty="0"/>
              <a:t> ASCII value of %c is %d”, </a:t>
            </a:r>
            <a:r>
              <a:rPr lang="en-US" dirty="0" err="1"/>
              <a:t>d,d</a:t>
            </a:r>
            <a:r>
              <a:rPr lang="en-US" dirty="0"/>
              <a:t>);</a:t>
            </a:r>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type</a:t>
            </a:r>
          </a:p>
        </p:txBody>
      </p:sp>
      <p:sp>
        <p:nvSpPr>
          <p:cNvPr id="3" name="Content Placeholder 2"/>
          <p:cNvSpPr>
            <a:spLocks noGrp="1"/>
          </p:cNvSpPr>
          <p:nvPr>
            <p:ph idx="1"/>
          </p:nvPr>
        </p:nvSpPr>
        <p:spPr/>
        <p:txBody>
          <a:bodyPr/>
          <a:lstStyle/>
          <a:p>
            <a:r>
              <a:rPr lang="en-US" dirty="0"/>
              <a:t>The void type has no values.</a:t>
            </a:r>
          </a:p>
          <a:p>
            <a:pPr algn="just"/>
            <a:r>
              <a:rPr lang="en-US" dirty="0"/>
              <a:t>It is usually used to specify a type of function when it does not return any value to the calling function.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4098" name="Picture 2" descr="Learn Data Types in C and C++ with Examples and Quizzes in Just 4 mins. -  DataFlai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313" y="762000"/>
            <a:ext cx="984017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326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5122" name="Picture 2" descr="data type in c language in hindi - different type of data type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1468" y="434812"/>
            <a:ext cx="7789863" cy="610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0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Problems</a:t>
            </a:r>
          </a:p>
        </p:txBody>
      </p:sp>
      <p:sp>
        <p:nvSpPr>
          <p:cNvPr id="3" name="Content Placeholder 2"/>
          <p:cNvSpPr>
            <a:spLocks noGrp="1"/>
          </p:cNvSpPr>
          <p:nvPr>
            <p:ph idx="1"/>
          </p:nvPr>
        </p:nvSpPr>
        <p:spPr>
          <a:xfrm>
            <a:off x="1154954" y="2819400"/>
            <a:ext cx="10035785" cy="3200400"/>
          </a:xfrm>
        </p:spPr>
        <p:txBody>
          <a:bodyPr>
            <a:normAutofit/>
          </a:bodyPr>
          <a:lstStyle/>
          <a:p>
            <a:pPr algn="just"/>
            <a:r>
              <a:rPr lang="en-US" sz="3200" dirty="0"/>
              <a:t>Write a C program to add two integers and display the result.</a:t>
            </a:r>
          </a:p>
          <a:p>
            <a:pPr algn="just"/>
            <a:r>
              <a:rPr lang="en-US" sz="3200" dirty="0"/>
              <a:t>Write a program to calculate simple interest using the formula SI=(P*t*r)/100.</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sp>
        <p:nvSpPr>
          <p:cNvPr id="3" name="Content Placeholder 2"/>
          <p:cNvSpPr>
            <a:spLocks noGrp="1"/>
          </p:cNvSpPr>
          <p:nvPr>
            <p:ph idx="1"/>
          </p:nvPr>
        </p:nvSpPr>
        <p:spPr/>
        <p:txBody>
          <a:bodyPr/>
          <a:lstStyle/>
          <a:p>
            <a:pPr algn="just"/>
            <a:r>
              <a:rPr lang="en-US" dirty="0"/>
              <a:t>An escape sequence is a non-printing character used in C.</a:t>
            </a:r>
          </a:p>
          <a:p>
            <a:pPr algn="just"/>
            <a:r>
              <a:rPr lang="en-US" dirty="0"/>
              <a:t>It is a character combination consisting of a backslash (\) followed by a letter or a digit.</a:t>
            </a:r>
          </a:p>
          <a:p>
            <a:pPr algn="just"/>
            <a:r>
              <a:rPr lang="en-US" dirty="0"/>
              <a:t>Escape sequences always represent single characters, even though they are written in terms of two or more characters.</a:t>
            </a:r>
          </a:p>
          <a:p>
            <a:pPr algn="just"/>
            <a:r>
              <a:rPr lang="en-US" dirty="0"/>
              <a:t>Escape sequences has a single ASCII value.</a:t>
            </a:r>
          </a:p>
          <a:p>
            <a:pPr algn="just"/>
            <a:r>
              <a:rPr lang="en-US" dirty="0"/>
              <a:t>Escape sequences are useful for formatting input and output.</a:t>
            </a:r>
          </a:p>
          <a:p>
            <a:pPr algn="just"/>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graphicFrame>
        <p:nvGraphicFramePr>
          <p:cNvPr id="6" name="Table 5"/>
          <p:cNvGraphicFramePr>
            <a:graphicFrameLocks noGrp="1"/>
          </p:cNvGraphicFramePr>
          <p:nvPr/>
        </p:nvGraphicFramePr>
        <p:xfrm>
          <a:off x="2438400" y="457201"/>
          <a:ext cx="6096000" cy="594360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746231">
                <a:tc>
                  <a:txBody>
                    <a:bodyPr/>
                    <a:lstStyle/>
                    <a:p>
                      <a:r>
                        <a:rPr lang="en-US" dirty="0"/>
                        <a:t>Escape Sequence</a:t>
                      </a:r>
                    </a:p>
                  </a:txBody>
                  <a:tcPr/>
                </a:tc>
                <a:tc>
                  <a:txBody>
                    <a:bodyPr/>
                    <a:lstStyle/>
                    <a:p>
                      <a:r>
                        <a:rPr lang="en-US" dirty="0"/>
                        <a:t>Use</a:t>
                      </a:r>
                    </a:p>
                  </a:txBody>
                  <a:tcPr/>
                </a:tc>
                <a:extLst>
                  <a:ext uri="{0D108BD9-81ED-4DB2-BD59-A6C34878D82A}">
                    <a16:rowId xmlns:a16="http://schemas.microsoft.com/office/drawing/2014/main" val="10000"/>
                  </a:ext>
                </a:extLst>
              </a:tr>
              <a:tr h="506005">
                <a:tc>
                  <a:txBody>
                    <a:bodyPr/>
                    <a:lstStyle/>
                    <a:p>
                      <a:r>
                        <a:rPr lang="en-US" dirty="0"/>
                        <a:t>\a</a:t>
                      </a:r>
                    </a:p>
                  </a:txBody>
                  <a:tcPr/>
                </a:tc>
                <a:tc>
                  <a:txBody>
                    <a:bodyPr/>
                    <a:lstStyle/>
                    <a:p>
                      <a:r>
                        <a:rPr lang="en-US" dirty="0"/>
                        <a:t>Audible Alert or beep sound </a:t>
                      </a:r>
                    </a:p>
                  </a:txBody>
                  <a:tcPr/>
                </a:tc>
                <a:extLst>
                  <a:ext uri="{0D108BD9-81ED-4DB2-BD59-A6C34878D82A}">
                    <a16:rowId xmlns:a16="http://schemas.microsoft.com/office/drawing/2014/main" val="10001"/>
                  </a:ext>
                </a:extLst>
              </a:tr>
              <a:tr h="701252">
                <a:tc>
                  <a:txBody>
                    <a:bodyPr/>
                    <a:lstStyle/>
                    <a:p>
                      <a:r>
                        <a:rPr lang="en-US" dirty="0"/>
                        <a:t>\b</a:t>
                      </a:r>
                    </a:p>
                  </a:txBody>
                  <a:tcPr/>
                </a:tc>
                <a:tc>
                  <a:txBody>
                    <a:bodyPr/>
                    <a:lstStyle/>
                    <a:p>
                      <a:r>
                        <a:rPr lang="en-US" dirty="0"/>
                        <a:t>Backspace delete on character to the left</a:t>
                      </a:r>
                    </a:p>
                  </a:txBody>
                  <a:tcPr/>
                </a:tc>
                <a:extLst>
                  <a:ext uri="{0D108BD9-81ED-4DB2-BD59-A6C34878D82A}">
                    <a16:rowId xmlns:a16="http://schemas.microsoft.com/office/drawing/2014/main" val="10002"/>
                  </a:ext>
                </a:extLst>
              </a:tr>
              <a:tr h="746231">
                <a:tc>
                  <a:txBody>
                    <a:bodyPr/>
                    <a:lstStyle/>
                    <a:p>
                      <a:r>
                        <a:rPr lang="en-US" dirty="0"/>
                        <a:t>\n</a:t>
                      </a:r>
                    </a:p>
                  </a:txBody>
                  <a:tcPr/>
                </a:tc>
                <a:tc>
                  <a:txBody>
                    <a:bodyPr/>
                    <a:lstStyle/>
                    <a:p>
                      <a:r>
                        <a:rPr lang="en-US" dirty="0"/>
                        <a:t>Move cursor to the Next or New line of the screen</a:t>
                      </a:r>
                    </a:p>
                  </a:txBody>
                  <a:tcPr/>
                </a:tc>
                <a:extLst>
                  <a:ext uri="{0D108BD9-81ED-4DB2-BD59-A6C34878D82A}">
                    <a16:rowId xmlns:a16="http://schemas.microsoft.com/office/drawing/2014/main" val="10003"/>
                  </a:ext>
                </a:extLst>
              </a:tr>
              <a:tr h="472612">
                <a:tc>
                  <a:txBody>
                    <a:bodyPr/>
                    <a:lstStyle/>
                    <a:p>
                      <a:r>
                        <a:rPr lang="en-US" dirty="0"/>
                        <a:t>\v</a:t>
                      </a:r>
                    </a:p>
                  </a:txBody>
                  <a:tcPr/>
                </a:tc>
                <a:tc>
                  <a:txBody>
                    <a:bodyPr/>
                    <a:lstStyle/>
                    <a:p>
                      <a:r>
                        <a:rPr lang="en-US" dirty="0"/>
                        <a:t>Vertical tab</a:t>
                      </a:r>
                    </a:p>
                  </a:txBody>
                  <a:tcPr/>
                </a:tc>
                <a:extLst>
                  <a:ext uri="{0D108BD9-81ED-4DB2-BD59-A6C34878D82A}">
                    <a16:rowId xmlns:a16="http://schemas.microsoft.com/office/drawing/2014/main" val="10004"/>
                  </a:ext>
                </a:extLst>
              </a:tr>
              <a:tr h="561205">
                <a:tc>
                  <a:txBody>
                    <a:bodyPr/>
                    <a:lstStyle/>
                    <a:p>
                      <a:r>
                        <a:rPr lang="en-US" dirty="0"/>
                        <a:t>\t</a:t>
                      </a:r>
                    </a:p>
                  </a:txBody>
                  <a:tcPr/>
                </a:tc>
                <a:tc>
                  <a:txBody>
                    <a:bodyPr/>
                    <a:lstStyle/>
                    <a:p>
                      <a:r>
                        <a:rPr lang="en-US" dirty="0"/>
                        <a:t>Horizontal</a:t>
                      </a:r>
                      <a:r>
                        <a:rPr lang="en-US" baseline="0" dirty="0"/>
                        <a:t> tab</a:t>
                      </a:r>
                      <a:endParaRPr lang="en-US" dirty="0"/>
                    </a:p>
                  </a:txBody>
                  <a:tcPr/>
                </a:tc>
                <a:extLst>
                  <a:ext uri="{0D108BD9-81ED-4DB2-BD59-A6C34878D82A}">
                    <a16:rowId xmlns:a16="http://schemas.microsoft.com/office/drawing/2014/main" val="10005"/>
                  </a:ext>
                </a:extLst>
              </a:tr>
              <a:tr h="482834">
                <a:tc>
                  <a:txBody>
                    <a:bodyPr/>
                    <a:lstStyle/>
                    <a:p>
                      <a:r>
                        <a:rPr lang="en-US" dirty="0"/>
                        <a:t>\’</a:t>
                      </a:r>
                    </a:p>
                  </a:txBody>
                  <a:tcPr/>
                </a:tc>
                <a:tc>
                  <a:txBody>
                    <a:bodyPr/>
                    <a:lstStyle/>
                    <a:p>
                      <a:r>
                        <a:rPr lang="en-US" dirty="0"/>
                        <a:t>Single quote</a:t>
                      </a:r>
                    </a:p>
                  </a:txBody>
                  <a:tcPr/>
                </a:tc>
                <a:extLst>
                  <a:ext uri="{0D108BD9-81ED-4DB2-BD59-A6C34878D82A}">
                    <a16:rowId xmlns:a16="http://schemas.microsoft.com/office/drawing/2014/main" val="10006"/>
                  </a:ext>
                </a:extLst>
              </a:tr>
              <a:tr h="487945">
                <a:tc>
                  <a:txBody>
                    <a:bodyPr/>
                    <a:lstStyle/>
                    <a:p>
                      <a:r>
                        <a:rPr lang="en-US" dirty="0"/>
                        <a:t>\”</a:t>
                      </a:r>
                    </a:p>
                  </a:txBody>
                  <a:tcPr/>
                </a:tc>
                <a:tc>
                  <a:txBody>
                    <a:bodyPr/>
                    <a:lstStyle/>
                    <a:p>
                      <a:r>
                        <a:rPr lang="en-US" dirty="0"/>
                        <a:t>Double quote</a:t>
                      </a:r>
                    </a:p>
                  </a:txBody>
                  <a:tcPr/>
                </a:tc>
                <a:extLst>
                  <a:ext uri="{0D108BD9-81ED-4DB2-BD59-A6C34878D82A}">
                    <a16:rowId xmlns:a16="http://schemas.microsoft.com/office/drawing/2014/main" val="10007"/>
                  </a:ext>
                </a:extLst>
              </a:tr>
              <a:tr h="493055">
                <a:tc>
                  <a:txBody>
                    <a:bodyPr/>
                    <a:lstStyle/>
                    <a:p>
                      <a:r>
                        <a:rPr lang="en-US" dirty="0"/>
                        <a:t>\\</a:t>
                      </a:r>
                    </a:p>
                  </a:txBody>
                  <a:tcPr/>
                </a:tc>
                <a:tc>
                  <a:txBody>
                    <a:bodyPr/>
                    <a:lstStyle/>
                    <a:p>
                      <a:r>
                        <a:rPr lang="en-US" dirty="0"/>
                        <a:t>Backslash</a:t>
                      </a:r>
                    </a:p>
                  </a:txBody>
                  <a:tcPr/>
                </a:tc>
                <a:extLst>
                  <a:ext uri="{0D108BD9-81ED-4DB2-BD59-A6C34878D82A}">
                    <a16:rowId xmlns:a16="http://schemas.microsoft.com/office/drawing/2014/main" val="10008"/>
                  </a:ext>
                </a:extLst>
              </a:tr>
              <a:tr h="746231">
                <a:tc>
                  <a:txBody>
                    <a:bodyPr/>
                    <a:lstStyle/>
                    <a:p>
                      <a:r>
                        <a:rPr lang="en-US" dirty="0"/>
                        <a:t>\0</a:t>
                      </a:r>
                    </a:p>
                  </a:txBody>
                  <a:tcPr/>
                </a:tc>
                <a:tc>
                  <a:txBody>
                    <a:bodyPr/>
                    <a:lstStyle/>
                    <a:p>
                      <a:r>
                        <a:rPr lang="en-US" dirty="0"/>
                        <a:t>Null</a:t>
                      </a:r>
                      <a:r>
                        <a:rPr lang="en-US" baseline="0" dirty="0"/>
                        <a:t> character</a:t>
                      </a:r>
                      <a:endParaRPr lang="en-US" dirty="0"/>
                    </a:p>
                  </a:txBody>
                  <a:tcPr/>
                </a:tc>
                <a:extLst>
                  <a:ext uri="{0D108BD9-81ED-4DB2-BD59-A6C34878D82A}">
                    <a16:rowId xmlns:a16="http://schemas.microsoft.com/office/drawing/2014/main" val="10009"/>
                  </a:ext>
                </a:extLst>
              </a:tr>
            </a:tbl>
          </a:graphicData>
        </a:graphic>
      </p:graphicFrame>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7239000" cy="5998536"/>
          </a:xfrm>
        </p:spPr>
        <p:txBody>
          <a:bodyPr/>
          <a:lstStyle/>
          <a:p>
            <a:pPr>
              <a:buNone/>
            </a:pPr>
            <a:r>
              <a:rPr lang="en-US" dirty="0"/>
              <a:t>#include&lt;</a:t>
            </a:r>
            <a:r>
              <a:rPr lang="en-US" dirty="0" err="1"/>
              <a:t>stdio.h</a:t>
            </a:r>
            <a:r>
              <a:rPr lang="en-US" dirty="0"/>
              <a:t>&gt;</a:t>
            </a:r>
          </a:p>
          <a:p>
            <a:pPr>
              <a:buNone/>
            </a:pPr>
            <a:r>
              <a:rPr lang="en-US" dirty="0"/>
              <a:t>#include&lt;</a:t>
            </a:r>
            <a:r>
              <a:rPr lang="en-US" dirty="0" err="1"/>
              <a:t>conio.h</a:t>
            </a:r>
            <a:r>
              <a:rPr lang="en-US" dirty="0"/>
              <a:t>&gt;</a:t>
            </a:r>
          </a:p>
          <a:p>
            <a:pPr>
              <a:buNone/>
            </a:pPr>
            <a:endParaRPr lang="en-US" dirty="0"/>
          </a:p>
          <a:p>
            <a:pPr>
              <a:buNone/>
            </a:pPr>
            <a:r>
              <a:rPr lang="en-US" dirty="0"/>
              <a:t> </a:t>
            </a:r>
            <a:r>
              <a:rPr lang="en-US" dirty="0" err="1"/>
              <a:t>int</a:t>
            </a:r>
            <a:r>
              <a:rPr lang="en-US" dirty="0"/>
              <a:t> main()</a:t>
            </a:r>
          </a:p>
          <a:p>
            <a:pPr>
              <a:buNone/>
            </a:pPr>
            <a:r>
              <a:rPr lang="en-US" dirty="0"/>
              <a:t>{</a:t>
            </a:r>
          </a:p>
          <a:p>
            <a:pPr>
              <a:buNone/>
            </a:pPr>
            <a:r>
              <a:rPr lang="en-US" dirty="0" err="1"/>
              <a:t>printf</a:t>
            </a:r>
            <a:r>
              <a:rPr lang="en-US" dirty="0"/>
              <a:t>(“\</a:t>
            </a:r>
            <a:r>
              <a:rPr lang="en-US" dirty="0" err="1"/>
              <a:t>aHello</a:t>
            </a:r>
            <a:r>
              <a:rPr lang="en-US" dirty="0"/>
              <a:t> \t World \n");</a:t>
            </a:r>
          </a:p>
          <a:p>
            <a:pPr>
              <a:buNone/>
            </a:pPr>
            <a:r>
              <a:rPr lang="en-US" dirty="0" err="1"/>
              <a:t>printf</a:t>
            </a:r>
            <a:r>
              <a:rPr lang="en-US" dirty="0"/>
              <a:t>("He said \"Hello\" ");</a:t>
            </a:r>
          </a:p>
          <a:p>
            <a:pPr>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printf</a:t>
            </a:r>
            <a:r>
              <a:rPr lang="en-US" cap="none" dirty="0"/>
              <a:t>() </a:t>
            </a:r>
            <a:r>
              <a:rPr lang="en-US" dirty="0"/>
              <a:t>and </a:t>
            </a:r>
            <a:r>
              <a:rPr lang="en-US" cap="none" dirty="0" err="1"/>
              <a:t>scanf</a:t>
            </a:r>
            <a:r>
              <a:rPr lang="en-US" cap="none" dirty="0"/>
              <a:t>() </a:t>
            </a:r>
            <a:r>
              <a:rPr lang="en-US" dirty="0"/>
              <a:t>functions</a:t>
            </a:r>
          </a:p>
        </p:txBody>
      </p:sp>
      <p:sp>
        <p:nvSpPr>
          <p:cNvPr id="3" name="Content Placeholder 2"/>
          <p:cNvSpPr>
            <a:spLocks noGrp="1"/>
          </p:cNvSpPr>
          <p:nvPr>
            <p:ph idx="1"/>
          </p:nvPr>
        </p:nvSpPr>
        <p:spPr>
          <a:xfrm>
            <a:off x="609600" y="1905000"/>
            <a:ext cx="9652000" cy="4550736"/>
          </a:xfrm>
        </p:spPr>
        <p:txBody>
          <a:bodyPr/>
          <a:lstStyle/>
          <a:p>
            <a:pPr fontAlgn="base"/>
            <a:r>
              <a:rPr lang="en-US" dirty="0" err="1"/>
              <a:t>printf</a:t>
            </a:r>
            <a:r>
              <a:rPr lang="en-US" dirty="0"/>
              <a:t>() and </a:t>
            </a:r>
            <a:r>
              <a:rPr lang="en-US" dirty="0" err="1"/>
              <a:t>scanf</a:t>
            </a:r>
            <a:r>
              <a:rPr lang="en-US" dirty="0"/>
              <a:t>() functions are inbuilt library functions in C programming language which are available in C library by default. </a:t>
            </a:r>
          </a:p>
          <a:p>
            <a:pPr fontAlgn="base"/>
            <a:r>
              <a:rPr lang="en-US" dirty="0"/>
              <a:t>These functions are declared and related macros are defined in “</a:t>
            </a:r>
            <a:r>
              <a:rPr lang="en-US" dirty="0" err="1"/>
              <a:t>stdio.h</a:t>
            </a:r>
            <a:r>
              <a:rPr lang="en-US" dirty="0"/>
              <a:t>” which is a header file in C language.</a:t>
            </a:r>
          </a:p>
          <a:p>
            <a:pPr fontAlgn="base"/>
            <a:r>
              <a:rPr lang="en-US" dirty="0"/>
              <a:t>We have to include “</a:t>
            </a:r>
            <a:r>
              <a:rPr lang="en-US" dirty="0" err="1"/>
              <a:t>stdio.h</a:t>
            </a:r>
            <a:r>
              <a:rPr lang="en-US" dirty="0"/>
              <a:t>” file in program to make use of these </a:t>
            </a:r>
            <a:r>
              <a:rPr lang="en-US" dirty="0" err="1"/>
              <a:t>printf</a:t>
            </a:r>
            <a:r>
              <a:rPr lang="en-US" dirty="0"/>
              <a:t>() and </a:t>
            </a:r>
            <a:r>
              <a:rPr lang="en-US" dirty="0" err="1"/>
              <a:t>scanf</a:t>
            </a:r>
            <a:r>
              <a:rPr lang="en-US" dirty="0"/>
              <a:t>() library functions in C language.</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587834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printf</a:t>
            </a:r>
            <a:r>
              <a:rPr lang="en-US" cap="none" dirty="0"/>
              <a:t>()</a:t>
            </a:r>
            <a:endParaRPr lang="en-US" dirty="0"/>
          </a:p>
        </p:txBody>
      </p:sp>
      <p:sp>
        <p:nvSpPr>
          <p:cNvPr id="3" name="Content Placeholder 2"/>
          <p:cNvSpPr>
            <a:spLocks noGrp="1"/>
          </p:cNvSpPr>
          <p:nvPr>
            <p:ph idx="1"/>
          </p:nvPr>
        </p:nvSpPr>
        <p:spPr>
          <a:xfrm>
            <a:off x="609600" y="1676400"/>
            <a:ext cx="9829800" cy="4779336"/>
          </a:xfrm>
        </p:spPr>
        <p:txBody>
          <a:bodyPr>
            <a:normAutofit/>
          </a:bodyPr>
          <a:lstStyle/>
          <a:p>
            <a:r>
              <a:rPr lang="en-US" sz="2800" dirty="0"/>
              <a:t>In C programming language, </a:t>
            </a:r>
            <a:r>
              <a:rPr lang="en-US" sz="2800" dirty="0" err="1"/>
              <a:t>printf</a:t>
            </a:r>
            <a:r>
              <a:rPr lang="en-US" sz="2800" dirty="0"/>
              <a:t>() function is used to print the (“character, string, float, integer, octal and hexadecimal values”) onto the output screen.</a:t>
            </a:r>
          </a:p>
          <a:p>
            <a:r>
              <a:rPr lang="en-US" sz="2800" dirty="0"/>
              <a:t>We use </a:t>
            </a:r>
            <a:r>
              <a:rPr lang="en-US" sz="2800" dirty="0" err="1"/>
              <a:t>printf</a:t>
            </a:r>
            <a:r>
              <a:rPr lang="en-US" sz="2800" dirty="0"/>
              <a:t>() function with %d format specifier to display the value of an integer variable.</a:t>
            </a:r>
          </a:p>
          <a:p>
            <a:r>
              <a:rPr lang="en-US" sz="2800" dirty="0"/>
              <a:t>To generate a </a:t>
            </a:r>
            <a:r>
              <a:rPr lang="en-US" sz="2800" dirty="0" err="1"/>
              <a:t>newline,we</a:t>
            </a:r>
            <a:r>
              <a:rPr lang="en-US" sz="2800" dirty="0"/>
              <a:t> use “\n” in C </a:t>
            </a:r>
            <a:r>
              <a:rPr lang="en-US" sz="2800" dirty="0" err="1"/>
              <a:t>printf</a:t>
            </a:r>
            <a:r>
              <a:rPr lang="en-US" sz="2800" dirty="0"/>
              <a:t>() statement.</a:t>
            </a:r>
          </a:p>
          <a:p>
            <a:pPr algn="just"/>
            <a:r>
              <a:rPr lang="en-US" sz="2800" dirty="0"/>
              <a:t>The general form of </a:t>
            </a:r>
            <a:r>
              <a:rPr lang="en-US" sz="2800" dirty="0" err="1"/>
              <a:t>printf</a:t>
            </a:r>
            <a:r>
              <a:rPr lang="en-US" sz="2800" dirty="0"/>
              <a:t>() is,</a:t>
            </a:r>
          </a:p>
          <a:p>
            <a:pPr algn="just">
              <a:buNone/>
            </a:pPr>
            <a:r>
              <a:rPr lang="en-US" sz="2800" dirty="0"/>
              <a:t>      </a:t>
            </a:r>
            <a:r>
              <a:rPr lang="en-US" sz="2800" dirty="0" err="1"/>
              <a:t>printf</a:t>
            </a:r>
            <a:r>
              <a:rPr lang="en-US" sz="2800" dirty="0"/>
              <a:t>(“control string”, arg1, arg2, …, </a:t>
            </a:r>
            <a:r>
              <a:rPr lang="en-US" sz="2800" dirty="0" err="1"/>
              <a:t>argN</a:t>
            </a:r>
            <a:r>
              <a:rPr lang="en-US" sz="2800" dirty="0"/>
              <a:t>);</a:t>
            </a:r>
          </a:p>
          <a:p>
            <a:endParaRPr lang="en-US" sz="28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09701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7239000" cy="6150936"/>
          </a:xfrm>
        </p:spPr>
        <p:txBody>
          <a:bodyPr>
            <a:normAutofit lnSpcReduction="10000"/>
          </a:bodyPr>
          <a:lstStyle/>
          <a:p>
            <a:r>
              <a:rPr lang="en-US" dirty="0"/>
              <a:t>Letters</a:t>
            </a:r>
          </a:p>
          <a:p>
            <a:pPr lvl="1"/>
            <a:r>
              <a:rPr lang="en-US" dirty="0"/>
              <a:t>Uppercase: A……Z</a:t>
            </a:r>
          </a:p>
          <a:p>
            <a:pPr lvl="1"/>
            <a:r>
              <a:rPr lang="en-US" dirty="0"/>
              <a:t>Lowercase: a……z</a:t>
            </a:r>
          </a:p>
          <a:p>
            <a:r>
              <a:rPr lang="en-US" dirty="0"/>
              <a:t>Digits</a:t>
            </a:r>
          </a:p>
          <a:p>
            <a:pPr lvl="1"/>
            <a:r>
              <a:rPr lang="en-US" dirty="0"/>
              <a:t>All decimal digits: 0……9</a:t>
            </a:r>
          </a:p>
          <a:p>
            <a:r>
              <a:rPr lang="en-US" dirty="0"/>
              <a:t>Special Characters</a:t>
            </a:r>
          </a:p>
          <a:p>
            <a:pPr lvl="1"/>
            <a:r>
              <a:rPr lang="en-US" dirty="0"/>
              <a:t>, comma</a:t>
            </a:r>
          </a:p>
          <a:p>
            <a:pPr lvl="1"/>
            <a:r>
              <a:rPr lang="en-US" dirty="0"/>
              <a:t>. period</a:t>
            </a:r>
          </a:p>
          <a:p>
            <a:pPr lvl="1"/>
            <a:r>
              <a:rPr lang="en-US" dirty="0"/>
              <a:t>; semicolon</a:t>
            </a:r>
          </a:p>
          <a:p>
            <a:pPr lvl="1"/>
            <a:r>
              <a:rPr lang="en-US" dirty="0"/>
              <a:t>: colon</a:t>
            </a:r>
          </a:p>
          <a:p>
            <a:pPr lvl="1"/>
            <a:r>
              <a:rPr lang="en-US" dirty="0"/>
              <a:t>? question mark</a:t>
            </a:r>
          </a:p>
          <a:p>
            <a:pPr lvl="1"/>
            <a:r>
              <a:rPr lang="en-US" dirty="0"/>
              <a:t>‘ apostrophe</a:t>
            </a:r>
          </a:p>
          <a:p>
            <a:pPr lvl="1"/>
            <a:r>
              <a:rPr lang="en-US" dirty="0"/>
              <a:t>“ quotation mark</a:t>
            </a:r>
          </a:p>
          <a:p>
            <a:pPr lvl="1"/>
            <a:r>
              <a:rPr lang="en-US" dirty="0"/>
              <a:t>! exclamation mark</a:t>
            </a:r>
          </a:p>
          <a:p>
            <a:pPr lvl="1"/>
            <a:r>
              <a:rPr lang="en-US" dirty="0"/>
              <a:t>| vertical bar</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scanf</a:t>
            </a:r>
            <a:r>
              <a:rPr lang="en-US" cap="none" dirty="0"/>
              <a:t>()</a:t>
            </a:r>
          </a:p>
        </p:txBody>
      </p:sp>
      <p:sp>
        <p:nvSpPr>
          <p:cNvPr id="3" name="Content Placeholder 2"/>
          <p:cNvSpPr>
            <a:spLocks noGrp="1"/>
          </p:cNvSpPr>
          <p:nvPr>
            <p:ph idx="1"/>
          </p:nvPr>
        </p:nvSpPr>
        <p:spPr/>
        <p:txBody>
          <a:bodyPr/>
          <a:lstStyle/>
          <a:p>
            <a:r>
              <a:rPr lang="en-US" dirty="0"/>
              <a:t>In C programming language, </a:t>
            </a:r>
            <a:r>
              <a:rPr lang="en-US" dirty="0" err="1"/>
              <a:t>scanf</a:t>
            </a:r>
            <a:r>
              <a:rPr lang="en-US" dirty="0"/>
              <a:t>() function is used to read character, string, numeric data from keyboard</a:t>
            </a:r>
          </a:p>
          <a:p>
            <a:pPr algn="just"/>
            <a:r>
              <a:rPr lang="en-US" dirty="0"/>
              <a:t>The general form of </a:t>
            </a:r>
            <a:r>
              <a:rPr lang="en-US" dirty="0" err="1"/>
              <a:t>scanf</a:t>
            </a:r>
            <a:r>
              <a:rPr lang="en-US" dirty="0"/>
              <a:t>() is,</a:t>
            </a:r>
          </a:p>
          <a:p>
            <a:pPr algn="just">
              <a:buNone/>
            </a:pPr>
            <a:r>
              <a:rPr lang="en-US" dirty="0"/>
              <a:t>	</a:t>
            </a:r>
            <a:r>
              <a:rPr lang="en-US" dirty="0" err="1"/>
              <a:t>scanf</a:t>
            </a:r>
            <a:r>
              <a:rPr lang="en-US" dirty="0"/>
              <a:t>(“control string”, arg1, arg2, …, </a:t>
            </a:r>
            <a:r>
              <a:rPr lang="en-US" dirty="0" err="1"/>
              <a:t>argN</a:t>
            </a:r>
            <a:r>
              <a:rPr lang="en-US" dirty="0"/>
              <a:t>);</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Rectangle 5"/>
          <p:cNvSpPr/>
          <p:nvPr/>
        </p:nvSpPr>
        <p:spPr>
          <a:xfrm>
            <a:off x="914400" y="3962400"/>
            <a:ext cx="7696200" cy="2677656"/>
          </a:xfrm>
          <a:prstGeom prst="rect">
            <a:avLst/>
          </a:prstGeom>
        </p:spPr>
        <p:txBody>
          <a:bodyPr wrap="square">
            <a:spAutoFit/>
          </a:bodyPr>
          <a:lstStyle/>
          <a:p>
            <a:pPr lvl="1" algn="just"/>
            <a:r>
              <a:rPr lang="en-US" sz="2400" dirty="0"/>
              <a:t>   #include&lt;</a:t>
            </a:r>
            <a:r>
              <a:rPr lang="en-US" sz="2400" dirty="0" err="1"/>
              <a:t>stdio.h</a:t>
            </a:r>
            <a:r>
              <a:rPr lang="en-US" sz="2400" dirty="0"/>
              <a:t>&gt;</a:t>
            </a:r>
          </a:p>
          <a:p>
            <a:pPr lvl="1" algn="just"/>
            <a:r>
              <a:rPr lang="en-US" sz="2400" dirty="0"/>
              <a:t>    </a:t>
            </a:r>
            <a:r>
              <a:rPr lang="en-US" sz="2400" dirty="0" err="1"/>
              <a:t>int</a:t>
            </a:r>
            <a:r>
              <a:rPr lang="en-US" sz="2400" dirty="0"/>
              <a:t> main(){</a:t>
            </a:r>
          </a:p>
          <a:p>
            <a:pPr lvl="1" algn="just"/>
            <a:r>
              <a:rPr lang="en-US" sz="2400" dirty="0"/>
              <a:t>        </a:t>
            </a:r>
            <a:r>
              <a:rPr lang="en-US" sz="2400" dirty="0" err="1"/>
              <a:t>int</a:t>
            </a:r>
            <a:r>
              <a:rPr lang="en-US" sz="2400" dirty="0"/>
              <a:t> radius;					</a:t>
            </a:r>
            <a:r>
              <a:rPr lang="en-US" sz="2400" dirty="0" err="1"/>
              <a:t>printf</a:t>
            </a:r>
            <a:r>
              <a:rPr lang="en-US" sz="2400" dirty="0"/>
              <a:t>(“Enter the radius of circle”);	</a:t>
            </a:r>
          </a:p>
          <a:p>
            <a:pPr lvl="1" algn="just"/>
            <a:r>
              <a:rPr lang="en-US" sz="2400" dirty="0"/>
              <a:t>	</a:t>
            </a:r>
            <a:r>
              <a:rPr lang="en-US" sz="2400" dirty="0" err="1"/>
              <a:t>scanf</a:t>
            </a:r>
            <a:r>
              <a:rPr lang="en-US" sz="2400" dirty="0"/>
              <a:t>(“%</a:t>
            </a:r>
            <a:r>
              <a:rPr lang="en-US" sz="2400" dirty="0" err="1"/>
              <a:t>d”,&amp;radius</a:t>
            </a:r>
            <a:r>
              <a:rPr lang="en-US" sz="2400" dirty="0"/>
              <a:t>);</a:t>
            </a:r>
          </a:p>
          <a:p>
            <a:pPr lvl="1" algn="just"/>
            <a:r>
              <a:rPr lang="en-US" sz="2400" dirty="0"/>
              <a:t>       ……………………………….</a:t>
            </a:r>
          </a:p>
          <a:p>
            <a:pPr lvl="1" algn="just"/>
            <a:r>
              <a:rPr lang="en-US" sz="2400" dirty="0"/>
              <a:t>}</a:t>
            </a:r>
          </a:p>
        </p:txBody>
      </p:sp>
    </p:spTree>
    <p:extLst>
      <p:ext uri="{BB962C8B-B14F-4D97-AF65-F5344CB8AC3E}">
        <p14:creationId xmlns:p14="http://schemas.microsoft.com/office/powerpoint/2010/main" val="337157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Problems</a:t>
            </a:r>
          </a:p>
        </p:txBody>
      </p:sp>
      <p:sp>
        <p:nvSpPr>
          <p:cNvPr id="3" name="Content Placeholder 2"/>
          <p:cNvSpPr>
            <a:spLocks noGrp="1"/>
          </p:cNvSpPr>
          <p:nvPr>
            <p:ph idx="1"/>
          </p:nvPr>
        </p:nvSpPr>
        <p:spPr>
          <a:xfrm>
            <a:off x="561110" y="2971800"/>
            <a:ext cx="10035785" cy="3276600"/>
          </a:xfrm>
        </p:spPr>
        <p:txBody>
          <a:bodyPr>
            <a:normAutofit/>
          </a:bodyPr>
          <a:lstStyle/>
          <a:p>
            <a:pPr>
              <a:spcBef>
                <a:spcPts val="1800"/>
              </a:spcBef>
            </a:pPr>
            <a:r>
              <a:rPr lang="en-US" sz="2800" dirty="0"/>
              <a:t>Write a program that takes radius of circle as input and displays the area and circumference of circle as output.</a:t>
            </a:r>
          </a:p>
          <a:p>
            <a:pPr>
              <a:spcBef>
                <a:spcPts val="1800"/>
              </a:spcBef>
            </a:pPr>
            <a:r>
              <a:rPr lang="en-US" sz="2800" dirty="0"/>
              <a:t>Write a program that reads height and base of a triangle and finds its area???</a:t>
            </a:r>
            <a:br>
              <a:rPr lang="en-US" sz="2800" dirty="0"/>
            </a:br>
            <a:endParaRPr lang="en-US" sz="2800" dirty="0"/>
          </a:p>
          <a:p>
            <a:pPr>
              <a:spcBef>
                <a:spcPts val="1800"/>
              </a:spcBef>
            </a:pPr>
            <a:endParaRPr lang="en-US" sz="28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01277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Preprocessor directives</a:t>
            </a:r>
          </a:p>
        </p:txBody>
      </p:sp>
      <p:sp>
        <p:nvSpPr>
          <p:cNvPr id="3" name="Content Placeholder 2"/>
          <p:cNvSpPr>
            <a:spLocks noGrp="1"/>
          </p:cNvSpPr>
          <p:nvPr>
            <p:ph idx="1"/>
          </p:nvPr>
        </p:nvSpPr>
        <p:spPr/>
        <p:txBody>
          <a:bodyPr/>
          <a:lstStyle/>
          <a:p>
            <a:pPr algn="just"/>
            <a:r>
              <a:rPr lang="en-US" dirty="0"/>
              <a:t>These are placed in the source program before the main function.</a:t>
            </a:r>
          </a:p>
          <a:p>
            <a:pPr algn="just"/>
            <a:r>
              <a:rPr lang="en-US" dirty="0"/>
              <a:t>When our source code is compiled, it is examined by the preprocessor for any preprocessor directives. If there are any, appropriate actions are taken and then the source program is handed over to the compiler.</a:t>
            </a:r>
          </a:p>
          <a:p>
            <a:pPr algn="just"/>
            <a:r>
              <a:rPr lang="en-US" dirty="0"/>
              <a:t>They follow special syntax rules: They all begin with the symbol # (hash) and do not require  a ; (semicolon) at the end.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Preprocessor directives…</a:t>
            </a:r>
          </a:p>
        </p:txBody>
      </p:sp>
      <p:sp>
        <p:nvSpPr>
          <p:cNvPr id="3" name="Content Placeholder 2"/>
          <p:cNvSpPr>
            <a:spLocks noGrp="1"/>
          </p:cNvSpPr>
          <p:nvPr>
            <p:ph idx="1"/>
          </p:nvPr>
        </p:nvSpPr>
        <p:spPr/>
        <p:txBody>
          <a:bodyPr/>
          <a:lstStyle/>
          <a:p>
            <a:r>
              <a:rPr lang="en-US" dirty="0"/>
              <a:t>E.g.	#include &lt;</a:t>
            </a:r>
            <a:r>
              <a:rPr lang="en-US" dirty="0" err="1"/>
              <a:t>stdio.h</a:t>
            </a:r>
            <a:r>
              <a:rPr lang="en-US" dirty="0"/>
              <a:t>&gt;	</a:t>
            </a:r>
          </a:p>
          <a:p>
            <a:pPr marL="0" indent="0">
              <a:buNone/>
            </a:pPr>
            <a:r>
              <a:rPr lang="en-US" dirty="0"/>
              <a:t>         #define PI 3.14</a:t>
            </a:r>
          </a:p>
          <a:p>
            <a:pPr marL="0" indent="0">
              <a:buNone/>
            </a:pPr>
            <a:r>
              <a:rPr lang="en-US" dirty="0"/>
              <a:t>	#define TRUE 1	</a:t>
            </a:r>
          </a:p>
          <a:p>
            <a:pPr marL="0" indent="0">
              <a:buNone/>
            </a:pPr>
            <a:r>
              <a:rPr lang="en-US" dirty="0"/>
              <a:t>	#define FALSE 0				</a:t>
            </a:r>
          </a:p>
          <a:p>
            <a:pPr algn="just"/>
            <a:r>
              <a:rPr lang="en-US" dirty="0"/>
              <a:t>These statements are called preprocessor directives as they are processed before compilation of any source code in the program.</a:t>
            </a:r>
          </a:p>
          <a:p>
            <a:pPr algn="just"/>
            <a:r>
              <a:rPr lang="en-US" dirty="0">
                <a:solidFill>
                  <a:srgbClr val="FF0000"/>
                </a:solidFill>
              </a:rPr>
              <a:t>NOTE: The other codes in the program are compiled sequentially line by line.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Symbolic constants</a:t>
            </a:r>
          </a:p>
        </p:txBody>
      </p:sp>
      <p:sp>
        <p:nvSpPr>
          <p:cNvPr id="3" name="Content Placeholder 2"/>
          <p:cNvSpPr>
            <a:spLocks noGrp="1"/>
          </p:cNvSpPr>
          <p:nvPr>
            <p:ph idx="1"/>
          </p:nvPr>
        </p:nvSpPr>
        <p:spPr/>
        <p:txBody>
          <a:bodyPr>
            <a:normAutofit/>
          </a:bodyPr>
          <a:lstStyle/>
          <a:p>
            <a:pPr algn="just"/>
            <a:r>
              <a:rPr lang="en-US" dirty="0"/>
              <a:t>A symbolic constant is a name that is used in place of a sequence of characters. The character may represent numeric constant, a character constant or a string constant. </a:t>
            </a:r>
          </a:p>
          <a:p>
            <a:pPr algn="just"/>
            <a:r>
              <a:rPr lang="en-US" dirty="0"/>
              <a:t>When a program is compiled, each occurrence of a symbolic constant is replaced by its corresponding character sequence.</a:t>
            </a:r>
          </a:p>
          <a:p>
            <a:pPr algn="just"/>
            <a:r>
              <a:rPr lang="en-US" dirty="0"/>
              <a:t>The symbolic constants are defined at the beginning of the program.</a:t>
            </a:r>
          </a:p>
          <a:p>
            <a:pPr algn="just"/>
            <a:r>
              <a:rPr lang="en-US" dirty="0"/>
              <a:t>SYNTAX:		#define name value</a:t>
            </a:r>
          </a:p>
          <a:p>
            <a:pPr algn="just"/>
            <a:r>
              <a:rPr lang="en-US" dirty="0"/>
              <a:t>E.g. 		#define PI 3.1416</a:t>
            </a:r>
          </a:p>
          <a:p>
            <a:pPr marL="530352" lvl="2" indent="0" algn="just">
              <a:buNone/>
            </a:pPr>
            <a:endParaRPr lang="en-US" dirty="0"/>
          </a:p>
          <a:p>
            <a:pPr algn="just"/>
            <a:endParaRPr lang="en-US" dirty="0"/>
          </a:p>
          <a:p>
            <a:pPr marL="1874520" lvl="8" indent="0" algn="just">
              <a:buNone/>
            </a:pPr>
            <a:endParaRPr lang="en-US" dirty="0"/>
          </a:p>
          <a:p>
            <a:pPr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Symbolic constants…</a:t>
            </a:r>
          </a:p>
        </p:txBody>
      </p:sp>
      <p:sp>
        <p:nvSpPr>
          <p:cNvPr id="3" name="Content Placeholder 2"/>
          <p:cNvSpPr>
            <a:spLocks noGrp="1"/>
          </p:cNvSpPr>
          <p:nvPr>
            <p:ph idx="1"/>
          </p:nvPr>
        </p:nvSpPr>
        <p:spPr/>
        <p:txBody>
          <a:bodyPr>
            <a:normAutofit/>
          </a:bodyPr>
          <a:lstStyle/>
          <a:p>
            <a:pPr algn="just">
              <a:buNone/>
            </a:pPr>
            <a:r>
              <a:rPr lang="en-US" sz="3600" b="1" u="sng" dirty="0"/>
              <a:t>RULES</a:t>
            </a:r>
            <a:endParaRPr lang="en-US" b="1" u="sng" dirty="0"/>
          </a:p>
          <a:p>
            <a:pPr algn="just"/>
            <a:r>
              <a:rPr lang="en-US" dirty="0"/>
              <a:t>Symbolic constant names are same as variable names. </a:t>
            </a:r>
            <a:r>
              <a:rPr lang="en-US" dirty="0">
                <a:solidFill>
                  <a:srgbClr val="FF0000"/>
                </a:solidFill>
              </a:rPr>
              <a:t>Convention: Use capital letters while defining symbolic constants.</a:t>
            </a:r>
          </a:p>
          <a:p>
            <a:pPr algn="just"/>
            <a:r>
              <a:rPr lang="en-US" dirty="0"/>
              <a:t>No blank space permitted between # and name.</a:t>
            </a:r>
          </a:p>
          <a:p>
            <a:pPr algn="just"/>
            <a:r>
              <a:rPr lang="en-US" dirty="0"/>
              <a:t>A blank space is required between </a:t>
            </a:r>
            <a:r>
              <a:rPr lang="en-US" dirty="0">
                <a:solidFill>
                  <a:srgbClr val="FF0000"/>
                </a:solidFill>
              </a:rPr>
              <a:t>#define</a:t>
            </a:r>
            <a:r>
              <a:rPr lang="en-US" dirty="0"/>
              <a:t> and </a:t>
            </a:r>
            <a:r>
              <a:rPr lang="en-US" dirty="0">
                <a:solidFill>
                  <a:srgbClr val="FF0000"/>
                </a:solidFill>
              </a:rPr>
              <a:t>symbolic name</a:t>
            </a:r>
            <a:r>
              <a:rPr lang="en-US" dirty="0"/>
              <a:t> and between </a:t>
            </a:r>
            <a:r>
              <a:rPr lang="en-US" dirty="0">
                <a:solidFill>
                  <a:srgbClr val="FF0000"/>
                </a:solidFill>
              </a:rPr>
              <a:t>symbolic name</a:t>
            </a:r>
            <a:r>
              <a:rPr lang="en-US" dirty="0"/>
              <a:t> and its </a:t>
            </a:r>
            <a:r>
              <a:rPr lang="en-US" dirty="0">
                <a:solidFill>
                  <a:srgbClr val="FF0000"/>
                </a:solidFill>
              </a:rPr>
              <a:t>value</a:t>
            </a:r>
            <a:r>
              <a:rPr lang="en-US" dirty="0"/>
              <a:t> (i.e. constant).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r>
              <a:rPr lang="en-US" dirty="0"/>
              <a:t>Used for program documentation.</a:t>
            </a:r>
          </a:p>
          <a:p>
            <a:r>
              <a:rPr lang="en-US" dirty="0"/>
              <a:t>Comments are not compiled.</a:t>
            </a:r>
          </a:p>
          <a:p>
            <a:pPr algn="just"/>
            <a:r>
              <a:rPr lang="en-US" dirty="0"/>
              <a:t>The C syntax for writing comment is</a:t>
            </a:r>
          </a:p>
          <a:p>
            <a:pPr algn="just">
              <a:buNone/>
            </a:pPr>
            <a:r>
              <a:rPr lang="en-US" dirty="0"/>
              <a:t>	/* </a:t>
            </a:r>
          </a:p>
          <a:p>
            <a:pPr algn="just">
              <a:buNone/>
            </a:pPr>
            <a:r>
              <a:rPr lang="en-US" dirty="0"/>
              <a:t>	</a:t>
            </a:r>
            <a:r>
              <a:rPr lang="en-US" dirty="0">
                <a:solidFill>
                  <a:srgbClr val="FF0000"/>
                </a:solidFill>
              </a:rPr>
              <a:t>Anything written in between </a:t>
            </a:r>
            <a:r>
              <a:rPr lang="en-US" dirty="0">
                <a:solidFill>
                  <a:srgbClr val="002060"/>
                </a:solidFill>
              </a:rPr>
              <a:t>slash and asterisk</a:t>
            </a:r>
            <a:r>
              <a:rPr lang="en-US" dirty="0">
                <a:solidFill>
                  <a:srgbClr val="FF0000"/>
                </a:solidFill>
              </a:rPr>
              <a:t>  and </a:t>
            </a:r>
            <a:r>
              <a:rPr lang="en-US" dirty="0">
                <a:solidFill>
                  <a:srgbClr val="002060"/>
                </a:solidFill>
              </a:rPr>
              <a:t>asterisk and slash</a:t>
            </a:r>
            <a:r>
              <a:rPr lang="en-US" dirty="0">
                <a:solidFill>
                  <a:srgbClr val="FF0000"/>
                </a:solidFill>
              </a:rPr>
              <a:t> is comment</a:t>
            </a:r>
          </a:p>
          <a:p>
            <a:pPr algn="just">
              <a:buNone/>
            </a:pPr>
            <a:r>
              <a:rPr lang="en-US" dirty="0"/>
              <a:t>	*/</a:t>
            </a:r>
          </a:p>
          <a:p>
            <a:r>
              <a:rPr lang="en-US" dirty="0"/>
              <a:t>Another way to write comment in C</a:t>
            </a:r>
          </a:p>
          <a:p>
            <a:pPr>
              <a:buNone/>
            </a:pPr>
            <a:r>
              <a:rPr lang="en-US" dirty="0"/>
              <a:t>	// </a:t>
            </a:r>
            <a:r>
              <a:rPr lang="en-US" dirty="0">
                <a:solidFill>
                  <a:srgbClr val="FF0000"/>
                </a:solidFill>
              </a:rPr>
              <a:t>Using double slash</a:t>
            </a:r>
            <a:r>
              <a:rPr lang="en-US" dirty="0"/>
              <a:t> (</a:t>
            </a:r>
            <a:r>
              <a:rPr lang="en-US" dirty="0">
                <a:solidFill>
                  <a:srgbClr val="002060"/>
                </a:solidFill>
              </a:rPr>
              <a:t>This line only</a:t>
            </a:r>
            <a:r>
              <a:rPr lang="en-US" dirty="0"/>
              <a:t>)</a:t>
            </a:r>
          </a:p>
          <a:p>
            <a:pPr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dirty="0"/>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p:txBody>
          <a:bodyPr>
            <a:normAutofit lnSpcReduction="10000"/>
          </a:bodyPr>
          <a:lstStyle/>
          <a:p>
            <a:r>
              <a:rPr lang="en-US" dirty="0"/>
              <a:t>The process of converting entity of one data type to another data type is called as type casting or type conversion.</a:t>
            </a:r>
          </a:p>
          <a:p>
            <a:r>
              <a:rPr lang="en-US" dirty="0"/>
              <a:t>There are two types of type conversion:</a:t>
            </a:r>
          </a:p>
          <a:p>
            <a:pPr marL="502920" indent="-457200">
              <a:buFont typeface="+mj-lt"/>
              <a:buAutoNum type="arabicPeriod"/>
            </a:pPr>
            <a:r>
              <a:rPr lang="en-US" b="1" dirty="0"/>
              <a:t>Implicit type conversion</a:t>
            </a:r>
            <a:r>
              <a:rPr lang="en-US" dirty="0"/>
              <a:t>: In implicit type conversion compiler automatically converts one data type into another and it i.e. generally obtained through arithmetic expression.</a:t>
            </a:r>
          </a:p>
          <a:p>
            <a:pPr marL="502920" indent="-457200">
              <a:buFont typeface="+mj-lt"/>
              <a:buAutoNum type="arabicPeriod"/>
            </a:pPr>
            <a:r>
              <a:rPr lang="en-US" b="1" dirty="0"/>
              <a:t>Explicit type conversion</a:t>
            </a:r>
            <a:r>
              <a:rPr lang="en-US" dirty="0"/>
              <a:t>: When a user explicitly convert the one data type into another then it is called as the type casting or </a:t>
            </a:r>
            <a:r>
              <a:rPr lang="en-US" i="1" dirty="0"/>
              <a:t>explicit type conversion </a:t>
            </a:r>
            <a:r>
              <a:rPr lang="en-US" dirty="0"/>
              <a:t>in which programmer specifies special programming instruction what data type to convert.</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1776996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652000" cy="1143000"/>
          </a:xfrm>
        </p:spPr>
        <p:txBody>
          <a:bodyPr/>
          <a:lstStyle/>
          <a:p>
            <a:r>
              <a:rPr lang="en-US" dirty="0"/>
              <a:t>Implicit Type Conversion in C</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7170" name="Picture 2" descr="implicit-conversion-hierarchy-c | C programming, Evaluating expressions,  Programming c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4950" y="1463040"/>
            <a:ext cx="5486650" cy="48466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2209800"/>
            <a:ext cx="6324600" cy="1384995"/>
          </a:xfrm>
          <a:prstGeom prst="rect">
            <a:avLst/>
          </a:prstGeom>
        </p:spPr>
        <p:txBody>
          <a:bodyPr wrap="square">
            <a:spAutoFit/>
          </a:bodyPr>
          <a:lstStyle/>
          <a:p>
            <a:pPr marL="855663" lvl="1" indent="-457200">
              <a:buFont typeface="Arial" panose="020B0604020202020204" pitchFamily="34" charset="0"/>
              <a:buChar char="•"/>
            </a:pPr>
            <a:r>
              <a:rPr lang="en-US" altLang="en-US" sz="2800" dirty="0"/>
              <a:t>Lower data types are converted to the higher data types and result is of higher type.</a:t>
            </a:r>
          </a:p>
        </p:txBody>
      </p:sp>
    </p:spTree>
    <p:extLst>
      <p:ext uri="{BB962C8B-B14F-4D97-AF65-F5344CB8AC3E}">
        <p14:creationId xmlns:p14="http://schemas.microsoft.com/office/powerpoint/2010/main" val="3974254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An example of implicit conversion </a:t>
            </a:r>
            <a:br>
              <a:rPr lang="en-US" dirty="0"/>
            </a:br>
            <a:endParaRPr lang="en-US" dirty="0"/>
          </a:p>
        </p:txBody>
      </p:sp>
      <p:sp>
        <p:nvSpPr>
          <p:cNvPr id="3" name="Content Placeholder 2"/>
          <p:cNvSpPr>
            <a:spLocks noGrp="1"/>
          </p:cNvSpPr>
          <p:nvPr>
            <p:ph idx="1"/>
          </p:nvPr>
        </p:nvSpPr>
        <p:spPr>
          <a:xfrm>
            <a:off x="1295400" y="1295400"/>
            <a:ext cx="8890000" cy="4992696"/>
          </a:xfrm>
        </p:spPr>
        <p:txBody>
          <a:bodyPr>
            <a:noAutofit/>
          </a:bodyPr>
          <a:lstStyle/>
          <a:p>
            <a:pPr marL="0" indent="0">
              <a:buNone/>
            </a:pPr>
            <a:r>
              <a:rPr lang="en-US" sz="2000" dirty="0"/>
              <a:t>#include&lt;</a:t>
            </a:r>
            <a:r>
              <a:rPr lang="en-US" sz="2000" dirty="0" err="1"/>
              <a:t>stdio.h</a:t>
            </a:r>
            <a:r>
              <a:rPr lang="en-US" sz="2000" dirty="0"/>
              <a:t>&gt; </a:t>
            </a:r>
          </a:p>
          <a:p>
            <a:pPr marL="0" indent="0">
              <a:buNone/>
            </a:pPr>
            <a:r>
              <a:rPr lang="en-US" sz="2000" dirty="0" err="1"/>
              <a:t>int</a:t>
            </a:r>
            <a:r>
              <a:rPr lang="en-US" sz="2000" dirty="0"/>
              <a:t> main() </a:t>
            </a:r>
          </a:p>
          <a:p>
            <a:pPr marL="0" indent="0">
              <a:buNone/>
            </a:pPr>
            <a:r>
              <a:rPr lang="en-US" sz="2000" dirty="0"/>
              <a:t>{ </a:t>
            </a:r>
          </a:p>
          <a:p>
            <a:pPr marL="0" indent="0">
              <a:buNone/>
            </a:pPr>
            <a:r>
              <a:rPr lang="en-US" sz="2000" dirty="0"/>
              <a:t>    </a:t>
            </a:r>
            <a:r>
              <a:rPr lang="en-US" sz="2000" dirty="0" err="1"/>
              <a:t>int</a:t>
            </a:r>
            <a:r>
              <a:rPr lang="en-US" sz="2000" dirty="0"/>
              <a:t> x = 10;    // integer x </a:t>
            </a:r>
          </a:p>
          <a:p>
            <a:pPr marL="0" indent="0">
              <a:buNone/>
            </a:pPr>
            <a:r>
              <a:rPr lang="en-US" sz="2000" dirty="0"/>
              <a:t>    char y = 'a';  // character c </a:t>
            </a:r>
          </a:p>
          <a:p>
            <a:pPr marL="0" indent="0">
              <a:buNone/>
            </a:pPr>
            <a:r>
              <a:rPr lang="en-US" sz="2000" dirty="0"/>
              <a:t>  </a:t>
            </a:r>
          </a:p>
          <a:p>
            <a:pPr marL="0" indent="0">
              <a:buNone/>
            </a:pPr>
            <a:r>
              <a:rPr lang="en-US" sz="2000" dirty="0"/>
              <a:t>    x = x + y;       // y implicitly converted to int. ASCII  value of 'a' is 97 </a:t>
            </a:r>
          </a:p>
          <a:p>
            <a:pPr marL="0" indent="0">
              <a:buNone/>
            </a:pPr>
            <a:r>
              <a:rPr lang="en-US" sz="2000" dirty="0"/>
              <a:t>   float z = x + 1.0; // x is implicitly converted to float </a:t>
            </a:r>
          </a:p>
          <a:p>
            <a:pPr marL="0" indent="0">
              <a:buNone/>
            </a:pPr>
            <a:endParaRPr lang="en-US" sz="2000" dirty="0"/>
          </a:p>
          <a:p>
            <a:pPr marL="0" indent="0">
              <a:buNone/>
            </a:pPr>
            <a:r>
              <a:rPr lang="en-US" sz="2000" dirty="0"/>
              <a:t>    </a:t>
            </a:r>
            <a:r>
              <a:rPr lang="en-US" sz="2000" dirty="0" err="1"/>
              <a:t>printf</a:t>
            </a:r>
            <a:r>
              <a:rPr lang="en-US" sz="2000" dirty="0"/>
              <a:t>("x = %d, z = %f", x, z); </a:t>
            </a:r>
          </a:p>
          <a:p>
            <a:pPr marL="0" indent="0">
              <a:buNone/>
            </a:pPr>
            <a:r>
              <a:rPr lang="en-US" sz="2000" dirty="0"/>
              <a:t>    return 0; </a:t>
            </a:r>
          </a:p>
          <a:p>
            <a:pPr marL="0" indent="0">
              <a:buNone/>
            </a:pPr>
            <a:r>
              <a:rPr lang="en-US" sz="20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7811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7239000" cy="6227136"/>
          </a:xfrm>
        </p:spPr>
        <p:txBody>
          <a:bodyPr>
            <a:normAutofit lnSpcReduction="10000"/>
          </a:bodyPr>
          <a:lstStyle/>
          <a:p>
            <a:pPr lvl="1"/>
            <a:r>
              <a:rPr lang="en-US" dirty="0"/>
              <a:t>/ slash</a:t>
            </a:r>
          </a:p>
          <a:p>
            <a:pPr lvl="1"/>
            <a:r>
              <a:rPr lang="en-US" dirty="0"/>
              <a:t>\ backslash</a:t>
            </a:r>
          </a:p>
          <a:p>
            <a:pPr lvl="1"/>
            <a:r>
              <a:rPr lang="en-US" dirty="0"/>
              <a:t>~ tilde</a:t>
            </a:r>
          </a:p>
          <a:p>
            <a:pPr lvl="1"/>
            <a:r>
              <a:rPr lang="en-US" dirty="0"/>
              <a:t>_ underscore</a:t>
            </a:r>
          </a:p>
          <a:p>
            <a:pPr lvl="1"/>
            <a:r>
              <a:rPr lang="en-US" dirty="0"/>
              <a:t>$ dollar sign</a:t>
            </a:r>
          </a:p>
          <a:p>
            <a:pPr lvl="1"/>
            <a:r>
              <a:rPr lang="en-US" dirty="0"/>
              <a:t>% percent sign</a:t>
            </a:r>
          </a:p>
          <a:p>
            <a:pPr lvl="1"/>
            <a:r>
              <a:rPr lang="en-US" dirty="0"/>
              <a:t>&amp; ampersand</a:t>
            </a:r>
          </a:p>
          <a:p>
            <a:pPr lvl="1"/>
            <a:r>
              <a:rPr lang="en-US" dirty="0"/>
              <a:t>^ caret</a:t>
            </a:r>
          </a:p>
          <a:p>
            <a:pPr lvl="1"/>
            <a:r>
              <a:rPr lang="en-US" dirty="0"/>
              <a:t>* asterisk</a:t>
            </a:r>
          </a:p>
          <a:p>
            <a:pPr lvl="1"/>
            <a:r>
              <a:rPr lang="en-US" dirty="0"/>
              <a:t>- minus sign</a:t>
            </a:r>
          </a:p>
          <a:p>
            <a:pPr lvl="1"/>
            <a:r>
              <a:rPr lang="en-US" dirty="0"/>
              <a:t>+ plus sign</a:t>
            </a:r>
          </a:p>
          <a:p>
            <a:pPr lvl="1"/>
            <a:r>
              <a:rPr lang="en-US" dirty="0"/>
              <a:t>&lt; opening angle bracket (or less than sign)</a:t>
            </a:r>
          </a:p>
          <a:p>
            <a:pPr lvl="1"/>
            <a:r>
              <a:rPr lang="en-US" dirty="0"/>
              <a:t>&gt; closing angle bracket (or greater than sign)</a:t>
            </a:r>
          </a:p>
          <a:p>
            <a:pPr lvl="1"/>
            <a:r>
              <a:rPr lang="en-US" dirty="0"/>
              <a:t>( left parenthesis</a:t>
            </a:r>
          </a:p>
          <a:p>
            <a:pPr lvl="1"/>
            <a:r>
              <a:rPr lang="en-US" dirty="0"/>
              <a:t>) right parenthesis</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B1985AA4-33F1-4128-8BA1-5DF337FEED7C}" type="slidenum">
              <a:rPr lang="en-US" altLang="en-US"/>
              <a:pPr/>
              <a:t>60</a:t>
            </a:fld>
            <a:endParaRPr lang="en-US" altLang="en-US"/>
          </a:p>
        </p:txBody>
      </p:sp>
      <p:sp>
        <p:nvSpPr>
          <p:cNvPr id="173058" name="Rectangle 2"/>
          <p:cNvSpPr>
            <a:spLocks noGrp="1" noChangeArrowheads="1"/>
          </p:cNvSpPr>
          <p:nvPr>
            <p:ph type="title"/>
          </p:nvPr>
        </p:nvSpPr>
        <p:spPr/>
        <p:txBody>
          <a:bodyPr/>
          <a:lstStyle/>
          <a:p>
            <a:r>
              <a:rPr lang="en-US" altLang="en-US"/>
              <a:t>Explicit Type Casting</a:t>
            </a:r>
          </a:p>
        </p:txBody>
      </p:sp>
      <p:sp>
        <p:nvSpPr>
          <p:cNvPr id="173059" name="Rectangle 3"/>
          <p:cNvSpPr>
            <a:spLocks noGrp="1" noChangeArrowheads="1"/>
          </p:cNvSpPr>
          <p:nvPr>
            <p:ph type="body" idx="4294967295"/>
          </p:nvPr>
        </p:nvSpPr>
        <p:spPr/>
        <p:txBody>
          <a:bodyPr/>
          <a:lstStyle/>
          <a:p>
            <a:pPr lvl="1"/>
            <a:r>
              <a:rPr lang="en-US" altLang="en-US" dirty="0"/>
              <a:t>The general form of a type casting operator is</a:t>
            </a:r>
          </a:p>
          <a:p>
            <a:pPr marL="292608" lvl="1" indent="0">
              <a:buNone/>
            </a:pPr>
            <a:r>
              <a:rPr lang="en-US" altLang="en-US" dirty="0"/>
              <a:t>	</a:t>
            </a:r>
            <a:r>
              <a:rPr lang="en-US" altLang="en-US" b="1" dirty="0"/>
              <a:t>(type-name) expression</a:t>
            </a:r>
          </a:p>
          <a:p>
            <a:pPr lvl="1"/>
            <a:r>
              <a:rPr lang="en-US" altLang="en-US" dirty="0"/>
              <a:t>It is generally a good practice to use explicit casts than to rely on automatic type conversions.</a:t>
            </a:r>
          </a:p>
          <a:p>
            <a:pPr lvl="1"/>
            <a:r>
              <a:rPr lang="en-US" altLang="en-US" dirty="0"/>
              <a:t>Example</a:t>
            </a:r>
          </a:p>
          <a:p>
            <a:pPr lvl="1">
              <a:buFont typeface="Monotype Sorts" pitchFamily="2" charset="2"/>
              <a:buNone/>
            </a:pPr>
            <a:r>
              <a:rPr lang="en-US" altLang="en-US" b="1" dirty="0">
                <a:latin typeface="Courier New" panose="02070309020205020404" pitchFamily="49" charset="0"/>
              </a:rPr>
              <a:t>	</a:t>
            </a:r>
            <a:r>
              <a:rPr lang="en-US" altLang="en-US" dirty="0">
                <a:latin typeface="Courier New" panose="02070309020205020404" pitchFamily="49" charset="0"/>
              </a:rPr>
              <a:t>C = (float)9 / 5 * ( f – 32 )</a:t>
            </a:r>
          </a:p>
          <a:p>
            <a:pPr lvl="1"/>
            <a:r>
              <a:rPr lang="en-US" altLang="en-US" dirty="0">
                <a:latin typeface="Courier New" panose="02070309020205020404" pitchFamily="49" charset="0"/>
              </a:rPr>
              <a:t>float</a:t>
            </a:r>
            <a:r>
              <a:rPr lang="en-US" altLang="en-US" dirty="0"/>
              <a:t> to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a:t>conversion causes truncation of fractional part</a:t>
            </a:r>
          </a:p>
          <a:p>
            <a:pPr lvl="1"/>
            <a:r>
              <a:rPr lang="en-US" altLang="en-US" dirty="0">
                <a:latin typeface="Courier New" panose="02070309020205020404" pitchFamily="49" charset="0"/>
              </a:rPr>
              <a:t>double </a:t>
            </a:r>
            <a:r>
              <a:rPr lang="en-US" altLang="en-US" dirty="0"/>
              <a:t>to </a:t>
            </a:r>
            <a:r>
              <a:rPr lang="en-US" altLang="en-US" dirty="0">
                <a:latin typeface="Courier New" panose="02070309020205020404" pitchFamily="49" charset="0"/>
              </a:rPr>
              <a:t>float</a:t>
            </a:r>
            <a:r>
              <a:rPr lang="en-US" altLang="en-US" dirty="0"/>
              <a:t> conversion causes rounding of digits</a:t>
            </a:r>
          </a:p>
          <a:p>
            <a:pPr lvl="1"/>
            <a:r>
              <a:rPr lang="en-US" altLang="en-US" dirty="0">
                <a:latin typeface="Courier New" panose="02070309020205020404" pitchFamily="49" charset="0"/>
              </a:rPr>
              <a:t>long </a:t>
            </a:r>
            <a:r>
              <a:rPr lang="en-US" altLang="en-US" dirty="0" err="1">
                <a:latin typeface="Courier New" panose="02070309020205020404" pitchFamily="49" charset="0"/>
              </a:rPr>
              <a:t>int</a:t>
            </a:r>
            <a:r>
              <a:rPr lang="en-US" altLang="en-US" dirty="0"/>
              <a:t> to</a:t>
            </a:r>
            <a:r>
              <a:rPr lang="en-US" altLang="en-US" dirty="0">
                <a:latin typeface="Courier New" panose="02070309020205020404" pitchFamily="49" charset="0"/>
              </a:rPr>
              <a: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a:t>causes dropping of the higher order bits.</a:t>
            </a:r>
          </a:p>
        </p:txBody>
      </p:sp>
    </p:spTree>
    <p:extLst>
      <p:ext uri="{BB962C8B-B14F-4D97-AF65-F5344CB8AC3E}">
        <p14:creationId xmlns:p14="http://schemas.microsoft.com/office/powerpoint/2010/main" val="2731385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Type conversion</a:t>
            </a:r>
          </a:p>
        </p:txBody>
      </p:sp>
      <p:sp>
        <p:nvSpPr>
          <p:cNvPr id="3" name="Content Placeholder 2"/>
          <p:cNvSpPr>
            <a:spLocks noGrp="1"/>
          </p:cNvSpPr>
          <p:nvPr>
            <p:ph idx="1"/>
          </p:nvPr>
        </p:nvSpPr>
        <p:spPr/>
        <p:txBody>
          <a:bodyPr/>
          <a:lstStyle/>
          <a:p>
            <a:pPr marL="0" indent="0">
              <a:buNone/>
            </a:pPr>
            <a:r>
              <a:rPr lang="en-US" dirty="0"/>
              <a:t>#include&lt;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float a = 1.2;</a:t>
            </a:r>
          </a:p>
          <a:p>
            <a:pPr marL="0" indent="0">
              <a:buNone/>
            </a:pPr>
            <a:r>
              <a:rPr lang="en-US" dirty="0"/>
              <a:t>	 </a:t>
            </a:r>
            <a:r>
              <a:rPr lang="en-US" dirty="0" err="1"/>
              <a:t>int</a:t>
            </a:r>
            <a:r>
              <a:rPr lang="en-US" dirty="0"/>
              <a:t> b = (</a:t>
            </a:r>
            <a:r>
              <a:rPr lang="en-US" dirty="0" err="1"/>
              <a:t>int</a:t>
            </a:r>
            <a:r>
              <a:rPr lang="en-US" dirty="0"/>
              <a:t>) a + 1;</a:t>
            </a:r>
          </a:p>
          <a:p>
            <a:pPr marL="0" indent="0">
              <a:buNone/>
            </a:pPr>
            <a:r>
              <a:rPr lang="en-US" dirty="0"/>
              <a:t>	</a:t>
            </a:r>
            <a:r>
              <a:rPr lang="en-US" dirty="0" err="1"/>
              <a:t>printf</a:t>
            </a:r>
            <a:r>
              <a:rPr lang="en-US" dirty="0"/>
              <a:t>("Value of a is %f\n", a);</a:t>
            </a:r>
          </a:p>
          <a:p>
            <a:pPr marL="0" indent="0">
              <a:buNone/>
            </a:pPr>
            <a:r>
              <a:rPr lang="en-US" dirty="0"/>
              <a:t>	</a:t>
            </a:r>
            <a:r>
              <a:rPr lang="en-US" dirty="0" err="1"/>
              <a:t>printf</a:t>
            </a:r>
            <a:r>
              <a:rPr lang="en-US" dirty="0"/>
              <a:t>("Value of b is %d\</a:t>
            </a:r>
            <a:r>
              <a:rPr lang="en-US" dirty="0" err="1"/>
              <a:t>n",b</a:t>
            </a:r>
            <a:r>
              <a:rPr lang="en-US" dirty="0"/>
              <a:t>);</a:t>
            </a:r>
          </a:p>
          <a:p>
            <a:pPr marL="0" indent="0">
              <a:buNone/>
            </a:pPr>
            <a:r>
              <a:rPr lang="en-US" dirty="0"/>
              <a:t>	return 0;</a:t>
            </a:r>
          </a:p>
          <a:p>
            <a:pPr marL="0" indent="0">
              <a:buNone/>
            </a:pP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074184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9499600" cy="762000"/>
          </a:xfrm>
        </p:spPr>
        <p:txBody>
          <a:bodyPr>
            <a:normAutofit/>
          </a:bodyPr>
          <a:lstStyle/>
          <a:p>
            <a:r>
              <a:rPr lang="en-US" dirty="0"/>
              <a:t>Implicit vs Explicit Type Casting</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pic>
        <p:nvPicPr>
          <p:cNvPr id="8194" name="Picture 2" descr="type casting in C. - computer science fundamentals tutori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939420"/>
            <a:ext cx="7137400" cy="562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084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sizeof</a:t>
            </a:r>
            <a:r>
              <a:rPr lang="en-US" dirty="0"/>
              <a:t> operator</a:t>
            </a:r>
          </a:p>
        </p:txBody>
      </p:sp>
      <p:sp>
        <p:nvSpPr>
          <p:cNvPr id="3" name="Content Placeholder 2"/>
          <p:cNvSpPr>
            <a:spLocks noGrp="1"/>
          </p:cNvSpPr>
          <p:nvPr>
            <p:ph idx="1"/>
          </p:nvPr>
        </p:nvSpPr>
        <p:spPr/>
        <p:txBody>
          <a:bodyPr/>
          <a:lstStyle/>
          <a:p>
            <a:pPr algn="just"/>
            <a:r>
              <a:rPr lang="en-US" dirty="0"/>
              <a:t>The </a:t>
            </a:r>
            <a:r>
              <a:rPr lang="en-US" b="1" dirty="0" err="1"/>
              <a:t>sizeof</a:t>
            </a:r>
            <a:r>
              <a:rPr lang="en-US" dirty="0"/>
              <a:t> operator is used with an operand to return the number of bytes the operand occupies.</a:t>
            </a:r>
          </a:p>
          <a:p>
            <a:pPr algn="just"/>
            <a:r>
              <a:rPr lang="en-US" dirty="0"/>
              <a:t>It is a compile time operator.</a:t>
            </a:r>
          </a:p>
          <a:p>
            <a:pPr algn="just"/>
            <a:r>
              <a:rPr lang="en-US" dirty="0"/>
              <a:t>The operand may be a </a:t>
            </a:r>
            <a:r>
              <a:rPr lang="en-US" i="1" dirty="0"/>
              <a:t>constant</a:t>
            </a:r>
            <a:r>
              <a:rPr lang="en-US" dirty="0"/>
              <a:t>, </a:t>
            </a:r>
            <a:r>
              <a:rPr lang="en-US" i="1" dirty="0"/>
              <a:t>variable</a:t>
            </a:r>
            <a:r>
              <a:rPr lang="en-US" dirty="0"/>
              <a:t> or a </a:t>
            </a:r>
            <a:r>
              <a:rPr lang="en-US" i="1" dirty="0"/>
              <a:t>data type qualifier</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655757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2000" cy="746760"/>
          </a:xfrm>
        </p:spPr>
        <p:txBody>
          <a:bodyPr/>
          <a:lstStyle/>
          <a:p>
            <a:pPr algn="ctr"/>
            <a:r>
              <a:rPr lang="en-US" dirty="0" err="1"/>
              <a:t>Sizeof</a:t>
            </a:r>
            <a:r>
              <a:rPr lang="en-US" dirty="0"/>
              <a:t> : example</a:t>
            </a:r>
          </a:p>
        </p:txBody>
      </p:sp>
      <p:sp>
        <p:nvSpPr>
          <p:cNvPr id="3" name="Content Placeholder 2"/>
          <p:cNvSpPr>
            <a:spLocks noGrp="1"/>
          </p:cNvSpPr>
          <p:nvPr>
            <p:ph idx="1"/>
          </p:nvPr>
        </p:nvSpPr>
        <p:spPr>
          <a:xfrm>
            <a:off x="609600" y="1447800"/>
            <a:ext cx="10287000" cy="4922520"/>
          </a:xfrm>
        </p:spPr>
        <p:txBody>
          <a:bodyPr>
            <a:normAutofit fontScale="92500" lnSpcReduction="1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num;</a:t>
            </a:r>
          </a:p>
          <a:p>
            <a:pPr>
              <a:buNone/>
            </a:pPr>
            <a:r>
              <a:rPr lang="en-US" dirty="0" err="1"/>
              <a:t>printf</a:t>
            </a:r>
            <a:r>
              <a:rPr lang="en-US" dirty="0"/>
              <a:t>("integer Occupies=&gt; %d bytes\n", </a:t>
            </a:r>
            <a:r>
              <a:rPr lang="en-US" dirty="0" err="1"/>
              <a:t>sizeof</a:t>
            </a:r>
            <a:r>
              <a:rPr lang="en-US" dirty="0"/>
              <a:t>(num));</a:t>
            </a:r>
          </a:p>
          <a:p>
            <a:pPr>
              <a:buNone/>
            </a:pPr>
            <a:r>
              <a:rPr lang="en-US" dirty="0" err="1"/>
              <a:t>printf</a:t>
            </a:r>
            <a:r>
              <a:rPr lang="en-US" dirty="0"/>
              <a:t>("double Constant Occupies=&gt; %d bytes\n", </a:t>
            </a:r>
            <a:r>
              <a:rPr lang="en-US" dirty="0" err="1"/>
              <a:t>sizeof</a:t>
            </a:r>
            <a:r>
              <a:rPr lang="en-US" dirty="0"/>
              <a:t>(16.18));</a:t>
            </a:r>
          </a:p>
          <a:p>
            <a:pPr>
              <a:buNone/>
            </a:pPr>
            <a:r>
              <a:rPr lang="en-US" dirty="0" err="1"/>
              <a:t>printf</a:t>
            </a:r>
            <a:r>
              <a:rPr lang="en-US" dirty="0"/>
              <a:t>("long int Data Type Qualifier Occupies=&gt; %d bytes\n", </a:t>
            </a:r>
            <a:r>
              <a:rPr lang="en-US" dirty="0" err="1"/>
              <a:t>sizeof</a:t>
            </a:r>
            <a:r>
              <a:rPr lang="en-US" dirty="0"/>
              <a:t>(15L));</a:t>
            </a:r>
          </a:p>
          <a:p>
            <a:pPr>
              <a:buNone/>
            </a:pPr>
            <a:r>
              <a:rPr lang="en-US" dirty="0" err="1"/>
              <a:t>printf</a:t>
            </a:r>
            <a:r>
              <a:rPr lang="en-US" dirty="0"/>
              <a:t>("float Data Type Occupies=&gt; %d bytes", </a:t>
            </a:r>
            <a:r>
              <a:rPr lang="en-US" dirty="0" err="1"/>
              <a:t>sizeof</a:t>
            </a:r>
            <a:r>
              <a:rPr lang="en-US" dirty="0"/>
              <a:t>(float));</a:t>
            </a:r>
          </a:p>
          <a:p>
            <a:pPr>
              <a:buNone/>
            </a:pPr>
            <a:r>
              <a:rPr lang="en-US" dirty="0" err="1"/>
              <a:t>getch</a:t>
            </a:r>
            <a:r>
              <a:rPr lang="en-US" dirty="0"/>
              <a:t>();</a:t>
            </a:r>
          </a:p>
          <a:p>
            <a:pPr>
              <a:buNone/>
            </a:pPr>
            <a:r>
              <a:rPr lang="en-US" dirty="0"/>
              <a:t>Return 0;</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97404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data types</a:t>
            </a:r>
          </a:p>
        </p:txBody>
      </p:sp>
      <p:sp>
        <p:nvSpPr>
          <p:cNvPr id="3" name="Content Placeholder 2"/>
          <p:cNvSpPr>
            <a:spLocks noGrp="1"/>
          </p:cNvSpPr>
          <p:nvPr>
            <p:ph idx="1"/>
          </p:nvPr>
        </p:nvSpPr>
        <p:spPr/>
        <p:txBody>
          <a:bodyPr/>
          <a:lstStyle/>
          <a:p>
            <a:r>
              <a:rPr lang="en-US" dirty="0"/>
              <a:t>Those data types which are derived from the fundamental data types are called </a:t>
            </a:r>
            <a:r>
              <a:rPr lang="en-US" b="1" dirty="0"/>
              <a:t>derived data types</a:t>
            </a:r>
            <a:r>
              <a:rPr lang="en-US" dirty="0"/>
              <a:t>.</a:t>
            </a:r>
          </a:p>
          <a:p>
            <a:r>
              <a:rPr lang="en-US" dirty="0"/>
              <a:t>Function, arrays, and pointers are derived data types in C programming language.</a:t>
            </a:r>
          </a:p>
          <a:p>
            <a:r>
              <a:rPr lang="en-US" dirty="0"/>
              <a:t>For example, an array is derived data type because it contains the similar types of fundamental data types and acts as a new data type for C.</a:t>
            </a:r>
          </a:p>
          <a:p>
            <a:r>
              <a:rPr lang="en-US" dirty="0" err="1"/>
              <a:t>Eg</a:t>
            </a:r>
            <a:r>
              <a:rPr lang="en-US" dirty="0"/>
              <a:t>: </a:t>
            </a:r>
            <a:r>
              <a:rPr lang="en-US" dirty="0" err="1"/>
              <a:t>int</a:t>
            </a:r>
            <a:r>
              <a:rPr lang="en-US" dirty="0"/>
              <a:t> a[10];</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4087981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definded</a:t>
            </a:r>
            <a:r>
              <a:rPr lang="en-US" dirty="0"/>
              <a:t> data types</a:t>
            </a:r>
          </a:p>
        </p:txBody>
      </p:sp>
      <p:sp>
        <p:nvSpPr>
          <p:cNvPr id="3" name="Content Placeholder 2"/>
          <p:cNvSpPr>
            <a:spLocks noGrp="1"/>
          </p:cNvSpPr>
          <p:nvPr>
            <p:ph idx="1"/>
          </p:nvPr>
        </p:nvSpPr>
        <p:spPr/>
        <p:txBody>
          <a:bodyPr>
            <a:normAutofit lnSpcReduction="10000"/>
          </a:bodyPr>
          <a:lstStyle/>
          <a:p>
            <a:r>
              <a:rPr lang="en-US" dirty="0"/>
              <a:t>Those data types which are defined by the user as per his/her will are called </a:t>
            </a:r>
            <a:r>
              <a:rPr lang="en-US" b="1" dirty="0"/>
              <a:t>user-defined data types</a:t>
            </a:r>
            <a:r>
              <a:rPr lang="en-US" dirty="0"/>
              <a:t>.</a:t>
            </a:r>
          </a:p>
          <a:p>
            <a:r>
              <a:rPr lang="en-US" dirty="0"/>
              <a:t>Examples of such data types are structure, union and enumeration.</a:t>
            </a:r>
          </a:p>
          <a:p>
            <a:r>
              <a:rPr lang="en-US" dirty="0"/>
              <a:t>For example, let’s define a structure</a:t>
            </a:r>
          </a:p>
          <a:p>
            <a:endParaRPr lang="en-US" dirty="0"/>
          </a:p>
          <a:p>
            <a:pPr marL="246888" lvl="1" indent="0">
              <a:buNone/>
            </a:pPr>
            <a:r>
              <a:rPr lang="en-US" dirty="0" err="1"/>
              <a:t>struct</a:t>
            </a:r>
            <a:r>
              <a:rPr lang="en-US" dirty="0"/>
              <a:t> student</a:t>
            </a:r>
          </a:p>
          <a:p>
            <a:pPr marL="246888" lvl="1" indent="0">
              <a:buNone/>
            </a:pPr>
            <a:r>
              <a:rPr lang="en-US" dirty="0"/>
              <a:t> {</a:t>
            </a:r>
          </a:p>
          <a:p>
            <a:pPr marL="246888" lvl="1" indent="0">
              <a:buNone/>
            </a:pPr>
            <a:r>
              <a:rPr lang="en-US" dirty="0"/>
              <a:t>  char name[100];</a:t>
            </a:r>
          </a:p>
          <a:p>
            <a:pPr marL="246888" lvl="1" indent="0">
              <a:buNone/>
            </a:pPr>
            <a:r>
              <a:rPr lang="en-US" dirty="0"/>
              <a:t>  </a:t>
            </a:r>
            <a:r>
              <a:rPr lang="en-US" dirty="0" err="1"/>
              <a:t>int</a:t>
            </a:r>
            <a:r>
              <a:rPr lang="en-US" dirty="0"/>
              <a:t> roll;</a:t>
            </a:r>
          </a:p>
          <a:p>
            <a:pPr marL="246888" lvl="1" indent="0">
              <a:buNone/>
            </a:pPr>
            <a:r>
              <a:rPr lang="en-US" dirty="0"/>
              <a:t>  float marks;</a:t>
            </a:r>
          </a:p>
          <a:p>
            <a:pPr marL="246888" lvl="1" indent="0">
              <a:buNone/>
            </a:pPr>
            <a:r>
              <a:rPr lang="en-US" dirty="0"/>
              <a:t>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25365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Enumeration (or </a:t>
            </a:r>
            <a:r>
              <a:rPr lang="en-US" b="0" dirty="0" err="1"/>
              <a:t>enum</a:t>
            </a:r>
            <a:r>
              <a:rPr lang="en-US" b="0" dirty="0"/>
              <a:t>) in C</a:t>
            </a:r>
            <a:br>
              <a:rPr lang="en-US" b="0" dirty="0"/>
            </a:br>
            <a:endParaRPr lang="en-US" dirty="0"/>
          </a:p>
        </p:txBody>
      </p:sp>
      <p:sp>
        <p:nvSpPr>
          <p:cNvPr id="3" name="Content Placeholder 2"/>
          <p:cNvSpPr>
            <a:spLocks noGrp="1"/>
          </p:cNvSpPr>
          <p:nvPr>
            <p:ph idx="1"/>
          </p:nvPr>
        </p:nvSpPr>
        <p:spPr/>
        <p:txBody>
          <a:bodyPr/>
          <a:lstStyle/>
          <a:p>
            <a:r>
              <a:rPr lang="en-US" dirty="0"/>
              <a:t>Enumeration (or </a:t>
            </a:r>
            <a:r>
              <a:rPr lang="en-US" dirty="0" err="1"/>
              <a:t>enum</a:t>
            </a:r>
            <a:r>
              <a:rPr lang="en-US" dirty="0"/>
              <a:t>) is a user defined data type in C. </a:t>
            </a:r>
          </a:p>
          <a:p>
            <a:r>
              <a:rPr lang="en-US" dirty="0"/>
              <a:t>It is mainly used to assign names to integral constants, the names make a program easy to read and maintain.</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311786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Example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An example program to demonstrate working </a:t>
            </a:r>
          </a:p>
          <a:p>
            <a:pPr marL="0" indent="0">
              <a:buNone/>
            </a:pPr>
            <a:r>
              <a:rPr lang="en-US" dirty="0"/>
              <a:t>// of </a:t>
            </a:r>
            <a:r>
              <a:rPr lang="en-US" dirty="0" err="1"/>
              <a:t>enum</a:t>
            </a:r>
            <a:r>
              <a:rPr lang="en-US" dirty="0"/>
              <a:t> in C </a:t>
            </a:r>
          </a:p>
          <a:p>
            <a:pPr marL="0" indent="0">
              <a:buNone/>
            </a:pPr>
            <a:r>
              <a:rPr lang="en-US" dirty="0"/>
              <a:t>#include&lt;</a:t>
            </a:r>
            <a:r>
              <a:rPr lang="en-US" dirty="0" err="1"/>
              <a:t>stdio.h</a:t>
            </a:r>
            <a:r>
              <a:rPr lang="en-US" dirty="0"/>
              <a:t>&gt; </a:t>
            </a:r>
          </a:p>
          <a:p>
            <a:pPr marL="0" indent="0">
              <a:buNone/>
            </a:pPr>
            <a:r>
              <a:rPr lang="en-US" dirty="0"/>
              <a:t>  </a:t>
            </a:r>
          </a:p>
          <a:p>
            <a:pPr marL="0" indent="0">
              <a:buNone/>
            </a:pPr>
            <a:r>
              <a:rPr lang="en-US" dirty="0" err="1"/>
              <a:t>enum</a:t>
            </a:r>
            <a:r>
              <a:rPr lang="en-US" dirty="0"/>
              <a:t> week {Mon, Tue, Wed, </a:t>
            </a:r>
            <a:r>
              <a:rPr lang="en-US" dirty="0" err="1"/>
              <a:t>Thur</a:t>
            </a:r>
            <a:r>
              <a:rPr lang="en-US" dirty="0"/>
              <a:t>, Fri, Sat, Sun};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t>
            </a:r>
            <a:r>
              <a:rPr lang="en-US" dirty="0" err="1"/>
              <a:t>enum</a:t>
            </a:r>
            <a:r>
              <a:rPr lang="en-US" dirty="0"/>
              <a:t> week day; </a:t>
            </a:r>
          </a:p>
          <a:p>
            <a:pPr marL="0" indent="0">
              <a:buNone/>
            </a:pPr>
            <a:r>
              <a:rPr lang="en-US" dirty="0"/>
              <a:t>    day = Wed; </a:t>
            </a:r>
          </a:p>
          <a:p>
            <a:pPr marL="0" indent="0">
              <a:buNone/>
            </a:pPr>
            <a:r>
              <a:rPr lang="en-US" dirty="0"/>
              <a:t>    </a:t>
            </a:r>
            <a:r>
              <a:rPr lang="en-US" dirty="0" err="1"/>
              <a:t>printf</a:t>
            </a:r>
            <a:r>
              <a:rPr lang="en-US" dirty="0"/>
              <a:t>("%</a:t>
            </a:r>
            <a:r>
              <a:rPr lang="en-US" dirty="0" err="1"/>
              <a:t>d",day</a:t>
            </a:r>
            <a:r>
              <a:rPr lang="en-US" dirty="0"/>
              <a:t>); </a:t>
            </a:r>
          </a:p>
          <a:p>
            <a:pPr marL="0" indent="0">
              <a:buNone/>
            </a:pPr>
            <a:r>
              <a:rPr lang="en-US" dirty="0"/>
              <a:t>    return 0; </a:t>
            </a:r>
          </a:p>
          <a:p>
            <a:pPr marL="0" indent="0">
              <a:buNone/>
            </a:pPr>
            <a:r>
              <a:rPr lang="en-US" dirty="0"/>
              <a:t>}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109358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Example: 2</a:t>
            </a:r>
          </a:p>
        </p:txBody>
      </p:sp>
      <p:sp>
        <p:nvSpPr>
          <p:cNvPr id="3" name="Content Placeholder 2"/>
          <p:cNvSpPr>
            <a:spLocks noGrp="1"/>
          </p:cNvSpPr>
          <p:nvPr>
            <p:ph idx="1"/>
          </p:nvPr>
        </p:nvSpPr>
        <p:spPr>
          <a:xfrm>
            <a:off x="609600" y="1609416"/>
            <a:ext cx="10134600" cy="4846320"/>
          </a:xfrm>
        </p:spPr>
        <p:txBody>
          <a:bodyPr>
            <a:noAutofit/>
          </a:bodyPr>
          <a:lstStyle/>
          <a:p>
            <a:pPr marL="0" indent="0">
              <a:buNone/>
            </a:pPr>
            <a:r>
              <a:rPr lang="en-US" sz="2400" dirty="0"/>
              <a:t>// Another example program to demonstrate working of </a:t>
            </a:r>
            <a:r>
              <a:rPr lang="en-US" sz="2400" dirty="0" err="1"/>
              <a:t>enum</a:t>
            </a:r>
            <a:r>
              <a:rPr lang="en-US" sz="2400" dirty="0"/>
              <a:t> in C </a:t>
            </a:r>
          </a:p>
          <a:p>
            <a:pPr marL="0" indent="0">
              <a:buNone/>
            </a:pPr>
            <a:r>
              <a:rPr lang="en-US" sz="2400" dirty="0"/>
              <a:t>#include&lt;</a:t>
            </a:r>
            <a:r>
              <a:rPr lang="en-US" sz="2400" dirty="0" err="1"/>
              <a:t>stdio.h</a:t>
            </a:r>
            <a:r>
              <a:rPr lang="en-US" sz="2400" dirty="0"/>
              <a:t>&gt; </a:t>
            </a:r>
          </a:p>
          <a:p>
            <a:pPr marL="0" indent="0">
              <a:buNone/>
            </a:pPr>
            <a:r>
              <a:rPr lang="en-US" sz="2400" dirty="0"/>
              <a:t> </a:t>
            </a:r>
            <a:r>
              <a:rPr lang="en-US" sz="2400" dirty="0" err="1"/>
              <a:t>enum</a:t>
            </a:r>
            <a:r>
              <a:rPr lang="en-US" sz="2400" dirty="0"/>
              <a:t> year  {Jan, Feb, Mar, Apr, May, Jun, Jul, Aug, Sep, Oct, Nov, Dec}; </a:t>
            </a:r>
          </a:p>
          <a:p>
            <a:pPr marL="0" indent="0">
              <a:buNone/>
            </a:pPr>
            <a:r>
              <a:rPr lang="en-US" sz="2400" dirty="0" err="1"/>
              <a:t>int</a:t>
            </a:r>
            <a:r>
              <a:rPr lang="en-US" sz="2400" dirty="0"/>
              <a:t> main() </a:t>
            </a:r>
          </a:p>
          <a:p>
            <a:pPr marL="0" indent="0">
              <a:buNone/>
            </a:pPr>
            <a:r>
              <a:rPr lang="en-US" sz="2400" dirty="0"/>
              <a:t>{ </a:t>
            </a:r>
          </a:p>
          <a:p>
            <a:pPr marL="0" indent="0">
              <a:buNone/>
            </a:pPr>
            <a:r>
              <a:rPr lang="en-US" sz="2400" dirty="0"/>
              <a:t>   </a:t>
            </a:r>
            <a:r>
              <a:rPr lang="en-US" sz="2400" dirty="0" err="1"/>
              <a:t>int</a:t>
            </a:r>
            <a:r>
              <a:rPr lang="en-US" sz="2400" dirty="0"/>
              <a:t> </a:t>
            </a:r>
            <a:r>
              <a:rPr lang="en-US" sz="2400" dirty="0" err="1"/>
              <a:t>i</a:t>
            </a:r>
            <a:r>
              <a:rPr lang="en-US" sz="2400" dirty="0"/>
              <a:t>; </a:t>
            </a:r>
          </a:p>
          <a:p>
            <a:pPr marL="0" indent="0">
              <a:buNone/>
            </a:pPr>
            <a:r>
              <a:rPr lang="en-US" sz="2400" dirty="0"/>
              <a:t>   for (</a:t>
            </a:r>
            <a:r>
              <a:rPr lang="en-US" sz="2400" dirty="0" err="1"/>
              <a:t>i</a:t>
            </a:r>
            <a:r>
              <a:rPr lang="en-US" sz="2400" dirty="0"/>
              <a:t>=Jan; </a:t>
            </a:r>
            <a:r>
              <a:rPr lang="en-US" sz="2400" dirty="0" err="1"/>
              <a:t>i</a:t>
            </a:r>
            <a:r>
              <a:rPr lang="en-US" sz="2400" dirty="0"/>
              <a:t>&lt;=Dec; </a:t>
            </a:r>
            <a:r>
              <a:rPr lang="en-US" sz="2400" dirty="0" err="1"/>
              <a:t>i</a:t>
            </a:r>
            <a:r>
              <a:rPr lang="en-US" sz="2400" dirty="0"/>
              <a:t>++)       </a:t>
            </a:r>
          </a:p>
          <a:p>
            <a:pPr marL="0" indent="0">
              <a:buNone/>
            </a:pPr>
            <a:r>
              <a:rPr lang="en-US" sz="2400" dirty="0"/>
              <a:t>      </a:t>
            </a:r>
            <a:r>
              <a:rPr lang="en-US" sz="2400" dirty="0" err="1"/>
              <a:t>printf</a:t>
            </a:r>
            <a:r>
              <a:rPr lang="en-US" sz="2400" dirty="0"/>
              <a:t>("%d ", </a:t>
            </a:r>
            <a:r>
              <a:rPr lang="en-US" sz="2400" dirty="0" err="1"/>
              <a:t>i</a:t>
            </a:r>
            <a:r>
              <a:rPr lang="en-US" sz="2400" dirty="0"/>
              <a:t>); </a:t>
            </a:r>
          </a:p>
          <a:p>
            <a:pPr marL="0" indent="0">
              <a:buNone/>
            </a:pPr>
            <a:r>
              <a:rPr lang="en-US" sz="2400" dirty="0"/>
              <a:t>       </a:t>
            </a:r>
          </a:p>
          <a:p>
            <a:pPr marL="0" indent="0">
              <a:buNone/>
            </a:pPr>
            <a:r>
              <a:rPr lang="en-US" sz="2400" dirty="0"/>
              <a:t>   return 0; </a:t>
            </a:r>
          </a:p>
          <a:p>
            <a:pPr marL="0" indent="0">
              <a:buNone/>
            </a:pPr>
            <a:r>
              <a:rPr lang="en-US" sz="2400" dirty="0"/>
              <a:t>}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8683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7239000" cy="6227136"/>
          </a:xfrm>
        </p:spPr>
        <p:txBody>
          <a:bodyPr>
            <a:normAutofit/>
          </a:bodyPr>
          <a:lstStyle/>
          <a:p>
            <a:pPr lvl="1"/>
            <a:r>
              <a:rPr lang="en-US" dirty="0"/>
              <a:t>[ left bracket</a:t>
            </a:r>
          </a:p>
          <a:p>
            <a:pPr lvl="1"/>
            <a:r>
              <a:rPr lang="en-US" dirty="0"/>
              <a:t>] right bracket</a:t>
            </a:r>
          </a:p>
          <a:p>
            <a:pPr lvl="1"/>
            <a:r>
              <a:rPr lang="en-US" dirty="0"/>
              <a:t>{ left brace</a:t>
            </a:r>
          </a:p>
          <a:p>
            <a:pPr lvl="1"/>
            <a:r>
              <a:rPr lang="en-US" dirty="0"/>
              <a:t>} right brace</a:t>
            </a:r>
          </a:p>
          <a:p>
            <a:pPr lvl="1"/>
            <a:r>
              <a:rPr lang="en-US" dirty="0"/>
              <a:t># number sign</a:t>
            </a:r>
          </a:p>
          <a:p>
            <a:pPr lvl="1"/>
            <a:endParaRPr lang="en-US" dirty="0"/>
          </a:p>
          <a:p>
            <a:r>
              <a:rPr lang="en-US" dirty="0"/>
              <a:t>White Spaces</a:t>
            </a:r>
          </a:p>
          <a:p>
            <a:pPr lvl="1"/>
            <a:r>
              <a:rPr lang="en-US" dirty="0"/>
              <a:t>Blank space</a:t>
            </a:r>
          </a:p>
          <a:p>
            <a:pPr lvl="1"/>
            <a:r>
              <a:rPr lang="en-US" dirty="0"/>
              <a:t>Horizontal tab</a:t>
            </a:r>
          </a:p>
          <a:p>
            <a:pPr lvl="1"/>
            <a:r>
              <a:rPr lang="en-US" dirty="0"/>
              <a:t>Carriage return</a:t>
            </a:r>
          </a:p>
          <a:p>
            <a:pPr lvl="1"/>
            <a:r>
              <a:rPr lang="en-US" dirty="0"/>
              <a:t>New line</a:t>
            </a:r>
          </a:p>
          <a:p>
            <a:pPr lvl="1"/>
            <a:r>
              <a:rPr lang="en-US" dirty="0"/>
              <a:t>Form feed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Interesting facts about initialization of </a:t>
            </a:r>
            <a:r>
              <a:rPr lang="en-US" dirty="0" err="1"/>
              <a:t>enum</a:t>
            </a:r>
            <a:r>
              <a:rPr lang="en-US" dirty="0"/>
              <a:t>.</a:t>
            </a:r>
          </a:p>
        </p:txBody>
      </p:sp>
      <p:sp>
        <p:nvSpPr>
          <p:cNvPr id="3" name="Content Placeholder 2"/>
          <p:cNvSpPr>
            <a:spLocks noGrp="1"/>
          </p:cNvSpPr>
          <p:nvPr>
            <p:ph idx="1"/>
          </p:nvPr>
        </p:nvSpPr>
        <p:spPr/>
        <p:txBody>
          <a:bodyPr/>
          <a:lstStyle/>
          <a:p>
            <a:r>
              <a:rPr lang="en-US" dirty="0"/>
              <a:t> If we do not explicitly assign values to </a:t>
            </a:r>
            <a:r>
              <a:rPr lang="en-US" dirty="0" err="1"/>
              <a:t>enum</a:t>
            </a:r>
            <a:r>
              <a:rPr lang="en-US" dirty="0"/>
              <a:t> names, the compiler by default assigns values starting from 0. For example, in the following C program, </a:t>
            </a:r>
            <a:r>
              <a:rPr lang="en-US" dirty="0" err="1"/>
              <a:t>sunday</a:t>
            </a:r>
            <a:r>
              <a:rPr lang="en-US" dirty="0"/>
              <a:t> gets value 0, </a:t>
            </a:r>
            <a:r>
              <a:rPr lang="en-US" dirty="0" err="1"/>
              <a:t>monday</a:t>
            </a:r>
            <a:r>
              <a:rPr lang="en-US" dirty="0"/>
              <a:t> gets 1, and so on.</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7" name="Rectangle 6"/>
          <p:cNvSpPr/>
          <p:nvPr/>
        </p:nvSpPr>
        <p:spPr>
          <a:xfrm>
            <a:off x="1066800" y="3429000"/>
            <a:ext cx="6096000" cy="2862322"/>
          </a:xfrm>
          <a:prstGeom prst="rect">
            <a:avLst/>
          </a:prstGeom>
        </p:spPr>
        <p:txBody>
          <a:bodyPr>
            <a:spAutoFit/>
          </a:bodyPr>
          <a:lstStyle/>
          <a:p>
            <a:r>
              <a:rPr lang="en-US" dirty="0"/>
              <a:t>#include &lt;</a:t>
            </a:r>
            <a:r>
              <a:rPr lang="en-US" dirty="0" err="1"/>
              <a:t>stdio.h</a:t>
            </a:r>
            <a:r>
              <a:rPr lang="en-US" dirty="0"/>
              <a:t>&gt; </a:t>
            </a:r>
          </a:p>
          <a:p>
            <a:r>
              <a:rPr lang="en-US" dirty="0" err="1"/>
              <a:t>enum</a:t>
            </a:r>
            <a:r>
              <a:rPr lang="en-US" dirty="0"/>
              <a:t> day {</a:t>
            </a:r>
            <a:r>
              <a:rPr lang="en-US" dirty="0" err="1"/>
              <a:t>sunday</a:t>
            </a:r>
            <a:r>
              <a:rPr lang="en-US" dirty="0"/>
              <a:t>, </a:t>
            </a:r>
            <a:r>
              <a:rPr lang="en-US" dirty="0" err="1"/>
              <a:t>monday</a:t>
            </a:r>
            <a:r>
              <a:rPr lang="en-US" dirty="0"/>
              <a:t>, </a:t>
            </a:r>
            <a:r>
              <a:rPr lang="en-US" dirty="0" err="1"/>
              <a:t>tuesday</a:t>
            </a:r>
            <a:r>
              <a:rPr lang="en-US" dirty="0"/>
              <a:t>, </a:t>
            </a:r>
            <a:r>
              <a:rPr lang="en-US" dirty="0" err="1"/>
              <a:t>wednesday</a:t>
            </a:r>
            <a:r>
              <a:rPr lang="en-US" dirty="0"/>
              <a:t>, </a:t>
            </a:r>
            <a:r>
              <a:rPr lang="en-US" dirty="0" err="1"/>
              <a:t>thursday</a:t>
            </a:r>
            <a:r>
              <a:rPr lang="en-US" dirty="0"/>
              <a:t>, </a:t>
            </a:r>
            <a:r>
              <a:rPr lang="en-US" dirty="0" err="1"/>
              <a:t>friday</a:t>
            </a:r>
            <a:r>
              <a:rPr lang="en-US" dirty="0"/>
              <a:t>, </a:t>
            </a:r>
            <a:r>
              <a:rPr lang="en-US" dirty="0" err="1"/>
              <a:t>saturday</a:t>
            </a:r>
            <a:r>
              <a:rPr lang="en-US" dirty="0"/>
              <a:t>}; </a:t>
            </a:r>
          </a:p>
          <a:p>
            <a:r>
              <a:rPr lang="en-US" dirty="0"/>
              <a:t>  </a:t>
            </a:r>
          </a:p>
          <a:p>
            <a:r>
              <a:rPr lang="en-US" dirty="0" err="1"/>
              <a:t>int</a:t>
            </a:r>
            <a:r>
              <a:rPr lang="en-US" dirty="0"/>
              <a:t> main() </a:t>
            </a:r>
          </a:p>
          <a:p>
            <a:r>
              <a:rPr lang="en-US" dirty="0"/>
              <a:t>{ </a:t>
            </a:r>
          </a:p>
          <a:p>
            <a:r>
              <a:rPr lang="en-US" dirty="0"/>
              <a:t>    </a:t>
            </a:r>
            <a:r>
              <a:rPr lang="en-US" dirty="0" err="1"/>
              <a:t>enum</a:t>
            </a:r>
            <a:r>
              <a:rPr lang="en-US" dirty="0"/>
              <a:t> day d = </a:t>
            </a:r>
            <a:r>
              <a:rPr lang="en-US" dirty="0" err="1"/>
              <a:t>thursday</a:t>
            </a:r>
            <a:r>
              <a:rPr lang="en-US" dirty="0"/>
              <a:t>; </a:t>
            </a:r>
          </a:p>
          <a:p>
            <a:r>
              <a:rPr lang="en-US" dirty="0"/>
              <a:t>    </a:t>
            </a:r>
            <a:r>
              <a:rPr lang="en-US" dirty="0" err="1"/>
              <a:t>printf</a:t>
            </a:r>
            <a:r>
              <a:rPr lang="en-US" dirty="0"/>
              <a:t>("The day number stored in d is %d", d); </a:t>
            </a:r>
          </a:p>
          <a:p>
            <a:r>
              <a:rPr lang="en-US" dirty="0"/>
              <a:t>    return 0; </a:t>
            </a:r>
          </a:p>
          <a:p>
            <a:r>
              <a:rPr lang="en-US" dirty="0"/>
              <a:t>} </a:t>
            </a:r>
          </a:p>
        </p:txBody>
      </p:sp>
    </p:spTree>
    <p:extLst>
      <p:ext uri="{BB962C8B-B14F-4D97-AF65-F5344CB8AC3E}">
        <p14:creationId xmlns:p14="http://schemas.microsoft.com/office/powerpoint/2010/main" val="1888651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Example</a:t>
            </a:r>
          </a:p>
        </p:txBody>
      </p:sp>
      <p:sp>
        <p:nvSpPr>
          <p:cNvPr id="3" name="Content Placeholder 2"/>
          <p:cNvSpPr>
            <a:spLocks noGrp="1"/>
          </p:cNvSpPr>
          <p:nvPr>
            <p:ph idx="1"/>
          </p:nvPr>
        </p:nvSpPr>
        <p:spPr/>
        <p:txBody>
          <a:bodyPr/>
          <a:lstStyle/>
          <a:p>
            <a:r>
              <a:rPr lang="en-US" dirty="0"/>
              <a:t>We can assign values to some name in any order. All unassigned names get value as value of previous name plus one.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27325628"/>
              </p:ext>
            </p:extLst>
          </p:nvPr>
        </p:nvGraphicFramePr>
        <p:xfrm>
          <a:off x="1295400" y="2819400"/>
          <a:ext cx="8839199" cy="3510559"/>
        </p:xfrm>
        <a:graphic>
          <a:graphicData uri="http://schemas.openxmlformats.org/drawingml/2006/table">
            <a:tbl>
              <a:tblPr/>
              <a:tblGrid>
                <a:gridCol w="8839199">
                  <a:extLst>
                    <a:ext uri="{9D8B030D-6E8A-4147-A177-3AD203B41FA5}">
                      <a16:colId xmlns:a16="http://schemas.microsoft.com/office/drawing/2014/main" val="20000"/>
                    </a:ext>
                  </a:extLst>
                </a:gridCol>
              </a:tblGrid>
              <a:tr h="3510559">
                <a:tc>
                  <a:txBody>
                    <a:bodyPr/>
                    <a:lstStyle/>
                    <a:p>
                      <a:pPr algn="l" rtl="0" fontAlgn="base"/>
                      <a:r>
                        <a:rPr lang="en-US" b="0" i="0" dirty="0">
                          <a:effectLst/>
                          <a:latin typeface="Consolas" panose="020B0609020204030204" pitchFamily="49" charset="0"/>
                        </a:rPr>
                        <a:t>#include &lt;</a:t>
                      </a:r>
                      <a:r>
                        <a:rPr lang="en-US" b="0" i="0" dirty="0" err="1">
                          <a:effectLst/>
                          <a:latin typeface="Consolas" panose="020B0609020204030204" pitchFamily="49" charset="0"/>
                        </a:rPr>
                        <a:t>stdio.h</a:t>
                      </a:r>
                      <a:r>
                        <a:rPr lang="en-US" b="0" i="0" dirty="0">
                          <a:effectLst/>
                          <a:latin typeface="Consolas" panose="020B0609020204030204" pitchFamily="49" charset="0"/>
                        </a:rPr>
                        <a:t>&gt; </a:t>
                      </a:r>
                    </a:p>
                    <a:p>
                      <a:pPr algn="l" rtl="0" fontAlgn="base"/>
                      <a:r>
                        <a:rPr lang="en-US" b="0" i="0" dirty="0" err="1">
                          <a:effectLst/>
                          <a:latin typeface="Consolas" panose="020B0609020204030204" pitchFamily="49" charset="0"/>
                        </a:rPr>
                        <a:t>enum</a:t>
                      </a:r>
                      <a:r>
                        <a:rPr lang="en-US" b="0" i="0" dirty="0">
                          <a:effectLst/>
                          <a:latin typeface="Consolas" panose="020B0609020204030204" pitchFamily="49" charset="0"/>
                        </a:rPr>
                        <a:t> day {</a:t>
                      </a:r>
                      <a:r>
                        <a:rPr lang="en-US" b="0" i="0" dirty="0" err="1">
                          <a:effectLst/>
                          <a:latin typeface="Consolas" panose="020B0609020204030204" pitchFamily="49" charset="0"/>
                        </a:rPr>
                        <a:t>sunday</a:t>
                      </a:r>
                      <a:r>
                        <a:rPr lang="en-US" b="0" i="0" dirty="0">
                          <a:effectLst/>
                          <a:latin typeface="Consolas" panose="020B0609020204030204" pitchFamily="49" charset="0"/>
                        </a:rPr>
                        <a:t> = 1, </a:t>
                      </a:r>
                      <a:r>
                        <a:rPr lang="en-US" b="0" i="0" dirty="0" err="1">
                          <a:effectLst/>
                          <a:latin typeface="Consolas" panose="020B0609020204030204" pitchFamily="49" charset="0"/>
                        </a:rPr>
                        <a:t>monday</a:t>
                      </a:r>
                      <a:r>
                        <a:rPr lang="en-US" b="0" i="0" dirty="0">
                          <a:effectLst/>
                          <a:latin typeface="Consolas" panose="020B0609020204030204" pitchFamily="49" charset="0"/>
                        </a:rPr>
                        <a:t>, </a:t>
                      </a:r>
                      <a:r>
                        <a:rPr lang="en-US" b="0" i="0" dirty="0" err="1">
                          <a:effectLst/>
                          <a:latin typeface="Consolas" panose="020B0609020204030204" pitchFamily="49" charset="0"/>
                        </a:rPr>
                        <a:t>tuesday</a:t>
                      </a:r>
                      <a:r>
                        <a:rPr lang="en-US" b="0" i="0" dirty="0">
                          <a:effectLst/>
                          <a:latin typeface="Consolas" panose="020B0609020204030204" pitchFamily="49" charset="0"/>
                        </a:rPr>
                        <a:t> = 5, </a:t>
                      </a:r>
                    </a:p>
                    <a:p>
                      <a:pPr algn="l" rtl="0" fontAlgn="base"/>
                      <a:r>
                        <a:rPr lang="en-US" b="0" i="0" dirty="0">
                          <a:effectLst/>
                          <a:latin typeface="Consolas" panose="020B0609020204030204" pitchFamily="49" charset="0"/>
                        </a:rPr>
                        <a:t>          </a:t>
                      </a:r>
                      <a:r>
                        <a:rPr lang="en-US" b="0" i="0" dirty="0" err="1">
                          <a:effectLst/>
                          <a:latin typeface="Consolas" panose="020B0609020204030204" pitchFamily="49" charset="0"/>
                        </a:rPr>
                        <a:t>wednesday</a:t>
                      </a:r>
                      <a:r>
                        <a:rPr lang="en-US" b="0" i="0" dirty="0">
                          <a:effectLst/>
                          <a:latin typeface="Consolas" panose="020B0609020204030204" pitchFamily="49" charset="0"/>
                        </a:rPr>
                        <a:t>, </a:t>
                      </a:r>
                      <a:r>
                        <a:rPr lang="en-US" b="0" i="0" dirty="0" err="1">
                          <a:effectLst/>
                          <a:latin typeface="Consolas" panose="020B0609020204030204" pitchFamily="49" charset="0"/>
                        </a:rPr>
                        <a:t>thursday</a:t>
                      </a:r>
                      <a:r>
                        <a:rPr lang="en-US" b="0" i="0" dirty="0">
                          <a:effectLst/>
                          <a:latin typeface="Consolas" panose="020B0609020204030204" pitchFamily="49" charset="0"/>
                        </a:rPr>
                        <a:t> = 10, </a:t>
                      </a:r>
                      <a:r>
                        <a:rPr lang="en-US" b="0" i="0" dirty="0" err="1">
                          <a:effectLst/>
                          <a:latin typeface="Consolas" panose="020B0609020204030204" pitchFamily="49" charset="0"/>
                        </a:rPr>
                        <a:t>friday</a:t>
                      </a:r>
                      <a:r>
                        <a:rPr lang="en-US" b="0" i="0" dirty="0">
                          <a:effectLst/>
                          <a:latin typeface="Consolas" panose="020B0609020204030204" pitchFamily="49" charset="0"/>
                        </a:rPr>
                        <a:t>, </a:t>
                      </a:r>
                      <a:r>
                        <a:rPr lang="en-US" b="0" i="0" dirty="0" err="1">
                          <a:effectLst/>
                          <a:latin typeface="Consolas" panose="020B0609020204030204" pitchFamily="49" charset="0"/>
                        </a:rPr>
                        <a:t>saturday</a:t>
                      </a:r>
                      <a:r>
                        <a:rPr lang="en-US" b="0" i="0" dirty="0">
                          <a:effectLst/>
                          <a:latin typeface="Consolas" panose="020B0609020204030204" pitchFamily="49" charset="0"/>
                        </a:rPr>
                        <a:t>}; </a:t>
                      </a:r>
                    </a:p>
                    <a:p>
                      <a:pPr algn="l" rtl="0" fontAlgn="base"/>
                      <a:r>
                        <a:rPr lang="en-US" b="0" i="0" dirty="0">
                          <a:effectLst/>
                          <a:latin typeface="Consolas" panose="020B0609020204030204" pitchFamily="49" charset="0"/>
                        </a:rPr>
                        <a:t>  </a:t>
                      </a:r>
                    </a:p>
                    <a:p>
                      <a:pPr algn="l" rtl="0" fontAlgn="base"/>
                      <a:r>
                        <a:rPr lang="en-US" b="0" i="0" dirty="0" err="1">
                          <a:effectLst/>
                          <a:latin typeface="Consolas" panose="020B0609020204030204" pitchFamily="49" charset="0"/>
                        </a:rPr>
                        <a:t>int</a:t>
                      </a:r>
                      <a:r>
                        <a:rPr lang="en-US" b="0" i="0" dirty="0">
                          <a:effectLst/>
                          <a:latin typeface="Consolas" panose="020B0609020204030204" pitchFamily="49" charset="0"/>
                        </a:rPr>
                        <a:t> main() </a:t>
                      </a:r>
                    </a:p>
                    <a:p>
                      <a:pPr algn="l" rtl="0" fontAlgn="base"/>
                      <a:r>
                        <a:rPr lang="en-US" b="0" i="0" dirty="0">
                          <a:effectLst/>
                          <a:latin typeface="Consolas" panose="020B0609020204030204" pitchFamily="49" charset="0"/>
                        </a:rPr>
                        <a:t>{ </a:t>
                      </a:r>
                    </a:p>
                    <a:p>
                      <a:pPr algn="l" rtl="0" fontAlgn="base"/>
                      <a:r>
                        <a:rPr lang="en-US" b="0" i="0" dirty="0">
                          <a:effectLst/>
                          <a:latin typeface="Consolas" panose="020B0609020204030204" pitchFamily="49" charset="0"/>
                        </a:rPr>
                        <a:t>    </a:t>
                      </a:r>
                      <a:r>
                        <a:rPr lang="en-US" b="0" i="0" dirty="0" err="1">
                          <a:effectLst/>
                          <a:latin typeface="Consolas" panose="020B0609020204030204" pitchFamily="49" charset="0"/>
                        </a:rPr>
                        <a:t>printf</a:t>
                      </a:r>
                      <a:r>
                        <a:rPr lang="en-US" b="0" i="0" dirty="0">
                          <a:effectLst/>
                          <a:latin typeface="Consolas" panose="020B0609020204030204" pitchFamily="49" charset="0"/>
                        </a:rPr>
                        <a:t>("%d %d %d %d %d %d %d", </a:t>
                      </a:r>
                      <a:r>
                        <a:rPr lang="en-US" b="0" i="0" dirty="0" err="1">
                          <a:effectLst/>
                          <a:latin typeface="Consolas" panose="020B0609020204030204" pitchFamily="49" charset="0"/>
                        </a:rPr>
                        <a:t>sunday</a:t>
                      </a:r>
                      <a:r>
                        <a:rPr lang="en-US" b="0" i="0" dirty="0">
                          <a:effectLst/>
                          <a:latin typeface="Consolas" panose="020B0609020204030204" pitchFamily="49" charset="0"/>
                        </a:rPr>
                        <a:t>, </a:t>
                      </a:r>
                      <a:r>
                        <a:rPr lang="en-US" b="0" i="0" dirty="0" err="1">
                          <a:effectLst/>
                          <a:latin typeface="Consolas" panose="020B0609020204030204" pitchFamily="49" charset="0"/>
                        </a:rPr>
                        <a:t>monday</a:t>
                      </a:r>
                      <a:r>
                        <a:rPr lang="en-US" b="0" i="0" dirty="0">
                          <a:effectLst/>
                          <a:latin typeface="Consolas" panose="020B0609020204030204" pitchFamily="49" charset="0"/>
                        </a:rPr>
                        <a:t>, </a:t>
                      </a:r>
                      <a:r>
                        <a:rPr lang="en-US" b="0" i="0" dirty="0" err="1">
                          <a:effectLst/>
                          <a:latin typeface="Consolas" panose="020B0609020204030204" pitchFamily="49" charset="0"/>
                        </a:rPr>
                        <a:t>tuesday</a:t>
                      </a:r>
                      <a:r>
                        <a:rPr lang="en-US" b="0" i="0" dirty="0">
                          <a:effectLst/>
                          <a:latin typeface="Consolas" panose="020B0609020204030204" pitchFamily="49" charset="0"/>
                        </a:rPr>
                        <a:t>, </a:t>
                      </a:r>
                    </a:p>
                    <a:p>
                      <a:pPr algn="l" rtl="0" fontAlgn="base"/>
                      <a:r>
                        <a:rPr lang="en-US" b="0" i="0" dirty="0">
                          <a:effectLst/>
                          <a:latin typeface="Consolas" panose="020B0609020204030204" pitchFamily="49" charset="0"/>
                        </a:rPr>
                        <a:t>            </a:t>
                      </a:r>
                      <a:r>
                        <a:rPr lang="en-US" b="0" i="0" dirty="0" err="1">
                          <a:effectLst/>
                          <a:latin typeface="Consolas" panose="020B0609020204030204" pitchFamily="49" charset="0"/>
                        </a:rPr>
                        <a:t>wednesday</a:t>
                      </a:r>
                      <a:r>
                        <a:rPr lang="en-US" b="0" i="0" dirty="0">
                          <a:effectLst/>
                          <a:latin typeface="Consolas" panose="020B0609020204030204" pitchFamily="49" charset="0"/>
                        </a:rPr>
                        <a:t>, </a:t>
                      </a:r>
                      <a:r>
                        <a:rPr lang="en-US" b="0" i="0" dirty="0" err="1">
                          <a:effectLst/>
                          <a:latin typeface="Consolas" panose="020B0609020204030204" pitchFamily="49" charset="0"/>
                        </a:rPr>
                        <a:t>thursday</a:t>
                      </a:r>
                      <a:r>
                        <a:rPr lang="en-US" b="0" i="0" dirty="0">
                          <a:effectLst/>
                          <a:latin typeface="Consolas" panose="020B0609020204030204" pitchFamily="49" charset="0"/>
                        </a:rPr>
                        <a:t>, </a:t>
                      </a:r>
                      <a:r>
                        <a:rPr lang="en-US" b="0" i="0" dirty="0" err="1">
                          <a:effectLst/>
                          <a:latin typeface="Consolas" panose="020B0609020204030204" pitchFamily="49" charset="0"/>
                        </a:rPr>
                        <a:t>friday</a:t>
                      </a:r>
                      <a:r>
                        <a:rPr lang="en-US" b="0" i="0" dirty="0">
                          <a:effectLst/>
                          <a:latin typeface="Consolas" panose="020B0609020204030204" pitchFamily="49" charset="0"/>
                        </a:rPr>
                        <a:t>, </a:t>
                      </a:r>
                      <a:r>
                        <a:rPr lang="en-US" b="0" i="0" dirty="0" err="1">
                          <a:effectLst/>
                          <a:latin typeface="Consolas" panose="020B0609020204030204" pitchFamily="49" charset="0"/>
                        </a:rPr>
                        <a:t>saturday</a:t>
                      </a:r>
                      <a:r>
                        <a:rPr lang="en-US" b="0" i="0" dirty="0">
                          <a:effectLst/>
                          <a:latin typeface="Consolas" panose="020B0609020204030204" pitchFamily="49" charset="0"/>
                        </a:rPr>
                        <a:t>); </a:t>
                      </a:r>
                    </a:p>
                    <a:p>
                      <a:pPr algn="l" rtl="0" fontAlgn="base"/>
                      <a:r>
                        <a:rPr lang="en-US" b="0" i="0" dirty="0">
                          <a:effectLst/>
                          <a:latin typeface="Consolas" panose="020B0609020204030204" pitchFamily="49" charset="0"/>
                        </a:rPr>
                        <a:t>    return 0; </a:t>
                      </a:r>
                    </a:p>
                    <a:p>
                      <a:pPr algn="l" rtl="0" fontAlgn="base"/>
                      <a:r>
                        <a:rPr lang="en-US"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2"/>
          <p:cNvSpPr>
            <a:spLocks noChangeArrowheads="1"/>
          </p:cNvSpPr>
          <p:nvPr/>
        </p:nvSpPr>
        <p:spPr bwMode="auto">
          <a:xfrm>
            <a:off x="838200" y="6110333"/>
            <a:ext cx="7772400" cy="67451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Roboto"/>
              </a:rPr>
              <a:t>Output:</a:t>
            </a:r>
            <a:endParaRPr kumimoji="0" lang="en-US" altLang="en-US" b="0" i="0" u="none" strike="noStrike" cap="none" normalizeH="0" baseline="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Consolas" panose="020B0609020204030204" pitchFamily="49" charset="0"/>
              </a:rPr>
              <a:t>1 2 5 6 10 11 12</a:t>
            </a:r>
            <a:r>
              <a:rPr kumimoji="0" lang="en-US" altLang="en-US"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048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will be the output?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#include &lt;</a:t>
            </a:r>
            <a:r>
              <a:rPr lang="en-US" dirty="0" err="1"/>
              <a:t>stdio.h</a:t>
            </a:r>
            <a:r>
              <a:rPr lang="en-US" dirty="0"/>
              <a:t>&gt;</a:t>
            </a:r>
          </a:p>
          <a:p>
            <a:pPr marL="0" indent="0">
              <a:buNone/>
            </a:pPr>
            <a:r>
              <a:rPr lang="en-US" dirty="0" err="1"/>
              <a:t>enum</a:t>
            </a:r>
            <a:r>
              <a:rPr lang="en-US" dirty="0"/>
              <a:t> week {Sunday, Monday, Tuesday, Wednesday, Thursday, Friday, Saturday};</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 creating today variable of </a:t>
            </a:r>
            <a:r>
              <a:rPr lang="en-US" dirty="0" err="1"/>
              <a:t>enum</a:t>
            </a:r>
            <a:r>
              <a:rPr lang="en-US" dirty="0"/>
              <a:t> week type</a:t>
            </a:r>
          </a:p>
          <a:p>
            <a:pPr marL="0" indent="0">
              <a:buNone/>
            </a:pPr>
            <a:r>
              <a:rPr lang="en-US" dirty="0"/>
              <a:t>    </a:t>
            </a:r>
            <a:r>
              <a:rPr lang="en-US" dirty="0" err="1"/>
              <a:t>enum</a:t>
            </a:r>
            <a:r>
              <a:rPr lang="en-US" dirty="0"/>
              <a:t> week today;</a:t>
            </a:r>
          </a:p>
          <a:p>
            <a:pPr marL="0" indent="0">
              <a:buNone/>
            </a:pPr>
            <a:r>
              <a:rPr lang="en-US" dirty="0"/>
              <a:t>    today = Wednesday;</a:t>
            </a:r>
          </a:p>
          <a:p>
            <a:pPr marL="0" indent="0">
              <a:buNone/>
            </a:pPr>
            <a:r>
              <a:rPr lang="en-US" dirty="0"/>
              <a:t>    </a:t>
            </a:r>
            <a:r>
              <a:rPr lang="en-US" dirty="0" err="1"/>
              <a:t>printf</a:t>
            </a:r>
            <a:r>
              <a:rPr lang="en-US" dirty="0"/>
              <a:t>("Day %d",today+1);</a:t>
            </a:r>
          </a:p>
          <a:p>
            <a:pPr marL="0" indent="0">
              <a:buNone/>
            </a:pPr>
            <a:r>
              <a:rPr lang="en-US" dirty="0"/>
              <a:t>    return 0;</a:t>
            </a:r>
          </a:p>
          <a:p>
            <a:pPr marL="0" indent="0">
              <a:buNone/>
            </a:pP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1230906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Definitions</a:t>
            </a:r>
          </a:p>
        </p:txBody>
      </p:sp>
      <p:sp>
        <p:nvSpPr>
          <p:cNvPr id="3" name="Content Placeholder 2"/>
          <p:cNvSpPr>
            <a:spLocks noGrp="1"/>
          </p:cNvSpPr>
          <p:nvPr>
            <p:ph idx="1"/>
          </p:nvPr>
        </p:nvSpPr>
        <p:spPr/>
        <p:txBody>
          <a:bodyPr>
            <a:normAutofit/>
          </a:bodyPr>
          <a:lstStyle/>
          <a:p>
            <a:r>
              <a:rPr lang="en-US" dirty="0"/>
              <a:t>Type definition allows to create an alias or new name for an existing type or user defined type. </a:t>
            </a:r>
          </a:p>
          <a:p>
            <a:r>
              <a:rPr lang="en-US" dirty="0"/>
              <a:t>The syntax of </a:t>
            </a:r>
            <a:r>
              <a:rPr lang="en-US" dirty="0" err="1"/>
              <a:t>typedef</a:t>
            </a:r>
            <a:r>
              <a:rPr lang="en-US" dirty="0"/>
              <a:t> is as follows:</a:t>
            </a:r>
          </a:p>
          <a:p>
            <a:pPr marL="0" indent="0">
              <a:buNone/>
            </a:pPr>
            <a:r>
              <a:rPr lang="en-US" dirty="0"/>
              <a:t>   Syntax: </a:t>
            </a:r>
            <a:r>
              <a:rPr lang="en-US" dirty="0" err="1"/>
              <a:t>typedef</a:t>
            </a:r>
            <a:r>
              <a:rPr lang="en-US" dirty="0"/>
              <a:t> </a:t>
            </a:r>
            <a:r>
              <a:rPr lang="en-US" dirty="0" err="1"/>
              <a:t>data_type</a:t>
            </a:r>
            <a:r>
              <a:rPr lang="en-US" dirty="0"/>
              <a:t> </a:t>
            </a:r>
            <a:r>
              <a:rPr lang="en-US" dirty="0" err="1"/>
              <a:t>new_name</a:t>
            </a:r>
            <a:r>
              <a:rPr lang="en-US" dirty="0"/>
              <a:t>;</a:t>
            </a:r>
          </a:p>
          <a:p>
            <a:pPr marL="589788" lvl="1" indent="-342900"/>
            <a:r>
              <a:rPr lang="en-US" b="1" dirty="0" err="1">
                <a:solidFill>
                  <a:schemeClr val="tx1"/>
                </a:solidFill>
              </a:rPr>
              <a:t>typedef</a:t>
            </a:r>
            <a:r>
              <a:rPr lang="en-US" dirty="0">
                <a:solidFill>
                  <a:schemeClr val="tx1"/>
                </a:solidFill>
              </a:rPr>
              <a:t>: It is a keyword.</a:t>
            </a:r>
          </a:p>
          <a:p>
            <a:pPr lvl="1"/>
            <a:r>
              <a:rPr lang="en-US" b="1" dirty="0" err="1">
                <a:solidFill>
                  <a:schemeClr val="tx1"/>
                </a:solidFill>
              </a:rPr>
              <a:t>data_type</a:t>
            </a:r>
            <a:r>
              <a:rPr lang="en-US" dirty="0">
                <a:solidFill>
                  <a:schemeClr val="tx1"/>
                </a:solidFill>
              </a:rPr>
              <a:t>: It is the name of any existing type or user defined type created using structure/union.</a:t>
            </a:r>
          </a:p>
          <a:p>
            <a:pPr lvl="1"/>
            <a:r>
              <a:rPr lang="en-US" b="1" dirty="0" err="1">
                <a:solidFill>
                  <a:schemeClr val="tx1"/>
                </a:solidFill>
              </a:rPr>
              <a:t>new_name</a:t>
            </a:r>
            <a:r>
              <a:rPr lang="en-US" dirty="0">
                <a:solidFill>
                  <a:schemeClr val="tx1"/>
                </a:solidFill>
              </a:rPr>
              <a:t>: alias or new name you want to give to any existing type or user defined type.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1855482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err="1"/>
              <a:t>Typedef</a:t>
            </a:r>
            <a:r>
              <a:rPr lang="en-US" b="0" dirty="0"/>
              <a:t> example</a:t>
            </a:r>
            <a:endParaRPr lang="en-US" dirty="0"/>
          </a:p>
        </p:txBody>
      </p:sp>
      <p:sp>
        <p:nvSpPr>
          <p:cNvPr id="3" name="Content Placeholder 2"/>
          <p:cNvSpPr>
            <a:spLocks noGrp="1"/>
          </p:cNvSpPr>
          <p:nvPr>
            <p:ph idx="1"/>
          </p:nvPr>
        </p:nvSpPr>
        <p:spPr/>
        <p:txBody>
          <a:bodyPr>
            <a:normAutofit/>
          </a:bodyPr>
          <a:lstStyle/>
          <a:p>
            <a:pPr marL="246888" lvl="1" indent="0">
              <a:lnSpc>
                <a:spcPct val="150000"/>
              </a:lnSpc>
              <a:buNone/>
            </a:pPr>
            <a:r>
              <a:rPr lang="en-US" dirty="0" err="1"/>
              <a:t>typedef</a:t>
            </a:r>
            <a:r>
              <a:rPr lang="en-US" dirty="0"/>
              <a:t> </a:t>
            </a:r>
            <a:r>
              <a:rPr lang="en-US" dirty="0" err="1"/>
              <a:t>int</a:t>
            </a:r>
            <a:r>
              <a:rPr lang="en-US" dirty="0"/>
              <a:t> </a:t>
            </a:r>
            <a:r>
              <a:rPr lang="en-US" dirty="0" err="1"/>
              <a:t>myint</a:t>
            </a:r>
            <a:r>
              <a:rPr lang="en-US" dirty="0"/>
              <a:t>;</a:t>
            </a:r>
          </a:p>
          <a:p>
            <a:pPr>
              <a:lnSpc>
                <a:spcPct val="150000"/>
              </a:lnSpc>
            </a:pPr>
            <a:r>
              <a:rPr lang="en-US" dirty="0"/>
              <a:t>From now on we can declare new </a:t>
            </a:r>
            <a:r>
              <a:rPr lang="en-US" dirty="0" err="1"/>
              <a:t>int</a:t>
            </a:r>
            <a:r>
              <a:rPr lang="en-US" dirty="0"/>
              <a:t> variables using </a:t>
            </a:r>
            <a:r>
              <a:rPr lang="en-US" dirty="0" err="1"/>
              <a:t>myint</a:t>
            </a:r>
            <a:r>
              <a:rPr lang="en-US" dirty="0"/>
              <a:t> instead of </a:t>
            </a:r>
            <a:r>
              <a:rPr lang="en-US" dirty="0" err="1"/>
              <a:t>int</a:t>
            </a:r>
            <a:r>
              <a:rPr lang="en-US" dirty="0"/>
              <a:t> keyword.</a:t>
            </a:r>
          </a:p>
          <a:p>
            <a:pPr marL="0" indent="0">
              <a:lnSpc>
                <a:spcPct val="150000"/>
              </a:lnSpc>
              <a:buNone/>
            </a:pPr>
            <a:endParaRPr lang="en-US" dirty="0"/>
          </a:p>
          <a:p>
            <a:pPr marL="292608" lvl="1" indent="0">
              <a:lnSpc>
                <a:spcPct val="150000"/>
              </a:lnSpc>
              <a:buNone/>
            </a:pPr>
            <a:r>
              <a:rPr lang="en-US" dirty="0" err="1"/>
              <a:t>myint</a:t>
            </a:r>
            <a:r>
              <a:rPr lang="en-US" dirty="0"/>
              <a:t> </a:t>
            </a:r>
            <a:r>
              <a:rPr lang="en-US" dirty="0" err="1"/>
              <a:t>i</a:t>
            </a:r>
            <a:r>
              <a:rPr lang="en-US" dirty="0"/>
              <a:t> = 0; // this statement is equivalent to </a:t>
            </a:r>
            <a:r>
              <a:rPr lang="en-US" dirty="0" err="1"/>
              <a:t>int</a:t>
            </a:r>
            <a:r>
              <a:rPr lang="en-US" dirty="0"/>
              <a:t> </a:t>
            </a:r>
            <a:r>
              <a:rPr lang="en-US" dirty="0" err="1"/>
              <a:t>i</a:t>
            </a:r>
            <a:r>
              <a:rPr lang="en-US" dirty="0"/>
              <a:t> = 0;</a:t>
            </a:r>
          </a:p>
          <a:p>
            <a:pPr>
              <a:lnSpc>
                <a:spcPct val="150000"/>
              </a:lnSpc>
            </a:pPr>
            <a:r>
              <a:rPr lang="en-US" dirty="0"/>
              <a:t>This statement declares and initializes a variable </a:t>
            </a:r>
            <a:r>
              <a:rPr lang="en-US" dirty="0" err="1"/>
              <a:t>i</a:t>
            </a:r>
            <a:r>
              <a:rPr lang="en-US" dirty="0"/>
              <a:t> of type int.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866150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52425"/>
            <a:ext cx="9944100" cy="919163"/>
          </a:xfrm>
        </p:spPr>
        <p:txBody>
          <a:bodyPr>
            <a:normAutofit fontScale="90000"/>
          </a:bodyPr>
          <a:lstStyle/>
          <a:p>
            <a:r>
              <a:rPr lang="en-US" sz="7200" b="1" u="sng" dirty="0">
                <a:solidFill>
                  <a:srgbClr val="7030A0"/>
                </a:solidFill>
              </a:rPr>
              <a:t>Homework</a:t>
            </a:r>
          </a:p>
        </p:txBody>
      </p:sp>
      <p:sp>
        <p:nvSpPr>
          <p:cNvPr id="3" name="Content Placeholder 2"/>
          <p:cNvSpPr>
            <a:spLocks noGrp="1"/>
          </p:cNvSpPr>
          <p:nvPr>
            <p:ph idx="1"/>
          </p:nvPr>
        </p:nvSpPr>
        <p:spPr>
          <a:xfrm>
            <a:off x="1714501" y="1752599"/>
            <a:ext cx="8686800" cy="4905375"/>
          </a:xfrm>
        </p:spPr>
        <p:txBody>
          <a:bodyPr>
            <a:noAutofit/>
          </a:bodyPr>
          <a:lstStyle/>
          <a:p>
            <a:pPr marL="457200" indent="-457200">
              <a:lnSpc>
                <a:spcPct val="100000"/>
              </a:lnSpc>
              <a:spcBef>
                <a:spcPts val="0"/>
              </a:spcBef>
              <a:spcAft>
                <a:spcPts val="1200"/>
              </a:spcAft>
              <a:buFont typeface="+mj-lt"/>
              <a:buAutoNum type="arabicPeriod"/>
            </a:pPr>
            <a:r>
              <a:rPr lang="en-US" sz="2400" dirty="0">
                <a:latin typeface="Arial" panose="020B0604020202020204" pitchFamily="34" charset="0"/>
                <a:cs typeface="Arial" panose="020B0604020202020204" pitchFamily="34" charset="0"/>
              </a:rPr>
              <a:t>What are C tokens?</a:t>
            </a:r>
          </a:p>
          <a:p>
            <a:pPr marL="457200" indent="-457200">
              <a:lnSpc>
                <a:spcPct val="100000"/>
              </a:lnSpc>
              <a:spcBef>
                <a:spcPts val="0"/>
              </a:spcBef>
              <a:spcAft>
                <a:spcPts val="1200"/>
              </a:spcAft>
              <a:buFont typeface="+mj-lt"/>
              <a:buAutoNum type="arabicPeriod"/>
            </a:pPr>
            <a:r>
              <a:rPr lang="en-US" sz="2400" dirty="0">
                <a:latin typeface="Arial" panose="020B0604020202020204" pitchFamily="34" charset="0"/>
                <a:cs typeface="Arial" panose="020B0604020202020204" pitchFamily="34" charset="0"/>
              </a:rPr>
              <a:t>Define keyword. Write any four keywords in C.</a:t>
            </a:r>
          </a:p>
          <a:p>
            <a:pPr marL="457200" indent="-457200">
              <a:lnSpc>
                <a:spcPct val="100000"/>
              </a:lnSpc>
              <a:spcBef>
                <a:spcPts val="0"/>
              </a:spcBef>
              <a:spcAft>
                <a:spcPts val="1200"/>
              </a:spcAft>
              <a:buFont typeface="+mj-lt"/>
              <a:buAutoNum type="arabicPeriod"/>
            </a:pPr>
            <a:r>
              <a:rPr lang="en-US" sz="2400" dirty="0">
                <a:solidFill>
                  <a:schemeClr val="tx1"/>
                </a:solidFill>
                <a:latin typeface="Arial" panose="020B0604020202020204" pitchFamily="34" charset="0"/>
                <a:cs typeface="Arial" panose="020B0604020202020204" pitchFamily="34" charset="0"/>
              </a:rPr>
              <a:t>What are rules to define identifiers?</a:t>
            </a:r>
          </a:p>
          <a:p>
            <a:pPr marL="457200" indent="-457200">
              <a:lnSpc>
                <a:spcPct val="100000"/>
              </a:lnSpc>
              <a:spcBef>
                <a:spcPts val="0"/>
              </a:spcBef>
              <a:spcAft>
                <a:spcPts val="1200"/>
              </a:spcAft>
              <a:buFont typeface="+mj-lt"/>
              <a:buAutoNum type="arabicPeriod"/>
            </a:pPr>
            <a:r>
              <a:rPr lang="en-US" sz="2400" dirty="0">
                <a:latin typeface="Arial" panose="020B0604020202020204" pitchFamily="34" charset="0"/>
                <a:cs typeface="Arial" panose="020B0604020202020204" pitchFamily="34" charset="0"/>
              </a:rPr>
              <a:t>What is a variable? </a:t>
            </a:r>
            <a:endParaRPr lang="en-US" sz="2400" dirty="0">
              <a:solidFill>
                <a:schemeClr val="tx1"/>
              </a:solidFill>
              <a:latin typeface="Arial" panose="020B0604020202020204" pitchFamily="34" charset="0"/>
              <a:cs typeface="Arial" panose="020B0604020202020204" pitchFamily="34" charset="0"/>
            </a:endParaRPr>
          </a:p>
          <a:p>
            <a:pPr marL="457200" indent="-457200">
              <a:lnSpc>
                <a:spcPct val="100000"/>
              </a:lnSpc>
              <a:spcBef>
                <a:spcPts val="0"/>
              </a:spcBef>
              <a:spcAft>
                <a:spcPts val="1200"/>
              </a:spcAft>
              <a:buFont typeface="+mj-lt"/>
              <a:buAutoNum type="arabicPeriod"/>
            </a:pPr>
            <a:r>
              <a:rPr lang="en-US" sz="2400" dirty="0">
                <a:solidFill>
                  <a:schemeClr val="tx1"/>
                </a:solidFill>
                <a:latin typeface="Arial" panose="020B0604020202020204" pitchFamily="34" charset="0"/>
                <a:cs typeface="Arial" panose="020B0604020202020204" pitchFamily="34" charset="0"/>
              </a:rPr>
              <a:t>What are symbolic constants? Write its advantages.</a:t>
            </a:r>
          </a:p>
          <a:p>
            <a:pPr marL="457200" indent="-457200">
              <a:lnSpc>
                <a:spcPct val="100000"/>
              </a:lnSpc>
              <a:spcBef>
                <a:spcPts val="0"/>
              </a:spcBef>
              <a:spcAft>
                <a:spcPts val="1200"/>
              </a:spcAft>
              <a:buFont typeface="+mj-lt"/>
              <a:buAutoNum type="arabicPeriod"/>
            </a:pPr>
            <a:r>
              <a:rPr lang="en-US" sz="2400" dirty="0">
                <a:solidFill>
                  <a:schemeClr val="tx1"/>
                </a:solidFill>
                <a:latin typeface="Arial" panose="020B0604020202020204" pitchFamily="34" charset="0"/>
                <a:cs typeface="Arial" panose="020B0604020202020204" pitchFamily="34" charset="0"/>
              </a:rPr>
              <a:t>What is data type? </a:t>
            </a:r>
            <a:r>
              <a:rPr lang="en-US" sz="2400" dirty="0">
                <a:latin typeface="Arial" panose="020B0604020202020204" pitchFamily="34" charset="0"/>
                <a:cs typeface="Arial" panose="020B0604020202020204" pitchFamily="34" charset="0"/>
              </a:rPr>
              <a:t>Write any four built in data types.</a:t>
            </a:r>
          </a:p>
          <a:p>
            <a:pPr marL="457200" indent="-457200">
              <a:lnSpc>
                <a:spcPct val="100000"/>
              </a:lnSpc>
              <a:spcBef>
                <a:spcPts val="0"/>
              </a:spcBef>
              <a:spcAft>
                <a:spcPts val="1200"/>
              </a:spcAft>
              <a:buFont typeface="+mj-lt"/>
              <a:buAutoNum type="arabicPeriod"/>
            </a:pPr>
            <a:r>
              <a:rPr lang="en-US" sz="2400" dirty="0">
                <a:solidFill>
                  <a:schemeClr val="tx1"/>
                </a:solidFill>
                <a:latin typeface="Arial" panose="020B0604020202020204" pitchFamily="34" charset="0"/>
                <a:cs typeface="Arial" panose="020B0604020202020204" pitchFamily="34" charset="0"/>
              </a:rPr>
              <a:t>What are the different types of integer data types?</a:t>
            </a:r>
          </a:p>
          <a:p>
            <a:pPr marL="457200" indent="-457200">
              <a:lnSpc>
                <a:spcPct val="100000"/>
              </a:lnSpc>
              <a:spcBef>
                <a:spcPts val="0"/>
              </a:spcBef>
              <a:spcAft>
                <a:spcPts val="1200"/>
              </a:spcAft>
              <a:buFont typeface="+mj-lt"/>
              <a:buAutoNum type="arabicPeriod"/>
            </a:pPr>
            <a:r>
              <a:rPr lang="en-US" sz="2400" dirty="0">
                <a:latin typeface="Arial" panose="020B0604020202020204" pitchFamily="34" charset="0"/>
                <a:cs typeface="Arial" panose="020B0604020202020204" pitchFamily="34" charset="0"/>
              </a:rPr>
              <a:t>What are the different types of floating point data types?</a:t>
            </a:r>
            <a:endParaRPr lang="en-US" sz="2400" dirty="0">
              <a:solidFill>
                <a:schemeClr val="tx1"/>
              </a:solidFill>
              <a:latin typeface="Arial" panose="020B0604020202020204" pitchFamily="34" charset="0"/>
              <a:cs typeface="Arial" panose="020B0604020202020204" pitchFamily="34" charset="0"/>
            </a:endParaRPr>
          </a:p>
          <a:p>
            <a:pPr marL="457200" indent="-457200">
              <a:lnSpc>
                <a:spcPct val="100000"/>
              </a:lnSpc>
              <a:spcBef>
                <a:spcPts val="0"/>
              </a:spcBef>
              <a:spcAft>
                <a:spcPts val="1200"/>
              </a:spcAft>
              <a:buFont typeface="+mj-lt"/>
              <a:buAutoNum type="arabicPeriod"/>
            </a:pPr>
            <a:endParaRPr lang="en-US" sz="2400" dirty="0">
              <a:solidFill>
                <a:schemeClr val="tx1"/>
              </a:solidFill>
              <a:latin typeface="Arial" panose="020B0604020202020204" pitchFamily="34" charset="0"/>
              <a:cs typeface="Arial" panose="020B0604020202020204" pitchFamily="34" charset="0"/>
            </a:endParaRPr>
          </a:p>
          <a:p>
            <a:pPr marL="457200" indent="-457200">
              <a:lnSpc>
                <a:spcPct val="100000"/>
              </a:lnSpc>
              <a:spcBef>
                <a:spcPts val="0"/>
              </a:spcBef>
              <a:spcAft>
                <a:spcPts val="1200"/>
              </a:spcAft>
              <a:buFont typeface="+mj-lt"/>
              <a:buAutoNum type="arabicPeriod"/>
            </a:pPr>
            <a:endParaRPr lang="en-US" sz="24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A052D8A-FF9C-4639-BB64-58E40D28FAA5}" type="slidenum">
              <a:rPr lang="en-US" smtClean="0"/>
              <a:t>75</a:t>
            </a:fld>
            <a:endParaRPr lang="en-US"/>
          </a:p>
        </p:txBody>
      </p:sp>
      <p:sp>
        <p:nvSpPr>
          <p:cNvPr id="5" name="Footer Placeholder 4"/>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3097359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u="sng" dirty="0">
                <a:solidFill>
                  <a:srgbClr val="7030A0"/>
                </a:solidFill>
              </a:rPr>
              <a:t>Homework</a:t>
            </a:r>
            <a:endParaRPr lang="en-US" dirty="0"/>
          </a:p>
        </p:txBody>
      </p:sp>
      <p:sp>
        <p:nvSpPr>
          <p:cNvPr id="3" name="Content Placeholder 2"/>
          <p:cNvSpPr>
            <a:spLocks noGrp="1"/>
          </p:cNvSpPr>
          <p:nvPr>
            <p:ph idx="1"/>
          </p:nvPr>
        </p:nvSpPr>
        <p:spPr/>
        <p:txBody>
          <a:bodyPr/>
          <a:lstStyle/>
          <a:p>
            <a:endParaRPr lang="en-US" sz="3200" dirty="0"/>
          </a:p>
          <a:p>
            <a:r>
              <a:rPr lang="en-US" dirty="0"/>
              <a:t>Differentiate between literal and symbolic constant.</a:t>
            </a:r>
          </a:p>
          <a:p>
            <a:r>
              <a:rPr lang="en-US" dirty="0"/>
              <a:t>What is the purpose of </a:t>
            </a:r>
            <a:r>
              <a:rPr lang="en-US" dirty="0" err="1"/>
              <a:t>typedef</a:t>
            </a:r>
            <a:r>
              <a:rPr lang="en-US" dirty="0"/>
              <a:t>?</a:t>
            </a:r>
          </a:p>
          <a:p>
            <a:r>
              <a:rPr lang="en-US" dirty="0"/>
              <a:t>What is the use </a:t>
            </a:r>
            <a:r>
              <a:rPr lang="en-US" dirty="0" err="1"/>
              <a:t>sizeof</a:t>
            </a:r>
            <a:r>
              <a:rPr lang="en-US" dirty="0"/>
              <a:t> operator?</a:t>
            </a:r>
          </a:p>
          <a:p>
            <a:r>
              <a:rPr lang="en-US" dirty="0"/>
              <a:t>Define enumerated data type.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4560385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052D8A-FF9C-4639-BB64-58E40D28FAA5}" type="slidenum">
              <a:rPr lang="en-US" smtClean="0"/>
              <a:t>77</a:t>
            </a:fld>
            <a:endParaRPr lang="en-US"/>
          </a:p>
        </p:txBody>
      </p:sp>
      <p:pic>
        <p:nvPicPr>
          <p:cNvPr id="4098" name="Picture 2" descr="Thank You Images, Stock Photos &amp; Vectors | Shutterstoc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5431" y="1752600"/>
            <a:ext cx="9813926" cy="330041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81275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620"/>
            <a:ext cx="9652000" cy="1143000"/>
          </a:xfrm>
        </p:spPr>
        <p:txBody>
          <a:bodyPr/>
          <a:lstStyle/>
          <a:p>
            <a:r>
              <a:rPr lang="en-US" dirty="0"/>
              <a:t>C tokens</a:t>
            </a:r>
          </a:p>
        </p:txBody>
      </p:sp>
      <p:sp>
        <p:nvSpPr>
          <p:cNvPr id="3" name="Content Placeholder 2"/>
          <p:cNvSpPr>
            <a:spLocks noGrp="1"/>
          </p:cNvSpPr>
          <p:nvPr>
            <p:ph idx="1"/>
          </p:nvPr>
        </p:nvSpPr>
        <p:spPr>
          <a:xfrm>
            <a:off x="471837" y="1600200"/>
            <a:ext cx="9677400" cy="4626936"/>
          </a:xfrm>
        </p:spPr>
        <p:txBody>
          <a:bodyPr>
            <a:normAutofit/>
          </a:bodyPr>
          <a:lstStyle/>
          <a:p>
            <a:pPr algn="just">
              <a:spcBef>
                <a:spcPts val="1200"/>
              </a:spcBef>
              <a:spcAft>
                <a:spcPts val="600"/>
              </a:spcAft>
            </a:pPr>
            <a:r>
              <a:rPr lang="en-US" sz="2800" dirty="0"/>
              <a:t>In a C program the smallest individual units are known as C tokens.</a:t>
            </a:r>
          </a:p>
          <a:p>
            <a:pPr algn="just">
              <a:spcBef>
                <a:spcPts val="1200"/>
              </a:spcBef>
              <a:spcAft>
                <a:spcPts val="600"/>
              </a:spcAft>
            </a:pPr>
            <a:r>
              <a:rPr lang="en-US" sz="2800" dirty="0"/>
              <a:t>C tokens</a:t>
            </a:r>
            <a:r>
              <a:rPr lang="en-US" sz="2800" b="1" dirty="0"/>
              <a:t> </a:t>
            </a:r>
            <a:r>
              <a:rPr lang="en-US" sz="2800" dirty="0"/>
              <a:t>are the basic buildings blocks in C language which are constructed together to write a C program.</a:t>
            </a:r>
          </a:p>
          <a:p>
            <a:pPr algn="just">
              <a:spcBef>
                <a:spcPts val="1200"/>
              </a:spcBef>
              <a:spcAft>
                <a:spcPts val="600"/>
              </a:spcAft>
            </a:pPr>
            <a:r>
              <a:rPr lang="en-US" sz="2800" dirty="0"/>
              <a:t>These are the basic elements recognized by the C compiler.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4" name="Footer Placeholder 3"/>
          <p:cNvSpPr>
            <a:spLocks noGrp="1"/>
          </p:cNvSpPr>
          <p:nvPr>
            <p:ph type="ftr" sz="quarter" idx="11"/>
          </p:nvPr>
        </p:nvSpPr>
        <p:spPr/>
        <p:txBody>
          <a:bodyPr/>
          <a:lstStyle/>
          <a:p>
            <a:r>
              <a:rPr lang="en-US"/>
              <a:t>Compiled by: Dabbal S. Mahara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C CHARACTERS SETS AND C TOKEN - Beta Co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9916713" cy="569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8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2081</TotalTime>
  <Words>5228</Words>
  <Application>Microsoft Office PowerPoint</Application>
  <PresentationFormat>Widescreen</PresentationFormat>
  <Paragraphs>697</Paragraphs>
  <Slides>77</Slides>
  <Notes>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77</vt:i4>
      </vt:variant>
    </vt:vector>
  </HeadingPairs>
  <TitlesOfParts>
    <vt:vector size="91" baseType="lpstr">
      <vt:lpstr>Arial</vt:lpstr>
      <vt:lpstr>Calibri</vt:lpstr>
      <vt:lpstr>Century Gothic</vt:lpstr>
      <vt:lpstr>Consolas</vt:lpstr>
      <vt:lpstr>Courier New</vt:lpstr>
      <vt:lpstr>Monotype Sorts</vt:lpstr>
      <vt:lpstr>Roboto</vt:lpstr>
      <vt:lpstr>Trebuchet MS</vt:lpstr>
      <vt:lpstr>Wingdings</vt:lpstr>
      <vt:lpstr>Wingdings 2</vt:lpstr>
      <vt:lpstr>Wingdings 3</vt:lpstr>
      <vt:lpstr>Opulent</vt:lpstr>
      <vt:lpstr>Ion Boardroom</vt:lpstr>
      <vt:lpstr>Wisp</vt:lpstr>
      <vt:lpstr>UNIT – 2 Part I </vt:lpstr>
      <vt:lpstr>Unit 2  Data types and variables</vt:lpstr>
      <vt:lpstr>Character set</vt:lpstr>
      <vt:lpstr>PowerPoint Presentation</vt:lpstr>
      <vt:lpstr>PowerPoint Presentation</vt:lpstr>
      <vt:lpstr>PowerPoint Presentation</vt:lpstr>
      <vt:lpstr>PowerPoint Presentation</vt:lpstr>
      <vt:lpstr>C tokens</vt:lpstr>
      <vt:lpstr>PowerPoint Presentation</vt:lpstr>
      <vt:lpstr>Keywords</vt:lpstr>
      <vt:lpstr>ANSI C keywords</vt:lpstr>
      <vt:lpstr>identifiers</vt:lpstr>
      <vt:lpstr>Rules for identifiers</vt:lpstr>
      <vt:lpstr>PowerPoint Presentation</vt:lpstr>
      <vt:lpstr>Examples: identifiers</vt:lpstr>
      <vt:lpstr>constants</vt:lpstr>
      <vt:lpstr>PowerPoint Presentation</vt:lpstr>
      <vt:lpstr>Integer constants</vt:lpstr>
      <vt:lpstr>Integer constants…</vt:lpstr>
      <vt:lpstr>PowerPoint Presentation</vt:lpstr>
      <vt:lpstr>Integer constants…</vt:lpstr>
      <vt:lpstr>PowerPoint Presentation</vt:lpstr>
      <vt:lpstr>Real constants</vt:lpstr>
      <vt:lpstr>Fractional form constants</vt:lpstr>
      <vt:lpstr>Exponential form constants</vt:lpstr>
      <vt:lpstr>PowerPoint Presentation</vt:lpstr>
      <vt:lpstr>Single Character constants</vt:lpstr>
      <vt:lpstr>PowerPoint Presentation</vt:lpstr>
      <vt:lpstr>PowerPoint Presentation</vt:lpstr>
      <vt:lpstr>String constants</vt:lpstr>
      <vt:lpstr>variables</vt:lpstr>
      <vt:lpstr>Variable: Example</vt:lpstr>
      <vt:lpstr>Variable declaration</vt:lpstr>
      <vt:lpstr>Data types</vt:lpstr>
      <vt:lpstr>PowerPoint Presentation</vt:lpstr>
      <vt:lpstr>Integer types</vt:lpstr>
      <vt:lpstr>Floating point types</vt:lpstr>
      <vt:lpstr>Character type</vt:lpstr>
      <vt:lpstr>PowerPoint Presentation</vt:lpstr>
      <vt:lpstr>PowerPoint Presentation</vt:lpstr>
      <vt:lpstr>Void type</vt:lpstr>
      <vt:lpstr>PowerPoint Presentation</vt:lpstr>
      <vt:lpstr>PowerPoint Presentation</vt:lpstr>
      <vt:lpstr>Exercise Problems</vt:lpstr>
      <vt:lpstr>Escape sequences</vt:lpstr>
      <vt:lpstr>PowerPoint Presentation</vt:lpstr>
      <vt:lpstr>PowerPoint Presentation</vt:lpstr>
      <vt:lpstr>printf() and scanf() functions</vt:lpstr>
      <vt:lpstr>printf()</vt:lpstr>
      <vt:lpstr>scanf()</vt:lpstr>
      <vt:lpstr>Exercise Problems</vt:lpstr>
      <vt:lpstr>Preprocessor directives</vt:lpstr>
      <vt:lpstr>Preprocessor directives…</vt:lpstr>
      <vt:lpstr>Symbolic constants</vt:lpstr>
      <vt:lpstr>Symbolic constants…</vt:lpstr>
      <vt:lpstr>comments</vt:lpstr>
      <vt:lpstr>Type conversion</vt:lpstr>
      <vt:lpstr>Implicit Type Conversion in C</vt:lpstr>
      <vt:lpstr>// An example of implicit conversion  </vt:lpstr>
      <vt:lpstr>Explicit Type Casting</vt:lpstr>
      <vt:lpstr>Explicit Type conversion</vt:lpstr>
      <vt:lpstr>Implicit vs Explicit Type Casting</vt:lpstr>
      <vt:lpstr>sizeof operator</vt:lpstr>
      <vt:lpstr>Sizeof : example</vt:lpstr>
      <vt:lpstr>Derived data types</vt:lpstr>
      <vt:lpstr>User definded data types</vt:lpstr>
      <vt:lpstr>Enumeration (or enum) in C </vt:lpstr>
      <vt:lpstr>Enum Example</vt:lpstr>
      <vt:lpstr>Enum Example: 2</vt:lpstr>
      <vt:lpstr>Interesting facts about initialization of enum.</vt:lpstr>
      <vt:lpstr>Enum Example</vt:lpstr>
      <vt:lpstr>What will be the output?</vt:lpstr>
      <vt:lpstr>Type Definitions</vt:lpstr>
      <vt:lpstr>Typedef example</vt:lpstr>
      <vt:lpstr>Homework</vt:lpstr>
      <vt:lpstr>Homework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2:Elements of C</dc:title>
  <dc:creator>DsinghMa</dc:creator>
  <cp:lastModifiedBy>DABBAL SINGH  MAHARA</cp:lastModifiedBy>
  <cp:revision>339</cp:revision>
  <dcterms:created xsi:type="dcterms:W3CDTF">2006-08-16T00:00:00Z</dcterms:created>
  <dcterms:modified xsi:type="dcterms:W3CDTF">2022-12-12T03:53:40Z</dcterms:modified>
</cp:coreProperties>
</file>