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2"/>
  </p:notesMasterIdLst>
  <p:sldIdLst>
    <p:sldId id="286" r:id="rId2"/>
    <p:sldId id="257" r:id="rId3"/>
    <p:sldId id="258" r:id="rId4"/>
    <p:sldId id="287" r:id="rId5"/>
    <p:sldId id="260" r:id="rId6"/>
    <p:sldId id="290" r:id="rId7"/>
    <p:sldId id="262" r:id="rId8"/>
    <p:sldId id="291" r:id="rId9"/>
    <p:sldId id="263" r:id="rId10"/>
    <p:sldId id="288" r:id="rId11"/>
    <p:sldId id="265" r:id="rId12"/>
    <p:sldId id="267" r:id="rId13"/>
    <p:sldId id="289" r:id="rId14"/>
    <p:sldId id="268" r:id="rId15"/>
    <p:sldId id="269" r:id="rId16"/>
    <p:sldId id="271" r:id="rId17"/>
    <p:sldId id="272" r:id="rId18"/>
    <p:sldId id="273" r:id="rId19"/>
    <p:sldId id="270" r:id="rId20"/>
    <p:sldId id="274" r:id="rId21"/>
    <p:sldId id="275" r:id="rId22"/>
    <p:sldId id="276" r:id="rId23"/>
    <p:sldId id="277" r:id="rId24"/>
    <p:sldId id="278" r:id="rId25"/>
    <p:sldId id="279" r:id="rId26"/>
    <p:sldId id="280" r:id="rId27"/>
    <p:sldId id="281" r:id="rId28"/>
    <p:sldId id="284" r:id="rId29"/>
    <p:sldId id="28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0" autoAdjust="0"/>
    <p:restoredTop sz="94249" autoAdjust="0"/>
  </p:normalViewPr>
  <p:slideViewPr>
    <p:cSldViewPr>
      <p:cViewPr varScale="1">
        <p:scale>
          <a:sx n="68" d="100"/>
          <a:sy n="68" d="100"/>
        </p:scale>
        <p:origin x="103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F6F37-734F-48F3-8AA5-E8DA05DE28A9}" type="datetimeFigureOut">
              <a:rPr lang="en-US" smtClean="0"/>
              <a:pPr/>
              <a:t>1/29/2023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0EDC7-F7A2-474C-A86D-C90F43DEB633}" type="slidenum">
              <a:rPr lang="en-US" smtClean="0"/>
              <a:pPr/>
              <a:t>‹#›</a:t>
            </a:fld>
            <a:endParaRPr lang="en-US"/>
          </a:p>
        </p:txBody>
      </p:sp>
    </p:spTree>
    <p:extLst>
      <p:ext uri="{BB962C8B-B14F-4D97-AF65-F5344CB8AC3E}">
        <p14:creationId xmlns:p14="http://schemas.microsoft.com/office/powerpoint/2010/main" val="57975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325737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0EDC7-F7A2-474C-A86D-C90F43DEB633}" type="slidenum">
              <a:rPr lang="en-US" smtClean="0"/>
              <a:pPr/>
              <a:t>9</a:t>
            </a:fld>
            <a:endParaRPr lang="en-US"/>
          </a:p>
        </p:txBody>
      </p:sp>
    </p:spTree>
    <p:extLst>
      <p:ext uri="{BB962C8B-B14F-4D97-AF65-F5344CB8AC3E}">
        <p14:creationId xmlns:p14="http://schemas.microsoft.com/office/powerpoint/2010/main" val="278332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30EDC7-F7A2-474C-A86D-C90F43DEB633}" type="slidenum">
              <a:rPr lang="en-US" smtClean="0"/>
              <a:pPr/>
              <a:t>29</a:t>
            </a:fld>
            <a:endParaRPr lang="en-US"/>
          </a:p>
        </p:txBody>
      </p:sp>
    </p:spTree>
    <p:extLst>
      <p:ext uri="{BB962C8B-B14F-4D97-AF65-F5344CB8AC3E}">
        <p14:creationId xmlns:p14="http://schemas.microsoft.com/office/powerpoint/2010/main" val="178693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1E6E798-38AA-42F1-9997-89D4E903D049}" type="datetime1">
              <a:rPr lang="en-US" smtClean="0"/>
              <a:t>1/29/2023</a:t>
            </a:fld>
            <a:endParaRPr lang="en-US"/>
          </a:p>
        </p:txBody>
      </p:sp>
      <p:sp>
        <p:nvSpPr>
          <p:cNvPr id="20" name="Footer Placeholder 19"/>
          <p:cNvSpPr>
            <a:spLocks noGrp="1"/>
          </p:cNvSpPr>
          <p:nvPr>
            <p:ph type="ftr" sz="quarter" idx="11"/>
          </p:nvPr>
        </p:nvSpPr>
        <p:spPr/>
        <p:txBody>
          <a:bodyPr/>
          <a:lstStyle/>
          <a:p>
            <a:r>
              <a:rPr lang="en-US"/>
              <a:t>Compiled by: Dabbal S. Mahara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D0540-6EF0-42EE-AAE6-A905F8FA8B3A}" type="datetime1">
              <a:rPr lang="en-US" smtClean="0"/>
              <a:t>1/29/2023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573121-9364-407E-BB67-6935CB9E0B34}" type="datetime1">
              <a:rPr lang="en-US" smtClean="0"/>
              <a:t>1/29/2023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37534-30E3-4B98-A96E-1731ECB9C6F2}" type="datetime1">
              <a:rPr lang="en-US" smtClean="0"/>
              <a:t>1/29/2023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59E3EF-FEF5-4271-A775-6825EA7A158F}" type="datetime1">
              <a:rPr lang="en-US" smtClean="0"/>
              <a:t>1/29/2023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DA1D49-3F40-4E95-A240-0DAC45EB8386}" type="datetime1">
              <a:rPr lang="en-US" smtClean="0"/>
              <a:t>1/29/2023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D478CD-6DE3-4F52-8B4C-DAD5A632ABBE}" type="datetime1">
              <a:rPr lang="en-US" smtClean="0"/>
              <a:t>1/29/2023</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2A5D613-D590-4849-ABAA-44247761A700}" type="datetime1">
              <a:rPr lang="en-US" smtClean="0"/>
              <a:t>1/29/2023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2FF5B631-0FA1-462F-9E23-30304BF7FEB0}" type="datetime1">
              <a:rPr lang="en-US" smtClean="0"/>
              <a:t>1/29/2023</a:t>
            </a:fld>
            <a:endParaRPr lang="en-US"/>
          </a:p>
        </p:txBody>
      </p:sp>
      <p:sp>
        <p:nvSpPr>
          <p:cNvPr id="3" name="Footer Placeholder 2"/>
          <p:cNvSpPr>
            <a:spLocks noGrp="1"/>
          </p:cNvSpPr>
          <p:nvPr>
            <p:ph type="ftr" sz="quarter" idx="11"/>
          </p:nvPr>
        </p:nvSpPr>
        <p:spPr/>
        <p:txBody>
          <a:bodyPr/>
          <a:lstStyle/>
          <a:p>
            <a:r>
              <a:rPr lang="en-US"/>
              <a:t>Compiled by: Dabbal S. Mahara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7B1387-799A-485A-AA34-F8D15D67825E}" type="datetime1">
              <a:rPr lang="en-US" smtClean="0"/>
              <a:t>1/29/2023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86FD82E-17C2-4CA0-AA3D-7A0B35C687E2}" type="datetime1">
              <a:rPr lang="en-US" smtClean="0"/>
              <a:t>1/29/2023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spd="slow">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233271B-4ACA-4690-97C2-F234A10A780B}" type="datetime1">
              <a:rPr lang="en-US" smtClean="0"/>
              <a:t>1/29/2023</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Compiled by: Dabbal S. Mahara</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newsflash/>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10058400" cy="1219200"/>
          </a:xfrm>
        </p:spPr>
        <p:txBody>
          <a:bodyPr>
            <a:noAutofit/>
          </a:bodyPr>
          <a:lstStyle/>
          <a:p>
            <a:pPr algn="ctr"/>
            <a:r>
              <a:rPr lang="en-US" sz="4800" b="1" dirty="0">
                <a:solidFill>
                  <a:srgbClr val="7030A0"/>
                </a:solidFill>
              </a:rPr>
              <a:t>UNIT – 2 </a:t>
            </a:r>
            <a:r>
              <a:rPr lang="en-US" sz="4800" b="1">
                <a:solidFill>
                  <a:srgbClr val="7030A0"/>
                </a:solidFill>
              </a:rPr>
              <a:t>Part II </a:t>
            </a:r>
            <a:endParaRPr lang="en-US" sz="2400" b="1" dirty="0">
              <a:solidFill>
                <a:srgbClr val="7030A0"/>
              </a:solidFill>
            </a:endParaRPr>
          </a:p>
        </p:txBody>
      </p:sp>
      <p:sp>
        <p:nvSpPr>
          <p:cNvPr id="4" name="Subtitle 3"/>
          <p:cNvSpPr>
            <a:spLocks noGrp="1"/>
          </p:cNvSpPr>
          <p:nvPr>
            <p:ph type="subTitle" idx="1"/>
          </p:nvPr>
        </p:nvSpPr>
        <p:spPr>
          <a:xfrm>
            <a:off x="2743200" y="1600200"/>
            <a:ext cx="8305800" cy="5257800"/>
          </a:xfrm>
        </p:spPr>
        <p:txBody>
          <a:bodyPr>
            <a:noAutofit/>
          </a:bodyPr>
          <a:lstStyle/>
          <a:p>
            <a:pPr algn="ctr">
              <a:spcBef>
                <a:spcPts val="600"/>
              </a:spcBef>
            </a:pPr>
            <a:r>
              <a:rPr lang="en-US" sz="4000" b="1" dirty="0">
                <a:solidFill>
                  <a:srgbClr val="00B0F0"/>
                </a:solidFill>
              </a:rPr>
              <a:t>Input Output Functions</a:t>
            </a:r>
            <a:br>
              <a:rPr lang="en-US" sz="4000" b="1" dirty="0">
                <a:solidFill>
                  <a:srgbClr val="7030A0"/>
                </a:solidFill>
              </a:rPr>
            </a:br>
            <a:r>
              <a:rPr lang="en-US" sz="2800" b="1" dirty="0">
                <a:solidFill>
                  <a:srgbClr val="7030A0"/>
                </a:solidFill>
              </a:rPr>
              <a:t>Programming in C (COM412)</a:t>
            </a:r>
          </a:p>
          <a:p>
            <a:pPr algn="ctr">
              <a:spcBef>
                <a:spcPts val="600"/>
              </a:spcBef>
            </a:pPr>
            <a:r>
              <a:rPr lang="en-US" sz="2800" b="1" dirty="0">
                <a:solidFill>
                  <a:srgbClr val="FF0000"/>
                </a:solidFill>
              </a:rPr>
              <a:t>BSc CSIT First Semester</a:t>
            </a:r>
          </a:p>
          <a:p>
            <a:pPr algn="ctr">
              <a:spcBef>
                <a:spcPts val="600"/>
              </a:spcBef>
            </a:pPr>
            <a:r>
              <a:rPr lang="en-US" sz="2000" dirty="0">
                <a:solidFill>
                  <a:srgbClr val="002060"/>
                </a:solidFill>
              </a:rPr>
              <a:t>Mid-West University</a:t>
            </a:r>
          </a:p>
          <a:p>
            <a:pPr algn="ctr">
              <a:spcBef>
                <a:spcPts val="600"/>
              </a:spcBef>
            </a:pPr>
            <a:r>
              <a:rPr lang="en-US" sz="2000" dirty="0">
                <a:solidFill>
                  <a:srgbClr val="002060"/>
                </a:solidFill>
              </a:rPr>
              <a:t>Birendranagar, Surkhet, Nepal</a:t>
            </a:r>
          </a:p>
          <a:p>
            <a:pPr algn="ctr">
              <a:spcBef>
                <a:spcPts val="600"/>
              </a:spcBef>
            </a:pPr>
            <a:endParaRPr lang="en-US" sz="2000"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37163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10006584" cy="868362"/>
          </a:xfrm>
        </p:spPr>
        <p:txBody>
          <a:bodyPr/>
          <a:lstStyle/>
          <a:p>
            <a:pPr algn="ctr"/>
            <a:r>
              <a:rPr lang="en-US" dirty="0"/>
              <a:t>Conversion Character/ Format </a:t>
            </a:r>
            <a:r>
              <a:rPr lang="en-US" dirty="0" err="1"/>
              <a:t>Scecifier</a:t>
            </a:r>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C Programming Books: Format Specifications in C programming language"/>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3352801" y="1143000"/>
            <a:ext cx="7239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10658"/>
      </p:ext>
    </p:extLst>
  </p:cSld>
  <p:clrMapOvr>
    <a:masterClrMapping/>
  </p:clrMapOvr>
  <p:transition spd="slow">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0" y="304800"/>
            <a:ext cx="7866888" cy="5867400"/>
          </a:xfrm>
        </p:spPr>
        <p:txBody>
          <a:bodyPr>
            <a:normAutofit fontScale="925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sz="2600" dirty="0"/>
              <a:t>int day, month, year;</a:t>
            </a:r>
          </a:p>
          <a:p>
            <a:pPr>
              <a:buNone/>
            </a:pPr>
            <a:r>
              <a:rPr lang="en-US" sz="2600" dirty="0" err="1"/>
              <a:t>printf</a:t>
            </a:r>
            <a:r>
              <a:rPr lang="en-US" sz="2600" dirty="0"/>
              <a:t>("Enter day, month, year in DD-MM-YYYY format:");</a:t>
            </a:r>
          </a:p>
          <a:p>
            <a:pPr>
              <a:buNone/>
            </a:pPr>
            <a:r>
              <a:rPr lang="en-US" sz="2600" dirty="0" err="1"/>
              <a:t>scanf</a:t>
            </a:r>
            <a:r>
              <a:rPr lang="en-US" sz="2600" dirty="0"/>
              <a:t>(" %d-%d-%d", &amp;day, &amp;month, &amp;year);</a:t>
            </a:r>
          </a:p>
          <a:p>
            <a:pPr>
              <a:buNone/>
            </a:pPr>
            <a:r>
              <a:rPr lang="en-US" sz="2600" dirty="0" err="1"/>
              <a:t>printf</a:t>
            </a:r>
            <a:r>
              <a:rPr lang="en-US" sz="2600" dirty="0"/>
              <a:t>("\</a:t>
            </a:r>
            <a:r>
              <a:rPr lang="en-US" sz="2600" dirty="0" err="1"/>
              <a:t>nDay</a:t>
            </a:r>
            <a:r>
              <a:rPr lang="en-US" sz="2600" dirty="0"/>
              <a:t>: %d \t Month: %d \t Year:%d", day, month, year);</a:t>
            </a:r>
          </a:p>
          <a:p>
            <a:pPr>
              <a:buNone/>
            </a:pPr>
            <a:r>
              <a:rPr lang="en-US" sz="2600" dirty="0" err="1"/>
              <a:t>getch</a:t>
            </a:r>
            <a:r>
              <a:rPr lang="en-US" sz="2600" dirty="0"/>
              <a:t>();</a:t>
            </a:r>
          </a:p>
          <a:p>
            <a:pPr>
              <a:buNone/>
            </a:pPr>
            <a:r>
              <a:rPr lang="en-US" sz="2600"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457200"/>
            <a:ext cx="7498080" cy="5791200"/>
          </a:xfrm>
        </p:spPr>
        <p:txBody>
          <a:bodyPr>
            <a:normAutofit fontScale="92500"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		</a:t>
            </a:r>
            <a:r>
              <a:rPr lang="en-US" dirty="0" err="1"/>
              <a:t>int</a:t>
            </a:r>
            <a:r>
              <a:rPr lang="en-US" dirty="0"/>
              <a:t> n;</a:t>
            </a:r>
          </a:p>
          <a:p>
            <a:pPr>
              <a:buNone/>
            </a:pPr>
            <a:r>
              <a:rPr lang="en-US" dirty="0"/>
              <a:t>		</a:t>
            </a:r>
            <a:r>
              <a:rPr lang="en-US" dirty="0" err="1"/>
              <a:t>printf</a:t>
            </a:r>
            <a:r>
              <a:rPr lang="en-US" dirty="0"/>
              <a:t>("Enter a number of max 5 digits:");</a:t>
            </a:r>
          </a:p>
          <a:p>
            <a:pPr>
              <a:buNone/>
            </a:pPr>
            <a:r>
              <a:rPr lang="en-US" dirty="0"/>
              <a:t>		</a:t>
            </a:r>
            <a:r>
              <a:rPr lang="en-US" dirty="0" err="1"/>
              <a:t>scanf</a:t>
            </a:r>
            <a:r>
              <a:rPr lang="en-US" dirty="0"/>
              <a:t>("%5d",&amp;n);</a:t>
            </a:r>
          </a:p>
          <a:p>
            <a:pPr>
              <a:buNone/>
            </a:pPr>
            <a:r>
              <a:rPr lang="en-US" dirty="0"/>
              <a:t>		</a:t>
            </a:r>
            <a:r>
              <a:rPr lang="en-US" dirty="0" err="1"/>
              <a:t>printf</a:t>
            </a:r>
            <a:r>
              <a:rPr lang="en-US" dirty="0"/>
              <a:t>("Number: %</a:t>
            </a:r>
            <a:r>
              <a:rPr lang="en-US" dirty="0" err="1"/>
              <a:t>d",n</a:t>
            </a:r>
            <a:r>
              <a:rPr lang="en-US" dirty="0"/>
              <a:t>);</a:t>
            </a:r>
          </a:p>
          <a:p>
            <a:pPr>
              <a:buNone/>
            </a:pPr>
            <a:r>
              <a:rPr lang="en-US" dirty="0"/>
              <a:t>		</a:t>
            </a:r>
            <a:r>
              <a:rPr lang="en-US" dirty="0" err="1"/>
              <a:t>getch</a:t>
            </a:r>
            <a:r>
              <a:rPr lang="en-US" dirty="0"/>
              <a:t>();</a:t>
            </a:r>
          </a:p>
          <a:p>
            <a:pPr>
              <a:buNone/>
            </a:pPr>
            <a:r>
              <a:rPr lang="en-US" dirty="0"/>
              <a:t>		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10006584" cy="5867400"/>
          </a:xfrm>
        </p:spPr>
        <p:txBody>
          <a:bodyPr>
            <a:normAutofit fontScale="92500" lnSpcReduction="10000"/>
          </a:bodyPr>
          <a:lstStyle/>
          <a:p>
            <a:pPr marL="82296" indent="0">
              <a:buNone/>
            </a:pPr>
            <a:r>
              <a:rPr lang="en-US" dirty="0"/>
              <a:t>#include&lt;</a:t>
            </a:r>
            <a:r>
              <a:rPr lang="en-US" dirty="0" err="1"/>
              <a:t>stdio.h</a:t>
            </a:r>
            <a:r>
              <a:rPr lang="en-US" dirty="0"/>
              <a:t>&gt;</a:t>
            </a:r>
          </a:p>
          <a:p>
            <a:pPr marL="82296" indent="0">
              <a:buNone/>
            </a:pPr>
            <a:r>
              <a:rPr lang="en-US" dirty="0" err="1"/>
              <a:t>Int</a:t>
            </a:r>
            <a:r>
              <a:rPr lang="en-US" dirty="0"/>
              <a:t> main()</a:t>
            </a:r>
          </a:p>
          <a:p>
            <a:pPr marL="82296" indent="0">
              <a:buNone/>
            </a:pPr>
            <a:r>
              <a:rPr lang="en-US" dirty="0"/>
              <a:t>{</a:t>
            </a:r>
          </a:p>
          <a:p>
            <a:pPr marL="82296" indent="0">
              <a:buNone/>
            </a:pPr>
            <a:r>
              <a:rPr lang="en-US" dirty="0"/>
              <a:t>     </a:t>
            </a:r>
            <a:r>
              <a:rPr lang="en-US" dirty="0" err="1"/>
              <a:t>int</a:t>
            </a:r>
            <a:r>
              <a:rPr lang="en-US" dirty="0"/>
              <a:t> n;</a:t>
            </a:r>
          </a:p>
          <a:p>
            <a:pPr marL="82296" indent="0">
              <a:buNone/>
            </a:pPr>
            <a:r>
              <a:rPr lang="en-US" dirty="0"/>
              <a:t>     char </a:t>
            </a:r>
            <a:r>
              <a:rPr lang="en-US" dirty="0" err="1"/>
              <a:t>ch</a:t>
            </a:r>
            <a:r>
              <a:rPr lang="en-US" dirty="0"/>
              <a:t>;</a:t>
            </a:r>
          </a:p>
          <a:p>
            <a:pPr marL="82296" indent="0">
              <a:buNone/>
            </a:pPr>
            <a:r>
              <a:rPr lang="en-US" dirty="0"/>
              <a:t>     </a:t>
            </a:r>
            <a:r>
              <a:rPr lang="en-US" dirty="0" err="1"/>
              <a:t>printf</a:t>
            </a:r>
            <a:r>
              <a:rPr lang="en-US" dirty="0"/>
              <a:t>("Enter a number" );</a:t>
            </a:r>
          </a:p>
          <a:p>
            <a:pPr marL="82296" indent="0">
              <a:buNone/>
            </a:pPr>
            <a:r>
              <a:rPr lang="en-US" dirty="0"/>
              <a:t>     </a:t>
            </a:r>
            <a:r>
              <a:rPr lang="en-US" dirty="0" err="1"/>
              <a:t>scanf</a:t>
            </a:r>
            <a:r>
              <a:rPr lang="en-US" dirty="0"/>
              <a:t>("%d" , &amp;n);</a:t>
            </a:r>
          </a:p>
          <a:p>
            <a:pPr marL="82296" indent="0">
              <a:buNone/>
            </a:pPr>
            <a:r>
              <a:rPr lang="en-US" dirty="0"/>
              <a:t>     </a:t>
            </a:r>
            <a:r>
              <a:rPr lang="en-US" dirty="0" err="1"/>
              <a:t>printf</a:t>
            </a:r>
            <a:r>
              <a:rPr lang="en-US" dirty="0"/>
              <a:t>("Enter a character ");</a:t>
            </a:r>
          </a:p>
          <a:p>
            <a:pPr marL="82296" indent="0">
              <a:buNone/>
            </a:pPr>
            <a:r>
              <a:rPr lang="en-US" dirty="0"/>
              <a:t>     </a:t>
            </a:r>
            <a:r>
              <a:rPr lang="en-US" dirty="0" err="1"/>
              <a:t>scanf</a:t>
            </a:r>
            <a:r>
              <a:rPr lang="en-US" dirty="0"/>
              <a:t>(" %c", &amp;</a:t>
            </a:r>
            <a:r>
              <a:rPr lang="en-US" dirty="0" err="1"/>
              <a:t>ch</a:t>
            </a:r>
            <a:r>
              <a:rPr lang="en-US" dirty="0"/>
              <a:t>);</a:t>
            </a:r>
          </a:p>
          <a:p>
            <a:pPr marL="82296" indent="0">
              <a:buNone/>
            </a:pPr>
            <a:r>
              <a:rPr lang="en-US" dirty="0"/>
              <a:t>     </a:t>
            </a:r>
            <a:r>
              <a:rPr lang="en-US" dirty="0" err="1"/>
              <a:t>printf</a:t>
            </a:r>
            <a:r>
              <a:rPr lang="en-US" dirty="0"/>
              <a:t>("\n Number = %d \t Character = %c", n, </a:t>
            </a:r>
            <a:r>
              <a:rPr lang="en-US" dirty="0" err="1"/>
              <a:t>ch</a:t>
            </a:r>
            <a:r>
              <a:rPr lang="en-US" dirty="0"/>
              <a:t>);</a:t>
            </a:r>
          </a:p>
          <a:p>
            <a:pPr marL="82296" indent="0">
              <a:buNone/>
            </a:pPr>
            <a:r>
              <a:rPr lang="en-US" dirty="0"/>
              <a:t>     return 0;</a:t>
            </a:r>
          </a:p>
          <a:p>
            <a:pPr marL="82296" indent="0">
              <a:buNone/>
            </a:pP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5606514"/>
      </p:ext>
    </p:extLst>
  </p:cSld>
  <p:clrMapOvr>
    <a:masterClrMapping/>
  </p:clrMapOvr>
  <p:transition spd="slow">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Output</a:t>
            </a:r>
          </a:p>
        </p:txBody>
      </p:sp>
      <p:sp>
        <p:nvSpPr>
          <p:cNvPr id="3" name="Content Placeholder 2"/>
          <p:cNvSpPr>
            <a:spLocks noGrp="1"/>
          </p:cNvSpPr>
          <p:nvPr>
            <p:ph idx="1"/>
          </p:nvPr>
        </p:nvSpPr>
        <p:spPr/>
        <p:txBody>
          <a:bodyPr/>
          <a:lstStyle/>
          <a:p>
            <a:pPr algn="just"/>
            <a:r>
              <a:rPr lang="en-US" dirty="0"/>
              <a:t>Formatted output refers to the output of data that has been arranged in a particular format.</a:t>
            </a:r>
          </a:p>
          <a:p>
            <a:pPr algn="just"/>
            <a:r>
              <a:rPr lang="en-US" dirty="0"/>
              <a:t>The </a:t>
            </a:r>
            <a:r>
              <a:rPr lang="en-US" dirty="0">
                <a:solidFill>
                  <a:srgbClr val="FF0000"/>
                </a:solidFill>
              </a:rPr>
              <a:t>built-in function </a:t>
            </a:r>
            <a:r>
              <a:rPr lang="en-US" dirty="0" err="1">
                <a:solidFill>
                  <a:srgbClr val="FF0000"/>
                </a:solidFill>
              </a:rPr>
              <a:t>printf</a:t>
            </a:r>
            <a:r>
              <a:rPr lang="en-US" dirty="0">
                <a:solidFill>
                  <a:srgbClr val="FF0000"/>
                </a:solidFill>
              </a:rPr>
              <a:t>()</a:t>
            </a:r>
            <a:r>
              <a:rPr lang="en-US" dirty="0"/>
              <a:t> is used to output data from the computer onto a standard output device i.e. screen.</a:t>
            </a:r>
          </a:p>
          <a:p>
            <a:pPr algn="just"/>
            <a:r>
              <a:rPr lang="en-US" dirty="0"/>
              <a:t>The general form of </a:t>
            </a:r>
            <a:r>
              <a:rPr lang="en-US" dirty="0" err="1"/>
              <a:t>printf</a:t>
            </a:r>
            <a:r>
              <a:rPr lang="en-US" dirty="0"/>
              <a:t>() is,</a:t>
            </a:r>
          </a:p>
          <a:p>
            <a:pPr algn="just">
              <a:buNone/>
            </a:pPr>
            <a:r>
              <a:rPr lang="en-US" dirty="0"/>
              <a:t>         </a:t>
            </a:r>
            <a:r>
              <a:rPr lang="en-US" dirty="0" err="1"/>
              <a:t>printf</a:t>
            </a:r>
            <a:r>
              <a:rPr lang="en-US" dirty="0"/>
              <a:t>(“control string”, arg1, arg2, …, </a:t>
            </a:r>
            <a:r>
              <a:rPr lang="en-US" dirty="0" err="1"/>
              <a:t>argN</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Output…</a:t>
            </a:r>
          </a:p>
        </p:txBody>
      </p:sp>
      <p:sp>
        <p:nvSpPr>
          <p:cNvPr id="3" name="Content Placeholder 2"/>
          <p:cNvSpPr>
            <a:spLocks noGrp="1"/>
          </p:cNvSpPr>
          <p:nvPr>
            <p:ph idx="1"/>
          </p:nvPr>
        </p:nvSpPr>
        <p:spPr/>
        <p:txBody>
          <a:bodyPr/>
          <a:lstStyle/>
          <a:p>
            <a:r>
              <a:rPr lang="en-US" dirty="0"/>
              <a:t>The control string has the form,</a:t>
            </a:r>
          </a:p>
          <a:p>
            <a:r>
              <a:rPr lang="en-US" sz="2400" dirty="0">
                <a:solidFill>
                  <a:srgbClr val="FF0000"/>
                </a:solidFill>
              </a:rPr>
              <a:t>%[flag][field width][.precision]conversion character</a:t>
            </a:r>
          </a:p>
          <a:p>
            <a:endParaRPr lang="en-US" dirty="0"/>
          </a:p>
          <a:p>
            <a:r>
              <a:rPr lang="en-US" b="1" u="sng" dirty="0"/>
              <a:t>Flags</a:t>
            </a:r>
          </a:p>
          <a:p>
            <a:pPr lvl="1"/>
            <a:r>
              <a:rPr lang="en-US" sz="2400" dirty="0"/>
              <a:t>Flags may be </a:t>
            </a:r>
          </a:p>
          <a:p>
            <a:pPr lvl="2"/>
            <a:r>
              <a:rPr lang="en-US" sz="2000" dirty="0"/>
              <a:t>- (left justified)</a:t>
            </a:r>
          </a:p>
          <a:p>
            <a:pPr lvl="2"/>
            <a:r>
              <a:rPr lang="en-US" sz="2000" dirty="0"/>
              <a:t>+ (sign precedes)</a:t>
            </a:r>
          </a:p>
          <a:p>
            <a:pPr lvl="2"/>
            <a:r>
              <a:rPr lang="en-US" sz="2000" dirty="0"/>
              <a:t>0 (leading 0s)</a:t>
            </a:r>
          </a:p>
          <a:p>
            <a:pPr lvl="2"/>
            <a:r>
              <a:rPr lang="en-US" sz="2000" dirty="0"/>
              <a:t>blank space (preceding space) </a:t>
            </a:r>
          </a:p>
          <a:p>
            <a:pPr lvl="2"/>
            <a:r>
              <a:rPr lang="en-US" sz="2000" dirty="0"/>
              <a:t># (causes octal and hex items to be preceded by 0 and 0x)</a:t>
            </a:r>
          </a:p>
          <a:p>
            <a:pPr>
              <a:buNone/>
            </a:pPr>
            <a:endParaRPr lang="en-US" dirty="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Output…</a:t>
            </a:r>
          </a:p>
        </p:txBody>
      </p:sp>
      <p:sp>
        <p:nvSpPr>
          <p:cNvPr id="3" name="Content Placeholder 2"/>
          <p:cNvSpPr>
            <a:spLocks noGrp="1"/>
          </p:cNvSpPr>
          <p:nvPr>
            <p:ph idx="1"/>
          </p:nvPr>
        </p:nvSpPr>
        <p:spPr/>
        <p:txBody>
          <a:bodyPr>
            <a:normAutofit/>
          </a:bodyPr>
          <a:lstStyle/>
          <a:p>
            <a:r>
              <a:rPr lang="en-US" sz="2800" b="1" u="sng" dirty="0"/>
              <a:t>Field Width</a:t>
            </a:r>
          </a:p>
          <a:p>
            <a:pPr lvl="1" algn="just"/>
            <a:r>
              <a:rPr lang="en-US" dirty="0"/>
              <a:t>The field width is an integer specifying the minimum output field width. </a:t>
            </a:r>
          </a:p>
          <a:p>
            <a:pPr lvl="1" algn="just"/>
            <a:r>
              <a:rPr lang="en-US" dirty="0"/>
              <a:t>If the no. of characters in the corresponding data item is less than the specified field width, then the data item will be preceded by enough leading blanks to fill the specified field.</a:t>
            </a:r>
          </a:p>
          <a:p>
            <a:pPr lvl="1" algn="just"/>
            <a:r>
              <a:rPr lang="en-US" dirty="0"/>
              <a:t>If the no. of characters in the data item exceeds the specified field width, then additional space will be allocated to the data item so that the entire data item will be displayed.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Output…</a:t>
            </a:r>
          </a:p>
        </p:txBody>
      </p:sp>
      <p:sp>
        <p:nvSpPr>
          <p:cNvPr id="3" name="Content Placeholder 2"/>
          <p:cNvSpPr>
            <a:spLocks noGrp="1"/>
          </p:cNvSpPr>
          <p:nvPr>
            <p:ph idx="1"/>
          </p:nvPr>
        </p:nvSpPr>
        <p:spPr/>
        <p:txBody>
          <a:bodyPr>
            <a:normAutofit lnSpcReduction="10000"/>
          </a:bodyPr>
          <a:lstStyle/>
          <a:p>
            <a:r>
              <a:rPr lang="en-US" sz="2800" b="1" u="sng" dirty="0"/>
              <a:t>Field Width…</a:t>
            </a:r>
          </a:p>
          <a:p>
            <a:pPr lvl="1" algn="just"/>
            <a:r>
              <a:rPr lang="en-US" dirty="0"/>
              <a:t>Any integer no. can be displayed in a desired width using the format,	</a:t>
            </a:r>
            <a:r>
              <a:rPr lang="en-US" dirty="0">
                <a:solidFill>
                  <a:srgbClr val="FF0000"/>
                </a:solidFill>
              </a:rPr>
              <a:t>%wd</a:t>
            </a:r>
          </a:p>
          <a:p>
            <a:pPr lvl="1" algn="just">
              <a:buNone/>
            </a:pPr>
            <a:r>
              <a:rPr lang="en-US" dirty="0">
                <a:solidFill>
                  <a:srgbClr val="FF0000"/>
                </a:solidFill>
              </a:rPr>
              <a:t>	</a:t>
            </a:r>
            <a:r>
              <a:rPr lang="en-US" dirty="0"/>
              <a:t>where w is the minimum field width for the output and d specifies that the value is an integer.</a:t>
            </a:r>
          </a:p>
          <a:p>
            <a:pPr lvl="1" algn="just">
              <a:buNone/>
            </a:pPr>
            <a:endParaRPr lang="en-US" dirty="0"/>
          </a:p>
          <a:p>
            <a:pPr lvl="1" algn="just">
              <a:buNone/>
            </a:pPr>
            <a:endParaRPr lang="en-US" dirty="0"/>
          </a:p>
          <a:p>
            <a:pPr lvl="1" algn="just">
              <a:buNone/>
            </a:pPr>
            <a:r>
              <a:rPr lang="en-US" dirty="0"/>
              <a:t>E.g.  </a:t>
            </a:r>
          </a:p>
          <a:p>
            <a:pPr lvl="1" algn="just">
              <a:buNone/>
            </a:pPr>
            <a:r>
              <a:rPr lang="en-US" dirty="0"/>
              <a:t>int n=1234;</a:t>
            </a:r>
          </a:p>
          <a:p>
            <a:pPr lvl="1" algn="just">
              <a:buNone/>
            </a:pPr>
            <a:r>
              <a:rPr lang="en-US" dirty="0" err="1"/>
              <a:t>printf</a:t>
            </a:r>
            <a:r>
              <a:rPr lang="en-US" dirty="0"/>
              <a:t>(“%d”, 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Table 5"/>
          <p:cNvGraphicFramePr>
            <a:graphicFrameLocks noGrp="1"/>
          </p:cNvGraphicFramePr>
          <p:nvPr/>
        </p:nvGraphicFramePr>
        <p:xfrm>
          <a:off x="6248400" y="5572760"/>
          <a:ext cx="21336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Output…</a:t>
            </a:r>
          </a:p>
        </p:txBody>
      </p:sp>
      <p:sp>
        <p:nvSpPr>
          <p:cNvPr id="3" name="Content Placeholder 2"/>
          <p:cNvSpPr>
            <a:spLocks noGrp="1"/>
          </p:cNvSpPr>
          <p:nvPr>
            <p:ph idx="1"/>
          </p:nvPr>
        </p:nvSpPr>
        <p:spPr/>
        <p:txBody>
          <a:bodyPr>
            <a:normAutofit/>
          </a:bodyPr>
          <a:lstStyle/>
          <a:p>
            <a:pPr>
              <a:buNone/>
            </a:pPr>
            <a:r>
              <a:rPr lang="en-US" sz="2800" dirty="0" err="1"/>
              <a:t>printf</a:t>
            </a:r>
            <a:r>
              <a:rPr lang="en-US" sz="2800" dirty="0"/>
              <a:t>(“%6d”, n);</a:t>
            </a:r>
          </a:p>
          <a:p>
            <a:pPr>
              <a:buNone/>
            </a:pPr>
            <a:endParaRPr lang="en-US" sz="2800" dirty="0"/>
          </a:p>
          <a:p>
            <a:pPr>
              <a:buNone/>
            </a:pPr>
            <a:r>
              <a:rPr lang="en-US" sz="2800" dirty="0" err="1"/>
              <a:t>printf</a:t>
            </a:r>
            <a:r>
              <a:rPr lang="en-US" sz="2800" dirty="0"/>
              <a:t>(“%2d”, n);</a:t>
            </a:r>
          </a:p>
          <a:p>
            <a:pPr>
              <a:buNone/>
            </a:pPr>
            <a:endParaRPr lang="en-US" sz="2800" dirty="0"/>
          </a:p>
          <a:p>
            <a:pPr>
              <a:buNone/>
            </a:pPr>
            <a:r>
              <a:rPr lang="en-US" sz="2800" dirty="0" err="1"/>
              <a:t>printf</a:t>
            </a:r>
            <a:r>
              <a:rPr lang="en-US" sz="2800" dirty="0"/>
              <a:t>(“%-6d”, n);</a:t>
            </a:r>
          </a:p>
          <a:p>
            <a:pPr>
              <a:buNone/>
            </a:pPr>
            <a:endParaRPr lang="en-US" sz="2800" dirty="0"/>
          </a:p>
          <a:p>
            <a:pPr>
              <a:buNone/>
            </a:pPr>
            <a:r>
              <a:rPr lang="en-US" sz="2800" dirty="0" err="1"/>
              <a:t>printf</a:t>
            </a:r>
            <a:r>
              <a:rPr lang="en-US" sz="2800" dirty="0"/>
              <a:t>(“%06d”,n);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6096000" y="1534160"/>
          <a:ext cx="2895600" cy="370840"/>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096000" y="2524760"/>
          <a:ext cx="2057400" cy="37084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6019800" y="3515360"/>
          <a:ext cx="3276600" cy="370840"/>
        </p:xfrm>
        <a:graphic>
          <a:graphicData uri="http://schemas.openxmlformats.org/drawingml/2006/table">
            <a:tbl>
              <a:tblPr firstRow="1" bandRow="1">
                <a:tableStyleId>{5C22544A-7EE6-4342-B048-85BDC9FD1C3A}</a:tableStyleId>
              </a:tblPr>
              <a:tblGrid>
                <a:gridCol w="5461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546100">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546100">
                  <a:extLst>
                    <a:ext uri="{9D8B030D-6E8A-4147-A177-3AD203B41FA5}">
                      <a16:colId xmlns:a16="http://schemas.microsoft.com/office/drawing/2014/main" val="20005"/>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5943600" y="4505960"/>
          <a:ext cx="3429000" cy="37084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04800"/>
            <a:ext cx="7498080" cy="5943600"/>
          </a:xfrm>
        </p:spPr>
        <p:txBody>
          <a:bodyPr>
            <a:normAutofit fontScale="47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a=10;</a:t>
            </a:r>
          </a:p>
          <a:p>
            <a:pPr>
              <a:buNone/>
            </a:pPr>
            <a:r>
              <a:rPr lang="en-US" dirty="0"/>
              <a:t>float x=11.123456;</a:t>
            </a:r>
          </a:p>
          <a:p>
            <a:pPr>
              <a:buNone/>
            </a:pPr>
            <a:endParaRPr lang="en-US" dirty="0"/>
          </a:p>
          <a:p>
            <a:pPr>
              <a:buNone/>
            </a:pPr>
            <a:r>
              <a:rPr lang="en-US" dirty="0" err="1"/>
              <a:t>printf</a:t>
            </a:r>
            <a:r>
              <a:rPr lang="en-US" dirty="0"/>
              <a:t>("%-6d",a);</a:t>
            </a:r>
          </a:p>
          <a:p>
            <a:pPr>
              <a:buNone/>
            </a:pPr>
            <a:r>
              <a:rPr lang="en-US" dirty="0" err="1"/>
              <a:t>printf</a:t>
            </a:r>
            <a:r>
              <a:rPr lang="en-US" dirty="0"/>
              <a:t>("\n");</a:t>
            </a:r>
          </a:p>
          <a:p>
            <a:pPr>
              <a:buNone/>
            </a:pPr>
            <a:r>
              <a:rPr lang="en-US" dirty="0" err="1"/>
              <a:t>printf</a:t>
            </a:r>
            <a:r>
              <a:rPr lang="en-US" dirty="0"/>
              <a:t>("%+</a:t>
            </a:r>
            <a:r>
              <a:rPr lang="en-US" dirty="0" err="1"/>
              <a:t>d",a</a:t>
            </a:r>
            <a:r>
              <a:rPr lang="en-US" dirty="0"/>
              <a:t>);</a:t>
            </a:r>
          </a:p>
          <a:p>
            <a:pPr>
              <a:buNone/>
            </a:pPr>
            <a:r>
              <a:rPr lang="en-US" dirty="0" err="1"/>
              <a:t>printf</a:t>
            </a:r>
            <a:r>
              <a:rPr lang="en-US" dirty="0"/>
              <a:t>("\n");</a:t>
            </a:r>
          </a:p>
          <a:p>
            <a:pPr>
              <a:buNone/>
            </a:pPr>
            <a:r>
              <a:rPr lang="en-US" dirty="0" err="1"/>
              <a:t>printf</a:t>
            </a:r>
            <a:r>
              <a:rPr lang="en-US" dirty="0"/>
              <a:t>("%09d",a);</a:t>
            </a:r>
          </a:p>
          <a:p>
            <a:pPr>
              <a:buNone/>
            </a:pPr>
            <a:r>
              <a:rPr lang="en-US" dirty="0" err="1"/>
              <a:t>printf</a:t>
            </a:r>
            <a:r>
              <a:rPr lang="en-US" dirty="0"/>
              <a:t>("\n");</a:t>
            </a:r>
          </a:p>
          <a:p>
            <a:pPr>
              <a:buNone/>
            </a:pPr>
            <a:r>
              <a:rPr lang="en-US" dirty="0" err="1"/>
              <a:t>printf</a:t>
            </a:r>
            <a:r>
              <a:rPr lang="en-US" dirty="0"/>
              <a:t>("% </a:t>
            </a:r>
            <a:r>
              <a:rPr lang="en-US" dirty="0" err="1"/>
              <a:t>d",a</a:t>
            </a:r>
            <a:r>
              <a:rPr lang="en-US" dirty="0"/>
              <a:t>);</a:t>
            </a:r>
          </a:p>
          <a:p>
            <a:pPr>
              <a:buNone/>
            </a:pPr>
            <a:r>
              <a:rPr lang="en-US" dirty="0" err="1"/>
              <a:t>printf</a:t>
            </a:r>
            <a:r>
              <a:rPr lang="en-US" dirty="0"/>
              <a:t>("\n");</a:t>
            </a:r>
          </a:p>
          <a:p>
            <a:pPr>
              <a:buNone/>
            </a:pPr>
            <a:r>
              <a:rPr lang="en-US" dirty="0" err="1"/>
              <a:t>printf</a:t>
            </a:r>
            <a:r>
              <a:rPr lang="en-US" dirty="0"/>
              <a:t>("%#</a:t>
            </a:r>
            <a:r>
              <a:rPr lang="en-US" dirty="0" err="1"/>
              <a:t>o",a</a:t>
            </a:r>
            <a:r>
              <a:rPr lang="en-US" dirty="0"/>
              <a:t>);</a:t>
            </a:r>
          </a:p>
          <a:p>
            <a:pPr>
              <a:buNone/>
            </a:pPr>
            <a:r>
              <a:rPr lang="en-US" dirty="0" err="1"/>
              <a:t>printf</a:t>
            </a:r>
            <a:r>
              <a:rPr lang="en-US" dirty="0"/>
              <a:t>("\n");</a:t>
            </a:r>
          </a:p>
          <a:p>
            <a:pPr>
              <a:buNone/>
            </a:pPr>
            <a:r>
              <a:rPr lang="en-US" dirty="0" err="1"/>
              <a:t>printf</a:t>
            </a:r>
            <a:r>
              <a:rPr lang="en-US" dirty="0"/>
              <a:t>("%#0x",a);</a:t>
            </a:r>
          </a:p>
          <a:p>
            <a:pPr>
              <a:buNone/>
            </a:pPr>
            <a:r>
              <a:rPr lang="en-US" dirty="0" err="1"/>
              <a:t>printf</a:t>
            </a:r>
            <a:r>
              <a:rPr lang="en-US" dirty="0"/>
              <a:t>("\n");</a:t>
            </a:r>
          </a:p>
          <a:p>
            <a:pPr>
              <a:buNone/>
            </a:pPr>
            <a:r>
              <a:rPr lang="en-US" dirty="0" err="1"/>
              <a:t>printf</a:t>
            </a:r>
            <a:r>
              <a:rPr lang="en-US" dirty="0"/>
              <a:t>("%7.2f",x);		</a:t>
            </a:r>
            <a:r>
              <a:rPr lang="en-US" sz="5100" dirty="0">
                <a:solidFill>
                  <a:srgbClr val="FF0000"/>
                </a:solidFill>
              </a:rPr>
              <a:t>//precision format %w.pf</a:t>
            </a:r>
            <a:endParaRPr lang="en-US" dirty="0">
              <a:solidFill>
                <a:srgbClr val="FF0000"/>
              </a:solidFill>
            </a:endParaRPr>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 and Output</a:t>
            </a:r>
          </a:p>
        </p:txBody>
      </p:sp>
      <p:sp>
        <p:nvSpPr>
          <p:cNvPr id="2" name="Content Placeholder 1"/>
          <p:cNvSpPr>
            <a:spLocks noGrp="1"/>
          </p:cNvSpPr>
          <p:nvPr>
            <p:ph idx="1"/>
          </p:nvPr>
        </p:nvSpPr>
        <p:spPr/>
        <p:txBody>
          <a:bodyPr/>
          <a:lstStyle/>
          <a:p>
            <a:pPr algn="just"/>
            <a:r>
              <a:rPr lang="en-US" dirty="0"/>
              <a:t>Generally,  a program reads input data from keyboard (standard input device) then processes the input data and the result is displayed on the screen or monitor (standard output device).</a:t>
            </a:r>
          </a:p>
          <a:p>
            <a:pPr algn="just"/>
            <a:r>
              <a:rPr lang="en-US" dirty="0"/>
              <a:t>Thus, reading the data from input devices and displaying the result on the screen are the two main functions of any program.</a:t>
            </a:r>
          </a:p>
          <a:p>
            <a:pPr algn="just"/>
            <a:r>
              <a:rPr lang="en-US" dirty="0"/>
              <a:t>These functions are known as input output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7498080" cy="1143000"/>
          </a:xfrm>
        </p:spPr>
        <p:txBody>
          <a:bodyPr/>
          <a:lstStyle/>
          <a:p>
            <a:r>
              <a:rPr lang="en-US" dirty="0"/>
              <a:t>Conversion Specification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Table 5"/>
          <p:cNvGraphicFramePr>
            <a:graphicFrameLocks noGrp="1"/>
          </p:cNvGraphicFramePr>
          <p:nvPr/>
        </p:nvGraphicFramePr>
        <p:xfrm>
          <a:off x="3276600" y="1315721"/>
          <a:ext cx="6096000" cy="4462145"/>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380365">
                <a:tc>
                  <a:txBody>
                    <a:bodyPr/>
                    <a:lstStyle/>
                    <a:p>
                      <a:pPr algn="ctr"/>
                      <a:r>
                        <a:rPr lang="en-US" dirty="0"/>
                        <a:t>Conversion Character</a:t>
                      </a:r>
                    </a:p>
                  </a:txBody>
                  <a:tcPr/>
                </a:tc>
                <a:tc>
                  <a:txBody>
                    <a:bodyPr/>
                    <a:lstStyle/>
                    <a:p>
                      <a:pPr algn="ctr"/>
                      <a:r>
                        <a:rPr lang="en-US" dirty="0"/>
                        <a:t>Meaning</a:t>
                      </a:r>
                    </a:p>
                  </a:txBody>
                  <a:tcPr/>
                </a:tc>
                <a:extLst>
                  <a:ext uri="{0D108BD9-81ED-4DB2-BD59-A6C34878D82A}">
                    <a16:rowId xmlns:a16="http://schemas.microsoft.com/office/drawing/2014/main" val="10000"/>
                  </a:ext>
                </a:extLst>
              </a:tr>
              <a:tr h="380365">
                <a:tc>
                  <a:txBody>
                    <a:bodyPr/>
                    <a:lstStyle/>
                    <a:p>
                      <a:pPr algn="ctr"/>
                      <a:r>
                        <a:rPr lang="en-US" dirty="0"/>
                        <a:t>%c</a:t>
                      </a:r>
                    </a:p>
                  </a:txBody>
                  <a:tcPr/>
                </a:tc>
                <a:tc>
                  <a:txBody>
                    <a:bodyPr/>
                    <a:lstStyle/>
                    <a:p>
                      <a:pPr algn="ctr"/>
                      <a:r>
                        <a:rPr lang="en-US" dirty="0"/>
                        <a:t>Prints a single character</a:t>
                      </a:r>
                    </a:p>
                  </a:txBody>
                  <a:tcPr/>
                </a:tc>
                <a:extLst>
                  <a:ext uri="{0D108BD9-81ED-4DB2-BD59-A6C34878D82A}">
                    <a16:rowId xmlns:a16="http://schemas.microsoft.com/office/drawing/2014/main" val="10001"/>
                  </a:ext>
                </a:extLst>
              </a:tr>
              <a:tr h="380365">
                <a:tc>
                  <a:txBody>
                    <a:bodyPr/>
                    <a:lstStyle/>
                    <a:p>
                      <a:pPr algn="ctr"/>
                      <a:r>
                        <a:rPr lang="en-US" dirty="0"/>
                        <a:t>%d</a:t>
                      </a:r>
                    </a:p>
                  </a:txBody>
                  <a:tcPr/>
                </a:tc>
                <a:tc>
                  <a:txBody>
                    <a:bodyPr/>
                    <a:lstStyle/>
                    <a:p>
                      <a:pPr algn="ctr"/>
                      <a:r>
                        <a:rPr lang="en-US" dirty="0"/>
                        <a:t>Prints a decimal integer</a:t>
                      </a:r>
                    </a:p>
                  </a:txBody>
                  <a:tcPr/>
                </a:tc>
                <a:extLst>
                  <a:ext uri="{0D108BD9-81ED-4DB2-BD59-A6C34878D82A}">
                    <a16:rowId xmlns:a16="http://schemas.microsoft.com/office/drawing/2014/main" val="10002"/>
                  </a:ext>
                </a:extLst>
              </a:tr>
              <a:tr h="380365">
                <a:tc>
                  <a:txBody>
                    <a:bodyPr/>
                    <a:lstStyle/>
                    <a:p>
                      <a:pPr algn="ctr"/>
                      <a:r>
                        <a:rPr lang="en-US" dirty="0"/>
                        <a:t>%i</a:t>
                      </a:r>
                    </a:p>
                  </a:txBody>
                  <a:tcPr/>
                </a:tc>
                <a:tc>
                  <a:txBody>
                    <a:bodyPr/>
                    <a:lstStyle/>
                    <a:p>
                      <a:pPr algn="ctr"/>
                      <a:r>
                        <a:rPr lang="en-US" dirty="0"/>
                        <a:t>Prints a signed decimal integer</a:t>
                      </a:r>
                    </a:p>
                  </a:txBody>
                  <a:tcPr/>
                </a:tc>
                <a:extLst>
                  <a:ext uri="{0D108BD9-81ED-4DB2-BD59-A6C34878D82A}">
                    <a16:rowId xmlns:a16="http://schemas.microsoft.com/office/drawing/2014/main" val="10003"/>
                  </a:ext>
                </a:extLst>
              </a:tr>
              <a:tr h="380365">
                <a:tc>
                  <a:txBody>
                    <a:bodyPr/>
                    <a:lstStyle/>
                    <a:p>
                      <a:pPr algn="ctr"/>
                      <a:r>
                        <a:rPr lang="en-US" dirty="0"/>
                        <a:t>%u</a:t>
                      </a:r>
                    </a:p>
                  </a:txBody>
                  <a:tcPr/>
                </a:tc>
                <a:tc>
                  <a:txBody>
                    <a:bodyPr/>
                    <a:lstStyle/>
                    <a:p>
                      <a:pPr algn="ctr"/>
                      <a:r>
                        <a:rPr lang="en-US" dirty="0"/>
                        <a:t>Prints an unsigned decimal integer</a:t>
                      </a:r>
                    </a:p>
                  </a:txBody>
                  <a:tcPr/>
                </a:tc>
                <a:extLst>
                  <a:ext uri="{0D108BD9-81ED-4DB2-BD59-A6C34878D82A}">
                    <a16:rowId xmlns:a16="http://schemas.microsoft.com/office/drawing/2014/main" val="10004"/>
                  </a:ext>
                </a:extLst>
              </a:tr>
              <a:tr h="380365">
                <a:tc>
                  <a:txBody>
                    <a:bodyPr/>
                    <a:lstStyle/>
                    <a:p>
                      <a:pPr algn="ctr"/>
                      <a:r>
                        <a:rPr lang="en-US" dirty="0"/>
                        <a:t>%f</a:t>
                      </a:r>
                    </a:p>
                  </a:txBody>
                  <a:tcPr/>
                </a:tc>
                <a:tc>
                  <a:txBody>
                    <a:bodyPr/>
                    <a:lstStyle/>
                    <a:p>
                      <a:pPr algn="ctr"/>
                      <a:r>
                        <a:rPr lang="en-US" dirty="0"/>
                        <a:t>Prints a floating point value</a:t>
                      </a:r>
                    </a:p>
                  </a:txBody>
                  <a:tcPr/>
                </a:tc>
                <a:extLst>
                  <a:ext uri="{0D108BD9-81ED-4DB2-BD59-A6C34878D82A}">
                    <a16:rowId xmlns:a16="http://schemas.microsoft.com/office/drawing/2014/main" val="10005"/>
                  </a:ext>
                </a:extLst>
              </a:tr>
              <a:tr h="380365">
                <a:tc>
                  <a:txBody>
                    <a:bodyPr/>
                    <a:lstStyle/>
                    <a:p>
                      <a:pPr algn="ctr"/>
                      <a:r>
                        <a:rPr lang="en-US" dirty="0"/>
                        <a:t>%e</a:t>
                      </a:r>
                    </a:p>
                  </a:txBody>
                  <a:tcPr/>
                </a:tc>
                <a:tc>
                  <a:txBody>
                    <a:bodyPr/>
                    <a:lstStyle/>
                    <a:p>
                      <a:pPr algn="ctr"/>
                      <a:r>
                        <a:rPr lang="en-US" dirty="0"/>
                        <a:t>Prints a floating point value in exponent form</a:t>
                      </a:r>
                    </a:p>
                  </a:txBody>
                  <a:tcPr/>
                </a:tc>
                <a:extLst>
                  <a:ext uri="{0D108BD9-81ED-4DB2-BD59-A6C34878D82A}">
                    <a16:rowId xmlns:a16="http://schemas.microsoft.com/office/drawing/2014/main" val="10006"/>
                  </a:ext>
                </a:extLst>
              </a:tr>
              <a:tr h="380365">
                <a:tc>
                  <a:txBody>
                    <a:bodyPr/>
                    <a:lstStyle/>
                    <a:p>
                      <a:pPr algn="ctr"/>
                      <a:r>
                        <a:rPr lang="en-US" dirty="0"/>
                        <a:t>%o</a:t>
                      </a:r>
                    </a:p>
                  </a:txBody>
                  <a:tcPr/>
                </a:tc>
                <a:tc>
                  <a:txBody>
                    <a:bodyPr/>
                    <a:lstStyle/>
                    <a:p>
                      <a:pPr algn="ctr"/>
                      <a:r>
                        <a:rPr lang="en-US" dirty="0"/>
                        <a:t>Prints an octal integer,  without leading zero</a:t>
                      </a:r>
                    </a:p>
                  </a:txBody>
                  <a:tcPr/>
                </a:tc>
                <a:extLst>
                  <a:ext uri="{0D108BD9-81ED-4DB2-BD59-A6C34878D82A}">
                    <a16:rowId xmlns:a16="http://schemas.microsoft.com/office/drawing/2014/main" val="10007"/>
                  </a:ext>
                </a:extLst>
              </a:tr>
              <a:tr h="380365">
                <a:tc>
                  <a:txBody>
                    <a:bodyPr/>
                    <a:lstStyle/>
                    <a:p>
                      <a:pPr algn="ctr"/>
                      <a:r>
                        <a:rPr lang="en-US" dirty="0"/>
                        <a:t>%x</a:t>
                      </a:r>
                    </a:p>
                  </a:txBody>
                  <a:tcPr/>
                </a:tc>
                <a:tc>
                  <a:txBody>
                    <a:bodyPr/>
                    <a:lstStyle/>
                    <a:p>
                      <a:pPr algn="ctr"/>
                      <a:r>
                        <a:rPr lang="en-US" dirty="0"/>
                        <a:t>Prints a hexadecimal integer, without leading 0x</a:t>
                      </a:r>
                    </a:p>
                  </a:txBody>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Unformatted Functions</a:t>
            </a:r>
          </a:p>
        </p:txBody>
      </p:sp>
      <p:sp>
        <p:nvSpPr>
          <p:cNvPr id="3" name="Content Placeholder 2"/>
          <p:cNvSpPr>
            <a:spLocks noGrp="1"/>
          </p:cNvSpPr>
          <p:nvPr>
            <p:ph idx="1"/>
          </p:nvPr>
        </p:nvSpPr>
        <p:spPr/>
        <p:txBody>
          <a:bodyPr/>
          <a:lstStyle/>
          <a:p>
            <a:pPr algn="just"/>
            <a:r>
              <a:rPr lang="en-US" dirty="0"/>
              <a:t>Unformatted functions do not allow the user to read or display data in desired format.</a:t>
            </a:r>
          </a:p>
          <a:p>
            <a:pPr algn="just"/>
            <a:r>
              <a:rPr lang="en-US" dirty="0"/>
              <a:t>The functions </a:t>
            </a:r>
            <a:r>
              <a:rPr lang="en-US" dirty="0" err="1">
                <a:solidFill>
                  <a:srgbClr val="FF0000"/>
                </a:solidFill>
              </a:rPr>
              <a:t>getchar</a:t>
            </a:r>
            <a:r>
              <a:rPr lang="en-US" dirty="0">
                <a:solidFill>
                  <a:srgbClr val="FF0000"/>
                </a:solidFill>
              </a:rPr>
              <a:t>()</a:t>
            </a:r>
            <a:r>
              <a:rPr lang="en-US" dirty="0"/>
              <a:t>, </a:t>
            </a:r>
            <a:r>
              <a:rPr lang="en-US" dirty="0" err="1">
                <a:solidFill>
                  <a:srgbClr val="FF0000"/>
                </a:solidFill>
              </a:rPr>
              <a:t>putchar</a:t>
            </a:r>
            <a:r>
              <a:rPr lang="en-US" dirty="0">
                <a:solidFill>
                  <a:srgbClr val="FF0000"/>
                </a:solidFill>
              </a:rPr>
              <a:t>()</a:t>
            </a:r>
            <a:r>
              <a:rPr lang="en-US" dirty="0"/>
              <a:t>, </a:t>
            </a:r>
            <a:r>
              <a:rPr lang="en-US" dirty="0">
                <a:solidFill>
                  <a:srgbClr val="FF0000"/>
                </a:solidFill>
              </a:rPr>
              <a:t>gets()</a:t>
            </a:r>
            <a:r>
              <a:rPr lang="en-US" dirty="0"/>
              <a:t>, </a:t>
            </a:r>
            <a:r>
              <a:rPr lang="en-US" dirty="0">
                <a:solidFill>
                  <a:srgbClr val="FF0000"/>
                </a:solidFill>
              </a:rPr>
              <a:t>puts()</a:t>
            </a:r>
            <a:r>
              <a:rPr lang="en-US" dirty="0"/>
              <a:t>, </a:t>
            </a:r>
            <a:r>
              <a:rPr lang="en-US" dirty="0" err="1">
                <a:solidFill>
                  <a:srgbClr val="FF0000"/>
                </a:solidFill>
              </a:rPr>
              <a:t>getch</a:t>
            </a:r>
            <a:r>
              <a:rPr lang="en-US" dirty="0">
                <a:solidFill>
                  <a:srgbClr val="FF0000"/>
                </a:solidFill>
              </a:rPr>
              <a:t>()</a:t>
            </a:r>
            <a:r>
              <a:rPr lang="en-US" dirty="0"/>
              <a:t>, </a:t>
            </a:r>
            <a:r>
              <a:rPr lang="en-US" dirty="0" err="1">
                <a:solidFill>
                  <a:srgbClr val="FF0000"/>
                </a:solidFill>
              </a:rPr>
              <a:t>getche</a:t>
            </a:r>
            <a:r>
              <a:rPr lang="en-US" dirty="0">
                <a:solidFill>
                  <a:srgbClr val="FF0000"/>
                </a:solidFill>
              </a:rPr>
              <a:t>()</a:t>
            </a:r>
            <a:r>
              <a:rPr lang="en-US" dirty="0"/>
              <a:t>, </a:t>
            </a:r>
            <a:r>
              <a:rPr lang="en-US" dirty="0" err="1">
                <a:solidFill>
                  <a:srgbClr val="FF0000"/>
                </a:solidFill>
              </a:rPr>
              <a:t>putch</a:t>
            </a:r>
            <a:r>
              <a:rPr lang="en-US" dirty="0">
                <a:solidFill>
                  <a:srgbClr val="FF0000"/>
                </a:solidFill>
              </a:rPr>
              <a:t>()</a:t>
            </a:r>
            <a:r>
              <a:rPr lang="en-US" dirty="0"/>
              <a:t> are unformatted functions.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04800"/>
            <a:ext cx="7498080" cy="5943600"/>
          </a:xfrm>
        </p:spPr>
        <p:txBody>
          <a:bodyPr>
            <a:normAutofit fontScale="92500" lnSpcReduction="10000"/>
          </a:bodyPr>
          <a:lstStyle/>
          <a:p>
            <a:pPr>
              <a:buNone/>
            </a:pPr>
            <a:r>
              <a:rPr lang="en-US" b="1" u="sng" dirty="0" err="1"/>
              <a:t>getchar</a:t>
            </a:r>
            <a:r>
              <a:rPr lang="en-US" b="1" u="sng" dirty="0"/>
              <a:t>() and </a:t>
            </a:r>
            <a:r>
              <a:rPr lang="en-US" b="1" u="sng" dirty="0" err="1"/>
              <a:t>putchar</a:t>
            </a:r>
            <a:r>
              <a:rPr lang="en-US" b="1" u="sng" dirty="0"/>
              <a:t>()</a:t>
            </a:r>
          </a:p>
          <a:p>
            <a:pPr algn="just">
              <a:buFont typeface="Wingdings" pitchFamily="2" charset="2"/>
              <a:buChar char="q"/>
            </a:pPr>
            <a:r>
              <a:rPr lang="en-US" sz="2800" dirty="0"/>
              <a:t>The </a:t>
            </a:r>
            <a:r>
              <a:rPr lang="en-US" sz="2800" dirty="0" err="1"/>
              <a:t>getchar</a:t>
            </a:r>
            <a:r>
              <a:rPr lang="en-US" sz="2800" dirty="0"/>
              <a:t>() function reads a character from a standard input device. The syntax is,</a:t>
            </a:r>
          </a:p>
          <a:p>
            <a:pPr>
              <a:buNone/>
            </a:pPr>
            <a:r>
              <a:rPr lang="en-US" sz="2800" dirty="0"/>
              <a:t>		</a:t>
            </a:r>
            <a:r>
              <a:rPr lang="en-US" sz="2800" dirty="0" err="1">
                <a:solidFill>
                  <a:srgbClr val="FF0000"/>
                </a:solidFill>
              </a:rPr>
              <a:t>char_variable</a:t>
            </a:r>
            <a:r>
              <a:rPr lang="en-US" sz="2800" dirty="0">
                <a:solidFill>
                  <a:srgbClr val="FF0000"/>
                </a:solidFill>
              </a:rPr>
              <a:t> = </a:t>
            </a:r>
            <a:r>
              <a:rPr lang="en-US" sz="2800" dirty="0" err="1">
                <a:solidFill>
                  <a:srgbClr val="FF0000"/>
                </a:solidFill>
              </a:rPr>
              <a:t>getchar</a:t>
            </a:r>
            <a:r>
              <a:rPr lang="en-US" sz="2800" dirty="0">
                <a:solidFill>
                  <a:srgbClr val="FF0000"/>
                </a:solidFill>
              </a:rPr>
              <a:t>();</a:t>
            </a:r>
          </a:p>
          <a:p>
            <a:pPr algn="just">
              <a:buNone/>
            </a:pPr>
            <a:r>
              <a:rPr lang="en-US" sz="2800" dirty="0"/>
              <a:t>			where </a:t>
            </a:r>
            <a:r>
              <a:rPr lang="en-US" sz="2800" dirty="0" err="1"/>
              <a:t>char_variable</a:t>
            </a:r>
            <a:r>
              <a:rPr lang="en-US" sz="2800" dirty="0"/>
              <a:t> is a valid C identifier. When this statement is encountered, the computer waits until a key is pressed and then assigns this character to </a:t>
            </a:r>
            <a:r>
              <a:rPr lang="en-US" sz="2800" dirty="0" err="1"/>
              <a:t>char_variable</a:t>
            </a:r>
            <a:r>
              <a:rPr lang="en-US" sz="2800" dirty="0"/>
              <a:t>. </a:t>
            </a:r>
          </a:p>
          <a:p>
            <a:pPr algn="just">
              <a:buFont typeface="Wingdings" pitchFamily="2" charset="2"/>
              <a:buChar char="q"/>
            </a:pPr>
            <a:r>
              <a:rPr lang="en-US" dirty="0"/>
              <a:t> The </a:t>
            </a:r>
            <a:r>
              <a:rPr lang="en-US" dirty="0" err="1"/>
              <a:t>putchar</a:t>
            </a:r>
            <a:r>
              <a:rPr lang="en-US" dirty="0"/>
              <a:t>() function displays a character to the standard output device. The syntax is,</a:t>
            </a:r>
          </a:p>
          <a:p>
            <a:pPr algn="just">
              <a:buNone/>
            </a:pPr>
            <a:r>
              <a:rPr lang="en-US" dirty="0"/>
              <a:t>		</a:t>
            </a:r>
            <a:r>
              <a:rPr lang="en-US" dirty="0" err="1">
                <a:solidFill>
                  <a:srgbClr val="FF0000"/>
                </a:solidFill>
              </a:rPr>
              <a:t>putchar</a:t>
            </a:r>
            <a:r>
              <a:rPr lang="en-US" dirty="0">
                <a:solidFill>
                  <a:srgbClr val="FF0000"/>
                </a:solidFill>
              </a:rPr>
              <a:t>(</a:t>
            </a:r>
            <a:r>
              <a:rPr lang="en-US" dirty="0" err="1">
                <a:solidFill>
                  <a:srgbClr val="FF0000"/>
                </a:solidFill>
              </a:rPr>
              <a:t>char_variable</a:t>
            </a:r>
            <a:r>
              <a:rPr lang="en-US" dirty="0">
                <a:solidFill>
                  <a:srgbClr val="FF0000"/>
                </a:solidFill>
              </a:rPr>
              <a:t>);</a:t>
            </a:r>
          </a:p>
          <a:p>
            <a:pPr algn="just">
              <a:buNone/>
            </a:pPr>
            <a:r>
              <a:rPr lang="en-US" dirty="0">
                <a:solidFill>
                  <a:srgbClr val="FF0000"/>
                </a:solidFill>
              </a:rPr>
              <a:t>	</a:t>
            </a:r>
            <a:r>
              <a:rPr lang="en-US" dirty="0"/>
              <a:t>where </a:t>
            </a:r>
            <a:r>
              <a:rPr lang="en-US" dirty="0" err="1"/>
              <a:t>char_variable</a:t>
            </a:r>
            <a:r>
              <a:rPr lang="en-US" dirty="0"/>
              <a:t> is a char type variable containing a character.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04800"/>
            <a:ext cx="7498080" cy="5943600"/>
          </a:xfrm>
        </p:spPr>
        <p:txBody>
          <a:bodyPr>
            <a:normAutofit fontScale="92500"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	char gender;  </a:t>
            </a:r>
          </a:p>
          <a:p>
            <a:pPr>
              <a:buNone/>
            </a:pPr>
            <a:r>
              <a:rPr lang="en-US" dirty="0"/>
              <a:t>	</a:t>
            </a:r>
          </a:p>
          <a:p>
            <a:pPr>
              <a:buNone/>
            </a:pPr>
            <a:r>
              <a:rPr lang="en-US" dirty="0"/>
              <a:t>	</a:t>
            </a:r>
            <a:r>
              <a:rPr lang="en-US" dirty="0" err="1"/>
              <a:t>printf</a:t>
            </a:r>
            <a:r>
              <a:rPr lang="en-US" dirty="0"/>
              <a:t>("Enter your gender (M or F):");</a:t>
            </a:r>
          </a:p>
          <a:p>
            <a:pPr>
              <a:buNone/>
            </a:pPr>
            <a:r>
              <a:rPr lang="en-US" dirty="0"/>
              <a:t>	gender = </a:t>
            </a:r>
            <a:r>
              <a:rPr lang="en-US" dirty="0" err="1"/>
              <a:t>getchar</a:t>
            </a:r>
            <a:r>
              <a:rPr lang="en-US" dirty="0"/>
              <a:t>();</a:t>
            </a:r>
          </a:p>
          <a:p>
            <a:pPr>
              <a:buNone/>
            </a:pPr>
            <a:r>
              <a:rPr lang="en-US" dirty="0"/>
              <a:t>	</a:t>
            </a:r>
            <a:r>
              <a:rPr lang="en-US" dirty="0" err="1"/>
              <a:t>printf</a:t>
            </a:r>
            <a:r>
              <a:rPr lang="en-US" dirty="0"/>
              <a:t>("Your gender is:");</a:t>
            </a:r>
          </a:p>
          <a:p>
            <a:pPr>
              <a:buNone/>
            </a:pPr>
            <a:r>
              <a:rPr lang="en-US" dirty="0"/>
              <a:t>	</a:t>
            </a:r>
            <a:r>
              <a:rPr lang="en-US" dirty="0" err="1"/>
              <a:t>putchar</a:t>
            </a:r>
            <a:r>
              <a:rPr lang="en-US" dirty="0"/>
              <a:t>(gender);</a:t>
            </a:r>
          </a:p>
          <a:p>
            <a:pPr>
              <a:buNone/>
            </a:pPr>
            <a:r>
              <a:rPr lang="en-US" dirty="0"/>
              <a:t>   </a:t>
            </a: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cxnSp>
        <p:nvCxnSpPr>
          <p:cNvPr id="8" name="Straight Arrow Connector 7"/>
          <p:cNvCxnSpPr/>
          <p:nvPr/>
        </p:nvCxnSpPr>
        <p:spPr>
          <a:xfrm>
            <a:off x="5867400" y="49530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172200" y="4800600"/>
            <a:ext cx="4800600" cy="523220"/>
            <a:chOff x="4267200" y="4724400"/>
            <a:chExt cx="4800600" cy="523220"/>
          </a:xfrm>
        </p:grpSpPr>
        <p:sp>
          <p:nvSpPr>
            <p:cNvPr id="6" name="TextBox 5"/>
            <p:cNvSpPr txBox="1"/>
            <p:nvPr/>
          </p:nvSpPr>
          <p:spPr>
            <a:xfrm>
              <a:off x="4953000" y="4724400"/>
              <a:ext cx="4114800" cy="523220"/>
            </a:xfrm>
            <a:prstGeom prst="rect">
              <a:avLst/>
            </a:prstGeom>
            <a:noFill/>
          </p:spPr>
          <p:txBody>
            <a:bodyPr wrap="square" rtlCol="0">
              <a:spAutoFit/>
            </a:bodyPr>
            <a:lstStyle/>
            <a:p>
              <a:r>
                <a:rPr lang="en-US" sz="2800" b="1" dirty="0">
                  <a:latin typeface="Lucida Sans Unicode"/>
                  <a:cs typeface="Lucida Sans Unicode"/>
                </a:rPr>
                <a:t>≡ printf(“%c”, gender)</a:t>
              </a:r>
              <a:endParaRPr lang="en-US" sz="1400" b="1" dirty="0"/>
            </a:p>
          </p:txBody>
        </p:sp>
        <p:cxnSp>
          <p:nvCxnSpPr>
            <p:cNvPr id="10" name="Straight Arrow Connector 9"/>
            <p:cNvCxnSpPr>
              <a:stCxn id="6" idx="1"/>
            </p:cNvCxnSpPr>
            <p:nvPr/>
          </p:nvCxnSpPr>
          <p:spPr>
            <a:xfrm flipH="1" flipV="1">
              <a:off x="4267200" y="4953000"/>
              <a:ext cx="685800" cy="330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04800"/>
            <a:ext cx="7498080" cy="5943600"/>
          </a:xfrm>
        </p:spPr>
        <p:txBody>
          <a:bodyPr/>
          <a:lstStyle/>
          <a:p>
            <a:pPr>
              <a:buNone/>
            </a:pPr>
            <a:r>
              <a:rPr lang="en-US" b="1" u="sng" dirty="0" err="1"/>
              <a:t>getch</a:t>
            </a:r>
            <a:r>
              <a:rPr lang="en-US" b="1" u="sng" dirty="0"/>
              <a:t>(), </a:t>
            </a:r>
            <a:r>
              <a:rPr lang="en-US" b="1" u="sng" dirty="0" err="1"/>
              <a:t>getche</a:t>
            </a:r>
            <a:r>
              <a:rPr lang="en-US" b="1" u="sng" dirty="0"/>
              <a:t>() and </a:t>
            </a:r>
            <a:r>
              <a:rPr lang="en-US" b="1" u="sng" dirty="0" err="1"/>
              <a:t>putch</a:t>
            </a:r>
            <a:r>
              <a:rPr lang="en-US" b="1" u="sng" dirty="0"/>
              <a:t>()</a:t>
            </a:r>
          </a:p>
          <a:p>
            <a:pPr algn="just">
              <a:buFont typeface="Wingdings" pitchFamily="2" charset="2"/>
              <a:buChar char="Ø"/>
            </a:pPr>
            <a:r>
              <a:rPr lang="en-US" sz="2800" dirty="0"/>
              <a:t>The functions </a:t>
            </a:r>
            <a:r>
              <a:rPr lang="en-US" sz="2800" dirty="0" err="1"/>
              <a:t>getch</a:t>
            </a:r>
            <a:r>
              <a:rPr lang="en-US" sz="2800" dirty="0"/>
              <a:t>() and </a:t>
            </a:r>
            <a:r>
              <a:rPr lang="en-US" sz="2800" dirty="0" err="1"/>
              <a:t>getche</a:t>
            </a:r>
            <a:r>
              <a:rPr lang="en-US" sz="2800" dirty="0"/>
              <a:t>() reads a single character the instant it is typed without waiting for the </a:t>
            </a:r>
            <a:r>
              <a:rPr lang="en-US" sz="2800" dirty="0">
                <a:solidFill>
                  <a:srgbClr val="FF0000"/>
                </a:solidFill>
              </a:rPr>
              <a:t>Enter key</a:t>
            </a:r>
            <a:r>
              <a:rPr lang="en-US" sz="2800" dirty="0"/>
              <a:t> to be hit.</a:t>
            </a:r>
          </a:p>
          <a:p>
            <a:pPr algn="just">
              <a:buFont typeface="Wingdings" pitchFamily="2" charset="2"/>
              <a:buChar char="Ø"/>
            </a:pPr>
            <a:r>
              <a:rPr lang="en-US" sz="2800" dirty="0"/>
              <a:t>The difference between </a:t>
            </a:r>
            <a:r>
              <a:rPr lang="en-US" sz="2800" dirty="0" err="1"/>
              <a:t>getch</a:t>
            </a:r>
            <a:r>
              <a:rPr lang="en-US" sz="2800" dirty="0"/>
              <a:t>() and </a:t>
            </a:r>
            <a:r>
              <a:rPr lang="en-US" sz="2800" dirty="0" err="1"/>
              <a:t>getche</a:t>
            </a:r>
            <a:r>
              <a:rPr lang="en-US" sz="2800" dirty="0"/>
              <a:t>() is that </a:t>
            </a:r>
            <a:r>
              <a:rPr lang="en-US" sz="2800" dirty="0" err="1"/>
              <a:t>getch</a:t>
            </a:r>
            <a:r>
              <a:rPr lang="en-US" sz="2800" dirty="0"/>
              <a:t>() reads a character typed without </a:t>
            </a:r>
            <a:r>
              <a:rPr lang="en-US" sz="2800" dirty="0">
                <a:solidFill>
                  <a:srgbClr val="FF0000"/>
                </a:solidFill>
              </a:rPr>
              <a:t>echoing</a:t>
            </a:r>
            <a:r>
              <a:rPr lang="en-US" sz="2800" dirty="0"/>
              <a:t> it on the screen, while </a:t>
            </a:r>
            <a:r>
              <a:rPr lang="en-US" sz="2800" dirty="0" err="1"/>
              <a:t>getche</a:t>
            </a:r>
            <a:r>
              <a:rPr lang="en-US" sz="2800" dirty="0"/>
              <a:t>() reads the character and </a:t>
            </a:r>
            <a:r>
              <a:rPr lang="en-US" sz="2800" dirty="0">
                <a:solidFill>
                  <a:srgbClr val="FF0000"/>
                </a:solidFill>
              </a:rPr>
              <a:t>echoes</a:t>
            </a:r>
            <a:r>
              <a:rPr lang="en-US" sz="2800" dirty="0"/>
              <a:t> it on the screen.</a:t>
            </a:r>
          </a:p>
          <a:p>
            <a:pPr algn="just">
              <a:buFont typeface="Wingdings" pitchFamily="2" charset="2"/>
              <a:buChar char="Ø"/>
            </a:pPr>
            <a:r>
              <a:rPr lang="en-US" sz="2800" dirty="0"/>
              <a:t>Syntax for </a:t>
            </a:r>
            <a:r>
              <a:rPr lang="en-US" sz="2800" dirty="0" err="1"/>
              <a:t>getch</a:t>
            </a:r>
            <a:r>
              <a:rPr lang="en-US" sz="2800" dirty="0"/>
              <a:t>(),</a:t>
            </a:r>
          </a:p>
          <a:p>
            <a:pPr algn="just">
              <a:buNone/>
            </a:pPr>
            <a:r>
              <a:rPr lang="en-US" sz="2800" dirty="0"/>
              <a:t>		</a:t>
            </a:r>
            <a:r>
              <a:rPr lang="en-US" sz="2800" dirty="0" err="1">
                <a:solidFill>
                  <a:srgbClr val="FF0000"/>
                </a:solidFill>
              </a:rPr>
              <a:t>char_variable</a:t>
            </a:r>
            <a:r>
              <a:rPr lang="en-US" sz="2800" dirty="0">
                <a:solidFill>
                  <a:srgbClr val="FF0000"/>
                </a:solidFill>
              </a:rPr>
              <a:t> = </a:t>
            </a:r>
            <a:r>
              <a:rPr lang="en-US" sz="2800" dirty="0" err="1">
                <a:solidFill>
                  <a:srgbClr val="FF0000"/>
                </a:solidFill>
              </a:rPr>
              <a:t>getch</a:t>
            </a:r>
            <a:r>
              <a:rPr lang="en-US" sz="2800" dirty="0">
                <a:solidFill>
                  <a:srgbClr val="FF0000"/>
                </a:solidFill>
              </a:rPr>
              <a:t>();</a:t>
            </a:r>
          </a:p>
          <a:p>
            <a:pPr algn="just">
              <a:buFont typeface="Wingdings" pitchFamily="2" charset="2"/>
              <a:buChar char="Ø"/>
            </a:pPr>
            <a:r>
              <a:rPr lang="en-US" sz="2800" dirty="0"/>
              <a:t>Syntax for </a:t>
            </a:r>
            <a:r>
              <a:rPr lang="en-US" sz="2800" dirty="0" err="1"/>
              <a:t>getche</a:t>
            </a:r>
            <a:r>
              <a:rPr lang="en-US" sz="2800" dirty="0"/>
              <a:t>(),</a:t>
            </a:r>
          </a:p>
          <a:p>
            <a:pPr algn="just">
              <a:buNone/>
            </a:pPr>
            <a:r>
              <a:rPr lang="en-US" sz="2800" dirty="0"/>
              <a:t>		</a:t>
            </a:r>
            <a:r>
              <a:rPr lang="en-US" sz="2800" dirty="0" err="1">
                <a:solidFill>
                  <a:srgbClr val="FF0000"/>
                </a:solidFill>
              </a:rPr>
              <a:t>char_variable</a:t>
            </a:r>
            <a:r>
              <a:rPr lang="en-US" sz="2800" dirty="0">
                <a:solidFill>
                  <a:srgbClr val="FF0000"/>
                </a:solidFill>
              </a:rPr>
              <a:t> = </a:t>
            </a:r>
            <a:r>
              <a:rPr lang="en-US" sz="2800" dirty="0" err="1">
                <a:solidFill>
                  <a:srgbClr val="FF0000"/>
                </a:solidFill>
              </a:rPr>
              <a:t>getche</a:t>
            </a:r>
            <a:r>
              <a:rPr lang="en-US" sz="2800" dirty="0">
                <a:solidFill>
                  <a:srgbClr val="FF0000"/>
                </a:solidFill>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04800"/>
            <a:ext cx="7498080" cy="5943600"/>
          </a:xfrm>
        </p:spPr>
        <p:txBody>
          <a:bodyPr/>
          <a:lstStyle/>
          <a:p>
            <a:pPr algn="just">
              <a:buFont typeface="Wingdings" pitchFamily="2" charset="2"/>
              <a:buChar char="Ø"/>
            </a:pPr>
            <a:r>
              <a:rPr lang="en-US" sz="2800" dirty="0"/>
              <a:t>The function </a:t>
            </a:r>
            <a:r>
              <a:rPr lang="en-US" sz="2800" dirty="0" err="1">
                <a:solidFill>
                  <a:srgbClr val="FF0000"/>
                </a:solidFill>
              </a:rPr>
              <a:t>putch</a:t>
            </a:r>
            <a:r>
              <a:rPr lang="en-US" sz="2800" dirty="0">
                <a:solidFill>
                  <a:srgbClr val="FF0000"/>
                </a:solidFill>
              </a:rPr>
              <a:t>()</a:t>
            </a:r>
            <a:r>
              <a:rPr lang="en-US" sz="2800" dirty="0"/>
              <a:t> prints a character onto the screen. Its syntax is,</a:t>
            </a:r>
          </a:p>
          <a:p>
            <a:pPr algn="just">
              <a:buNone/>
            </a:pPr>
            <a:r>
              <a:rPr lang="en-US" sz="2800" dirty="0">
                <a:solidFill>
                  <a:srgbClr val="FF0000"/>
                </a:solidFill>
              </a:rPr>
              <a:t>		</a:t>
            </a:r>
            <a:r>
              <a:rPr lang="en-US" sz="2800" dirty="0" err="1">
                <a:solidFill>
                  <a:srgbClr val="FF0000"/>
                </a:solidFill>
              </a:rPr>
              <a:t>putch</a:t>
            </a:r>
            <a:r>
              <a:rPr lang="en-US" sz="2800" dirty="0">
                <a:solidFill>
                  <a:srgbClr val="FF0000"/>
                </a:solidFill>
              </a:rPr>
              <a:t>(</a:t>
            </a:r>
            <a:r>
              <a:rPr lang="en-US" sz="2800" dirty="0" err="1">
                <a:solidFill>
                  <a:srgbClr val="FF0000"/>
                </a:solidFill>
              </a:rPr>
              <a:t>char_variable</a:t>
            </a:r>
            <a:r>
              <a:rPr lang="en-US" sz="2800" dirty="0">
                <a:solidFill>
                  <a:srgbClr val="FF0000"/>
                </a:solidFill>
              </a:rPr>
              <a:t>);</a:t>
            </a:r>
          </a:p>
          <a:p>
            <a:pPr algn="just">
              <a:buFont typeface="Wingdings" pitchFamily="2" charset="2"/>
              <a:buChar char="Ø"/>
            </a:pPr>
            <a:r>
              <a:rPr lang="en-US" sz="2800" dirty="0"/>
              <a:t>Since </a:t>
            </a:r>
            <a:r>
              <a:rPr lang="en-US" sz="2800" dirty="0" err="1"/>
              <a:t>getch</a:t>
            </a:r>
            <a:r>
              <a:rPr lang="en-US" sz="2800" dirty="0"/>
              <a:t>(), </a:t>
            </a:r>
            <a:r>
              <a:rPr lang="en-US" sz="2800" dirty="0" err="1"/>
              <a:t>getche</a:t>
            </a:r>
            <a:r>
              <a:rPr lang="en-US" sz="2800" dirty="0"/>
              <a:t>() and </a:t>
            </a:r>
            <a:r>
              <a:rPr lang="en-US" sz="2800" dirty="0" err="1"/>
              <a:t>putch</a:t>
            </a:r>
            <a:r>
              <a:rPr lang="en-US" sz="2800" dirty="0"/>
              <a:t>() are defined under the standard library functions in &lt;</a:t>
            </a:r>
            <a:r>
              <a:rPr lang="en-US" sz="2800" dirty="0" err="1"/>
              <a:t>conio.h</a:t>
            </a:r>
            <a:r>
              <a:rPr lang="en-US" sz="2800" dirty="0"/>
              <a:t>&gt;, this must be included in our program.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228600"/>
            <a:ext cx="7498080" cy="6019800"/>
          </a:xfrm>
        </p:spPr>
        <p:txBody>
          <a:bodyPr>
            <a:normAutofit fontScale="700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char ch1,ch2;</a:t>
            </a:r>
          </a:p>
          <a:p>
            <a:pPr>
              <a:buNone/>
            </a:pPr>
            <a:r>
              <a:rPr lang="en-US" dirty="0" err="1"/>
              <a:t>printf</a:t>
            </a:r>
            <a:r>
              <a:rPr lang="en-US" dirty="0"/>
              <a:t>("Enter 1st character:");</a:t>
            </a:r>
          </a:p>
          <a:p>
            <a:pPr>
              <a:buNone/>
            </a:pPr>
            <a:r>
              <a:rPr lang="en-US" dirty="0"/>
              <a:t>ch1=</a:t>
            </a:r>
            <a:r>
              <a:rPr lang="en-US" dirty="0" err="1"/>
              <a:t>getch</a:t>
            </a:r>
            <a:r>
              <a:rPr lang="en-US" dirty="0"/>
              <a:t>();</a:t>
            </a:r>
          </a:p>
          <a:p>
            <a:pPr>
              <a:buNone/>
            </a:pPr>
            <a:r>
              <a:rPr lang="en-US" dirty="0" err="1"/>
              <a:t>printf</a:t>
            </a:r>
            <a:r>
              <a:rPr lang="en-US" dirty="0"/>
              <a:t>(“\</a:t>
            </a:r>
            <a:r>
              <a:rPr lang="en-US" dirty="0" err="1"/>
              <a:t>nEnter</a:t>
            </a:r>
            <a:r>
              <a:rPr lang="en-US" dirty="0"/>
              <a:t> 2nd character:");</a:t>
            </a:r>
          </a:p>
          <a:p>
            <a:pPr>
              <a:buNone/>
            </a:pPr>
            <a:r>
              <a:rPr lang="en-US" dirty="0"/>
              <a:t>ch2=</a:t>
            </a:r>
            <a:r>
              <a:rPr lang="en-US" dirty="0" err="1"/>
              <a:t>getche</a:t>
            </a:r>
            <a:r>
              <a:rPr lang="en-US" dirty="0"/>
              <a:t>();</a:t>
            </a:r>
          </a:p>
          <a:p>
            <a:pPr>
              <a:buNone/>
            </a:pPr>
            <a:r>
              <a:rPr lang="en-US" dirty="0" err="1"/>
              <a:t>printf</a:t>
            </a:r>
            <a:r>
              <a:rPr lang="en-US" dirty="0"/>
              <a:t>("\n </a:t>
            </a:r>
            <a:r>
              <a:rPr lang="en-US" dirty="0" err="1"/>
              <a:t>Ist</a:t>
            </a:r>
            <a:r>
              <a:rPr lang="en-US" dirty="0"/>
              <a:t> character:");</a:t>
            </a:r>
          </a:p>
          <a:p>
            <a:pPr>
              <a:buNone/>
            </a:pPr>
            <a:r>
              <a:rPr lang="en-US" dirty="0" err="1"/>
              <a:t>putch</a:t>
            </a:r>
            <a:r>
              <a:rPr lang="en-US" dirty="0"/>
              <a:t>(ch1);</a:t>
            </a:r>
          </a:p>
          <a:p>
            <a:pPr>
              <a:buNone/>
            </a:pPr>
            <a:r>
              <a:rPr lang="en-US" dirty="0" err="1"/>
              <a:t>printf</a:t>
            </a:r>
            <a:r>
              <a:rPr lang="en-US" dirty="0"/>
              <a:t>("\n2nd character:");</a:t>
            </a:r>
          </a:p>
          <a:p>
            <a:pPr>
              <a:buNone/>
            </a:pPr>
            <a:r>
              <a:rPr lang="en-US" dirty="0" err="1"/>
              <a:t>putch</a:t>
            </a:r>
            <a:r>
              <a:rPr lang="en-US" dirty="0"/>
              <a:t>(ch2);</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gets()  and puts():</a:t>
            </a:r>
          </a:p>
        </p:txBody>
      </p:sp>
      <p:sp>
        <p:nvSpPr>
          <p:cNvPr id="3" name="Content Placeholder 2"/>
          <p:cNvSpPr>
            <a:spLocks noGrp="1"/>
          </p:cNvSpPr>
          <p:nvPr>
            <p:ph idx="1"/>
          </p:nvPr>
        </p:nvSpPr>
        <p:spPr/>
        <p:txBody>
          <a:bodyPr>
            <a:normAutofit/>
          </a:bodyPr>
          <a:lstStyle/>
          <a:p>
            <a:pPr algn="just"/>
            <a:r>
              <a:rPr lang="en-US" dirty="0">
                <a:solidFill>
                  <a:srgbClr val="FF0000"/>
                </a:solidFill>
              </a:rPr>
              <a:t>gets(): </a:t>
            </a:r>
            <a:r>
              <a:rPr lang="en-US" dirty="0"/>
              <a:t>This function is used to </a:t>
            </a:r>
            <a:r>
              <a:rPr lang="en-US" dirty="0">
                <a:solidFill>
                  <a:srgbClr val="7030A0"/>
                </a:solidFill>
              </a:rPr>
              <a:t>read a string containing whitespaces </a:t>
            </a:r>
            <a:r>
              <a:rPr lang="en-US" dirty="0"/>
              <a:t>until a newline character is encountered.</a:t>
            </a:r>
          </a:p>
          <a:p>
            <a:pPr algn="just"/>
            <a:r>
              <a:rPr lang="en-US" dirty="0"/>
              <a:t>This function is alternative to </a:t>
            </a:r>
            <a:r>
              <a:rPr lang="en-US" dirty="0" err="1"/>
              <a:t>scanf</a:t>
            </a:r>
            <a:r>
              <a:rPr lang="en-US" dirty="0"/>
              <a:t>() for reading string.</a:t>
            </a:r>
          </a:p>
          <a:p>
            <a:pPr algn="just"/>
            <a:r>
              <a:rPr lang="en-US" dirty="0"/>
              <a:t>Unlike </a:t>
            </a:r>
            <a:r>
              <a:rPr lang="en-US" dirty="0" err="1"/>
              <a:t>scanf</a:t>
            </a:r>
            <a:r>
              <a:rPr lang="en-US" dirty="0"/>
              <a:t>() function, it does not skip whitespaces.</a:t>
            </a:r>
          </a:p>
          <a:p>
            <a:pPr algn="just"/>
            <a:r>
              <a:rPr lang="en-US" dirty="0"/>
              <a:t>Syntax:   gets(</a:t>
            </a:r>
            <a:r>
              <a:rPr lang="en-US" dirty="0" err="1"/>
              <a:t>string_variable</a:t>
            </a:r>
            <a:r>
              <a:rPr lang="en-US" dirty="0"/>
              <a:t>);</a:t>
            </a:r>
          </a:p>
          <a:p>
            <a:pPr algn="just"/>
            <a:r>
              <a:rPr lang="en-US" dirty="0">
                <a:solidFill>
                  <a:srgbClr val="C00000"/>
                </a:solidFill>
              </a:rPr>
              <a:t>puts(): </a:t>
            </a:r>
            <a:r>
              <a:rPr lang="en-US" dirty="0"/>
              <a:t>this function is </a:t>
            </a:r>
            <a:r>
              <a:rPr lang="en-US" b="1" dirty="0">
                <a:solidFill>
                  <a:srgbClr val="7030A0"/>
                </a:solidFill>
              </a:rPr>
              <a:t>used to display the string </a:t>
            </a:r>
            <a:r>
              <a:rPr lang="en-US" dirty="0"/>
              <a:t>on the screen.</a:t>
            </a:r>
          </a:p>
          <a:p>
            <a:pPr algn="just"/>
            <a:r>
              <a:rPr lang="en-US" dirty="0"/>
              <a:t>Syntax: puts(</a:t>
            </a:r>
            <a:r>
              <a:rPr lang="en-US" dirty="0" err="1"/>
              <a:t>string_variable</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82296" indent="0">
              <a:buNone/>
            </a:pPr>
            <a:r>
              <a:rPr lang="en-US" sz="2000" dirty="0"/>
              <a:t>// gets() and puts(): string handling functions</a:t>
            </a:r>
          </a:p>
          <a:p>
            <a:pPr marL="82296" indent="0">
              <a:buNone/>
            </a:pPr>
            <a:r>
              <a:rPr lang="en-US" sz="2000" dirty="0"/>
              <a:t>#include&lt;</a:t>
            </a:r>
            <a:r>
              <a:rPr lang="en-US" sz="2000" dirty="0" err="1"/>
              <a:t>stdio.h</a:t>
            </a:r>
            <a:r>
              <a:rPr lang="en-US" sz="2000" dirty="0"/>
              <a:t>&gt;</a:t>
            </a:r>
          </a:p>
          <a:p>
            <a:pPr marL="82296" indent="0">
              <a:buNone/>
            </a:pPr>
            <a:endParaRPr lang="en-US" sz="2000" dirty="0"/>
          </a:p>
          <a:p>
            <a:pPr marL="82296" indent="0">
              <a:buNone/>
            </a:pPr>
            <a:r>
              <a:rPr lang="en-US" sz="2000" dirty="0" err="1"/>
              <a:t>int</a:t>
            </a:r>
            <a:r>
              <a:rPr lang="en-US" sz="2000" dirty="0"/>
              <a:t> main()</a:t>
            </a:r>
          </a:p>
          <a:p>
            <a:pPr marL="82296" indent="0">
              <a:buNone/>
            </a:pPr>
            <a:r>
              <a:rPr lang="en-US" sz="2000" dirty="0"/>
              <a:t>{</a:t>
            </a:r>
          </a:p>
          <a:p>
            <a:pPr marL="82296" indent="0">
              <a:buNone/>
            </a:pPr>
            <a:r>
              <a:rPr lang="en-US" sz="2000" dirty="0"/>
              <a:t>	char name[25];  // name is a string variable to your name</a:t>
            </a:r>
          </a:p>
          <a:p>
            <a:pPr marL="82296" indent="0">
              <a:buNone/>
            </a:pPr>
            <a:r>
              <a:rPr lang="en-US" sz="2000" dirty="0"/>
              <a:t>	</a:t>
            </a:r>
            <a:r>
              <a:rPr lang="en-US" sz="2000" dirty="0" err="1"/>
              <a:t>printf</a:t>
            </a:r>
            <a:r>
              <a:rPr lang="en-US" sz="2000" dirty="0"/>
              <a:t>("\n Enter your name :");</a:t>
            </a:r>
          </a:p>
          <a:p>
            <a:pPr marL="82296" indent="0">
              <a:buNone/>
            </a:pPr>
            <a:r>
              <a:rPr lang="en-US" sz="2000" dirty="0"/>
              <a:t>	gets(name);</a:t>
            </a:r>
          </a:p>
          <a:p>
            <a:pPr marL="82296" indent="0">
              <a:buNone/>
            </a:pPr>
            <a:r>
              <a:rPr lang="en-US" sz="2000" dirty="0"/>
              <a:t>	</a:t>
            </a:r>
          </a:p>
          <a:p>
            <a:pPr marL="82296" indent="0">
              <a:buNone/>
            </a:pPr>
            <a:r>
              <a:rPr lang="en-US" sz="2000" dirty="0"/>
              <a:t>	</a:t>
            </a:r>
            <a:r>
              <a:rPr lang="en-US" sz="2000" dirty="0" err="1"/>
              <a:t>printf</a:t>
            </a:r>
            <a:r>
              <a:rPr lang="en-US" sz="2000" dirty="0"/>
              <a:t>("\n Your name is:”);</a:t>
            </a:r>
          </a:p>
          <a:p>
            <a:pPr marL="82296" indent="0">
              <a:buNone/>
            </a:pPr>
            <a:r>
              <a:rPr lang="en-US" sz="2000" dirty="0"/>
              <a:t>	puts(name);</a:t>
            </a:r>
          </a:p>
          <a:p>
            <a:pPr marL="82296" indent="0">
              <a:buNone/>
            </a:pPr>
            <a:r>
              <a:rPr lang="en-US" sz="2000" dirty="0"/>
              <a:t>	return 0;</a:t>
            </a:r>
          </a:p>
          <a:p>
            <a:pPr marL="82296" indent="0">
              <a:buNone/>
            </a:pPr>
            <a:r>
              <a:rPr 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2038467972"/>
      </p:ext>
    </p:extLst>
  </p:cSld>
  <p:clrMapOvr>
    <a:masterClrMapping/>
  </p:clrMapOvr>
  <p:transition spd="slow">
    <p:newsfla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Homework</a:t>
            </a:r>
          </a:p>
        </p:txBody>
      </p:sp>
      <p:sp>
        <p:nvSpPr>
          <p:cNvPr id="3" name="Content Placeholder 2"/>
          <p:cNvSpPr>
            <a:spLocks noGrp="1"/>
          </p:cNvSpPr>
          <p:nvPr>
            <p:ph idx="1"/>
          </p:nvPr>
        </p:nvSpPr>
        <p:spPr>
          <a:xfrm>
            <a:off x="1792224" y="1450975"/>
            <a:ext cx="9997440" cy="4800600"/>
          </a:xfrm>
        </p:spPr>
        <p:txBody>
          <a:bodyPr/>
          <a:lstStyle/>
          <a:p>
            <a:pPr marL="596646" indent="-514350">
              <a:buFont typeface="+mj-lt"/>
              <a:buAutoNum type="arabicPeriod"/>
            </a:pPr>
            <a:r>
              <a:rPr lang="en-US" dirty="0"/>
              <a:t>What do you mean by input/output in computer system? </a:t>
            </a:r>
          </a:p>
          <a:p>
            <a:pPr marL="596646" indent="-514350">
              <a:buFont typeface="+mj-lt"/>
              <a:buAutoNum type="arabicPeriod"/>
            </a:pPr>
            <a:r>
              <a:rPr lang="en-US" dirty="0"/>
              <a:t>What are the formatted and unformatted input/output functions? </a:t>
            </a:r>
          </a:p>
          <a:p>
            <a:pPr marL="596646" indent="-514350">
              <a:buFont typeface="+mj-lt"/>
              <a:buAutoNum type="arabicPeriod"/>
            </a:pPr>
            <a:r>
              <a:rPr lang="en-US" dirty="0"/>
              <a:t>Write and explain the syntax of </a:t>
            </a:r>
            <a:r>
              <a:rPr lang="en-US" dirty="0" err="1"/>
              <a:t>printf</a:t>
            </a:r>
            <a:r>
              <a:rPr lang="en-US" dirty="0"/>
              <a:t>() and </a:t>
            </a:r>
            <a:r>
              <a:rPr lang="en-US" dirty="0" err="1"/>
              <a:t>scanf</a:t>
            </a:r>
            <a:r>
              <a:rPr lang="en-US" dirty="0"/>
              <a:t>() functions.</a:t>
            </a:r>
          </a:p>
          <a:p>
            <a:pPr marL="596646" indent="-514350">
              <a:buFont typeface="+mj-lt"/>
              <a:buAutoNum type="arabicPeriod"/>
            </a:pPr>
            <a:r>
              <a:rPr lang="en-US" dirty="0"/>
              <a:t>What is difference between </a:t>
            </a:r>
            <a:r>
              <a:rPr lang="en-US" dirty="0" err="1"/>
              <a:t>scanf</a:t>
            </a:r>
            <a:r>
              <a:rPr lang="en-US" dirty="0"/>
              <a:t>() and gets()?</a:t>
            </a:r>
          </a:p>
          <a:p>
            <a:pPr marL="596646" indent="-514350">
              <a:buFont typeface="+mj-lt"/>
              <a:buAutoNum type="arabicPeriod"/>
            </a:pPr>
            <a:r>
              <a:rPr lang="en-US" dirty="0"/>
              <a:t>What is difference between </a:t>
            </a:r>
            <a:r>
              <a:rPr lang="en-US" dirty="0" err="1"/>
              <a:t>getch</a:t>
            </a:r>
            <a:r>
              <a:rPr lang="en-US" dirty="0"/>
              <a:t>() and </a:t>
            </a:r>
            <a:r>
              <a:rPr lang="en-US" dirty="0" err="1"/>
              <a:t>getche</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2761983412"/>
      </p:ext>
    </p:extLst>
  </p:cSld>
  <p:clrMapOvr>
    <a:masterClrMapping/>
  </p:clrMapOvr>
  <p:transition spd="slow">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 and Output…</a:t>
            </a:r>
          </a:p>
        </p:txBody>
      </p:sp>
      <p:sp>
        <p:nvSpPr>
          <p:cNvPr id="2" name="Content Placeholder 1"/>
          <p:cNvSpPr>
            <a:spLocks noGrp="1"/>
          </p:cNvSpPr>
          <p:nvPr>
            <p:ph idx="1"/>
          </p:nvPr>
        </p:nvSpPr>
        <p:spPr>
          <a:xfrm>
            <a:off x="1914144" y="1905000"/>
            <a:ext cx="9997440" cy="4343400"/>
          </a:xfrm>
        </p:spPr>
        <p:txBody>
          <a:bodyPr>
            <a:normAutofit/>
          </a:bodyPr>
          <a:lstStyle/>
          <a:p>
            <a:pPr algn="just"/>
            <a:r>
              <a:rPr lang="en-US" dirty="0"/>
              <a:t>To perform input and output operations, C provides a number of built-in </a:t>
            </a:r>
            <a:r>
              <a:rPr lang="en-US" dirty="0">
                <a:solidFill>
                  <a:srgbClr val="FF0000"/>
                </a:solidFill>
              </a:rPr>
              <a:t>input and output functions.</a:t>
            </a:r>
          </a:p>
          <a:p>
            <a:pPr algn="just"/>
            <a:r>
              <a:rPr lang="en-US" dirty="0">
                <a:solidFill>
                  <a:srgbClr val="FF0000"/>
                </a:solidFill>
              </a:rPr>
              <a:t>Input functions </a:t>
            </a:r>
            <a:r>
              <a:rPr lang="en-US" dirty="0"/>
              <a:t>take data from input devices and transfer into the program variables.</a:t>
            </a:r>
          </a:p>
          <a:p>
            <a:pPr algn="just"/>
            <a:r>
              <a:rPr lang="en-US" dirty="0"/>
              <a:t>Similarly, output functions send the results from program to output devices.</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2224" y="2362200"/>
            <a:ext cx="9997440" cy="1143000"/>
          </a:xfrm>
        </p:spPr>
        <p:txBody>
          <a:bodyPr>
            <a:noAutofit/>
          </a:bodyPr>
          <a:lstStyle/>
          <a:p>
            <a:pPr algn="ctr"/>
            <a:r>
              <a:rPr lang="en-US" sz="11500" dirty="0"/>
              <a:t> Thank you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1045608117"/>
      </p:ext>
    </p:extLst>
  </p:cSld>
  <p:clrMapOvr>
    <a:masterClrMapping/>
  </p:clrMapOvr>
  <p:transition spd="slow">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input and output functions</a:t>
            </a:r>
          </a:p>
        </p:txBody>
      </p:sp>
      <p:sp>
        <p:nvSpPr>
          <p:cNvPr id="3" name="Content Placeholder 2"/>
          <p:cNvSpPr>
            <a:spLocks noGrp="1"/>
          </p:cNvSpPr>
          <p:nvPr>
            <p:ph idx="1"/>
          </p:nvPr>
        </p:nvSpPr>
        <p:spPr>
          <a:xfrm>
            <a:off x="1914144" y="1600200"/>
            <a:ext cx="9997440" cy="4648200"/>
          </a:xfrm>
        </p:spPr>
        <p:txBody>
          <a:bodyPr>
            <a:noAutofit/>
          </a:bodyPr>
          <a:lstStyle/>
          <a:p>
            <a:r>
              <a:rPr lang="en-US" sz="2800" dirty="0"/>
              <a:t>Keyboard is a standard input device, the input functions used to read data from keyboard are called </a:t>
            </a:r>
            <a:r>
              <a:rPr lang="en-US" sz="2800" dirty="0">
                <a:solidFill>
                  <a:srgbClr val="FF0000"/>
                </a:solidFill>
              </a:rPr>
              <a:t>standard input functions</a:t>
            </a:r>
            <a:r>
              <a:rPr lang="en-US" sz="2800" dirty="0"/>
              <a:t>.</a:t>
            </a:r>
          </a:p>
          <a:p>
            <a:pPr lvl="1"/>
            <a:r>
              <a:rPr lang="en-US" sz="2400" dirty="0" err="1"/>
              <a:t>scanf</a:t>
            </a:r>
            <a:r>
              <a:rPr lang="en-US" sz="2400" dirty="0"/>
              <a:t>(), </a:t>
            </a:r>
            <a:r>
              <a:rPr lang="en-US" sz="2400" dirty="0" err="1"/>
              <a:t>getchar</a:t>
            </a:r>
            <a:r>
              <a:rPr lang="en-US" sz="2400" dirty="0"/>
              <a:t>(), </a:t>
            </a:r>
            <a:r>
              <a:rPr lang="en-US" sz="2400" dirty="0" err="1"/>
              <a:t>getch</a:t>
            </a:r>
            <a:r>
              <a:rPr lang="en-US" sz="2400" dirty="0"/>
              <a:t>(), </a:t>
            </a:r>
            <a:r>
              <a:rPr lang="en-US" sz="2400" dirty="0" err="1"/>
              <a:t>getche</a:t>
            </a:r>
            <a:r>
              <a:rPr lang="en-US" sz="2400" dirty="0"/>
              <a:t>(), gets() </a:t>
            </a:r>
            <a:r>
              <a:rPr lang="en-US" sz="2400" dirty="0" err="1"/>
              <a:t>etc</a:t>
            </a:r>
            <a:r>
              <a:rPr lang="en-US" sz="2400" dirty="0"/>
              <a:t> are standard input functions.</a:t>
            </a:r>
          </a:p>
          <a:p>
            <a:r>
              <a:rPr lang="en-US" sz="2800" dirty="0"/>
              <a:t>The functions which are used to display result on the screen are called </a:t>
            </a:r>
            <a:r>
              <a:rPr lang="en-US" sz="2800" dirty="0">
                <a:solidFill>
                  <a:srgbClr val="FF0000"/>
                </a:solidFill>
              </a:rPr>
              <a:t>standard output functions.</a:t>
            </a:r>
          </a:p>
          <a:p>
            <a:pPr lvl="1"/>
            <a:r>
              <a:rPr lang="en-US" sz="2400" dirty="0"/>
              <a:t>The standard output functions are: </a:t>
            </a:r>
            <a:r>
              <a:rPr lang="en-US" sz="2400" dirty="0" err="1"/>
              <a:t>printf</a:t>
            </a:r>
            <a:r>
              <a:rPr lang="en-US" sz="2400" dirty="0"/>
              <a:t>(), </a:t>
            </a:r>
            <a:r>
              <a:rPr lang="en-US" sz="2400" dirty="0" err="1"/>
              <a:t>putchar</a:t>
            </a:r>
            <a:r>
              <a:rPr lang="en-US" sz="2400" dirty="0"/>
              <a:t>(), </a:t>
            </a:r>
            <a:r>
              <a:rPr lang="en-US" sz="2400" dirty="0" err="1"/>
              <a:t>putch</a:t>
            </a:r>
            <a:r>
              <a:rPr lang="en-US" sz="2400" dirty="0"/>
              <a:t>(), puts() etc.</a:t>
            </a:r>
          </a:p>
          <a:p>
            <a:pPr algn="just">
              <a:buNone/>
            </a:pPr>
            <a:r>
              <a:rPr lang="en-US" sz="2800" dirty="0"/>
              <a:t>In C, the standard library, &lt;</a:t>
            </a:r>
            <a:r>
              <a:rPr lang="en-US" sz="2800" dirty="0" err="1"/>
              <a:t>stdio.h</a:t>
            </a:r>
            <a:r>
              <a:rPr lang="en-US" sz="2800" dirty="0"/>
              <a:t>&gt; provides functions for input and output.		</a:t>
            </a:r>
          </a:p>
          <a:p>
            <a:pPr algn="just">
              <a:buNone/>
            </a:pPr>
            <a:r>
              <a:rPr lang="en-US" sz="2800" dirty="0"/>
              <a:t>	</a:t>
            </a:r>
          </a:p>
          <a:p>
            <a:endParaRPr lang="en-US" sz="2800" dirty="0"/>
          </a:p>
          <a:p>
            <a:pPr marL="82296" indent="0">
              <a:buNone/>
            </a:pPr>
            <a:endParaRPr lang="en-US" sz="28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596757662"/>
      </p:ext>
    </p:extLst>
  </p:cSld>
  <p:clrMapOvr>
    <a:masterClrMapping/>
  </p:clrMapOvr>
  <p:transition spd="slow">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Functions in C</a:t>
            </a:r>
          </a:p>
        </p:txBody>
      </p:sp>
      <p:sp>
        <p:nvSpPr>
          <p:cNvPr id="3" name="Content Placeholder 2"/>
          <p:cNvSpPr>
            <a:spLocks noGrp="1"/>
          </p:cNvSpPr>
          <p:nvPr>
            <p:ph idx="1"/>
          </p:nvPr>
        </p:nvSpPr>
        <p:spPr/>
        <p:txBody>
          <a:bodyPr/>
          <a:lstStyle/>
          <a:p>
            <a:r>
              <a:rPr lang="en-US" dirty="0"/>
              <a:t>I/O functions are classified into two types</a:t>
            </a:r>
          </a:p>
          <a:p>
            <a:pPr marL="653796" indent="-571500">
              <a:buFont typeface="+mj-lt"/>
              <a:buAutoNum type="arabicPeriod"/>
            </a:pPr>
            <a:r>
              <a:rPr lang="en-US" dirty="0">
                <a:solidFill>
                  <a:srgbClr val="FF0000"/>
                </a:solidFill>
              </a:rPr>
              <a:t>Formatted Functions: </a:t>
            </a:r>
            <a:r>
              <a:rPr lang="en-US" dirty="0"/>
              <a:t>These are the functions that are used to format input output data as per user requirements.eg: </a:t>
            </a:r>
            <a:r>
              <a:rPr lang="en-US" dirty="0" err="1"/>
              <a:t>scanf</a:t>
            </a:r>
            <a:r>
              <a:rPr lang="en-US" dirty="0"/>
              <a:t>() and </a:t>
            </a:r>
            <a:r>
              <a:rPr lang="en-US" dirty="0" err="1"/>
              <a:t>printf</a:t>
            </a:r>
            <a:r>
              <a:rPr lang="en-US" dirty="0"/>
              <a:t>() </a:t>
            </a:r>
          </a:p>
          <a:p>
            <a:pPr marL="653796" indent="-571500">
              <a:buFont typeface="+mj-lt"/>
              <a:buAutoNum type="arabicPeriod"/>
            </a:pPr>
            <a:endParaRPr lang="en-US" dirty="0"/>
          </a:p>
          <a:p>
            <a:pPr marL="653796" indent="-571500">
              <a:buFont typeface="+mj-lt"/>
              <a:buAutoNum type="arabicPeriod"/>
            </a:pPr>
            <a:r>
              <a:rPr lang="en-US" dirty="0">
                <a:solidFill>
                  <a:srgbClr val="FF0000"/>
                </a:solidFill>
              </a:rPr>
              <a:t>Unformatted Functions: </a:t>
            </a:r>
            <a:r>
              <a:rPr lang="en-US" dirty="0"/>
              <a:t>These functions do not allow to read or display in desired format. Examples: </a:t>
            </a:r>
            <a:r>
              <a:rPr lang="en-US" dirty="0" err="1"/>
              <a:t>getchar</a:t>
            </a:r>
            <a:r>
              <a:rPr lang="en-US" dirty="0"/>
              <a:t>(), </a:t>
            </a:r>
            <a:r>
              <a:rPr lang="en-US" dirty="0" err="1"/>
              <a:t>putchar</a:t>
            </a:r>
            <a:r>
              <a:rPr lang="en-US" dirty="0"/>
              <a:t>(), </a:t>
            </a:r>
            <a:r>
              <a:rPr lang="en-US" dirty="0" err="1"/>
              <a:t>getch</a:t>
            </a:r>
            <a:r>
              <a:rPr lang="en-US" dirty="0"/>
              <a:t>(), </a:t>
            </a:r>
            <a:r>
              <a:rPr lang="en-US" dirty="0" err="1"/>
              <a:t>putch</a:t>
            </a:r>
            <a:r>
              <a:rPr lang="en-US" dirty="0"/>
              <a:t>(), gets(), 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D5C0C9-794E-CCD1-EEBE-02E8CC8E2DFB}"/>
              </a:ext>
            </a:extLst>
          </p:cNvPr>
          <p:cNvSpPr>
            <a:spLocks noGrp="1"/>
          </p:cNvSpPr>
          <p:nvPr>
            <p:ph type="ftr" sz="quarter" idx="11"/>
          </p:nvPr>
        </p:nvSpPr>
        <p:spPr/>
        <p:txBody>
          <a:bodyPr/>
          <a:lstStyle/>
          <a:p>
            <a:r>
              <a:rPr lang="en-US"/>
              <a:t>Compiled by: Dabbal S. Mahara</a:t>
            </a:r>
          </a:p>
        </p:txBody>
      </p:sp>
      <p:sp>
        <p:nvSpPr>
          <p:cNvPr id="5" name="Slide Number Placeholder 4">
            <a:extLst>
              <a:ext uri="{FF2B5EF4-FFF2-40B4-BE49-F238E27FC236}">
                <a16:creationId xmlns:a16="http://schemas.microsoft.com/office/drawing/2014/main" id="{82C6D7AE-2DEF-7EBF-8A68-023F555D283D}"/>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descr="C Programming - C Input and Output - scanf, printf, gets, puts, getchar,  putchar">
            <a:extLst>
              <a:ext uri="{FF2B5EF4-FFF2-40B4-BE49-F238E27FC236}">
                <a16:creationId xmlns:a16="http://schemas.microsoft.com/office/drawing/2014/main" id="{AEBFB014-2393-0888-7AA8-1D23585D9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1777" y="533400"/>
            <a:ext cx="10095362" cy="552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16623"/>
      </p:ext>
    </p:extLst>
  </p:cSld>
  <p:clrMapOvr>
    <a:masterClrMapping/>
  </p:clrMapOvr>
  <p:transition spd="slow">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Input</a:t>
            </a:r>
          </a:p>
        </p:txBody>
      </p:sp>
      <p:sp>
        <p:nvSpPr>
          <p:cNvPr id="3" name="Content Placeholder 2"/>
          <p:cNvSpPr>
            <a:spLocks noGrp="1"/>
          </p:cNvSpPr>
          <p:nvPr>
            <p:ph idx="1"/>
          </p:nvPr>
        </p:nvSpPr>
        <p:spPr/>
        <p:txBody>
          <a:bodyPr>
            <a:normAutofit fontScale="92500"/>
          </a:bodyPr>
          <a:lstStyle/>
          <a:p>
            <a:pPr algn="just"/>
            <a:r>
              <a:rPr lang="en-US" dirty="0"/>
              <a:t>Formatted input refers to an input data that has been arranged in a particular format.</a:t>
            </a:r>
          </a:p>
          <a:p>
            <a:pPr algn="just"/>
            <a:r>
              <a:rPr lang="en-US" dirty="0"/>
              <a:t>The </a:t>
            </a:r>
            <a:r>
              <a:rPr lang="en-US" dirty="0">
                <a:solidFill>
                  <a:srgbClr val="FF0000"/>
                </a:solidFill>
              </a:rPr>
              <a:t>built-in function</a:t>
            </a:r>
            <a:r>
              <a:rPr lang="en-US" dirty="0"/>
              <a:t> </a:t>
            </a:r>
            <a:r>
              <a:rPr lang="en-US" dirty="0" err="1">
                <a:solidFill>
                  <a:srgbClr val="FF0000"/>
                </a:solidFill>
              </a:rPr>
              <a:t>scanf</a:t>
            </a:r>
            <a:r>
              <a:rPr lang="en-US" dirty="0">
                <a:solidFill>
                  <a:srgbClr val="FF0000"/>
                </a:solidFill>
              </a:rPr>
              <a:t>()</a:t>
            </a:r>
            <a:r>
              <a:rPr lang="en-US" dirty="0"/>
              <a:t> can be used to enter input data into the computer from a standard input device.</a:t>
            </a:r>
          </a:p>
          <a:p>
            <a:pPr algn="just"/>
            <a:r>
              <a:rPr lang="en-US" dirty="0"/>
              <a:t>The general form of </a:t>
            </a:r>
            <a:r>
              <a:rPr lang="en-US" dirty="0" err="1"/>
              <a:t>scanf</a:t>
            </a:r>
            <a:r>
              <a:rPr lang="en-US" dirty="0"/>
              <a:t>() is,</a:t>
            </a:r>
          </a:p>
          <a:p>
            <a:pPr algn="just">
              <a:buNone/>
            </a:pPr>
            <a:r>
              <a:rPr lang="en-US" dirty="0"/>
              <a:t>	</a:t>
            </a:r>
            <a:r>
              <a:rPr lang="en-US" dirty="0" err="1">
                <a:solidFill>
                  <a:srgbClr val="FF0000"/>
                </a:solidFill>
              </a:rPr>
              <a:t>scanf</a:t>
            </a:r>
            <a:r>
              <a:rPr lang="en-US" dirty="0">
                <a:solidFill>
                  <a:srgbClr val="FF0000"/>
                </a:solidFill>
              </a:rPr>
              <a:t>(“control string”, arg1, arg2, …, </a:t>
            </a:r>
            <a:r>
              <a:rPr lang="en-US" dirty="0" err="1">
                <a:solidFill>
                  <a:srgbClr val="FF0000"/>
                </a:solidFill>
              </a:rPr>
              <a:t>argN</a:t>
            </a:r>
            <a:r>
              <a:rPr lang="en-US" dirty="0">
                <a:solidFill>
                  <a:srgbClr val="FF0000"/>
                </a:solidFill>
              </a:rPr>
              <a:t>);</a:t>
            </a:r>
          </a:p>
          <a:p>
            <a:pPr lvl="1" algn="just"/>
            <a:r>
              <a:rPr lang="en-US" dirty="0"/>
              <a:t> The control string refers to the field format in which the data is to be entered.</a:t>
            </a:r>
          </a:p>
          <a:p>
            <a:pPr lvl="1" algn="just"/>
            <a:r>
              <a:rPr lang="en-US" dirty="0"/>
              <a:t>The arguments arg1, arg2, …., </a:t>
            </a:r>
            <a:r>
              <a:rPr lang="en-US" dirty="0" err="1"/>
              <a:t>argN</a:t>
            </a:r>
            <a:r>
              <a:rPr lang="en-US" dirty="0"/>
              <a:t> specify  the variables where data is stored. Generally, there is &amp; to denote the address of variables.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83B8-2871-C4F5-B52D-8740AA36A844}"/>
              </a:ext>
            </a:extLst>
          </p:cNvPr>
          <p:cNvSpPr>
            <a:spLocks noGrp="1"/>
          </p:cNvSpPr>
          <p:nvPr>
            <p:ph type="title"/>
          </p:nvPr>
        </p:nvSpPr>
        <p:spPr>
          <a:xfrm>
            <a:off x="1914144" y="274638"/>
            <a:ext cx="9997440" cy="792162"/>
          </a:xfrm>
        </p:spPr>
        <p:txBody>
          <a:bodyPr/>
          <a:lstStyle/>
          <a:p>
            <a:pPr algn="ctr"/>
            <a:r>
              <a:rPr lang="en-US" dirty="0"/>
              <a:t>Example: </a:t>
            </a:r>
            <a:r>
              <a:rPr lang="en-US" dirty="0" err="1"/>
              <a:t>Scanf</a:t>
            </a:r>
            <a:r>
              <a:rPr lang="en-US" dirty="0"/>
              <a:t>() function</a:t>
            </a:r>
          </a:p>
        </p:txBody>
      </p:sp>
      <p:sp>
        <p:nvSpPr>
          <p:cNvPr id="4" name="Footer Placeholder 3">
            <a:extLst>
              <a:ext uri="{FF2B5EF4-FFF2-40B4-BE49-F238E27FC236}">
                <a16:creationId xmlns:a16="http://schemas.microsoft.com/office/drawing/2014/main" id="{720B941F-8237-B529-2DB1-DC030BC7555E}"/>
              </a:ext>
            </a:extLst>
          </p:cNvPr>
          <p:cNvSpPr>
            <a:spLocks noGrp="1"/>
          </p:cNvSpPr>
          <p:nvPr>
            <p:ph type="ftr" sz="quarter" idx="11"/>
          </p:nvPr>
        </p:nvSpPr>
        <p:spPr/>
        <p:txBody>
          <a:bodyPr/>
          <a:lstStyle/>
          <a:p>
            <a:r>
              <a:rPr lang="en-US"/>
              <a:t>Compiled by: Dabbal S. Mahara</a:t>
            </a:r>
          </a:p>
        </p:txBody>
      </p:sp>
      <p:sp>
        <p:nvSpPr>
          <p:cNvPr id="5" name="Slide Number Placeholder 4">
            <a:extLst>
              <a:ext uri="{FF2B5EF4-FFF2-40B4-BE49-F238E27FC236}">
                <a16:creationId xmlns:a16="http://schemas.microsoft.com/office/drawing/2014/main" id="{FAD33708-E380-62B3-6FA3-02842AA2988B}"/>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2050" name="Picture 2" descr="scanf function in c -introduction | getchar() function">
            <a:extLst>
              <a:ext uri="{FF2B5EF4-FFF2-40B4-BE49-F238E27FC236}">
                <a16:creationId xmlns:a16="http://schemas.microsoft.com/office/drawing/2014/main" id="{5C3E8C5C-545F-739E-F9A6-D9B1201504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525" y="1671348"/>
            <a:ext cx="9566275" cy="455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696"/>
      </p:ext>
    </p:extLst>
  </p:cSld>
  <p:clrMapOvr>
    <a:masterClrMapping/>
  </p:clrMapOvr>
  <p:transition spd="slow">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Input…</a:t>
            </a:r>
          </a:p>
        </p:txBody>
      </p:sp>
      <p:sp>
        <p:nvSpPr>
          <p:cNvPr id="3" name="Content Placeholder 2"/>
          <p:cNvSpPr>
            <a:spLocks noGrp="1"/>
          </p:cNvSpPr>
          <p:nvPr>
            <p:ph idx="1"/>
          </p:nvPr>
        </p:nvSpPr>
        <p:spPr/>
        <p:txBody>
          <a:bodyPr>
            <a:noAutofit/>
          </a:bodyPr>
          <a:lstStyle/>
          <a:p>
            <a:pPr algn="just"/>
            <a:r>
              <a:rPr lang="en-US" dirty="0"/>
              <a:t>The general format of a control string is:</a:t>
            </a:r>
          </a:p>
          <a:p>
            <a:pPr marL="82296" indent="0">
              <a:buNone/>
            </a:pPr>
            <a:r>
              <a:rPr lang="en-US" sz="2000" dirty="0"/>
              <a:t>[whitespace character][ordinary character]%[field width][conversion character]</a:t>
            </a:r>
          </a:p>
          <a:p>
            <a:pPr algn="just"/>
            <a:r>
              <a:rPr lang="en-US" sz="2400" b="1" dirty="0"/>
              <a:t>Whitespace character:</a:t>
            </a:r>
            <a:r>
              <a:rPr lang="en-US" dirty="0"/>
              <a:t> </a:t>
            </a:r>
            <a:r>
              <a:rPr lang="en-US" sz="2400" dirty="0"/>
              <a:t>is optional part. A whitespace character in control string means that it reads data without storing consecutive white space character till the next non whitespace character in the input.</a:t>
            </a:r>
          </a:p>
          <a:p>
            <a:pPr algn="just"/>
            <a:r>
              <a:rPr lang="en-US" sz="2400" b="1" dirty="0"/>
              <a:t>Ordinary characters:  </a:t>
            </a:r>
            <a:r>
              <a:rPr lang="en-US" sz="2400" dirty="0"/>
              <a:t>are included to take input in a certain pattern.</a:t>
            </a:r>
          </a:p>
          <a:p>
            <a:pPr algn="just"/>
            <a:r>
              <a:rPr lang="en-US" sz="2400" b="1" dirty="0"/>
              <a:t>Field width:   </a:t>
            </a:r>
            <a:r>
              <a:rPr lang="en-US" sz="2400" dirty="0"/>
              <a:t>specifies the maximum number of characters to be read. The input data may contain fewer characters than the specified field width but characters in actual input data cannot exceed the specified field width. </a:t>
            </a:r>
          </a:p>
          <a:p>
            <a:pPr algn="just"/>
            <a:r>
              <a:rPr lang="en-US" sz="2400" b="1" dirty="0"/>
              <a:t>Conversion characters: </a:t>
            </a:r>
            <a:r>
              <a:rPr lang="en-US" sz="2400" dirty="0"/>
              <a:t>The conversion character is used on the basis of data type of variable to store.</a:t>
            </a:r>
          </a:p>
          <a:p>
            <a:pPr>
              <a:buNone/>
            </a:pPr>
            <a:endParaRPr lang="en-US" sz="2400" dirty="0"/>
          </a:p>
          <a:p>
            <a:pPr algn="just">
              <a:buNone/>
            </a:pPr>
            <a:r>
              <a:rPr lang="en-US" sz="2400" dirty="0"/>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Compiled by: Dabbal S. Mahara</a:t>
            </a:r>
          </a:p>
        </p:txBody>
      </p:sp>
    </p:spTree>
  </p:cSld>
  <p:clrMapOvr>
    <a:masterClrMapping/>
  </p:clrMapOvr>
  <p:transition spd="slow">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TotalTime>
  <Words>2156</Words>
  <Application>Microsoft Office PowerPoint</Application>
  <PresentationFormat>Widescreen</PresentationFormat>
  <Paragraphs>322</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Gill Sans MT</vt:lpstr>
      <vt:lpstr>Lucida Sans Unicode</vt:lpstr>
      <vt:lpstr>Verdana</vt:lpstr>
      <vt:lpstr>Wingdings</vt:lpstr>
      <vt:lpstr>Wingdings 2</vt:lpstr>
      <vt:lpstr>Solstice</vt:lpstr>
      <vt:lpstr>UNIT – 2 Part II </vt:lpstr>
      <vt:lpstr>Data Input and Output</vt:lpstr>
      <vt:lpstr>Data Input and Output…</vt:lpstr>
      <vt:lpstr>Standard input and output functions</vt:lpstr>
      <vt:lpstr>I/O Functions in C</vt:lpstr>
      <vt:lpstr>PowerPoint Presentation</vt:lpstr>
      <vt:lpstr>Formatted Input</vt:lpstr>
      <vt:lpstr>Example: Scanf() function</vt:lpstr>
      <vt:lpstr>Formatted Input…</vt:lpstr>
      <vt:lpstr>Conversion Character/ Format Scecifier</vt:lpstr>
      <vt:lpstr>PowerPoint Presentation</vt:lpstr>
      <vt:lpstr>PowerPoint Presentation</vt:lpstr>
      <vt:lpstr>PowerPoint Presentation</vt:lpstr>
      <vt:lpstr>Formatted Output</vt:lpstr>
      <vt:lpstr>Formatted Output…</vt:lpstr>
      <vt:lpstr>Formatted Output…</vt:lpstr>
      <vt:lpstr>Formatted Output…</vt:lpstr>
      <vt:lpstr>Formatted Output…</vt:lpstr>
      <vt:lpstr>PowerPoint Presentation</vt:lpstr>
      <vt:lpstr>Conversion Specification</vt:lpstr>
      <vt:lpstr>Unformatted Functions</vt:lpstr>
      <vt:lpstr>PowerPoint Presentation</vt:lpstr>
      <vt:lpstr>PowerPoint Presentation</vt:lpstr>
      <vt:lpstr>PowerPoint Presentation</vt:lpstr>
      <vt:lpstr>PowerPoint Presentation</vt:lpstr>
      <vt:lpstr>PowerPoint Presentation</vt:lpstr>
      <vt:lpstr>gets()  and puts():</vt:lpstr>
      <vt:lpstr>Example</vt:lpstr>
      <vt:lpstr>Homework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Input and Output</dc:title>
  <dc:creator>DsinghMa</dc:creator>
  <cp:lastModifiedBy>DABBAL SINGH  MAHARA</cp:lastModifiedBy>
  <cp:revision>127</cp:revision>
  <dcterms:created xsi:type="dcterms:W3CDTF">2006-08-16T00:00:00Z</dcterms:created>
  <dcterms:modified xsi:type="dcterms:W3CDTF">2023-01-29T13:26:13Z</dcterms:modified>
</cp:coreProperties>
</file>