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857" r:id="rId2"/>
    <p:sldMasterId id="2147483874" r:id="rId3"/>
  </p:sldMasterIdLst>
  <p:notesMasterIdLst>
    <p:notesMasterId r:id="rId52"/>
  </p:notesMasterIdLst>
  <p:sldIdLst>
    <p:sldId id="319" r:id="rId4"/>
    <p:sldId id="257" r:id="rId5"/>
    <p:sldId id="258" r:id="rId6"/>
    <p:sldId id="259" r:id="rId7"/>
    <p:sldId id="260" r:id="rId8"/>
    <p:sldId id="261" r:id="rId9"/>
    <p:sldId id="262" r:id="rId10"/>
    <p:sldId id="264" r:id="rId11"/>
    <p:sldId id="265" r:id="rId12"/>
    <p:sldId id="266" r:id="rId13"/>
    <p:sldId id="263"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91" r:id="rId36"/>
    <p:sldId id="290" r:id="rId37"/>
    <p:sldId id="292" r:id="rId38"/>
    <p:sldId id="293" r:id="rId39"/>
    <p:sldId id="288" r:id="rId40"/>
    <p:sldId id="294" r:id="rId41"/>
    <p:sldId id="295" r:id="rId42"/>
    <p:sldId id="296" r:id="rId43"/>
    <p:sldId id="297" r:id="rId44"/>
    <p:sldId id="298" r:id="rId45"/>
    <p:sldId id="299" r:id="rId46"/>
    <p:sldId id="300" r:id="rId47"/>
    <p:sldId id="303" r:id="rId48"/>
    <p:sldId id="304" r:id="rId49"/>
    <p:sldId id="320" r:id="rId50"/>
    <p:sldId id="30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864"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39FA32-764C-4504-9DF1-A207760B272A}" type="datetimeFigureOut">
              <a:rPr lang="en-US" smtClean="0"/>
              <a:pPr/>
              <a:t>1/31/2023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6CB52C-5D3D-481A-88A0-A2A0A5296A5F}" type="slidenum">
              <a:rPr lang="en-US" smtClean="0"/>
              <a:pPr/>
              <a:t>‹#›</a:t>
            </a:fld>
            <a:endParaRPr lang="en-US"/>
          </a:p>
        </p:txBody>
      </p:sp>
    </p:spTree>
    <p:extLst>
      <p:ext uri="{BB962C8B-B14F-4D97-AF65-F5344CB8AC3E}">
        <p14:creationId xmlns:p14="http://schemas.microsoft.com/office/powerpoint/2010/main" val="295429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A94529-9AF2-465F-AE5B-846A446D81BF}" type="slidenum">
              <a:rPr lang="en-US" smtClean="0"/>
              <a:t>1</a:t>
            </a:fld>
            <a:endParaRPr lang="en-US"/>
          </a:p>
        </p:txBody>
      </p:sp>
    </p:spTree>
    <p:extLst>
      <p:ext uri="{BB962C8B-B14F-4D97-AF65-F5344CB8AC3E}">
        <p14:creationId xmlns:p14="http://schemas.microsoft.com/office/powerpoint/2010/main" val="268562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6CB52C-5D3D-481A-88A0-A2A0A5296A5F}" type="slidenum">
              <a:rPr lang="en-US" smtClean="0"/>
              <a:pPr/>
              <a:t>9</a:t>
            </a:fld>
            <a:endParaRPr lang="en-US"/>
          </a:p>
        </p:txBody>
      </p:sp>
    </p:spTree>
    <p:extLst>
      <p:ext uri="{BB962C8B-B14F-4D97-AF65-F5344CB8AC3E}">
        <p14:creationId xmlns:p14="http://schemas.microsoft.com/office/powerpoint/2010/main" val="2405124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6033DE-9945-4272-B598-844CE6D256BB}" type="slidenum">
              <a:rPr lang="en-US" altLang="en-US"/>
              <a:pPr/>
              <a:t>45</a:t>
            </a:fld>
            <a:endParaRPr lang="en-US" altLang="en-US"/>
          </a:p>
        </p:txBody>
      </p:sp>
      <p:sp>
        <p:nvSpPr>
          <p:cNvPr id="61442" name="Rectangle 2"/>
          <p:cNvSpPr>
            <a:spLocks noGrp="1" noRot="1" noChangeAspect="1" noChangeArrowheads="1" noTextEdit="1"/>
          </p:cNvSpPr>
          <p:nvPr>
            <p:ph type="sldImg"/>
          </p:nvPr>
        </p:nvSpPr>
        <p:spPr>
          <a:xfrm>
            <a:off x="381000" y="685800"/>
            <a:ext cx="6096000" cy="3429000"/>
          </a:xfrm>
          <a:ln/>
        </p:spPr>
      </p:sp>
      <p:sp>
        <p:nvSpPr>
          <p:cNvPr id="6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858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2633AD-38FF-4DBA-A859-79314CB6B080}" type="slidenum">
              <a:rPr lang="en-US" altLang="en-US"/>
              <a:pPr/>
              <a:t>46</a:t>
            </a:fld>
            <a:endParaRPr lang="en-US" altLang="en-US"/>
          </a:p>
        </p:txBody>
      </p:sp>
      <p:sp>
        <p:nvSpPr>
          <p:cNvPr id="62466" name="Rectangle 2"/>
          <p:cNvSpPr>
            <a:spLocks noGrp="1" noRot="1" noChangeAspect="1" noChangeArrowheads="1" noTextEdit="1"/>
          </p:cNvSpPr>
          <p:nvPr>
            <p:ph type="sldImg"/>
          </p:nvPr>
        </p:nvSpPr>
        <p:spPr>
          <a:xfrm>
            <a:off x="381000" y="685800"/>
            <a:ext cx="6096000" cy="3429000"/>
          </a:xfrm>
          <a:ln/>
        </p:spPr>
      </p:sp>
      <p:sp>
        <p:nvSpPr>
          <p:cNvPr id="62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9279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6CB52C-5D3D-481A-88A0-A2A0A5296A5F}" type="slidenum">
              <a:rPr lang="en-US" smtClean="0"/>
              <a:pPr/>
              <a:t>48</a:t>
            </a:fld>
            <a:endParaRPr lang="en-US"/>
          </a:p>
        </p:txBody>
      </p:sp>
    </p:spTree>
    <p:extLst>
      <p:ext uri="{BB962C8B-B14F-4D97-AF65-F5344CB8AC3E}">
        <p14:creationId xmlns:p14="http://schemas.microsoft.com/office/powerpoint/2010/main" val="252428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940800" y="4206240"/>
            <a:ext cx="1280160" cy="457200"/>
          </a:xfrm>
        </p:spPr>
        <p:txBody>
          <a:bodyPr/>
          <a:lstStyle/>
          <a:p>
            <a:fld id="{B9F75513-1AF2-47F8-A9B2-5EFF4469CD10}" type="datetime1">
              <a:rPr lang="en-US" smtClean="0"/>
              <a:t>1/31/2023</a:t>
            </a:fld>
            <a:endParaRPr lang="en-US"/>
          </a:p>
        </p:txBody>
      </p:sp>
      <p:sp>
        <p:nvSpPr>
          <p:cNvPr id="17" name="Footer Placeholder 16"/>
          <p:cNvSpPr>
            <a:spLocks noGrp="1"/>
          </p:cNvSpPr>
          <p:nvPr>
            <p:ph type="ftr" sz="quarter" idx="11"/>
          </p:nvPr>
        </p:nvSpPr>
        <p:spPr>
          <a:xfrm>
            <a:off x="7213600" y="4205288"/>
            <a:ext cx="1727200" cy="457200"/>
          </a:xfrm>
        </p:spPr>
        <p:txBody>
          <a:bodyPr/>
          <a:lstStyle/>
          <a:p>
            <a:r>
              <a:rPr lang="en-US"/>
              <a:t>Dabbal S. Mahara</a:t>
            </a:r>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E02F79-3DA1-4EF3-A79C-587F9E910D2C}"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7B71099-DA2C-4B7D-B5DA-425C060FFEEE}"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032807-959C-4BC1-9DD5-15961E2D4B7B}"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8796832"/>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CB954-D22A-4A89-B5D8-BE7DEDE9E29A}"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4816176"/>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768EC-1F29-4104-8E7F-CA8C6FBEC628}"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6237080"/>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CD863-DBE9-4960-B99A-CF28B2566B21}" type="datetime1">
              <a:rPr lang="en-US" smtClean="0"/>
              <a:t>1/31/2023</a:t>
            </a:fld>
            <a:endParaRPr lang="en-US"/>
          </a:p>
        </p:txBody>
      </p:sp>
      <p:sp>
        <p:nvSpPr>
          <p:cNvPr id="6" name="Footer Placeholder 5"/>
          <p:cNvSpPr>
            <a:spLocks noGrp="1"/>
          </p:cNvSpPr>
          <p:nvPr>
            <p:ph type="ftr" sz="quarter" idx="11"/>
          </p:nvPr>
        </p:nvSpPr>
        <p:spPr/>
        <p:txBody>
          <a:bodyPr/>
          <a:lstStyle/>
          <a:p>
            <a:r>
              <a:rPr lang="en-US"/>
              <a:t>Dabbal S. Mahara</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762338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2B3037-A377-4C09-9C94-084449C9DE69}" type="datetime1">
              <a:rPr lang="en-US" smtClean="0"/>
              <a:t>1/31/2023</a:t>
            </a:fld>
            <a:endParaRPr lang="en-US"/>
          </a:p>
        </p:txBody>
      </p:sp>
      <p:sp>
        <p:nvSpPr>
          <p:cNvPr id="8" name="Footer Placeholder 7"/>
          <p:cNvSpPr>
            <a:spLocks noGrp="1"/>
          </p:cNvSpPr>
          <p:nvPr>
            <p:ph type="ftr" sz="quarter" idx="11"/>
          </p:nvPr>
        </p:nvSpPr>
        <p:spPr/>
        <p:txBody>
          <a:bodyPr/>
          <a:lstStyle/>
          <a:p>
            <a:r>
              <a:rPr lang="en-US"/>
              <a:t>Dabbal S. Mahara</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763174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A8AEB0-4D99-4241-A768-A4F8B4CF613D}" type="datetime1">
              <a:rPr lang="en-US" smtClean="0"/>
              <a:t>1/31/2023</a:t>
            </a:fld>
            <a:endParaRPr lang="en-US"/>
          </a:p>
        </p:txBody>
      </p:sp>
      <p:sp>
        <p:nvSpPr>
          <p:cNvPr id="4" name="Footer Placeholder 3"/>
          <p:cNvSpPr>
            <a:spLocks noGrp="1"/>
          </p:cNvSpPr>
          <p:nvPr>
            <p:ph type="ftr" sz="quarter" idx="11"/>
          </p:nvPr>
        </p:nvSpPr>
        <p:spPr/>
        <p:txBody>
          <a:bodyPr/>
          <a:lstStyle/>
          <a:p>
            <a:r>
              <a:rPr lang="en-US"/>
              <a:t>Dabbal S. Mahara</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1447711"/>
      </p:ext>
    </p:extLst>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E8508-EF91-4ADA-A343-257708DFF3C3}" type="datetime1">
              <a:rPr lang="en-US" smtClean="0"/>
              <a:t>1/31/2023</a:t>
            </a:fld>
            <a:endParaRPr lang="en-US"/>
          </a:p>
        </p:txBody>
      </p:sp>
      <p:sp>
        <p:nvSpPr>
          <p:cNvPr id="3" name="Footer Placeholder 2"/>
          <p:cNvSpPr>
            <a:spLocks noGrp="1"/>
          </p:cNvSpPr>
          <p:nvPr>
            <p:ph type="ftr" sz="quarter" idx="11"/>
          </p:nvPr>
        </p:nvSpPr>
        <p:spPr/>
        <p:txBody>
          <a:bodyPr/>
          <a:lstStyle/>
          <a:p>
            <a:r>
              <a:rPr lang="en-US"/>
              <a:t>Dabbal S. Mahara</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6820417"/>
      </p:ext>
    </p:extLst>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F25D1D-3B46-4336-8804-2F916EF1CA26}" type="datetime1">
              <a:rPr lang="en-US" smtClean="0"/>
              <a:t>1/31/2023</a:t>
            </a:fld>
            <a:endParaRPr lang="en-US"/>
          </a:p>
        </p:txBody>
      </p:sp>
      <p:sp>
        <p:nvSpPr>
          <p:cNvPr id="6" name="Footer Placeholder 5"/>
          <p:cNvSpPr>
            <a:spLocks noGrp="1"/>
          </p:cNvSpPr>
          <p:nvPr>
            <p:ph type="ftr" sz="quarter" idx="11"/>
          </p:nvPr>
        </p:nvSpPr>
        <p:spPr/>
        <p:txBody>
          <a:bodyPr/>
          <a:lstStyle/>
          <a:p>
            <a:r>
              <a:rPr lang="en-US"/>
              <a:t>Dabbal S. Mahara</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1881610"/>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195076-9E2E-4EE8-9443-1F303CC56AE5}"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7413EE-6C2A-4232-B7A4-577A31C139E0}" type="datetime1">
              <a:rPr lang="en-US" smtClean="0"/>
              <a:t>1/31/2023</a:t>
            </a:fld>
            <a:endParaRPr lang="en-US"/>
          </a:p>
        </p:txBody>
      </p:sp>
      <p:sp>
        <p:nvSpPr>
          <p:cNvPr id="6" name="Footer Placeholder 5"/>
          <p:cNvSpPr>
            <a:spLocks noGrp="1"/>
          </p:cNvSpPr>
          <p:nvPr>
            <p:ph type="ftr" sz="quarter" idx="11"/>
          </p:nvPr>
        </p:nvSpPr>
        <p:spPr/>
        <p:txBody>
          <a:bodyPr/>
          <a:lstStyle/>
          <a:p>
            <a:r>
              <a:rPr lang="en-US"/>
              <a:t>Dabbal S. Mahara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2484945"/>
      </p:ext>
    </p:extLst>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16674-D71C-41F5-9489-481873BE398D}"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0059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0E7A7-0569-4C01-B0CA-E83CEC5A7BF8}"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5152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88282D9-B558-416E-8CB8-8AE72335587E}" type="datetime1">
              <a:rPr lang="en-US" smtClean="0"/>
              <a:t>1/31/2023</a:t>
            </a:fld>
            <a:endParaRPr lang="en-US"/>
          </a:p>
        </p:txBody>
      </p:sp>
      <p:sp>
        <p:nvSpPr>
          <p:cNvPr id="6" name="Footer Placeholder 5"/>
          <p:cNvSpPr>
            <a:spLocks noGrp="1"/>
          </p:cNvSpPr>
          <p:nvPr>
            <p:ph type="ftr" sz="quarter" idx="11"/>
          </p:nvPr>
        </p:nvSpPr>
        <p:spPr/>
        <p:txBody>
          <a:bodyPr/>
          <a:lstStyle/>
          <a:p>
            <a:r>
              <a:rPr lang="en-US"/>
              <a:t>Dabbal S. Mahara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58881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5A10DF-F3D0-446C-8583-43CD99DDEBBA}" type="datetime1">
              <a:rPr lang="en-US" smtClean="0"/>
              <a:t>1/31/2023</a:t>
            </a:fld>
            <a:endParaRPr lang="en-US"/>
          </a:p>
        </p:txBody>
      </p:sp>
      <p:sp>
        <p:nvSpPr>
          <p:cNvPr id="6" name="Footer Placeholder 5"/>
          <p:cNvSpPr>
            <a:spLocks noGrp="1"/>
          </p:cNvSpPr>
          <p:nvPr>
            <p:ph type="ftr" sz="quarter" idx="11"/>
          </p:nvPr>
        </p:nvSpPr>
        <p:spPr/>
        <p:txBody>
          <a:bodyPr/>
          <a:lstStyle/>
          <a:p>
            <a:r>
              <a:rPr lang="en-US"/>
              <a:t>Dabbal S. Mahara</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7897221"/>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5A10DF-F3D0-446C-8583-43CD99DDEBBA}" type="datetime1">
              <a:rPr lang="en-US" smtClean="0"/>
              <a:t>1/31/2023</a:t>
            </a:fld>
            <a:endParaRPr lang="en-US"/>
          </a:p>
        </p:txBody>
      </p:sp>
      <p:sp>
        <p:nvSpPr>
          <p:cNvPr id="6" name="Footer Placeholder 5"/>
          <p:cNvSpPr>
            <a:spLocks noGrp="1"/>
          </p:cNvSpPr>
          <p:nvPr>
            <p:ph type="ftr" sz="quarter" idx="11"/>
          </p:nvPr>
        </p:nvSpPr>
        <p:spPr/>
        <p:txBody>
          <a:bodyPr/>
          <a:lstStyle/>
          <a:p>
            <a:r>
              <a:rPr lang="en-US"/>
              <a:t>Dabbal S. Mahara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7969233"/>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7AF02-9CE2-490A-AA9A-83C7690ECDD8}"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8489476"/>
      </p:ext>
    </p:extLst>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D75A4-93E3-4110-ADF1-02E7CF34F77E}"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0503926"/>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774C75D-C165-4FFE-A3F7-D9478EEE2E48}" type="datetime1">
              <a:rPr lang="en-US" smtClean="0"/>
              <a:t>1/31/2023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Dabbal S. Mahara</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6942286"/>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DA686-5498-45B4-AE35-F6F9675F8666}"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3077897"/>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2D0655D-DEE9-44C9-B072-5CD7467C29A2}"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43F366-120C-44ED-9370-F38ACAF1C27C}"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7385667"/>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EBF3E3-920F-48A8-A1EF-ABD9CF2749AE}" type="datetime1">
              <a:rPr lang="en-US" smtClean="0"/>
              <a:t>1/31/2023</a:t>
            </a:fld>
            <a:endParaRPr lang="en-US"/>
          </a:p>
        </p:txBody>
      </p:sp>
      <p:sp>
        <p:nvSpPr>
          <p:cNvPr id="6" name="Footer Placeholder 5"/>
          <p:cNvSpPr>
            <a:spLocks noGrp="1"/>
          </p:cNvSpPr>
          <p:nvPr>
            <p:ph type="ftr" sz="quarter" idx="11"/>
          </p:nvPr>
        </p:nvSpPr>
        <p:spPr/>
        <p:txBody>
          <a:bodyPr/>
          <a:lstStyle/>
          <a:p>
            <a:r>
              <a:rPr lang="en-US"/>
              <a:t>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7397137"/>
      </p:ext>
    </p:extLst>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19CFF-4655-478E-824D-4227CD765B2F}" type="datetime1">
              <a:rPr lang="en-US" smtClean="0"/>
              <a:t>1/31/2023</a:t>
            </a:fld>
            <a:endParaRPr lang="en-US"/>
          </a:p>
        </p:txBody>
      </p:sp>
      <p:sp>
        <p:nvSpPr>
          <p:cNvPr id="8" name="Footer Placeholder 7"/>
          <p:cNvSpPr>
            <a:spLocks noGrp="1"/>
          </p:cNvSpPr>
          <p:nvPr>
            <p:ph type="ftr" sz="quarter" idx="11"/>
          </p:nvPr>
        </p:nvSpPr>
        <p:spPr/>
        <p:txBody>
          <a:bodyPr/>
          <a:lstStyle/>
          <a:p>
            <a:r>
              <a:rPr lang="en-US"/>
              <a:t>Dabbal S. Mahara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0833455"/>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FFA387-740A-4545-B8F3-CEC6E18782FA}" type="datetime1">
              <a:rPr lang="en-US" smtClean="0"/>
              <a:t>1/31/2023</a:t>
            </a:fld>
            <a:endParaRPr lang="en-US"/>
          </a:p>
        </p:txBody>
      </p:sp>
      <p:sp>
        <p:nvSpPr>
          <p:cNvPr id="4" name="Footer Placeholder 3"/>
          <p:cNvSpPr>
            <a:spLocks noGrp="1"/>
          </p:cNvSpPr>
          <p:nvPr>
            <p:ph type="ftr" sz="quarter" idx="11"/>
          </p:nvPr>
        </p:nvSpPr>
        <p:spPr/>
        <p:txBody>
          <a:bodyPr/>
          <a:lstStyle/>
          <a:p>
            <a:r>
              <a:rPr lang="en-US"/>
              <a:t>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6001585"/>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DA10E-8993-40DD-A11F-4451C9EEF9CF}" type="datetime1">
              <a:rPr lang="en-US" smtClean="0"/>
              <a:t>1/31/2023</a:t>
            </a:fld>
            <a:endParaRPr lang="en-US"/>
          </a:p>
        </p:txBody>
      </p:sp>
      <p:sp>
        <p:nvSpPr>
          <p:cNvPr id="3" name="Footer Placeholder 2"/>
          <p:cNvSpPr>
            <a:spLocks noGrp="1"/>
          </p:cNvSpPr>
          <p:nvPr>
            <p:ph type="ftr" sz="quarter" idx="11"/>
          </p:nvPr>
        </p:nvSpPr>
        <p:spPr/>
        <p:txBody>
          <a:bodyPr/>
          <a:lstStyle/>
          <a:p>
            <a:r>
              <a:rPr lang="en-US"/>
              <a:t>Dabbal S. Mahara</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9950093"/>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8B3EA2-FECC-49B6-9FC8-BBC68194AA45}" type="datetime1">
              <a:rPr lang="en-US" smtClean="0"/>
              <a:t>1/31/2023</a:t>
            </a:fld>
            <a:endParaRPr lang="en-US"/>
          </a:p>
        </p:txBody>
      </p:sp>
      <p:sp>
        <p:nvSpPr>
          <p:cNvPr id="6" name="Footer Placeholder 5"/>
          <p:cNvSpPr>
            <a:spLocks noGrp="1"/>
          </p:cNvSpPr>
          <p:nvPr>
            <p:ph type="ftr" sz="quarter" idx="11"/>
          </p:nvPr>
        </p:nvSpPr>
        <p:spPr/>
        <p:txBody>
          <a:bodyPr/>
          <a:lstStyle/>
          <a:p>
            <a:r>
              <a:rPr lang="en-US"/>
              <a:t>Dabbal S. Mahara</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263378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DC4BB8-63ED-499E-A813-F215A9B36BED}" type="datetime1">
              <a:rPr lang="en-US" smtClean="0"/>
              <a:t>1/31/2023</a:t>
            </a:fld>
            <a:endParaRPr lang="en-US"/>
          </a:p>
        </p:txBody>
      </p:sp>
      <p:sp>
        <p:nvSpPr>
          <p:cNvPr id="6" name="Footer Placeholder 5"/>
          <p:cNvSpPr>
            <a:spLocks noGrp="1"/>
          </p:cNvSpPr>
          <p:nvPr>
            <p:ph type="ftr" sz="quarter" idx="11"/>
          </p:nvPr>
        </p:nvSpPr>
        <p:spPr/>
        <p:txBody>
          <a:bodyPr/>
          <a:lstStyle/>
          <a:p>
            <a:r>
              <a:rPr lang="en-US"/>
              <a:t>Dabbal S. Mahara</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0908782"/>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771B8B-9505-4CE5-9E5E-FA304417F2BE}" type="datetime1">
              <a:rPr lang="en-US" smtClean="0"/>
              <a:t>1/31/2023</a:t>
            </a:fld>
            <a:endParaRPr lang="en-US"/>
          </a:p>
        </p:txBody>
      </p:sp>
      <p:sp>
        <p:nvSpPr>
          <p:cNvPr id="6" name="Footer Placeholder 5"/>
          <p:cNvSpPr>
            <a:spLocks noGrp="1"/>
          </p:cNvSpPr>
          <p:nvPr>
            <p:ph type="ftr" sz="quarter" idx="11"/>
          </p:nvPr>
        </p:nvSpPr>
        <p:spPr/>
        <p:txBody>
          <a:bodyPr/>
          <a:lstStyle/>
          <a:p>
            <a:r>
              <a:rPr lang="en-US"/>
              <a:t>Dabbal S. Mahara</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1996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00842F-1A04-4A11-8C98-E4D13D4A0A4E}"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83626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8EF291-B1B9-4B97-9023-584C423F545F}"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202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1410B2-68B6-4CE3-904C-D98C0925C474}" type="datetime1">
              <a:rPr lang="en-US" smtClean="0"/>
              <a:t>1/31/2023</a:t>
            </a:fld>
            <a:endParaRPr lang="en-US"/>
          </a:p>
        </p:txBody>
      </p:sp>
      <p:sp>
        <p:nvSpPr>
          <p:cNvPr id="6" name="Footer Placeholder 5"/>
          <p:cNvSpPr>
            <a:spLocks noGrp="1"/>
          </p:cNvSpPr>
          <p:nvPr>
            <p:ph type="ftr" sz="quarter" idx="11"/>
          </p:nvPr>
        </p:nvSpPr>
        <p:spPr/>
        <p:txBody>
          <a:bodyPr/>
          <a:lstStyle/>
          <a:p>
            <a:r>
              <a:rPr lang="en-US"/>
              <a:t>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6F05F2-1568-41EF-A4D9-7830C7B6CDFC}"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6836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9EBC75-1597-480C-9B8F-963E98F7BA6D}" type="datetime1">
              <a:rPr lang="en-US" smtClean="0"/>
              <a:t>1/31/2023</a:t>
            </a:fld>
            <a:endParaRPr lang="en-US"/>
          </a:p>
        </p:txBody>
      </p:sp>
      <p:sp>
        <p:nvSpPr>
          <p:cNvPr id="8" name="Footer Placeholder 7"/>
          <p:cNvSpPr>
            <a:spLocks noGrp="1"/>
          </p:cNvSpPr>
          <p:nvPr>
            <p:ph type="ftr" sz="quarter" idx="11"/>
          </p:nvPr>
        </p:nvSpPr>
        <p:spPr/>
        <p:txBody>
          <a:bodyPr/>
          <a:lstStyle/>
          <a:p>
            <a:r>
              <a:rPr lang="en-US"/>
              <a:t>Dabbal S. Mahara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70530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2ACE639-DA78-408A-9B27-568B9E33E3C6}" type="datetime1">
              <a:rPr lang="en-US" smtClean="0"/>
              <a:t>1/31/2023</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Dabbal S. Mahara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42894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A89358F-4529-4940-824C-EDB4481BD6FA}"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4058968"/>
      </p:ext>
    </p:extLst>
  </p:cSld>
  <p:clrMapOvr>
    <a:masterClrMapping/>
  </p:clrMapOvr>
  <p:transition spd="slow">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14F16B0-CAE1-4867-8B0A-B9943307F3F0}" type="datetime1">
              <a:rPr lang="en-US" smtClean="0"/>
              <a:t>1/31/2023</a:t>
            </a:fld>
            <a:endParaRPr lang="en-US"/>
          </a:p>
        </p:txBody>
      </p:sp>
      <p:sp>
        <p:nvSpPr>
          <p:cNvPr id="5" name="Footer Placeholder 4"/>
          <p:cNvSpPr>
            <a:spLocks noGrp="1"/>
          </p:cNvSpPr>
          <p:nvPr>
            <p:ph type="ftr" sz="quarter" idx="11"/>
          </p:nvPr>
        </p:nvSpPr>
        <p:spPr/>
        <p:txBody>
          <a:bodyPr/>
          <a:lstStyle/>
          <a:p>
            <a:r>
              <a:rPr lang="en-US"/>
              <a:t>Dabbal S. Mahara</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9127734"/>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CEE5A961-38B0-46E7-A148-E0C39ECB0E58}" type="datetime1">
              <a:rPr lang="en-US" smtClean="0"/>
              <a:t>1/31/2023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a:t>Dabbal S. Mahara</a:t>
            </a: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8778240" y="612648"/>
            <a:ext cx="1276352" cy="457200"/>
          </a:xfrm>
        </p:spPr>
        <p:txBody>
          <a:bodyPr/>
          <a:lstStyle/>
          <a:p>
            <a:fld id="{0A56EF1A-4129-4E8D-B209-76C0D1501710}" type="datetime1">
              <a:rPr lang="en-US" smtClean="0"/>
              <a:t>1/31/2023</a:t>
            </a:fld>
            <a:endParaRPr lang="en-US"/>
          </a:p>
        </p:txBody>
      </p:sp>
      <p:sp>
        <p:nvSpPr>
          <p:cNvPr id="4" name="Footer Placeholder 3"/>
          <p:cNvSpPr>
            <a:spLocks noGrp="1"/>
          </p:cNvSpPr>
          <p:nvPr>
            <p:ph type="ftr" sz="quarter" idx="11"/>
          </p:nvPr>
        </p:nvSpPr>
        <p:spPr>
          <a:xfrm>
            <a:off x="7010400" y="612648"/>
            <a:ext cx="1767840" cy="457200"/>
          </a:xfrm>
        </p:spPr>
        <p:txBody>
          <a:bodyPr/>
          <a:lstStyle/>
          <a:p>
            <a:r>
              <a:rPr lang="en-US"/>
              <a:t>Dabbal S. Mahara</a:t>
            </a:r>
          </a:p>
        </p:txBody>
      </p:sp>
      <p:sp>
        <p:nvSpPr>
          <p:cNvPr id="5" name="Slide Number Placeholder 4"/>
          <p:cNvSpPr>
            <a:spLocks noGrp="1"/>
          </p:cNvSpPr>
          <p:nvPr>
            <p:ph type="sldNum" sz="quarter" idx="12"/>
          </p:nvPr>
        </p:nvSpPr>
        <p:spPr>
          <a:xfrm>
            <a:off x="10899648" y="2272"/>
            <a:ext cx="1016000" cy="365760"/>
          </a:xfrm>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1A35E-649B-45BF-9834-8EF82159FB67}" type="datetime1">
              <a:rPr lang="en-US" smtClean="0"/>
              <a:t>1/31/2023</a:t>
            </a:fld>
            <a:endParaRPr lang="en-US"/>
          </a:p>
        </p:txBody>
      </p:sp>
      <p:sp>
        <p:nvSpPr>
          <p:cNvPr id="3" name="Footer Placeholder 2"/>
          <p:cNvSpPr>
            <a:spLocks noGrp="1"/>
          </p:cNvSpPr>
          <p:nvPr>
            <p:ph type="ftr" sz="quarter" idx="11"/>
          </p:nvPr>
        </p:nvSpPr>
        <p:spPr/>
        <p:txBody>
          <a:bodyPr/>
          <a:lstStyle/>
          <a:p>
            <a:r>
              <a:rPr lang="en-US"/>
              <a:t>Dabbal S. Mahara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B85D9DA-8704-4C5D-A735-0940F24183A8}" type="datetime1">
              <a:rPr lang="en-US" smtClean="0"/>
              <a:t>1/31/2023</a:t>
            </a:fld>
            <a:endParaRPr lang="en-US"/>
          </a:p>
        </p:txBody>
      </p:sp>
      <p:sp>
        <p:nvSpPr>
          <p:cNvPr id="6" name="Footer Placeholder 5"/>
          <p:cNvSpPr>
            <a:spLocks noGrp="1"/>
          </p:cNvSpPr>
          <p:nvPr>
            <p:ph type="ftr" sz="quarter" idx="11"/>
          </p:nvPr>
        </p:nvSpPr>
        <p:spPr/>
        <p:txBody>
          <a:bodyPr/>
          <a:lstStyle/>
          <a:p>
            <a:r>
              <a:rPr lang="en-US"/>
              <a:t>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0E5C5B6-0355-4071-B204-2366523DEE85}" type="datetime1">
              <a:rPr lang="en-US" smtClean="0"/>
              <a:t>1/31/2023</a:t>
            </a:fld>
            <a:endParaRPr lang="en-US"/>
          </a:p>
        </p:txBody>
      </p:sp>
      <p:sp>
        <p:nvSpPr>
          <p:cNvPr id="6" name="Footer Placeholder 5"/>
          <p:cNvSpPr>
            <a:spLocks noGrp="1"/>
          </p:cNvSpPr>
          <p:nvPr>
            <p:ph type="ftr" sz="quarter" idx="11"/>
          </p:nvPr>
        </p:nvSpPr>
        <p:spPr/>
        <p:txBody>
          <a:bodyPr/>
          <a:lstStyle/>
          <a:p>
            <a:r>
              <a:rPr lang="en-US"/>
              <a:t>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2.jpe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4542A4FA-458A-49ED-819D-D0E3340C7B62}" type="datetime1">
              <a:rPr lang="en-US" smtClean="0"/>
              <a:t>1/31/2023</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r>
              <a:rPr lang="en-US"/>
              <a:t>Dabbal S. Mahara</a:t>
            </a:r>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slow">
    <p:push/>
  </p:transition>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42A4FA-458A-49ED-819D-D0E3340C7B62}" type="datetime1">
              <a:rPr lang="en-US" smtClean="0"/>
              <a:t>1/31/2023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Dabbal S. Mahara</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4992061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ransition spd="slow">
    <p:push/>
  </p:transition>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542A4FA-458A-49ED-819D-D0E3340C7B62}" type="datetime1">
              <a:rPr lang="en-US" smtClean="0"/>
              <a:t>1/31/2023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Dabbal S. Mahara</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7893675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ransition spd="slow">
    <p:push/>
  </p:transition>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85800"/>
            <a:ext cx="8686800" cy="990600"/>
          </a:xfrm>
        </p:spPr>
        <p:txBody>
          <a:bodyPr>
            <a:noAutofit/>
          </a:bodyPr>
          <a:lstStyle/>
          <a:p>
            <a:pPr algn="ctr"/>
            <a:r>
              <a:rPr lang="en-US" sz="4400" b="1" dirty="0">
                <a:solidFill>
                  <a:srgbClr val="7030A0"/>
                </a:solidFill>
              </a:rPr>
              <a:t>UNIT – 2 </a:t>
            </a:r>
            <a:r>
              <a:rPr lang="en-US" sz="4400" b="1">
                <a:solidFill>
                  <a:srgbClr val="7030A0"/>
                </a:solidFill>
              </a:rPr>
              <a:t>Part III   Operators </a:t>
            </a:r>
            <a:r>
              <a:rPr lang="en-US" sz="4400" b="1" dirty="0">
                <a:solidFill>
                  <a:srgbClr val="7030A0"/>
                </a:solidFill>
              </a:rPr>
              <a:t>in C</a:t>
            </a:r>
            <a:endParaRPr lang="en-US" sz="2400" b="1" dirty="0">
              <a:solidFill>
                <a:srgbClr val="7030A0"/>
              </a:solidFill>
            </a:endParaRPr>
          </a:p>
        </p:txBody>
      </p:sp>
      <p:sp>
        <p:nvSpPr>
          <p:cNvPr id="4" name="Subtitle 3"/>
          <p:cNvSpPr>
            <a:spLocks noGrp="1"/>
          </p:cNvSpPr>
          <p:nvPr>
            <p:ph type="subTitle" idx="1"/>
          </p:nvPr>
        </p:nvSpPr>
        <p:spPr>
          <a:xfrm>
            <a:off x="2286000" y="2209800"/>
            <a:ext cx="8991600" cy="3943350"/>
          </a:xfrm>
        </p:spPr>
        <p:txBody>
          <a:bodyPr>
            <a:noAutofit/>
          </a:bodyPr>
          <a:lstStyle/>
          <a:p>
            <a:pPr algn="ctr">
              <a:spcBef>
                <a:spcPts val="450"/>
              </a:spcBef>
            </a:pPr>
            <a:r>
              <a:rPr lang="en-US" sz="2400" b="1" dirty="0">
                <a:solidFill>
                  <a:srgbClr val="7030A0"/>
                </a:solidFill>
              </a:rPr>
              <a:t>Programming in C (COM412)</a:t>
            </a:r>
          </a:p>
          <a:p>
            <a:pPr algn="ctr">
              <a:spcBef>
                <a:spcPts val="450"/>
              </a:spcBef>
            </a:pPr>
            <a:r>
              <a:rPr lang="en-US" sz="2400" b="1" dirty="0">
                <a:solidFill>
                  <a:srgbClr val="FF0000"/>
                </a:solidFill>
              </a:rPr>
              <a:t>BSc CSIT First Semester</a:t>
            </a:r>
          </a:p>
          <a:p>
            <a:pPr algn="ctr">
              <a:spcBef>
                <a:spcPts val="450"/>
              </a:spcBef>
            </a:pPr>
            <a:r>
              <a:rPr lang="en-US" dirty="0">
                <a:solidFill>
                  <a:srgbClr val="002060"/>
                </a:solidFill>
              </a:rPr>
              <a:t>Mid-West University</a:t>
            </a:r>
          </a:p>
          <a:p>
            <a:pPr algn="ctr">
              <a:spcBef>
                <a:spcPts val="450"/>
              </a:spcBef>
            </a:pPr>
            <a:r>
              <a:rPr lang="en-US" dirty="0">
                <a:solidFill>
                  <a:srgbClr val="002060"/>
                </a:solidFill>
              </a:rPr>
              <a:t>Birendranagar, Surkhet, Nepal</a:t>
            </a:r>
          </a:p>
          <a:p>
            <a:pPr algn="ctr">
              <a:spcBef>
                <a:spcPts val="450"/>
              </a:spcBef>
            </a:pPr>
            <a:endParaRPr lang="en-US" sz="1600" dirty="0">
              <a:solidFill>
                <a:srgbClr val="002060"/>
              </a:solidFill>
            </a:endParaRPr>
          </a:p>
          <a:p>
            <a:pPr algn="ctr"/>
            <a:r>
              <a:rPr lang="en-US" sz="2400" b="1" dirty="0">
                <a:solidFill>
                  <a:srgbClr val="C00000"/>
                </a:solidFill>
              </a:rPr>
              <a:t>Prepared by:</a:t>
            </a:r>
          </a:p>
          <a:p>
            <a:pPr algn="ctr"/>
            <a:r>
              <a:rPr lang="en-US" sz="2400" dirty="0">
                <a:solidFill>
                  <a:srgbClr val="0070C0"/>
                </a:solidFill>
              </a:rPr>
              <a:t>Dabbal Singh Mahara</a:t>
            </a:r>
          </a:p>
          <a:p>
            <a:pPr algn="ctr"/>
            <a:r>
              <a:rPr lang="en-US" sz="2400" dirty="0">
                <a:solidFill>
                  <a:srgbClr val="0070C0"/>
                </a:solidFill>
              </a:rPr>
              <a:t>Asst. Prof. </a:t>
            </a:r>
          </a:p>
          <a:p>
            <a:pPr algn="ctr"/>
            <a:r>
              <a:rPr lang="en-US" sz="2400" dirty="0">
                <a:solidFill>
                  <a:srgbClr val="0070C0"/>
                </a:solidFill>
              </a:rPr>
              <a:t>2023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108814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0"/>
            <a:ext cx="8229600" cy="5583936"/>
          </a:xfrm>
        </p:spPr>
        <p:txBody>
          <a:bodyPr/>
          <a:lstStyle/>
          <a:p>
            <a:pPr lvl="1" algn="just"/>
            <a:r>
              <a:rPr lang="en-US" b="1" u="sng" dirty="0">
                <a:solidFill>
                  <a:srgbClr val="FF0000"/>
                </a:solidFill>
              </a:rPr>
              <a:t>Division Rule</a:t>
            </a:r>
            <a:r>
              <a:rPr lang="en-US" dirty="0">
                <a:solidFill>
                  <a:srgbClr val="FF0000"/>
                </a:solidFill>
              </a:rPr>
              <a:t> for Integer Arithmetic, Real Arithmetic and Mixed-mode Arithmetic</a:t>
            </a:r>
          </a:p>
          <a:p>
            <a:pPr lvl="2"/>
            <a:r>
              <a:rPr lang="en-US" dirty="0">
                <a:solidFill>
                  <a:srgbClr val="FF0000"/>
                </a:solidFill>
              </a:rPr>
              <a:t>int / int = int</a:t>
            </a:r>
          </a:p>
          <a:p>
            <a:pPr lvl="2"/>
            <a:r>
              <a:rPr lang="en-US" dirty="0">
                <a:solidFill>
                  <a:srgbClr val="FF0000"/>
                </a:solidFill>
              </a:rPr>
              <a:t>float / float = float</a:t>
            </a:r>
          </a:p>
          <a:p>
            <a:pPr lvl="2"/>
            <a:r>
              <a:rPr lang="en-US" dirty="0">
                <a:solidFill>
                  <a:srgbClr val="FF0000"/>
                </a:solidFill>
              </a:rPr>
              <a:t>int / float = float</a:t>
            </a:r>
          </a:p>
          <a:p>
            <a:pPr lvl="2"/>
            <a:r>
              <a:rPr lang="en-US" dirty="0">
                <a:solidFill>
                  <a:srgbClr val="FF0000"/>
                </a:solidFill>
              </a:rPr>
              <a:t>float / int = float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0"/>
            <a:ext cx="8229600" cy="5583936"/>
          </a:xfrm>
        </p:spPr>
        <p:txBody>
          <a:bodyPr>
            <a:normAutofit lnSpcReduction="1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int months, days;</a:t>
            </a:r>
          </a:p>
          <a:p>
            <a:pPr>
              <a:buNone/>
            </a:pPr>
            <a:r>
              <a:rPr lang="en-US" dirty="0" err="1"/>
              <a:t>printf</a:t>
            </a:r>
            <a:r>
              <a:rPr lang="en-US" dirty="0"/>
              <a:t>(“Enter days\n”);</a:t>
            </a:r>
          </a:p>
          <a:p>
            <a:pPr>
              <a:buNone/>
            </a:pPr>
            <a:r>
              <a:rPr lang="en-US" dirty="0" err="1"/>
              <a:t>scanf</a:t>
            </a:r>
            <a:r>
              <a:rPr lang="en-US" dirty="0"/>
              <a:t>(“%d”, &amp;days);</a:t>
            </a:r>
          </a:p>
          <a:p>
            <a:pPr>
              <a:buNone/>
            </a:pPr>
            <a:r>
              <a:rPr lang="en-US" dirty="0"/>
              <a:t>months=days/30;</a:t>
            </a:r>
          </a:p>
          <a:p>
            <a:pPr>
              <a:buNone/>
            </a:pPr>
            <a:r>
              <a:rPr lang="en-US" dirty="0"/>
              <a:t>days=days%30;</a:t>
            </a:r>
          </a:p>
          <a:p>
            <a:pPr>
              <a:buNone/>
            </a:pPr>
            <a:r>
              <a:rPr lang="en-US" dirty="0" err="1"/>
              <a:t>printf</a:t>
            </a:r>
            <a:r>
              <a:rPr lang="en-US" dirty="0"/>
              <a:t>(“Months=%d Days=%d”, months, days);</a:t>
            </a:r>
          </a:p>
          <a:p>
            <a:pPr>
              <a:buNone/>
            </a:pPr>
            <a:r>
              <a:rPr lang="en-US" dirty="0" err="1"/>
              <a:t>getch</a:t>
            </a:r>
            <a:r>
              <a:rPr lang="en-US" dirty="0"/>
              <a:t>();</a:t>
            </a:r>
          </a:p>
          <a:p>
            <a:pPr>
              <a:buNone/>
            </a:pPr>
            <a:r>
              <a:rPr lang="en-US" dirty="0"/>
              <a:t>return 0</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p:txBody>
          <a:bodyPr/>
          <a:lstStyle/>
          <a:p>
            <a:pPr algn="just"/>
            <a:r>
              <a:rPr lang="en-US" dirty="0"/>
              <a:t>Relational operators are used to </a:t>
            </a:r>
            <a:r>
              <a:rPr lang="en-US" dirty="0">
                <a:solidFill>
                  <a:srgbClr val="FF0000"/>
                </a:solidFill>
              </a:rPr>
              <a:t>compare</a:t>
            </a:r>
            <a:r>
              <a:rPr lang="en-US" dirty="0"/>
              <a:t> two similar operands, and depending on their relation, take some actions.</a:t>
            </a:r>
          </a:p>
          <a:p>
            <a:pPr algn="just"/>
            <a:r>
              <a:rPr lang="en-US" dirty="0"/>
              <a:t>Relational operators compare their LHS operand with their RHS operand for </a:t>
            </a:r>
            <a:r>
              <a:rPr lang="en-US" dirty="0">
                <a:solidFill>
                  <a:srgbClr val="FF0000"/>
                </a:solidFill>
              </a:rPr>
              <a:t>lesser than</a:t>
            </a:r>
            <a:r>
              <a:rPr lang="en-US" dirty="0"/>
              <a:t>, </a:t>
            </a:r>
            <a:r>
              <a:rPr lang="en-US" dirty="0">
                <a:solidFill>
                  <a:srgbClr val="FF0000"/>
                </a:solidFill>
              </a:rPr>
              <a:t>greater than</a:t>
            </a:r>
            <a:r>
              <a:rPr lang="en-US" dirty="0"/>
              <a:t>, </a:t>
            </a:r>
            <a:r>
              <a:rPr lang="en-US" dirty="0">
                <a:solidFill>
                  <a:srgbClr val="FF0000"/>
                </a:solidFill>
              </a:rPr>
              <a:t>lesser than or equal to</a:t>
            </a:r>
            <a:r>
              <a:rPr lang="en-US" dirty="0"/>
              <a:t>, </a:t>
            </a:r>
            <a:r>
              <a:rPr lang="en-US" dirty="0">
                <a:solidFill>
                  <a:srgbClr val="FF0000"/>
                </a:solidFill>
              </a:rPr>
              <a:t>greater than or equal to</a:t>
            </a:r>
            <a:r>
              <a:rPr lang="en-US" dirty="0"/>
              <a:t>, </a:t>
            </a:r>
            <a:r>
              <a:rPr lang="en-US" dirty="0">
                <a:solidFill>
                  <a:srgbClr val="FF0000"/>
                </a:solidFill>
              </a:rPr>
              <a:t>equal to</a:t>
            </a:r>
            <a:r>
              <a:rPr lang="en-US" dirty="0"/>
              <a:t> or </a:t>
            </a:r>
            <a:r>
              <a:rPr lang="en-US" dirty="0">
                <a:solidFill>
                  <a:srgbClr val="FF0000"/>
                </a:solidFill>
              </a:rPr>
              <a:t>not equal to</a:t>
            </a:r>
            <a:r>
              <a:rPr lang="en-US" dirty="0"/>
              <a:t> relations. </a:t>
            </a:r>
          </a:p>
          <a:p>
            <a:pPr algn="just"/>
            <a:r>
              <a:rPr lang="en-US" dirty="0"/>
              <a:t>The value of a relational expression is either 1 (if condition is true) or 0 (if condition is false).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7" name="Table 6"/>
          <p:cNvGraphicFramePr>
            <a:graphicFrameLocks noGrp="1"/>
          </p:cNvGraphicFramePr>
          <p:nvPr/>
        </p:nvGraphicFramePr>
        <p:xfrm>
          <a:off x="2133600" y="2280920"/>
          <a:ext cx="7924800" cy="4200436"/>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501469">
                <a:tc>
                  <a:txBody>
                    <a:bodyPr/>
                    <a:lstStyle/>
                    <a:p>
                      <a:pPr algn="ctr"/>
                      <a:r>
                        <a:rPr lang="en-US" dirty="0"/>
                        <a:t>Operator</a:t>
                      </a:r>
                    </a:p>
                  </a:txBody>
                  <a:tcPr/>
                </a:tc>
                <a:tc>
                  <a:txBody>
                    <a:bodyPr/>
                    <a:lstStyle/>
                    <a:p>
                      <a:pPr algn="ctr"/>
                      <a:r>
                        <a:rPr lang="en-US" dirty="0"/>
                        <a:t>Meaning</a:t>
                      </a:r>
                    </a:p>
                  </a:txBody>
                  <a:tcPr/>
                </a:tc>
                <a:tc>
                  <a:txBody>
                    <a:bodyPr/>
                    <a:lstStyle/>
                    <a:p>
                      <a:pPr algn="ctr"/>
                      <a:r>
                        <a:rPr lang="en-US" dirty="0"/>
                        <a:t>Example (Relational Expression)</a:t>
                      </a:r>
                    </a:p>
                  </a:txBody>
                  <a:tcPr/>
                </a:tc>
                <a:tc>
                  <a:txBody>
                    <a:bodyPr/>
                    <a:lstStyle/>
                    <a:p>
                      <a:pPr algn="ctr"/>
                      <a:r>
                        <a:rPr lang="en-US" dirty="0"/>
                        <a:t>Output          (int a=15, b=7)</a:t>
                      </a:r>
                    </a:p>
                  </a:txBody>
                  <a:tcPr/>
                </a:tc>
                <a:extLst>
                  <a:ext uri="{0D108BD9-81ED-4DB2-BD59-A6C34878D82A}">
                    <a16:rowId xmlns:a16="http://schemas.microsoft.com/office/drawing/2014/main" val="10000"/>
                  </a:ext>
                </a:extLst>
              </a:tr>
              <a:tr h="501469">
                <a:tc>
                  <a:txBody>
                    <a:bodyPr/>
                    <a:lstStyle/>
                    <a:p>
                      <a:pPr algn="ctr"/>
                      <a:r>
                        <a:rPr lang="en-US" dirty="0"/>
                        <a:t>&lt;</a:t>
                      </a:r>
                    </a:p>
                  </a:txBody>
                  <a:tcPr/>
                </a:tc>
                <a:tc>
                  <a:txBody>
                    <a:bodyPr/>
                    <a:lstStyle/>
                    <a:p>
                      <a:pPr algn="ctr"/>
                      <a:r>
                        <a:rPr lang="en-US" dirty="0"/>
                        <a:t>Lesser Than</a:t>
                      </a:r>
                    </a:p>
                  </a:txBody>
                  <a:tcPr/>
                </a:tc>
                <a:tc>
                  <a:txBody>
                    <a:bodyPr/>
                    <a:lstStyle/>
                    <a:p>
                      <a:pPr algn="ctr"/>
                      <a:r>
                        <a:rPr lang="en-US" dirty="0"/>
                        <a:t>a &lt; b</a:t>
                      </a:r>
                    </a:p>
                  </a:txBody>
                  <a:tcPr/>
                </a:tc>
                <a:tc>
                  <a:txBody>
                    <a:bodyPr/>
                    <a:lstStyle/>
                    <a:p>
                      <a:pPr algn="ctr"/>
                      <a:r>
                        <a:rPr lang="en-US" dirty="0"/>
                        <a:t>0</a:t>
                      </a:r>
                    </a:p>
                  </a:txBody>
                  <a:tcPr/>
                </a:tc>
                <a:extLst>
                  <a:ext uri="{0D108BD9-81ED-4DB2-BD59-A6C34878D82A}">
                    <a16:rowId xmlns:a16="http://schemas.microsoft.com/office/drawing/2014/main" val="10001"/>
                  </a:ext>
                </a:extLst>
              </a:tr>
              <a:tr h="501469">
                <a:tc>
                  <a:txBody>
                    <a:bodyPr/>
                    <a:lstStyle/>
                    <a:p>
                      <a:pPr algn="ctr"/>
                      <a:r>
                        <a:rPr lang="en-US" dirty="0"/>
                        <a:t>&gt;</a:t>
                      </a:r>
                    </a:p>
                  </a:txBody>
                  <a:tcPr/>
                </a:tc>
                <a:tc>
                  <a:txBody>
                    <a:bodyPr/>
                    <a:lstStyle/>
                    <a:p>
                      <a:pPr algn="ctr"/>
                      <a:r>
                        <a:rPr lang="en-US" dirty="0"/>
                        <a:t>Greater Than</a:t>
                      </a:r>
                    </a:p>
                  </a:txBody>
                  <a:tcPr/>
                </a:tc>
                <a:tc>
                  <a:txBody>
                    <a:bodyPr/>
                    <a:lstStyle/>
                    <a:p>
                      <a:pPr algn="ctr"/>
                      <a:r>
                        <a:rPr lang="en-US" dirty="0"/>
                        <a:t>a &gt; b</a:t>
                      </a:r>
                    </a:p>
                  </a:txBody>
                  <a:tcPr/>
                </a:tc>
                <a:tc>
                  <a:txBody>
                    <a:bodyPr/>
                    <a:lstStyle/>
                    <a:p>
                      <a:pPr algn="ctr"/>
                      <a:r>
                        <a:rPr lang="en-US" dirty="0"/>
                        <a:t>1</a:t>
                      </a:r>
                    </a:p>
                  </a:txBody>
                  <a:tcPr/>
                </a:tc>
                <a:extLst>
                  <a:ext uri="{0D108BD9-81ED-4DB2-BD59-A6C34878D82A}">
                    <a16:rowId xmlns:a16="http://schemas.microsoft.com/office/drawing/2014/main" val="10002"/>
                  </a:ext>
                </a:extLst>
              </a:tr>
              <a:tr h="501469">
                <a:tc>
                  <a:txBody>
                    <a:bodyPr/>
                    <a:lstStyle/>
                    <a:p>
                      <a:pPr algn="ctr"/>
                      <a:r>
                        <a:rPr lang="en-US" dirty="0"/>
                        <a:t>&lt;=</a:t>
                      </a:r>
                    </a:p>
                  </a:txBody>
                  <a:tcPr/>
                </a:tc>
                <a:tc>
                  <a:txBody>
                    <a:bodyPr/>
                    <a:lstStyle/>
                    <a:p>
                      <a:pPr algn="ctr"/>
                      <a:r>
                        <a:rPr lang="en-US" dirty="0"/>
                        <a:t>Lesser Than or Equal To</a:t>
                      </a:r>
                    </a:p>
                  </a:txBody>
                  <a:tcPr/>
                </a:tc>
                <a:tc>
                  <a:txBody>
                    <a:bodyPr/>
                    <a:lstStyle/>
                    <a:p>
                      <a:pPr algn="ctr"/>
                      <a:r>
                        <a:rPr lang="en-US" dirty="0"/>
                        <a:t>a &lt;= b</a:t>
                      </a:r>
                    </a:p>
                  </a:txBody>
                  <a:tcPr/>
                </a:tc>
                <a:tc>
                  <a:txBody>
                    <a:bodyPr/>
                    <a:lstStyle/>
                    <a:p>
                      <a:pPr algn="ctr"/>
                      <a:r>
                        <a:rPr lang="en-US" dirty="0"/>
                        <a:t>0</a:t>
                      </a:r>
                    </a:p>
                  </a:txBody>
                  <a:tcPr/>
                </a:tc>
                <a:extLst>
                  <a:ext uri="{0D108BD9-81ED-4DB2-BD59-A6C34878D82A}">
                    <a16:rowId xmlns:a16="http://schemas.microsoft.com/office/drawing/2014/main" val="10003"/>
                  </a:ext>
                </a:extLst>
              </a:tr>
              <a:tr h="501469">
                <a:tc>
                  <a:txBody>
                    <a:bodyPr/>
                    <a:lstStyle/>
                    <a:p>
                      <a:pPr algn="ctr"/>
                      <a:r>
                        <a:rPr lang="en-US" dirty="0"/>
                        <a:t>&gt;=</a:t>
                      </a:r>
                    </a:p>
                  </a:txBody>
                  <a:tcPr/>
                </a:tc>
                <a:tc>
                  <a:txBody>
                    <a:bodyPr/>
                    <a:lstStyle/>
                    <a:p>
                      <a:pPr algn="ctr"/>
                      <a:r>
                        <a:rPr lang="en-US" dirty="0"/>
                        <a:t>Greater Than or Equal To</a:t>
                      </a:r>
                    </a:p>
                  </a:txBody>
                  <a:tcPr/>
                </a:tc>
                <a:tc>
                  <a:txBody>
                    <a:bodyPr/>
                    <a:lstStyle/>
                    <a:p>
                      <a:pPr algn="ctr"/>
                      <a:r>
                        <a:rPr lang="en-US" dirty="0"/>
                        <a:t>a &gt;= b</a:t>
                      </a:r>
                    </a:p>
                  </a:txBody>
                  <a:tcPr/>
                </a:tc>
                <a:tc>
                  <a:txBody>
                    <a:bodyPr/>
                    <a:lstStyle/>
                    <a:p>
                      <a:pPr algn="ctr"/>
                      <a:r>
                        <a:rPr lang="en-US" dirty="0"/>
                        <a:t>1</a:t>
                      </a:r>
                    </a:p>
                  </a:txBody>
                  <a:tcPr/>
                </a:tc>
                <a:extLst>
                  <a:ext uri="{0D108BD9-81ED-4DB2-BD59-A6C34878D82A}">
                    <a16:rowId xmlns:a16="http://schemas.microsoft.com/office/drawing/2014/main" val="10004"/>
                  </a:ext>
                </a:extLst>
              </a:tr>
              <a:tr h="501469">
                <a:tc>
                  <a:txBody>
                    <a:bodyPr/>
                    <a:lstStyle/>
                    <a:p>
                      <a:pPr algn="ctr"/>
                      <a:r>
                        <a:rPr lang="en-US" dirty="0"/>
                        <a:t>==</a:t>
                      </a:r>
                    </a:p>
                  </a:txBody>
                  <a:tcPr/>
                </a:tc>
                <a:tc>
                  <a:txBody>
                    <a:bodyPr/>
                    <a:lstStyle/>
                    <a:p>
                      <a:pPr algn="ctr"/>
                      <a:r>
                        <a:rPr lang="en-US" dirty="0"/>
                        <a:t>Equal To</a:t>
                      </a:r>
                    </a:p>
                  </a:txBody>
                  <a:tcPr/>
                </a:tc>
                <a:tc>
                  <a:txBody>
                    <a:bodyPr/>
                    <a:lstStyle/>
                    <a:p>
                      <a:pPr algn="ctr"/>
                      <a:r>
                        <a:rPr lang="en-US" dirty="0"/>
                        <a:t>a == b</a:t>
                      </a:r>
                    </a:p>
                  </a:txBody>
                  <a:tcPr/>
                </a:tc>
                <a:tc>
                  <a:txBody>
                    <a:bodyPr/>
                    <a:lstStyle/>
                    <a:p>
                      <a:pPr algn="ctr"/>
                      <a:r>
                        <a:rPr lang="en-US" dirty="0"/>
                        <a:t>0</a:t>
                      </a:r>
                    </a:p>
                  </a:txBody>
                  <a:tcPr/>
                </a:tc>
                <a:extLst>
                  <a:ext uri="{0D108BD9-81ED-4DB2-BD59-A6C34878D82A}">
                    <a16:rowId xmlns:a16="http://schemas.microsoft.com/office/drawing/2014/main" val="10005"/>
                  </a:ext>
                </a:extLst>
              </a:tr>
              <a:tr h="501469">
                <a:tc>
                  <a:txBody>
                    <a:bodyPr/>
                    <a:lstStyle/>
                    <a:p>
                      <a:pPr algn="ctr"/>
                      <a:r>
                        <a:rPr lang="en-US" dirty="0"/>
                        <a:t>!=</a:t>
                      </a:r>
                    </a:p>
                  </a:txBody>
                  <a:tcPr/>
                </a:tc>
                <a:tc>
                  <a:txBody>
                    <a:bodyPr/>
                    <a:lstStyle/>
                    <a:p>
                      <a:pPr algn="ctr"/>
                      <a:r>
                        <a:rPr lang="en-US" dirty="0"/>
                        <a:t>Not Equal To</a:t>
                      </a:r>
                    </a:p>
                  </a:txBody>
                  <a:tcPr/>
                </a:tc>
                <a:tc>
                  <a:txBody>
                    <a:bodyPr/>
                    <a:lstStyle/>
                    <a:p>
                      <a:pPr algn="ctr"/>
                      <a:r>
                        <a:rPr lang="en-US" dirty="0"/>
                        <a:t>a != b</a:t>
                      </a:r>
                    </a:p>
                  </a:txBody>
                  <a:tcPr/>
                </a:tc>
                <a:tc>
                  <a:txBody>
                    <a:bodyPr/>
                    <a:lstStyle/>
                    <a:p>
                      <a:pPr algn="ctr"/>
                      <a:r>
                        <a:rPr lang="en-US" dirty="0"/>
                        <a:t>1</a:t>
                      </a:r>
                    </a:p>
                  </a:txBody>
                  <a:tcPr/>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0"/>
            <a:ext cx="8229600" cy="5583936"/>
          </a:xfrm>
        </p:spPr>
        <p:txBody>
          <a:bodyPr/>
          <a:lstStyle/>
          <a:p>
            <a:pPr>
              <a:buNone/>
            </a:pPr>
            <a:r>
              <a:rPr lang="en-US" dirty="0">
                <a:solidFill>
                  <a:srgbClr val="FF0000"/>
                </a:solidFill>
              </a:rPr>
              <a:t>Note:-</a:t>
            </a:r>
          </a:p>
          <a:p>
            <a:pPr lvl="1" algn="just"/>
            <a:r>
              <a:rPr lang="en-US" dirty="0">
                <a:solidFill>
                  <a:srgbClr val="002060"/>
                </a:solidFill>
              </a:rPr>
              <a:t>The operators == and != are also called </a:t>
            </a:r>
            <a:r>
              <a:rPr lang="en-US" dirty="0">
                <a:solidFill>
                  <a:srgbClr val="FF0000"/>
                </a:solidFill>
              </a:rPr>
              <a:t>equality operators</a:t>
            </a:r>
            <a:r>
              <a:rPr lang="en-US" dirty="0">
                <a:solidFill>
                  <a:srgbClr val="002060"/>
                </a:solidFill>
              </a:rPr>
              <a:t>.</a:t>
            </a:r>
          </a:p>
          <a:p>
            <a:pPr lvl="1" algn="just"/>
            <a:r>
              <a:rPr lang="en-US" dirty="0">
                <a:solidFill>
                  <a:srgbClr val="002060"/>
                </a:solidFill>
              </a:rPr>
              <a:t>When arithmetic expressions are used on either side of a relational operator, the arithmetic expressions will be evaluated first and then the results are compared 		</a:t>
            </a:r>
            <a:r>
              <a:rPr lang="en-US" dirty="0">
                <a:solidFill>
                  <a:srgbClr val="FF0000"/>
                </a:solidFill>
              </a:rPr>
              <a:t>Arithmetic operators have high priority than Relational operators</a:t>
            </a:r>
            <a:r>
              <a:rPr lang="en-US" dirty="0">
                <a:solidFill>
                  <a:srgbClr val="002060"/>
                </a:solidFill>
              </a:rPr>
              <a:t>. </a:t>
            </a:r>
          </a:p>
          <a:p>
            <a:pPr lvl="1" algn="just"/>
            <a:r>
              <a:rPr lang="en-US" dirty="0">
                <a:solidFill>
                  <a:srgbClr val="002060"/>
                </a:solidFill>
              </a:rPr>
              <a:t>Relational operators are used in </a:t>
            </a:r>
            <a:r>
              <a:rPr lang="en-US" dirty="0">
                <a:solidFill>
                  <a:srgbClr val="FF0000"/>
                </a:solidFill>
              </a:rPr>
              <a:t>decision making statements</a:t>
            </a:r>
            <a:r>
              <a:rPr lang="en-US" dirty="0">
                <a:solidFill>
                  <a:srgbClr val="002060"/>
                </a:solidFill>
              </a:rPr>
              <a:t> like if…..else statements.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Right Arrow 5"/>
          <p:cNvSpPr/>
          <p:nvPr/>
        </p:nvSpPr>
        <p:spPr>
          <a:xfrm>
            <a:off x="5943600" y="3657600"/>
            <a:ext cx="1447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990600"/>
            <a:ext cx="8991600" cy="5583936"/>
          </a:xfrm>
        </p:spPr>
        <p:txBody>
          <a:bodyPr>
            <a:normAutofit/>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	</a:t>
            </a:r>
            <a:r>
              <a:rPr lang="en-US" sz="2400" dirty="0" err="1"/>
              <a:t>int</a:t>
            </a:r>
            <a:r>
              <a:rPr lang="en-US" sz="2400" dirty="0"/>
              <a:t> a=10,b=28,c=10;</a:t>
            </a:r>
          </a:p>
          <a:p>
            <a:pPr>
              <a:buNone/>
            </a:pPr>
            <a:r>
              <a:rPr lang="en-US" sz="2200" dirty="0"/>
              <a:t>	</a:t>
            </a:r>
            <a:r>
              <a:rPr lang="en-US" sz="2200" dirty="0" err="1"/>
              <a:t>printf</a:t>
            </a:r>
            <a:r>
              <a:rPr lang="en-US" sz="2200" dirty="0"/>
              <a:t>("a&lt;b =&gt; %d \t a&gt;b =&gt; %d \t a==c =&gt; %d", a&lt;b, a&gt;b, a==c);</a:t>
            </a:r>
          </a:p>
          <a:p>
            <a:pPr>
              <a:buNone/>
            </a:pPr>
            <a:r>
              <a:rPr lang="en-US" sz="2000" dirty="0"/>
              <a:t>	</a:t>
            </a:r>
            <a:r>
              <a:rPr lang="en-US" sz="2000" dirty="0" err="1"/>
              <a:t>printf</a:t>
            </a:r>
            <a:r>
              <a:rPr lang="en-US" sz="2000" dirty="0"/>
              <a:t>("\na&lt;=b =&gt; %d \t a&gt;=b =&gt; %d \t a!=b =&gt; %d", a&lt;=b, a&gt;=b, a!=b);</a:t>
            </a:r>
          </a:p>
          <a:p>
            <a:pPr>
              <a:buNone/>
            </a:pPr>
            <a:r>
              <a:rPr lang="en-US" sz="2400" dirty="0"/>
              <a:t>	</a:t>
            </a:r>
            <a:r>
              <a:rPr lang="en-US" sz="2400" dirty="0" err="1"/>
              <a:t>getch</a:t>
            </a:r>
            <a:r>
              <a:rPr lang="en-US" sz="2400" dirty="0"/>
              <a:t>();</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90600"/>
            <a:ext cx="8229600" cy="1066800"/>
          </a:xfrm>
        </p:spPr>
        <p:txBody>
          <a:bodyPr/>
          <a:lstStyle/>
          <a:p>
            <a:r>
              <a:rPr lang="en-US" dirty="0"/>
              <a:t>Logical or Boolean Operators</a:t>
            </a:r>
          </a:p>
        </p:txBody>
      </p:sp>
      <p:sp>
        <p:nvSpPr>
          <p:cNvPr id="3" name="Content Placeholder 2"/>
          <p:cNvSpPr>
            <a:spLocks noGrp="1"/>
          </p:cNvSpPr>
          <p:nvPr>
            <p:ph idx="1"/>
          </p:nvPr>
        </p:nvSpPr>
        <p:spPr>
          <a:xfrm>
            <a:off x="1981200" y="2057400"/>
            <a:ext cx="8229600" cy="4517136"/>
          </a:xfrm>
        </p:spPr>
        <p:txBody>
          <a:bodyPr>
            <a:normAutofit fontScale="92500" lnSpcReduction="10000"/>
          </a:bodyPr>
          <a:lstStyle/>
          <a:p>
            <a:pPr algn="just"/>
            <a:r>
              <a:rPr lang="en-US" dirty="0"/>
              <a:t>Logical operators are used to compare or evaluate logical and relational expressions. The operands of these operators must produce either 1 (True) or 0 (False). The whole result produced by logical operators is thus either True or False.</a:t>
            </a:r>
          </a:p>
          <a:p>
            <a:pPr algn="just"/>
            <a:r>
              <a:rPr lang="en-US" dirty="0"/>
              <a:t>Logical operators are also used in </a:t>
            </a:r>
            <a:r>
              <a:rPr lang="en-US" dirty="0">
                <a:solidFill>
                  <a:srgbClr val="FF0000"/>
                </a:solidFill>
              </a:rPr>
              <a:t>decision making statements</a:t>
            </a:r>
            <a:r>
              <a:rPr lang="en-US" dirty="0"/>
              <a:t>.</a:t>
            </a:r>
          </a:p>
          <a:p>
            <a:pPr algn="just"/>
            <a:r>
              <a:rPr lang="en-US" dirty="0"/>
              <a:t>There are 3 logical operators in C:</a:t>
            </a:r>
          </a:p>
          <a:p>
            <a:pPr algn="just">
              <a:buNone/>
            </a:pPr>
            <a:r>
              <a:rPr lang="en-US" dirty="0"/>
              <a:t>			</a:t>
            </a:r>
            <a:r>
              <a:rPr lang="en-US" dirty="0">
                <a:solidFill>
                  <a:srgbClr val="FF0000"/>
                </a:solidFill>
              </a:rPr>
              <a:t>&amp;&amp;		logical AND</a:t>
            </a:r>
          </a:p>
          <a:p>
            <a:pPr algn="just">
              <a:buNone/>
            </a:pPr>
            <a:r>
              <a:rPr lang="en-US" dirty="0">
                <a:solidFill>
                  <a:srgbClr val="FF0000"/>
                </a:solidFill>
              </a:rPr>
              <a:t>			||		logical OR</a:t>
            </a:r>
          </a:p>
          <a:p>
            <a:pPr algn="just">
              <a:buNone/>
            </a:pPr>
            <a:r>
              <a:rPr lang="en-US" dirty="0">
                <a:solidFill>
                  <a:srgbClr val="FF0000"/>
                </a:solidFill>
              </a:rPr>
              <a:t>			!		logical NOT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0"/>
            <a:ext cx="8229600" cy="5583936"/>
          </a:xfrm>
        </p:spPr>
        <p:txBody>
          <a:bodyPr>
            <a:normAutofit fontScale="92500" lnSpcReduction="20000"/>
          </a:bodyPr>
          <a:lstStyle/>
          <a:p>
            <a:pPr algn="just">
              <a:buNone/>
            </a:pPr>
            <a:r>
              <a:rPr lang="en-US" dirty="0"/>
              <a:t>	The following Truth Table summarizes the outcome of logical expressions:</a:t>
            </a:r>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r>
              <a:rPr lang="en-US" dirty="0"/>
              <a:t>Note:- 	</a:t>
            </a:r>
            <a:r>
              <a:rPr lang="en-US" dirty="0">
                <a:solidFill>
                  <a:srgbClr val="FF0000"/>
                </a:solidFill>
              </a:rPr>
              <a:t>1 implies True</a:t>
            </a:r>
          </a:p>
          <a:p>
            <a:pPr algn="just">
              <a:buNone/>
            </a:pPr>
            <a:r>
              <a:rPr lang="en-US" dirty="0">
                <a:solidFill>
                  <a:srgbClr val="FF0000"/>
                </a:solidFill>
              </a:rPr>
              <a:t>			0 implies False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6" name="Table 5"/>
          <p:cNvGraphicFramePr>
            <a:graphicFrameLocks noGrp="1"/>
          </p:cNvGraphicFramePr>
          <p:nvPr/>
        </p:nvGraphicFramePr>
        <p:xfrm>
          <a:off x="2438400" y="2032000"/>
          <a:ext cx="7543800" cy="32258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645160">
                <a:tc>
                  <a:txBody>
                    <a:bodyPr/>
                    <a:lstStyle/>
                    <a:p>
                      <a:pPr algn="ctr"/>
                      <a:r>
                        <a:rPr lang="en-US" b="1" dirty="0"/>
                        <a:t>Op1</a:t>
                      </a:r>
                    </a:p>
                  </a:txBody>
                  <a:tcPr/>
                </a:tc>
                <a:tc>
                  <a:txBody>
                    <a:bodyPr/>
                    <a:lstStyle/>
                    <a:p>
                      <a:pPr algn="ctr"/>
                      <a:r>
                        <a:rPr lang="en-US" b="1" dirty="0"/>
                        <a:t>Op2</a:t>
                      </a:r>
                    </a:p>
                  </a:txBody>
                  <a:tcPr/>
                </a:tc>
                <a:tc>
                  <a:txBody>
                    <a:bodyPr/>
                    <a:lstStyle/>
                    <a:p>
                      <a:pPr algn="ctr"/>
                      <a:r>
                        <a:rPr lang="en-US" b="1" dirty="0"/>
                        <a:t>Op1 &amp;&amp; Op2</a:t>
                      </a:r>
                    </a:p>
                  </a:txBody>
                  <a:tcPr/>
                </a:tc>
                <a:tc>
                  <a:txBody>
                    <a:bodyPr/>
                    <a:lstStyle/>
                    <a:p>
                      <a:pPr algn="ctr"/>
                      <a:r>
                        <a:rPr lang="en-US" b="1" dirty="0"/>
                        <a:t>Op1 || Op2</a:t>
                      </a:r>
                    </a:p>
                  </a:txBody>
                  <a:tcPr/>
                </a:tc>
                <a:tc>
                  <a:txBody>
                    <a:bodyPr/>
                    <a:lstStyle/>
                    <a:p>
                      <a:pPr algn="ctr"/>
                      <a:r>
                        <a:rPr lang="en-US" b="1" dirty="0"/>
                        <a:t>!Op1</a:t>
                      </a:r>
                    </a:p>
                  </a:txBody>
                  <a:tcPr/>
                </a:tc>
                <a:tc>
                  <a:txBody>
                    <a:bodyPr/>
                    <a:lstStyle/>
                    <a:p>
                      <a:pPr algn="ctr"/>
                      <a:r>
                        <a:rPr lang="en-US" b="1" dirty="0"/>
                        <a:t>!Op2</a:t>
                      </a:r>
                    </a:p>
                  </a:txBody>
                  <a:tcPr/>
                </a:tc>
                <a:extLst>
                  <a:ext uri="{0D108BD9-81ED-4DB2-BD59-A6C34878D82A}">
                    <a16:rowId xmlns:a16="http://schemas.microsoft.com/office/drawing/2014/main" val="10000"/>
                  </a:ext>
                </a:extLst>
              </a:tr>
              <a:tr h="645160">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1</a:t>
                      </a:r>
                    </a:p>
                  </a:txBody>
                  <a:tcPr/>
                </a:tc>
                <a:extLst>
                  <a:ext uri="{0D108BD9-81ED-4DB2-BD59-A6C34878D82A}">
                    <a16:rowId xmlns:a16="http://schemas.microsoft.com/office/drawing/2014/main" val="10001"/>
                  </a:ext>
                </a:extLst>
              </a:tr>
              <a:tr h="64516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2"/>
                  </a:ext>
                </a:extLst>
              </a:tr>
              <a:tr h="64516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extLst>
                  <a:ext uri="{0D108BD9-81ED-4DB2-BD59-A6C34878D82A}">
                    <a16:rowId xmlns:a16="http://schemas.microsoft.com/office/drawing/2014/main" val="10003"/>
                  </a:ext>
                </a:extLst>
              </a:tr>
              <a:tr h="645160">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4"/>
                  </a:ext>
                </a:extLst>
              </a:tr>
            </a:tbl>
          </a:graphicData>
        </a:graphic>
      </p:graphicFrame>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Content Placeholder 5"/>
          <p:cNvSpPr>
            <a:spLocks noGrp="1"/>
          </p:cNvSpPr>
          <p:nvPr>
            <p:ph idx="1"/>
          </p:nvPr>
        </p:nvSpPr>
        <p:spPr>
          <a:xfrm>
            <a:off x="1981200" y="1066800"/>
            <a:ext cx="8229600" cy="5507736"/>
          </a:xfrm>
        </p:spPr>
        <p:txBody>
          <a:bodyPr>
            <a:normAutofit fontScale="92500" lnSpcReduction="1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int a=10,b=5,c=20;</a:t>
            </a:r>
          </a:p>
          <a:p>
            <a:pPr>
              <a:buNone/>
            </a:pPr>
            <a:r>
              <a:rPr lang="en-US" dirty="0" err="1"/>
              <a:t>printf</a:t>
            </a:r>
            <a:r>
              <a:rPr lang="en-US" dirty="0"/>
              <a:t>(“\n a&lt;b &amp;&amp; a&lt;c =&gt; %d”, (a&lt;b &amp;&amp; a&lt;c));</a:t>
            </a:r>
          </a:p>
          <a:p>
            <a:pPr>
              <a:buNone/>
            </a:pPr>
            <a:r>
              <a:rPr lang="en-US" dirty="0" err="1"/>
              <a:t>printf</a:t>
            </a:r>
            <a:r>
              <a:rPr lang="en-US" dirty="0"/>
              <a:t>(“\n a&gt;b &amp;&amp; b&lt;c =&gt; %d”, (a&gt;b &amp;&amp; b&lt;c));</a:t>
            </a:r>
          </a:p>
          <a:p>
            <a:pPr>
              <a:buNone/>
            </a:pPr>
            <a:r>
              <a:rPr lang="en-US" dirty="0" err="1"/>
              <a:t>printf</a:t>
            </a:r>
            <a:r>
              <a:rPr lang="en-US" dirty="0"/>
              <a:t>(“\n a&lt;b || a&lt;c =&gt; %d”, (a&lt;b || a&lt;c));</a:t>
            </a:r>
          </a:p>
          <a:p>
            <a:pPr>
              <a:buNone/>
            </a:pPr>
            <a:r>
              <a:rPr lang="en-US" dirty="0" err="1"/>
              <a:t>printf</a:t>
            </a:r>
            <a:r>
              <a:rPr lang="en-US" dirty="0"/>
              <a:t>(“\n a&gt;b || b&lt;c =&gt; %d”, (a&gt;b || b&lt;c));</a:t>
            </a:r>
          </a:p>
          <a:p>
            <a:pPr>
              <a:buNone/>
            </a:pPr>
            <a:r>
              <a:rPr lang="en-US" dirty="0" err="1"/>
              <a:t>printf</a:t>
            </a:r>
            <a:r>
              <a:rPr lang="en-US" dirty="0"/>
              <a:t>(“\n a&gt;c || b&gt;c =&gt; %d”, (a&gt;c || b&gt;c));</a:t>
            </a:r>
          </a:p>
          <a:p>
            <a:pPr>
              <a:buNone/>
            </a:pPr>
            <a:r>
              <a:rPr lang="en-US" dirty="0" err="1"/>
              <a:t>getch</a:t>
            </a:r>
            <a:r>
              <a:rPr lang="en-US" dirty="0"/>
              <a:t>();</a:t>
            </a:r>
          </a:p>
          <a:p>
            <a:pPr>
              <a:buNone/>
            </a:pPr>
            <a:r>
              <a:rPr lang="en-US" dirty="0"/>
              <a:t>Return 0;</a:t>
            </a:r>
          </a:p>
          <a:p>
            <a:pPr>
              <a:buNone/>
            </a:pPr>
            <a:r>
              <a:rPr lang="en-US" dirty="0"/>
              <a:t>}</a:t>
            </a:r>
          </a:p>
        </p:txBody>
      </p:sp>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90600"/>
            <a:ext cx="8229600" cy="1066800"/>
          </a:xfrm>
        </p:spPr>
        <p:txBody>
          <a:bodyPr/>
          <a:lstStyle/>
          <a:p>
            <a:r>
              <a:rPr lang="en-US" dirty="0"/>
              <a:t>Assignment Operators</a:t>
            </a:r>
          </a:p>
        </p:txBody>
      </p:sp>
      <p:sp>
        <p:nvSpPr>
          <p:cNvPr id="3" name="Content Placeholder 2"/>
          <p:cNvSpPr>
            <a:spLocks noGrp="1"/>
          </p:cNvSpPr>
          <p:nvPr>
            <p:ph idx="1"/>
          </p:nvPr>
        </p:nvSpPr>
        <p:spPr>
          <a:xfrm>
            <a:off x="1981200" y="1981200"/>
            <a:ext cx="8229600" cy="4593336"/>
          </a:xfrm>
        </p:spPr>
        <p:txBody>
          <a:bodyPr>
            <a:normAutofit fontScale="92500" lnSpcReduction="20000"/>
          </a:bodyPr>
          <a:lstStyle/>
          <a:p>
            <a:pPr algn="just"/>
            <a:r>
              <a:rPr lang="en-US" dirty="0"/>
              <a:t>Assignment operators are used to assign the result of an expression to a variable.</a:t>
            </a:r>
          </a:p>
          <a:p>
            <a:pPr algn="just"/>
            <a:r>
              <a:rPr lang="en-US" dirty="0"/>
              <a:t>The assignment operator is </a:t>
            </a:r>
            <a:r>
              <a:rPr lang="en-US" dirty="0">
                <a:solidFill>
                  <a:srgbClr val="FF0000"/>
                </a:solidFill>
              </a:rPr>
              <a:t>=</a:t>
            </a:r>
            <a:r>
              <a:rPr lang="en-US" dirty="0"/>
              <a:t>.</a:t>
            </a:r>
          </a:p>
          <a:p>
            <a:pPr algn="just"/>
            <a:r>
              <a:rPr lang="en-US" dirty="0"/>
              <a:t>E.g. 		</a:t>
            </a:r>
            <a:r>
              <a:rPr lang="en-US" dirty="0">
                <a:solidFill>
                  <a:srgbClr val="FF0000"/>
                </a:solidFill>
              </a:rPr>
              <a:t>x = (</a:t>
            </a:r>
            <a:r>
              <a:rPr lang="en-US" dirty="0" err="1">
                <a:solidFill>
                  <a:srgbClr val="FF0000"/>
                </a:solidFill>
              </a:rPr>
              <a:t>a+b</a:t>
            </a:r>
            <a:r>
              <a:rPr lang="en-US" dirty="0">
                <a:solidFill>
                  <a:srgbClr val="FF0000"/>
                </a:solidFill>
              </a:rPr>
              <a:t>)/2; 			    	 </a:t>
            </a:r>
            <a:r>
              <a:rPr lang="en-US" dirty="0"/>
              <a:t>/* Here the result of the expression (</a:t>
            </a:r>
            <a:r>
              <a:rPr lang="en-US" dirty="0" err="1"/>
              <a:t>a+b</a:t>
            </a:r>
            <a:r>
              <a:rPr lang="en-US" dirty="0"/>
              <a:t>)/2 is 		assigned to the variable x */</a:t>
            </a:r>
          </a:p>
          <a:p>
            <a:pPr algn="just"/>
            <a:endParaRPr lang="en-US" dirty="0"/>
          </a:p>
          <a:p>
            <a:pPr algn="just"/>
            <a:r>
              <a:rPr lang="en-US" dirty="0"/>
              <a:t>In addition, C has a set of shorthand assignment operators of the form:							</a:t>
            </a:r>
            <a:r>
              <a:rPr lang="en-US" dirty="0">
                <a:solidFill>
                  <a:srgbClr val="FF0000"/>
                </a:solidFill>
              </a:rPr>
              <a:t>v op= exp;</a:t>
            </a:r>
          </a:p>
          <a:p>
            <a:pPr algn="just">
              <a:buNone/>
            </a:pPr>
            <a:r>
              <a:rPr lang="en-US" dirty="0"/>
              <a:t>/* Here </a:t>
            </a:r>
            <a:r>
              <a:rPr lang="en-US" dirty="0">
                <a:solidFill>
                  <a:srgbClr val="FF0000"/>
                </a:solidFill>
              </a:rPr>
              <a:t>v</a:t>
            </a:r>
            <a:r>
              <a:rPr lang="en-US" dirty="0"/>
              <a:t> is a variable, </a:t>
            </a:r>
            <a:r>
              <a:rPr lang="en-US" dirty="0">
                <a:solidFill>
                  <a:srgbClr val="FF0000"/>
                </a:solidFill>
              </a:rPr>
              <a:t>exp</a:t>
            </a:r>
            <a:r>
              <a:rPr lang="en-US" dirty="0"/>
              <a:t> is an expression and </a:t>
            </a:r>
            <a:r>
              <a:rPr lang="en-US" dirty="0">
                <a:solidFill>
                  <a:srgbClr val="FF0000"/>
                </a:solidFill>
              </a:rPr>
              <a:t>op</a:t>
            </a:r>
            <a:r>
              <a:rPr lang="en-US" dirty="0"/>
              <a:t> is a    C binary arithmetic operator. The operator </a:t>
            </a:r>
            <a:r>
              <a:rPr lang="en-US" dirty="0">
                <a:solidFill>
                  <a:srgbClr val="FF0000"/>
                </a:solidFill>
              </a:rPr>
              <a:t>op=</a:t>
            </a:r>
            <a:r>
              <a:rPr lang="en-US" dirty="0"/>
              <a:t> is called shorthand assignment operator.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a:t>
            </a:r>
          </a:p>
        </p:txBody>
      </p:sp>
      <p:sp>
        <p:nvSpPr>
          <p:cNvPr id="3" name="Content Placeholder 2"/>
          <p:cNvSpPr>
            <a:spLocks noGrp="1"/>
          </p:cNvSpPr>
          <p:nvPr>
            <p:ph idx="1"/>
          </p:nvPr>
        </p:nvSpPr>
        <p:spPr/>
        <p:txBody>
          <a:bodyPr/>
          <a:lstStyle/>
          <a:p>
            <a:pPr algn="just">
              <a:spcAft>
                <a:spcPts val="1800"/>
              </a:spcAft>
            </a:pPr>
            <a:r>
              <a:rPr lang="en-US" dirty="0"/>
              <a:t>An operator is a symbol that is used in programs to perform certain </a:t>
            </a:r>
            <a:r>
              <a:rPr lang="en-US" dirty="0">
                <a:solidFill>
                  <a:srgbClr val="FF0000"/>
                </a:solidFill>
              </a:rPr>
              <a:t>mathematical or logical manipulations</a:t>
            </a:r>
            <a:r>
              <a:rPr lang="en-US" dirty="0"/>
              <a:t>.</a:t>
            </a:r>
          </a:p>
          <a:p>
            <a:pPr algn="just">
              <a:spcAft>
                <a:spcPts val="1800"/>
              </a:spcAft>
            </a:pPr>
            <a:r>
              <a:rPr lang="en-US" dirty="0"/>
              <a:t>E.g. in the simple expression 1+2, the symbol + is called an operator which operates on two data items 1 and 2.</a:t>
            </a:r>
          </a:p>
          <a:p>
            <a:pPr algn="just">
              <a:spcAft>
                <a:spcPts val="1800"/>
              </a:spcAft>
            </a:pPr>
            <a:r>
              <a:rPr lang="en-US" dirty="0"/>
              <a:t>The data items that operators act upon are called </a:t>
            </a:r>
            <a:r>
              <a:rPr lang="en-US" dirty="0">
                <a:solidFill>
                  <a:srgbClr val="FF0000"/>
                </a:solidFill>
              </a:rPr>
              <a:t>operands</a:t>
            </a: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90600"/>
            <a:ext cx="8229600" cy="1066800"/>
          </a:xfrm>
        </p:spPr>
        <p:txBody>
          <a:bodyPr/>
          <a:lstStyle/>
          <a:p>
            <a:r>
              <a:rPr lang="en-US" dirty="0"/>
              <a:t>Assignment Operators…</a:t>
            </a:r>
          </a:p>
        </p:txBody>
      </p:sp>
      <p:sp>
        <p:nvSpPr>
          <p:cNvPr id="3" name="Content Placeholder 2"/>
          <p:cNvSpPr>
            <a:spLocks noGrp="1"/>
          </p:cNvSpPr>
          <p:nvPr>
            <p:ph idx="1"/>
          </p:nvPr>
        </p:nvSpPr>
        <p:spPr>
          <a:xfrm>
            <a:off x="1981200" y="1981200"/>
            <a:ext cx="8229600" cy="4593336"/>
          </a:xfrm>
        </p:spPr>
        <p:txBody>
          <a:bodyPr>
            <a:normAutofit/>
          </a:bodyPr>
          <a:lstStyle/>
          <a:p>
            <a:pPr algn="just"/>
            <a:r>
              <a:rPr lang="en-US" sz="2400" dirty="0"/>
              <a:t>The assignment statement 							</a:t>
            </a:r>
            <a:r>
              <a:rPr lang="en-US" sz="2400" dirty="0">
                <a:solidFill>
                  <a:srgbClr val="FF0000"/>
                </a:solidFill>
              </a:rPr>
              <a:t>v op= exp;</a:t>
            </a:r>
            <a:r>
              <a:rPr lang="en-US" sz="2400" dirty="0"/>
              <a:t>					is equivalent to								</a:t>
            </a:r>
            <a:r>
              <a:rPr lang="en-US" sz="2400" dirty="0">
                <a:solidFill>
                  <a:srgbClr val="FF0000"/>
                </a:solidFill>
              </a:rPr>
              <a:t>v = v op (exp);</a:t>
            </a:r>
          </a:p>
          <a:p>
            <a:pPr algn="just">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Table 5"/>
          <p:cNvGraphicFramePr>
            <a:graphicFrameLocks noGrp="1"/>
          </p:cNvGraphicFramePr>
          <p:nvPr/>
        </p:nvGraphicFramePr>
        <p:xfrm>
          <a:off x="2209800" y="3718561"/>
          <a:ext cx="7620000" cy="300348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623641">
                <a:tc>
                  <a:txBody>
                    <a:bodyPr/>
                    <a:lstStyle/>
                    <a:p>
                      <a:pPr algn="ctr"/>
                      <a:r>
                        <a:rPr lang="en-US" b="1" dirty="0"/>
                        <a:t>Statement with simple assignment operator</a:t>
                      </a:r>
                    </a:p>
                  </a:txBody>
                  <a:tcPr/>
                </a:tc>
                <a:tc>
                  <a:txBody>
                    <a:bodyPr/>
                    <a:lstStyle/>
                    <a:p>
                      <a:pPr algn="ctr"/>
                      <a:r>
                        <a:rPr lang="en-US" b="1" dirty="0"/>
                        <a:t>Statement with shorthand operator</a:t>
                      </a:r>
                    </a:p>
                  </a:txBody>
                  <a:tcPr/>
                </a:tc>
                <a:extLst>
                  <a:ext uri="{0D108BD9-81ED-4DB2-BD59-A6C34878D82A}">
                    <a16:rowId xmlns:a16="http://schemas.microsoft.com/office/drawing/2014/main" val="10000"/>
                  </a:ext>
                </a:extLst>
              </a:tr>
              <a:tr h="472680">
                <a:tc>
                  <a:txBody>
                    <a:bodyPr/>
                    <a:lstStyle/>
                    <a:p>
                      <a:pPr algn="ctr"/>
                      <a:r>
                        <a:rPr lang="en-US" b="1" dirty="0"/>
                        <a:t>a = a + 1</a:t>
                      </a:r>
                    </a:p>
                  </a:txBody>
                  <a:tcPr/>
                </a:tc>
                <a:tc>
                  <a:txBody>
                    <a:bodyPr/>
                    <a:lstStyle/>
                    <a:p>
                      <a:pPr algn="ctr"/>
                      <a:r>
                        <a:rPr lang="en-US" b="1" dirty="0"/>
                        <a:t>a += 1</a:t>
                      </a:r>
                    </a:p>
                  </a:txBody>
                  <a:tcPr/>
                </a:tc>
                <a:extLst>
                  <a:ext uri="{0D108BD9-81ED-4DB2-BD59-A6C34878D82A}">
                    <a16:rowId xmlns:a16="http://schemas.microsoft.com/office/drawing/2014/main" val="10001"/>
                  </a:ext>
                </a:extLst>
              </a:tr>
              <a:tr h="472680">
                <a:tc>
                  <a:txBody>
                    <a:bodyPr/>
                    <a:lstStyle/>
                    <a:p>
                      <a:pPr algn="ctr"/>
                      <a:r>
                        <a:rPr lang="en-US" b="1" dirty="0"/>
                        <a:t>a = a – 1</a:t>
                      </a:r>
                    </a:p>
                  </a:txBody>
                  <a:tcPr/>
                </a:tc>
                <a:tc>
                  <a:txBody>
                    <a:bodyPr/>
                    <a:lstStyle/>
                    <a:p>
                      <a:pPr algn="ctr"/>
                      <a:r>
                        <a:rPr lang="en-US" b="1" dirty="0"/>
                        <a:t>a -= 1</a:t>
                      </a:r>
                    </a:p>
                  </a:txBody>
                  <a:tcPr/>
                </a:tc>
                <a:extLst>
                  <a:ext uri="{0D108BD9-81ED-4DB2-BD59-A6C34878D82A}">
                    <a16:rowId xmlns:a16="http://schemas.microsoft.com/office/drawing/2014/main" val="10002"/>
                  </a:ext>
                </a:extLst>
              </a:tr>
              <a:tr h="472680">
                <a:tc>
                  <a:txBody>
                    <a:bodyPr/>
                    <a:lstStyle/>
                    <a:p>
                      <a:pPr algn="ctr"/>
                      <a:r>
                        <a:rPr lang="en-US" b="1" dirty="0"/>
                        <a:t>a = a * (n + 1)</a:t>
                      </a:r>
                    </a:p>
                  </a:txBody>
                  <a:tcPr/>
                </a:tc>
                <a:tc>
                  <a:txBody>
                    <a:bodyPr/>
                    <a:lstStyle/>
                    <a:p>
                      <a:pPr algn="ctr"/>
                      <a:r>
                        <a:rPr lang="en-US" b="1" dirty="0"/>
                        <a:t>a *= n+1</a:t>
                      </a:r>
                    </a:p>
                  </a:txBody>
                  <a:tcPr/>
                </a:tc>
                <a:extLst>
                  <a:ext uri="{0D108BD9-81ED-4DB2-BD59-A6C34878D82A}">
                    <a16:rowId xmlns:a16="http://schemas.microsoft.com/office/drawing/2014/main" val="10003"/>
                  </a:ext>
                </a:extLst>
              </a:tr>
              <a:tr h="472680">
                <a:tc>
                  <a:txBody>
                    <a:bodyPr/>
                    <a:lstStyle/>
                    <a:p>
                      <a:pPr algn="ctr"/>
                      <a:r>
                        <a:rPr lang="en-US" b="1" dirty="0"/>
                        <a:t>a = a / (n + 1)</a:t>
                      </a:r>
                    </a:p>
                  </a:txBody>
                  <a:tcPr/>
                </a:tc>
                <a:tc>
                  <a:txBody>
                    <a:bodyPr/>
                    <a:lstStyle/>
                    <a:p>
                      <a:pPr algn="ctr"/>
                      <a:r>
                        <a:rPr lang="en-US" b="1" dirty="0"/>
                        <a:t>a /= n+1</a:t>
                      </a:r>
                    </a:p>
                  </a:txBody>
                  <a:tcPr/>
                </a:tc>
                <a:extLst>
                  <a:ext uri="{0D108BD9-81ED-4DB2-BD59-A6C34878D82A}">
                    <a16:rowId xmlns:a16="http://schemas.microsoft.com/office/drawing/2014/main" val="10004"/>
                  </a:ext>
                </a:extLst>
              </a:tr>
              <a:tr h="472680">
                <a:tc>
                  <a:txBody>
                    <a:bodyPr/>
                    <a:lstStyle/>
                    <a:p>
                      <a:pPr algn="ctr"/>
                      <a:r>
                        <a:rPr lang="en-US" b="1" dirty="0"/>
                        <a:t>a = a % b</a:t>
                      </a:r>
                    </a:p>
                  </a:txBody>
                  <a:tcPr/>
                </a:tc>
                <a:tc>
                  <a:txBody>
                    <a:bodyPr/>
                    <a:lstStyle/>
                    <a:p>
                      <a:pPr algn="ctr"/>
                      <a:r>
                        <a:rPr lang="en-US" b="1" dirty="0"/>
                        <a:t>a %= b</a:t>
                      </a:r>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 and Decrement Operators</a:t>
            </a:r>
          </a:p>
        </p:txBody>
      </p:sp>
      <p:sp>
        <p:nvSpPr>
          <p:cNvPr id="3" name="Content Placeholder 2"/>
          <p:cNvSpPr>
            <a:spLocks noGrp="1"/>
          </p:cNvSpPr>
          <p:nvPr>
            <p:ph idx="1"/>
          </p:nvPr>
        </p:nvSpPr>
        <p:spPr/>
        <p:txBody>
          <a:bodyPr>
            <a:normAutofit/>
          </a:bodyPr>
          <a:lstStyle/>
          <a:p>
            <a:r>
              <a:rPr lang="en-US" dirty="0"/>
              <a:t>The increment and decrement operators are:	</a:t>
            </a:r>
            <a:r>
              <a:rPr lang="en-US" dirty="0">
                <a:solidFill>
                  <a:srgbClr val="FF0000"/>
                </a:solidFill>
              </a:rPr>
              <a:t>++ </a:t>
            </a:r>
            <a:r>
              <a:rPr lang="en-US" dirty="0"/>
              <a:t>and</a:t>
            </a:r>
            <a:r>
              <a:rPr lang="en-US" dirty="0">
                <a:solidFill>
                  <a:srgbClr val="FF0000"/>
                </a:solidFill>
              </a:rPr>
              <a:t> --</a:t>
            </a:r>
          </a:p>
          <a:p>
            <a:r>
              <a:rPr lang="en-US" dirty="0"/>
              <a:t>The operator </a:t>
            </a:r>
            <a:r>
              <a:rPr lang="en-US" dirty="0">
                <a:solidFill>
                  <a:srgbClr val="FF0000"/>
                </a:solidFill>
              </a:rPr>
              <a:t>++</a:t>
            </a:r>
            <a:r>
              <a:rPr lang="en-US" dirty="0"/>
              <a:t> adds 1 to the operand while the operator </a:t>
            </a:r>
            <a:r>
              <a:rPr lang="en-US" dirty="0">
                <a:solidFill>
                  <a:srgbClr val="FF0000"/>
                </a:solidFill>
              </a:rPr>
              <a:t>--</a:t>
            </a:r>
            <a:r>
              <a:rPr lang="en-US" dirty="0"/>
              <a:t> subtracts 1 from the operand.</a:t>
            </a:r>
          </a:p>
          <a:p>
            <a:r>
              <a:rPr lang="en-US" dirty="0"/>
              <a:t>These are unary operators and take the following form:	</a:t>
            </a:r>
            <a:r>
              <a:rPr lang="en-US" dirty="0">
                <a:solidFill>
                  <a:srgbClr val="FF0000"/>
                </a:solidFill>
              </a:rPr>
              <a:t>++m;		</a:t>
            </a:r>
            <a:r>
              <a:rPr lang="en-US" dirty="0"/>
              <a:t>or</a:t>
            </a:r>
            <a:r>
              <a:rPr lang="en-US" dirty="0">
                <a:solidFill>
                  <a:srgbClr val="FF0000"/>
                </a:solidFill>
              </a:rPr>
              <a:t>	m++;					 --m;		</a:t>
            </a:r>
            <a:r>
              <a:rPr lang="en-US" dirty="0"/>
              <a:t>or</a:t>
            </a:r>
            <a:r>
              <a:rPr lang="en-US" dirty="0">
                <a:solidFill>
                  <a:srgbClr val="FF0000"/>
                </a:solidFill>
              </a:rPr>
              <a:t>	m--;</a:t>
            </a:r>
          </a:p>
          <a:p>
            <a:r>
              <a:rPr lang="en-US" dirty="0"/>
              <a:t>++m; 	is equivalent to	m=m+1; (or m+=1;)           --m;	is equivalent to	m=m-1;  (or m-=1;)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66800"/>
            <a:ext cx="8229600" cy="5507736"/>
          </a:xfrm>
        </p:spPr>
        <p:txBody>
          <a:bodyPr>
            <a:normAutofit fontScale="77500" lnSpcReduction="2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a:t>void main()</a:t>
            </a:r>
          </a:p>
          <a:p>
            <a:pPr>
              <a:buNone/>
            </a:pPr>
            <a:r>
              <a:rPr lang="en-US" dirty="0"/>
              <a:t>{</a:t>
            </a:r>
          </a:p>
          <a:p>
            <a:pPr>
              <a:buNone/>
            </a:pPr>
            <a:r>
              <a:rPr lang="en-US" dirty="0"/>
              <a:t>   </a:t>
            </a:r>
            <a:r>
              <a:rPr lang="en-US" dirty="0" err="1"/>
              <a:t>int</a:t>
            </a:r>
            <a:r>
              <a:rPr lang="en-US" dirty="0"/>
              <a:t> y, m=5, x, l=5;</a:t>
            </a:r>
          </a:p>
          <a:p>
            <a:pPr>
              <a:buNone/>
            </a:pPr>
            <a:endParaRPr lang="en-US" dirty="0"/>
          </a:p>
          <a:p>
            <a:pPr>
              <a:buNone/>
            </a:pPr>
            <a:r>
              <a:rPr lang="en-US" dirty="0"/>
              <a:t>	y=++m;		           </a:t>
            </a:r>
            <a:r>
              <a:rPr lang="en-US" dirty="0">
                <a:solidFill>
                  <a:srgbClr val="FF0000"/>
                </a:solidFill>
              </a:rPr>
              <a:t>/*A prefix operator</a:t>
            </a:r>
            <a:r>
              <a:rPr lang="en-US" dirty="0"/>
              <a:t> </a:t>
            </a:r>
            <a:r>
              <a:rPr lang="en-US" dirty="0">
                <a:solidFill>
                  <a:srgbClr val="FF0000"/>
                </a:solidFill>
              </a:rPr>
              <a:t>first adds 1 to the</a:t>
            </a:r>
            <a:r>
              <a:rPr lang="en-US" dirty="0"/>
              <a:t> </a:t>
            </a:r>
            <a:r>
              <a:rPr lang="en-US" dirty="0" err="1"/>
              <a:t>printf</a:t>
            </a:r>
            <a:r>
              <a:rPr lang="en-US" dirty="0"/>
              <a:t>("\n %</a:t>
            </a:r>
            <a:r>
              <a:rPr lang="en-US" dirty="0" err="1"/>
              <a:t>d",m</a:t>
            </a:r>
            <a:r>
              <a:rPr lang="en-US" dirty="0"/>
              <a:t>); 	               </a:t>
            </a:r>
            <a:r>
              <a:rPr lang="en-US" dirty="0">
                <a:solidFill>
                  <a:srgbClr val="FF0000"/>
                </a:solidFill>
              </a:rPr>
              <a:t>operand and then the result is</a:t>
            </a:r>
            <a:r>
              <a:rPr lang="en-US" dirty="0"/>
              <a:t> </a:t>
            </a:r>
            <a:r>
              <a:rPr lang="en-US" dirty="0" err="1"/>
              <a:t>printf</a:t>
            </a:r>
            <a:r>
              <a:rPr lang="en-US" dirty="0"/>
              <a:t>("\n %</a:t>
            </a:r>
            <a:r>
              <a:rPr lang="en-US" dirty="0" err="1"/>
              <a:t>d",y</a:t>
            </a:r>
            <a:r>
              <a:rPr lang="en-US" dirty="0"/>
              <a:t>);	               </a:t>
            </a:r>
            <a:r>
              <a:rPr lang="en-US" dirty="0">
                <a:solidFill>
                  <a:srgbClr val="FF0000"/>
                </a:solidFill>
              </a:rPr>
              <a:t>assigned to the variable on left*/</a:t>
            </a:r>
          </a:p>
          <a:p>
            <a:pPr>
              <a:buNone/>
            </a:pPr>
            <a:endParaRPr lang="en-US" dirty="0"/>
          </a:p>
          <a:p>
            <a:pPr>
              <a:buNone/>
            </a:pPr>
            <a:r>
              <a:rPr lang="en-US" dirty="0"/>
              <a:t>    x=l++;			</a:t>
            </a:r>
            <a:r>
              <a:rPr lang="en-US" dirty="0">
                <a:solidFill>
                  <a:srgbClr val="FF0000"/>
                </a:solidFill>
              </a:rPr>
              <a:t>/*A postfix operator first assigns</a:t>
            </a:r>
          </a:p>
          <a:p>
            <a:pPr>
              <a:buNone/>
            </a:pPr>
            <a:r>
              <a:rPr lang="en-US" dirty="0"/>
              <a:t>    </a:t>
            </a:r>
            <a:r>
              <a:rPr lang="en-US" dirty="0" err="1"/>
              <a:t>printf</a:t>
            </a:r>
            <a:r>
              <a:rPr lang="en-US" dirty="0"/>
              <a:t>("\n %</a:t>
            </a:r>
            <a:r>
              <a:rPr lang="en-US" dirty="0" err="1"/>
              <a:t>d",l</a:t>
            </a:r>
            <a:r>
              <a:rPr lang="en-US" dirty="0"/>
              <a:t>);		    </a:t>
            </a:r>
            <a:r>
              <a:rPr lang="en-US" dirty="0">
                <a:solidFill>
                  <a:srgbClr val="FF0000"/>
                </a:solidFill>
              </a:rPr>
              <a:t>the value to the variable on left, </a:t>
            </a:r>
            <a:endParaRPr lang="en-US" dirty="0"/>
          </a:p>
          <a:p>
            <a:pPr>
              <a:buNone/>
            </a:pPr>
            <a:r>
              <a:rPr lang="en-US" dirty="0"/>
              <a:t>    </a:t>
            </a:r>
            <a:r>
              <a:rPr lang="en-US" dirty="0" err="1"/>
              <a:t>printf</a:t>
            </a:r>
            <a:r>
              <a:rPr lang="en-US" dirty="0"/>
              <a:t>("\n %</a:t>
            </a:r>
            <a:r>
              <a:rPr lang="en-US" dirty="0" err="1"/>
              <a:t>d",x</a:t>
            </a:r>
            <a:r>
              <a:rPr lang="en-US" dirty="0"/>
              <a:t>);		    </a:t>
            </a:r>
            <a:r>
              <a:rPr lang="en-US" dirty="0">
                <a:solidFill>
                  <a:srgbClr val="FF0000"/>
                </a:solidFill>
              </a:rPr>
              <a:t>and then adds 1 to the operand*/</a:t>
            </a:r>
            <a:endParaRPr lang="en-US" dirty="0"/>
          </a:p>
          <a:p>
            <a:pPr>
              <a:buNone/>
            </a:pPr>
            <a:endParaRPr lang="en-US" dirty="0"/>
          </a:p>
          <a:p>
            <a:pPr>
              <a:buNone/>
            </a:pPr>
            <a:r>
              <a:rPr lang="en-US" dirty="0"/>
              <a:t>    </a:t>
            </a:r>
            <a:r>
              <a:rPr lang="en-US" dirty="0" err="1"/>
              <a:t>getch</a:t>
            </a:r>
            <a:r>
              <a:rPr lang="en-US" dirty="0"/>
              <a:t>();</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Rectangle 5"/>
          <p:cNvSpPr/>
          <p:nvPr/>
        </p:nvSpPr>
        <p:spPr>
          <a:xfrm rot="21231011">
            <a:off x="5827252" y="1696447"/>
            <a:ext cx="4042696" cy="646331"/>
          </a:xfrm>
          <a:prstGeom prst="rect">
            <a:avLst/>
          </a:prstGeom>
          <a:noFill/>
        </p:spPr>
        <p:txBody>
          <a:bodyPr wrap="square" lIns="91440" tIns="45720" rIns="91440" bIns="45720">
            <a:spAutoFit/>
          </a:bodyPr>
          <a:lstStyle/>
          <a:p>
            <a:pPr algn="ctr"/>
            <a:r>
              <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Important</a:t>
            </a:r>
          </a:p>
        </p:txBody>
      </p:sp>
      <p:sp>
        <p:nvSpPr>
          <p:cNvPr id="7" name="Down Arrow 6"/>
          <p:cNvSpPr/>
          <p:nvPr/>
        </p:nvSpPr>
        <p:spPr>
          <a:xfrm>
            <a:off x="7665720" y="2259765"/>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a:t>
            </a:r>
          </a:p>
        </p:txBody>
      </p:sp>
      <p:sp>
        <p:nvSpPr>
          <p:cNvPr id="3" name="Content Placeholder 2"/>
          <p:cNvSpPr>
            <a:spLocks noGrp="1"/>
          </p:cNvSpPr>
          <p:nvPr>
            <p:ph idx="1"/>
          </p:nvPr>
        </p:nvSpPr>
        <p:spPr/>
        <p:txBody>
          <a:bodyPr>
            <a:normAutofit/>
          </a:bodyPr>
          <a:lstStyle/>
          <a:p>
            <a:pPr algn="just"/>
            <a:r>
              <a:rPr lang="en-US" dirty="0"/>
              <a:t>The operator pair “? :” is known as conditional operator.</a:t>
            </a:r>
          </a:p>
          <a:p>
            <a:pPr algn="just"/>
            <a:r>
              <a:rPr lang="en-US" dirty="0"/>
              <a:t>It has three operands, so is called ternary operator.</a:t>
            </a:r>
          </a:p>
          <a:p>
            <a:pPr algn="just"/>
            <a:r>
              <a:rPr lang="en-US" dirty="0"/>
              <a:t>The C syntax for this operator is:</a:t>
            </a:r>
          </a:p>
          <a:p>
            <a:pPr algn="just">
              <a:buNone/>
            </a:pPr>
            <a:r>
              <a:rPr lang="en-US" dirty="0"/>
              <a:t>			</a:t>
            </a:r>
            <a:r>
              <a:rPr lang="en-US" dirty="0">
                <a:solidFill>
                  <a:srgbClr val="FF0000"/>
                </a:solidFill>
              </a:rPr>
              <a:t>exp1 ? exp2 : exp3</a:t>
            </a:r>
          </a:p>
          <a:p>
            <a:pPr algn="just">
              <a:buNone/>
            </a:pPr>
            <a:r>
              <a:rPr lang="en-US" dirty="0"/>
              <a:t>	where exp1, exp2 and exp3 are expressions.</a:t>
            </a:r>
          </a:p>
          <a:p>
            <a:pPr algn="just"/>
            <a:r>
              <a:rPr lang="en-US" dirty="0"/>
              <a:t>Here, exp1 is evaluated first. If exp1 is true, the value of exp2 is the value of the conditional expression. If exp1 is false, the value of exp3 is the value of the conditional expression.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0"/>
            <a:ext cx="8229600" cy="5583936"/>
          </a:xfrm>
        </p:spPr>
        <p:txBody>
          <a:bodyPr>
            <a:normAutofit lnSpcReduction="1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a:t> </a:t>
            </a:r>
            <a:r>
              <a:rPr lang="en-US" dirty="0" err="1"/>
              <a:t>int</a:t>
            </a:r>
            <a:r>
              <a:rPr lang="en-US" dirty="0"/>
              <a:t> main()</a:t>
            </a:r>
          </a:p>
          <a:p>
            <a:pPr>
              <a:buNone/>
            </a:pPr>
            <a:r>
              <a:rPr lang="en-US" dirty="0"/>
              <a:t>{</a:t>
            </a:r>
          </a:p>
          <a:p>
            <a:pPr>
              <a:buNone/>
            </a:pPr>
            <a:r>
              <a:rPr lang="en-US" dirty="0"/>
              <a:t>int n1,n2,larger;</a:t>
            </a:r>
          </a:p>
          <a:p>
            <a:pPr>
              <a:buNone/>
            </a:pPr>
            <a:r>
              <a:rPr lang="en-US" dirty="0" err="1"/>
              <a:t>printf</a:t>
            </a:r>
            <a:r>
              <a:rPr lang="en-US" dirty="0"/>
              <a:t>("Enter two numbers:");</a:t>
            </a:r>
          </a:p>
          <a:p>
            <a:pPr>
              <a:buNone/>
            </a:pPr>
            <a:r>
              <a:rPr lang="en-US" dirty="0" err="1"/>
              <a:t>scanf</a:t>
            </a:r>
            <a:r>
              <a:rPr lang="en-US" dirty="0"/>
              <a:t>("%d %d",&amp;n1,&amp;n2);</a:t>
            </a:r>
          </a:p>
          <a:p>
            <a:pPr>
              <a:buNone/>
            </a:pPr>
            <a:r>
              <a:rPr lang="en-US" dirty="0"/>
              <a:t>larger = n1&gt;n2 ? n1 : n2;</a:t>
            </a:r>
          </a:p>
          <a:p>
            <a:pPr>
              <a:buNone/>
            </a:pPr>
            <a:r>
              <a:rPr lang="en-US" dirty="0" err="1"/>
              <a:t>printf</a:t>
            </a:r>
            <a:r>
              <a:rPr lang="en-US" dirty="0"/>
              <a:t>("The larger number is:%</a:t>
            </a:r>
            <a:r>
              <a:rPr lang="en-US" dirty="0" err="1"/>
              <a:t>d",larger</a:t>
            </a:r>
            <a:r>
              <a:rPr lang="en-US" dirty="0"/>
              <a:t>);</a:t>
            </a:r>
          </a:p>
          <a:p>
            <a:pPr>
              <a:buNone/>
            </a:pPr>
            <a:r>
              <a:rPr lang="en-US" dirty="0" err="1"/>
              <a:t>getch</a:t>
            </a:r>
            <a:r>
              <a:rPr lang="en-US" dirty="0"/>
              <a:t>();</a:t>
            </a:r>
          </a:p>
          <a:p>
            <a:pPr>
              <a:buNone/>
            </a:pPr>
            <a:r>
              <a:rPr lang="en-US" dirty="0"/>
              <a:t>return 0;</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66800"/>
            <a:ext cx="8229600" cy="1066800"/>
          </a:xfrm>
        </p:spPr>
        <p:txBody>
          <a:bodyPr/>
          <a:lstStyle/>
          <a:p>
            <a:r>
              <a:rPr lang="en-US" dirty="0"/>
              <a:t>Bitwise Operators</a:t>
            </a:r>
          </a:p>
        </p:txBody>
      </p:sp>
      <p:sp>
        <p:nvSpPr>
          <p:cNvPr id="3" name="Content Placeholder 2"/>
          <p:cNvSpPr>
            <a:spLocks noGrp="1"/>
          </p:cNvSpPr>
          <p:nvPr>
            <p:ph idx="1"/>
          </p:nvPr>
        </p:nvSpPr>
        <p:spPr>
          <a:xfrm>
            <a:off x="1981200" y="2133600"/>
            <a:ext cx="8229600" cy="4440936"/>
          </a:xfrm>
        </p:spPr>
        <p:txBody>
          <a:bodyPr>
            <a:normAutofit fontScale="92500" lnSpcReduction="10000"/>
          </a:bodyPr>
          <a:lstStyle/>
          <a:p>
            <a:pPr algn="just"/>
            <a:r>
              <a:rPr lang="en-US" dirty="0"/>
              <a:t>Bitwise operators are used for manipulating data at bit level.</a:t>
            </a:r>
          </a:p>
          <a:p>
            <a:pPr algn="just"/>
            <a:r>
              <a:rPr lang="en-US" dirty="0"/>
              <a:t>These operators are used for testing the bits, or shifting them to the left or to the right.</a:t>
            </a:r>
          </a:p>
          <a:p>
            <a:pPr algn="just"/>
            <a:r>
              <a:rPr lang="en-US" dirty="0"/>
              <a:t>Bitwise operators can be applied only to integer-type operands (signed or unsigned) and </a:t>
            </a:r>
            <a:r>
              <a:rPr lang="en-US" dirty="0">
                <a:solidFill>
                  <a:srgbClr val="C00000"/>
                </a:solidFill>
              </a:rPr>
              <a:t>not to float or double</a:t>
            </a:r>
            <a:r>
              <a:rPr lang="en-US" dirty="0"/>
              <a:t>.</a:t>
            </a:r>
          </a:p>
          <a:p>
            <a:pPr algn="just"/>
            <a:r>
              <a:rPr lang="en-US" dirty="0"/>
              <a:t>There are 3 types of bitwise operators-</a:t>
            </a:r>
          </a:p>
          <a:p>
            <a:pPr marL="982980" lvl="1" indent="-571500" algn="just">
              <a:buFont typeface="+mj-lt"/>
              <a:buAutoNum type="romanUcPeriod"/>
            </a:pPr>
            <a:r>
              <a:rPr lang="en-US" dirty="0">
                <a:solidFill>
                  <a:srgbClr val="002060"/>
                </a:solidFill>
              </a:rPr>
              <a:t>Bitwise logical operators</a:t>
            </a:r>
          </a:p>
          <a:p>
            <a:pPr marL="982980" lvl="1" indent="-571500" algn="just">
              <a:buFont typeface="+mj-lt"/>
              <a:buAutoNum type="romanUcPeriod"/>
            </a:pPr>
            <a:r>
              <a:rPr lang="en-US" dirty="0">
                <a:solidFill>
                  <a:srgbClr val="002060"/>
                </a:solidFill>
              </a:rPr>
              <a:t>Bitwise shift operators</a:t>
            </a:r>
          </a:p>
          <a:p>
            <a:pPr marL="982980" lvl="1" indent="-571500" algn="just">
              <a:buFont typeface="+mj-lt"/>
              <a:buAutoNum type="romanUcPeriod"/>
            </a:pPr>
            <a:r>
              <a:rPr lang="en-US" dirty="0">
                <a:solidFill>
                  <a:srgbClr val="002060"/>
                </a:solidFill>
              </a:rPr>
              <a:t>One’s complement operator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mj-lt"/>
              <a:buAutoNum type="romanUcPeriod"/>
            </a:pPr>
            <a:r>
              <a:rPr lang="en-US" dirty="0"/>
              <a:t>Bitwise Logical Operators</a:t>
            </a:r>
          </a:p>
        </p:txBody>
      </p:sp>
      <p:sp>
        <p:nvSpPr>
          <p:cNvPr id="3" name="Content Placeholder 2"/>
          <p:cNvSpPr>
            <a:spLocks noGrp="1"/>
          </p:cNvSpPr>
          <p:nvPr>
            <p:ph idx="1"/>
          </p:nvPr>
        </p:nvSpPr>
        <p:spPr/>
        <p:txBody>
          <a:bodyPr/>
          <a:lstStyle/>
          <a:p>
            <a:pPr algn="just"/>
            <a:r>
              <a:rPr lang="en-US" dirty="0"/>
              <a:t>Bitwise logical operators perform logical tests between two integer-type operands.</a:t>
            </a:r>
          </a:p>
          <a:p>
            <a:pPr algn="just"/>
            <a:r>
              <a:rPr lang="en-US" dirty="0"/>
              <a:t>These operators work on their operands bit-by-bit starting from the LSB (i.e. the rightmost bit).</a:t>
            </a:r>
          </a:p>
          <a:p>
            <a:pPr algn="just"/>
            <a:r>
              <a:rPr lang="en-US" dirty="0"/>
              <a:t>There are three logical bitwise operators:</a:t>
            </a:r>
          </a:p>
          <a:p>
            <a:pPr lvl="1" algn="just"/>
            <a:r>
              <a:rPr lang="en-US" dirty="0">
                <a:solidFill>
                  <a:srgbClr val="002060"/>
                </a:solidFill>
              </a:rPr>
              <a:t>Bitwise AND (&amp;)</a:t>
            </a:r>
          </a:p>
          <a:p>
            <a:pPr lvl="1" algn="just"/>
            <a:r>
              <a:rPr lang="en-US" dirty="0">
                <a:solidFill>
                  <a:srgbClr val="002060"/>
                </a:solidFill>
              </a:rPr>
              <a:t>Bitwise OR (|)</a:t>
            </a:r>
          </a:p>
          <a:p>
            <a:pPr lvl="1" algn="just"/>
            <a:r>
              <a:rPr lang="en-US" dirty="0">
                <a:solidFill>
                  <a:srgbClr val="002060"/>
                </a:solidFill>
              </a:rPr>
              <a:t>Bitwise Exclusive OR / Bitwise XOR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Bitwise AND (&amp;)</a:t>
            </a:r>
          </a:p>
        </p:txBody>
      </p:sp>
      <p:sp>
        <p:nvSpPr>
          <p:cNvPr id="3" name="Content Placeholder 2"/>
          <p:cNvSpPr>
            <a:spLocks noGrp="1"/>
          </p:cNvSpPr>
          <p:nvPr>
            <p:ph idx="1"/>
          </p:nvPr>
        </p:nvSpPr>
        <p:spPr/>
        <p:txBody>
          <a:bodyPr>
            <a:normAutofit lnSpcReduction="10000"/>
          </a:bodyPr>
          <a:lstStyle/>
          <a:p>
            <a:pPr algn="just"/>
            <a:r>
              <a:rPr lang="en-US" dirty="0"/>
              <a:t>The bitwise AND performs logical </a:t>
            </a:r>
            <a:r>
              <a:rPr lang="en-US" dirty="0" err="1"/>
              <a:t>ANDing</a:t>
            </a:r>
            <a:r>
              <a:rPr lang="en-US" dirty="0"/>
              <a:t> between two operands.</a:t>
            </a:r>
          </a:p>
          <a:p>
            <a:pPr algn="just"/>
            <a:r>
              <a:rPr lang="en-US" dirty="0"/>
              <a:t>The result </a:t>
            </a:r>
            <a:r>
              <a:rPr lang="en-US" dirty="0" err="1"/>
              <a:t>ANDing</a:t>
            </a:r>
            <a:r>
              <a:rPr lang="en-US" dirty="0"/>
              <a:t> operation is 1 if both the bits have a value of 1; otherwise it is 0.</a:t>
            </a:r>
          </a:p>
          <a:p>
            <a:pPr algn="just"/>
            <a:r>
              <a:rPr lang="en-US" dirty="0"/>
              <a:t>E.g. If	</a:t>
            </a:r>
          </a:p>
          <a:p>
            <a:pPr algn="just">
              <a:buNone/>
            </a:pPr>
            <a:r>
              <a:rPr lang="en-US" dirty="0"/>
              <a:t>			num1 =  </a:t>
            </a:r>
            <a:r>
              <a:rPr lang="en-US" dirty="0">
                <a:solidFill>
                  <a:srgbClr val="C00000"/>
                </a:solidFill>
              </a:rPr>
              <a:t>0101 0000 0000 0010</a:t>
            </a:r>
            <a:r>
              <a:rPr lang="en-US" dirty="0"/>
              <a:t>	</a:t>
            </a:r>
          </a:p>
          <a:p>
            <a:pPr algn="just">
              <a:buNone/>
            </a:pPr>
            <a:r>
              <a:rPr lang="en-US" dirty="0"/>
              <a:t>    		num2 = </a:t>
            </a:r>
            <a:r>
              <a:rPr lang="en-US" dirty="0">
                <a:solidFill>
                  <a:srgbClr val="C00000"/>
                </a:solidFill>
              </a:rPr>
              <a:t>0001 0010  1100   1010</a:t>
            </a:r>
          </a:p>
          <a:p>
            <a:pPr algn="just">
              <a:buNone/>
            </a:pPr>
            <a:r>
              <a:rPr lang="en-US" dirty="0"/>
              <a:t>		Then</a:t>
            </a:r>
          </a:p>
          <a:p>
            <a:pPr algn="just">
              <a:buNone/>
            </a:pPr>
            <a:r>
              <a:rPr lang="en-US" dirty="0"/>
              <a:t>			num = (num1 &amp; num2);</a:t>
            </a:r>
          </a:p>
          <a:p>
            <a:pPr algn="just">
              <a:buNone/>
            </a:pPr>
            <a:r>
              <a:rPr lang="en-US" dirty="0"/>
              <a:t>		Gives </a:t>
            </a:r>
          </a:p>
          <a:p>
            <a:pPr algn="just">
              <a:buNone/>
            </a:pPr>
            <a:r>
              <a:rPr lang="en-US" dirty="0"/>
              <a:t>				    </a:t>
            </a:r>
            <a:r>
              <a:rPr lang="en-US" dirty="0">
                <a:solidFill>
                  <a:srgbClr val="C00000"/>
                </a:solidFill>
              </a:rPr>
              <a:t>0001 0000 0000 0010</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OR (|)</a:t>
            </a:r>
          </a:p>
        </p:txBody>
      </p:sp>
      <p:sp>
        <p:nvSpPr>
          <p:cNvPr id="3" name="Content Placeholder 2"/>
          <p:cNvSpPr>
            <a:spLocks noGrp="1"/>
          </p:cNvSpPr>
          <p:nvPr>
            <p:ph idx="1"/>
          </p:nvPr>
        </p:nvSpPr>
        <p:spPr/>
        <p:txBody>
          <a:bodyPr>
            <a:normAutofit lnSpcReduction="10000"/>
          </a:bodyPr>
          <a:lstStyle/>
          <a:p>
            <a:pPr algn="just"/>
            <a:r>
              <a:rPr lang="en-US" dirty="0"/>
              <a:t>The bitwise OR performs logical </a:t>
            </a:r>
            <a:r>
              <a:rPr lang="en-US" dirty="0" err="1"/>
              <a:t>ORing</a:t>
            </a:r>
            <a:r>
              <a:rPr lang="en-US" dirty="0"/>
              <a:t> between two operands. </a:t>
            </a:r>
          </a:p>
          <a:p>
            <a:pPr algn="just"/>
            <a:r>
              <a:rPr lang="en-US" dirty="0"/>
              <a:t>The result of </a:t>
            </a:r>
            <a:r>
              <a:rPr lang="en-US" dirty="0" err="1"/>
              <a:t>ORing</a:t>
            </a:r>
            <a:r>
              <a:rPr lang="en-US" dirty="0"/>
              <a:t> operation is 1 if at least one of the bits have a value of 1; otherwise it is 0.</a:t>
            </a:r>
          </a:p>
          <a:p>
            <a:pPr algn="just"/>
            <a:r>
              <a:rPr lang="en-US" dirty="0"/>
              <a:t>E.g. If	</a:t>
            </a:r>
          </a:p>
          <a:p>
            <a:pPr algn="just">
              <a:buNone/>
            </a:pPr>
            <a:r>
              <a:rPr lang="en-US" dirty="0"/>
              <a:t>			num1 =  </a:t>
            </a:r>
            <a:r>
              <a:rPr lang="en-US" dirty="0">
                <a:solidFill>
                  <a:srgbClr val="C00000"/>
                </a:solidFill>
              </a:rPr>
              <a:t>0101 0000 0000 0010</a:t>
            </a:r>
            <a:r>
              <a:rPr lang="en-US" dirty="0"/>
              <a:t>		</a:t>
            </a:r>
          </a:p>
          <a:p>
            <a:pPr algn="just">
              <a:buNone/>
            </a:pPr>
            <a:r>
              <a:rPr lang="en-US" dirty="0"/>
              <a:t> 			num2 = </a:t>
            </a:r>
            <a:r>
              <a:rPr lang="en-US" dirty="0">
                <a:solidFill>
                  <a:srgbClr val="C00000"/>
                </a:solidFill>
              </a:rPr>
              <a:t>0001 0010  1100   1010</a:t>
            </a:r>
          </a:p>
          <a:p>
            <a:pPr algn="just">
              <a:buNone/>
            </a:pPr>
            <a:r>
              <a:rPr lang="en-US" dirty="0"/>
              <a:t>		Then</a:t>
            </a:r>
          </a:p>
          <a:p>
            <a:pPr algn="just">
              <a:buNone/>
            </a:pPr>
            <a:r>
              <a:rPr lang="en-US" dirty="0"/>
              <a:t>			num = (num1 | num2);</a:t>
            </a:r>
          </a:p>
          <a:p>
            <a:pPr algn="just">
              <a:buNone/>
            </a:pPr>
            <a:r>
              <a:rPr lang="en-US" dirty="0"/>
              <a:t>		Gives </a:t>
            </a:r>
          </a:p>
          <a:p>
            <a:pPr algn="just">
              <a:buNone/>
            </a:pPr>
            <a:r>
              <a:rPr lang="en-US" dirty="0"/>
              <a:t>				    </a:t>
            </a:r>
            <a:r>
              <a:rPr lang="en-US" dirty="0">
                <a:solidFill>
                  <a:srgbClr val="C00000"/>
                </a:solidFill>
              </a:rPr>
              <a:t>0101 0010 1100 1010</a:t>
            </a:r>
          </a:p>
          <a:p>
            <a:pPr algn="just"/>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Exclusive OR (</a:t>
            </a:r>
            <a:r>
              <a:rPr lang="en-US" b="1" dirty="0"/>
              <a:t>^</a:t>
            </a:r>
            <a:r>
              <a:rPr lang="en-US" dirty="0"/>
              <a:t>)</a:t>
            </a:r>
          </a:p>
        </p:txBody>
      </p:sp>
      <p:sp>
        <p:nvSpPr>
          <p:cNvPr id="3" name="Content Placeholder 2"/>
          <p:cNvSpPr>
            <a:spLocks noGrp="1"/>
          </p:cNvSpPr>
          <p:nvPr>
            <p:ph idx="1"/>
          </p:nvPr>
        </p:nvSpPr>
        <p:spPr/>
        <p:txBody>
          <a:bodyPr>
            <a:normAutofit lnSpcReduction="10000"/>
          </a:bodyPr>
          <a:lstStyle/>
          <a:p>
            <a:pPr algn="just"/>
            <a:r>
              <a:rPr lang="en-US" dirty="0"/>
              <a:t>The bitwise XOR performs logical </a:t>
            </a:r>
            <a:r>
              <a:rPr lang="en-US" dirty="0" err="1"/>
              <a:t>XORing</a:t>
            </a:r>
            <a:r>
              <a:rPr lang="en-US" dirty="0"/>
              <a:t> between two operands.</a:t>
            </a:r>
          </a:p>
          <a:p>
            <a:pPr algn="just"/>
            <a:r>
              <a:rPr lang="en-US" dirty="0"/>
              <a:t>The result of </a:t>
            </a:r>
            <a:r>
              <a:rPr lang="en-US" dirty="0" err="1"/>
              <a:t>XORing</a:t>
            </a:r>
            <a:r>
              <a:rPr lang="en-US" dirty="0"/>
              <a:t> operation is 1 only if one of the bits have a value of 1; otherwise it is 0.</a:t>
            </a:r>
          </a:p>
          <a:p>
            <a:pPr algn="just"/>
            <a:r>
              <a:rPr lang="en-US" dirty="0"/>
              <a:t>E.g. If	</a:t>
            </a:r>
          </a:p>
          <a:p>
            <a:pPr algn="just">
              <a:buNone/>
            </a:pPr>
            <a:r>
              <a:rPr lang="en-US" dirty="0"/>
              <a:t>			num1 =  </a:t>
            </a:r>
            <a:r>
              <a:rPr lang="en-US" dirty="0">
                <a:solidFill>
                  <a:srgbClr val="C00000"/>
                </a:solidFill>
              </a:rPr>
              <a:t>0101 0000 0000 0010</a:t>
            </a:r>
            <a:r>
              <a:rPr lang="en-US" dirty="0"/>
              <a:t>	</a:t>
            </a:r>
          </a:p>
          <a:p>
            <a:pPr algn="just">
              <a:buNone/>
            </a:pPr>
            <a:r>
              <a:rPr lang="en-US" dirty="0"/>
              <a:t> 			num2 = </a:t>
            </a:r>
            <a:r>
              <a:rPr lang="en-US" dirty="0">
                <a:solidFill>
                  <a:srgbClr val="C00000"/>
                </a:solidFill>
              </a:rPr>
              <a:t>0001 0010  1100   1010</a:t>
            </a:r>
          </a:p>
          <a:p>
            <a:pPr algn="just">
              <a:buNone/>
            </a:pPr>
            <a:r>
              <a:rPr lang="en-US" dirty="0"/>
              <a:t>		Then</a:t>
            </a:r>
          </a:p>
          <a:p>
            <a:pPr algn="just">
              <a:buNone/>
            </a:pPr>
            <a:r>
              <a:rPr lang="en-US" dirty="0"/>
              <a:t>			num = (num1 ^ num2);</a:t>
            </a:r>
          </a:p>
          <a:p>
            <a:pPr algn="just">
              <a:buNone/>
            </a:pPr>
            <a:r>
              <a:rPr lang="en-US" dirty="0"/>
              <a:t>		Gives </a:t>
            </a:r>
          </a:p>
          <a:p>
            <a:pPr algn="just">
              <a:buNone/>
            </a:pPr>
            <a:r>
              <a:rPr lang="en-US" dirty="0"/>
              <a:t>				    </a:t>
            </a:r>
            <a:r>
              <a:rPr lang="en-US" dirty="0">
                <a:solidFill>
                  <a:srgbClr val="C00000"/>
                </a:solidFill>
              </a:rPr>
              <a:t>0100 0010 1100 1000</a:t>
            </a:r>
          </a:p>
          <a:p>
            <a:pPr algn="just"/>
            <a:endParaRPr lang="en-US" dirty="0"/>
          </a:p>
          <a:p>
            <a:pPr algn="just"/>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a:t>
            </a:r>
          </a:p>
        </p:txBody>
      </p:sp>
      <p:sp>
        <p:nvSpPr>
          <p:cNvPr id="3" name="Content Placeholder 2"/>
          <p:cNvSpPr>
            <a:spLocks noGrp="1"/>
          </p:cNvSpPr>
          <p:nvPr>
            <p:ph idx="1"/>
          </p:nvPr>
        </p:nvSpPr>
        <p:spPr/>
        <p:txBody>
          <a:bodyPr/>
          <a:lstStyle/>
          <a:p>
            <a:pPr algn="just"/>
            <a:r>
              <a:rPr lang="en-US" dirty="0"/>
              <a:t>An expression is a combination of </a:t>
            </a:r>
            <a:r>
              <a:rPr lang="en-US" dirty="0">
                <a:solidFill>
                  <a:srgbClr val="FF0000"/>
                </a:solidFill>
              </a:rPr>
              <a:t>operands</a:t>
            </a:r>
            <a:r>
              <a:rPr lang="en-US" dirty="0"/>
              <a:t> (variables, constants) and </a:t>
            </a:r>
            <a:r>
              <a:rPr lang="en-US" dirty="0">
                <a:solidFill>
                  <a:srgbClr val="FF0000"/>
                </a:solidFill>
              </a:rPr>
              <a:t>operators</a:t>
            </a:r>
            <a:r>
              <a:rPr lang="en-US" dirty="0"/>
              <a:t> written according to the syntax of the language.</a:t>
            </a:r>
          </a:p>
          <a:p>
            <a:pPr algn="just"/>
            <a:r>
              <a:rPr lang="en-US" dirty="0"/>
              <a:t>General syntax: </a:t>
            </a:r>
            <a:r>
              <a:rPr lang="en-US" dirty="0">
                <a:solidFill>
                  <a:srgbClr val="FF0000"/>
                </a:solidFill>
              </a:rPr>
              <a:t>operand operator operand</a:t>
            </a:r>
          </a:p>
          <a:p>
            <a:pPr algn="just"/>
            <a:r>
              <a:rPr lang="en-US" dirty="0"/>
              <a:t>Examples:	1+2</a:t>
            </a:r>
          </a:p>
          <a:p>
            <a:pPr algn="just">
              <a:buNone/>
            </a:pPr>
            <a:r>
              <a:rPr lang="en-US" dirty="0"/>
              <a:t>				</a:t>
            </a:r>
            <a:r>
              <a:rPr lang="en-US" dirty="0" err="1"/>
              <a:t>a+b</a:t>
            </a:r>
            <a:endParaRPr lang="en-US" dirty="0"/>
          </a:p>
          <a:p>
            <a:pPr algn="just">
              <a:buNone/>
            </a:pPr>
            <a:r>
              <a:rPr lang="en-US" dirty="0"/>
              <a:t>				a-b*c</a:t>
            </a:r>
          </a:p>
          <a:p>
            <a:pPr algn="just">
              <a:buNone/>
            </a:pPr>
            <a:r>
              <a:rPr lang="en-US" dirty="0"/>
              <a:t>				a&lt;=b</a:t>
            </a:r>
          </a:p>
          <a:p>
            <a:pPr algn="just">
              <a:buNone/>
            </a:pPr>
            <a:r>
              <a:rPr lang="en-US" dirty="0"/>
              <a:t>				a*b/c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0"/>
            <a:ext cx="8229600" cy="5583936"/>
          </a:xfrm>
        </p:spPr>
        <p:txBody>
          <a:bodyPr>
            <a:normAutofit fontScale="77500" lnSpcReduction="2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int num1 = 50;</a:t>
            </a:r>
          </a:p>
          <a:p>
            <a:pPr>
              <a:buNone/>
            </a:pPr>
            <a:r>
              <a:rPr lang="en-US" dirty="0"/>
              <a:t>int num2 = 100;</a:t>
            </a:r>
          </a:p>
          <a:p>
            <a:pPr>
              <a:buNone/>
            </a:pPr>
            <a:r>
              <a:rPr lang="en-US" dirty="0"/>
              <a:t>int AND, OR, XOR;</a:t>
            </a:r>
          </a:p>
          <a:p>
            <a:pPr>
              <a:buNone/>
            </a:pPr>
            <a:r>
              <a:rPr lang="en-US" dirty="0"/>
              <a:t>			</a:t>
            </a:r>
          </a:p>
          <a:p>
            <a:pPr>
              <a:buNone/>
            </a:pPr>
            <a:r>
              <a:rPr lang="en-US" dirty="0"/>
              <a:t>AND = num1 &amp; num2;</a:t>
            </a:r>
          </a:p>
          <a:p>
            <a:pPr>
              <a:buNone/>
            </a:pPr>
            <a:r>
              <a:rPr lang="en-US" dirty="0"/>
              <a:t>OR = num1 | num2;</a:t>
            </a:r>
          </a:p>
          <a:p>
            <a:pPr>
              <a:buNone/>
            </a:pPr>
            <a:r>
              <a:rPr lang="en-US" dirty="0"/>
              <a:t>XOR = num1 ^ num2;</a:t>
            </a:r>
          </a:p>
          <a:p>
            <a:pPr>
              <a:buNone/>
            </a:pPr>
            <a:endParaRPr lang="en-US" dirty="0"/>
          </a:p>
          <a:p>
            <a:pPr>
              <a:buNone/>
            </a:pPr>
            <a:r>
              <a:rPr lang="en-US" dirty="0" err="1"/>
              <a:t>printf</a:t>
            </a:r>
            <a:r>
              <a:rPr lang="en-US" dirty="0"/>
              <a:t>(“AND=&gt; %d\n”, AND);</a:t>
            </a:r>
          </a:p>
          <a:p>
            <a:pPr>
              <a:buNone/>
            </a:pPr>
            <a:r>
              <a:rPr lang="en-US" dirty="0" err="1"/>
              <a:t>printf</a:t>
            </a:r>
            <a:r>
              <a:rPr lang="en-US" dirty="0"/>
              <a:t>(“OR=&gt; %d\n”, OR);</a:t>
            </a:r>
          </a:p>
          <a:p>
            <a:pPr>
              <a:buNone/>
            </a:pPr>
            <a:r>
              <a:rPr lang="en-US" dirty="0" err="1"/>
              <a:t>printf</a:t>
            </a:r>
            <a:r>
              <a:rPr lang="en-US" dirty="0"/>
              <a:t>(“XOR=&gt; %d”, XOR);</a:t>
            </a:r>
          </a:p>
          <a:p>
            <a:pPr>
              <a:buNone/>
            </a:pPr>
            <a:endParaRPr lang="en-US" dirty="0"/>
          </a:p>
          <a:p>
            <a:pPr>
              <a:buNone/>
            </a:pPr>
            <a:r>
              <a:rPr lang="en-US" dirty="0"/>
              <a:t>	</a:t>
            </a:r>
            <a:r>
              <a:rPr lang="en-US" dirty="0" err="1"/>
              <a:t>getch</a:t>
            </a:r>
            <a:r>
              <a:rPr lang="en-US" dirty="0"/>
              <a:t>();</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mj-lt"/>
              <a:buAutoNum type="romanUcPeriod" startAt="2"/>
            </a:pPr>
            <a:r>
              <a:rPr lang="en-US" dirty="0"/>
              <a:t>Bitwise Shift Operators</a:t>
            </a:r>
          </a:p>
        </p:txBody>
      </p:sp>
      <p:sp>
        <p:nvSpPr>
          <p:cNvPr id="3" name="Content Placeholder 2"/>
          <p:cNvSpPr>
            <a:spLocks noGrp="1"/>
          </p:cNvSpPr>
          <p:nvPr>
            <p:ph idx="1"/>
          </p:nvPr>
        </p:nvSpPr>
        <p:spPr/>
        <p:txBody>
          <a:bodyPr/>
          <a:lstStyle/>
          <a:p>
            <a:pPr algn="just"/>
            <a:r>
              <a:rPr lang="en-US" dirty="0"/>
              <a:t>Bitwise shift operators are used to move bit patterns either to the left or to the right.</a:t>
            </a:r>
          </a:p>
          <a:p>
            <a:pPr algn="just"/>
            <a:r>
              <a:rPr lang="en-US" dirty="0"/>
              <a:t>There are two bitwise shift operators:</a:t>
            </a:r>
          </a:p>
          <a:p>
            <a:pPr lvl="1" algn="just"/>
            <a:r>
              <a:rPr lang="en-US" dirty="0">
                <a:solidFill>
                  <a:srgbClr val="002060"/>
                </a:solidFill>
              </a:rPr>
              <a:t>Left shift (&lt;&lt;)</a:t>
            </a:r>
          </a:p>
          <a:p>
            <a:pPr lvl="1" algn="just"/>
            <a:r>
              <a:rPr lang="en-US" dirty="0">
                <a:solidFill>
                  <a:srgbClr val="002060"/>
                </a:solidFill>
              </a:rPr>
              <a:t>Right shift (&gt;&gt;)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Shift</a:t>
            </a:r>
          </a:p>
        </p:txBody>
      </p:sp>
      <p:sp>
        <p:nvSpPr>
          <p:cNvPr id="3" name="Content Placeholder 2"/>
          <p:cNvSpPr>
            <a:spLocks noGrp="1"/>
          </p:cNvSpPr>
          <p:nvPr>
            <p:ph idx="1"/>
          </p:nvPr>
        </p:nvSpPr>
        <p:spPr/>
        <p:txBody>
          <a:bodyPr/>
          <a:lstStyle/>
          <a:p>
            <a:pPr algn="just"/>
            <a:r>
              <a:rPr lang="en-US" dirty="0"/>
              <a:t>The left-shift operation causes the operand to be shifted to the left by some bit positions.</a:t>
            </a:r>
          </a:p>
          <a:p>
            <a:pPr algn="just"/>
            <a:r>
              <a:rPr lang="en-US" dirty="0"/>
              <a:t>The general syntax of left-shift operation is:		</a:t>
            </a:r>
            <a:r>
              <a:rPr lang="en-US" dirty="0">
                <a:solidFill>
                  <a:srgbClr val="FF0000"/>
                </a:solidFill>
              </a:rPr>
              <a:t>operand &lt;&lt; n;</a:t>
            </a:r>
          </a:p>
          <a:p>
            <a:pPr algn="just"/>
            <a:r>
              <a:rPr lang="en-US" dirty="0"/>
              <a:t>Here, the bits in the operand are shifted to the left by n positions.</a:t>
            </a:r>
          </a:p>
          <a:p>
            <a:pPr algn="just"/>
            <a:r>
              <a:rPr lang="en-US" dirty="0"/>
              <a:t>The leftmost n bits in the original bit pattern will be lost and the rightmost n bits empty positions will be filled with 0s.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Shift…</a:t>
            </a:r>
          </a:p>
        </p:txBody>
      </p:sp>
      <p:sp>
        <p:nvSpPr>
          <p:cNvPr id="3" name="Content Placeholder 2"/>
          <p:cNvSpPr>
            <a:spLocks noGrp="1"/>
          </p:cNvSpPr>
          <p:nvPr>
            <p:ph idx="1"/>
          </p:nvPr>
        </p:nvSpPr>
        <p:spPr/>
        <p:txBody>
          <a:bodyPr/>
          <a:lstStyle/>
          <a:p>
            <a:pPr algn="just"/>
            <a:r>
              <a:rPr lang="en-US" dirty="0"/>
              <a:t>E.g. Let </a:t>
            </a:r>
          </a:p>
          <a:p>
            <a:pPr algn="just">
              <a:buNone/>
            </a:pPr>
            <a:r>
              <a:rPr lang="en-US" dirty="0"/>
              <a:t>			</a:t>
            </a:r>
            <a:r>
              <a:rPr lang="en-US" dirty="0">
                <a:solidFill>
                  <a:srgbClr val="C00000"/>
                </a:solidFill>
              </a:rPr>
              <a:t>num1 = 57;	     //0000 0000 0011 1001 </a:t>
            </a:r>
          </a:p>
          <a:p>
            <a:pPr algn="just">
              <a:buNone/>
            </a:pPr>
            <a:r>
              <a:rPr lang="en-US" dirty="0"/>
              <a:t>		Then if we execute the statement	</a:t>
            </a:r>
          </a:p>
          <a:p>
            <a:pPr algn="just">
              <a:buNone/>
            </a:pPr>
            <a:r>
              <a:rPr lang="en-US" dirty="0"/>
              <a:t>			</a:t>
            </a:r>
            <a:r>
              <a:rPr lang="en-US" dirty="0">
                <a:solidFill>
                  <a:srgbClr val="C00000"/>
                </a:solidFill>
              </a:rPr>
              <a:t>num2 = num1 &lt;&lt; 3;</a:t>
            </a:r>
          </a:p>
          <a:p>
            <a:pPr algn="just">
              <a:buNone/>
            </a:pPr>
            <a:r>
              <a:rPr lang="en-US" dirty="0"/>
              <a:t>		Then num2 becomes 456.</a:t>
            </a:r>
          </a:p>
          <a:p>
            <a:pPr algn="just">
              <a:buNone/>
            </a:pPr>
            <a:endParaRPr lang="en-US" dirty="0"/>
          </a:p>
          <a:p>
            <a:pPr algn="ctr">
              <a:buNone/>
            </a:pPr>
            <a:r>
              <a:rPr lang="en-US" dirty="0"/>
              <a:t>	</a:t>
            </a:r>
            <a:endParaRPr lang="en-US" sz="3600" dirty="0">
              <a:solidFill>
                <a:srgbClr val="C0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Shift</a:t>
            </a:r>
          </a:p>
        </p:txBody>
      </p:sp>
      <p:sp>
        <p:nvSpPr>
          <p:cNvPr id="3" name="Content Placeholder 2"/>
          <p:cNvSpPr>
            <a:spLocks noGrp="1"/>
          </p:cNvSpPr>
          <p:nvPr>
            <p:ph idx="1"/>
          </p:nvPr>
        </p:nvSpPr>
        <p:spPr/>
        <p:txBody>
          <a:bodyPr/>
          <a:lstStyle/>
          <a:p>
            <a:pPr algn="just"/>
            <a:r>
              <a:rPr lang="en-US" dirty="0"/>
              <a:t>The right-shift operation causes the operand to be shifted to the right by some bit positions.</a:t>
            </a:r>
          </a:p>
          <a:p>
            <a:pPr algn="just"/>
            <a:r>
              <a:rPr lang="en-US" dirty="0"/>
              <a:t>The general syntax of right-shift operation is:	</a:t>
            </a:r>
          </a:p>
          <a:p>
            <a:pPr marL="109728" indent="0" algn="just">
              <a:buNone/>
            </a:pPr>
            <a:r>
              <a:rPr lang="en-US" dirty="0"/>
              <a:t>	</a:t>
            </a:r>
            <a:r>
              <a:rPr lang="en-US" dirty="0">
                <a:solidFill>
                  <a:srgbClr val="FF0000"/>
                </a:solidFill>
              </a:rPr>
              <a:t>operand &gt;&gt; n;</a:t>
            </a:r>
          </a:p>
          <a:p>
            <a:pPr algn="just"/>
            <a:r>
              <a:rPr lang="en-US" dirty="0"/>
              <a:t>Here, the bits in the operand are shifted to the right by n positions.</a:t>
            </a:r>
          </a:p>
          <a:p>
            <a:pPr algn="just"/>
            <a:r>
              <a:rPr lang="en-US" dirty="0"/>
              <a:t>The rightmost n bits in the original bit pattern will be lost and the leftmost n bits empty positions will be filled with 0s.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Shift…</a:t>
            </a:r>
          </a:p>
        </p:txBody>
      </p:sp>
      <p:sp>
        <p:nvSpPr>
          <p:cNvPr id="3" name="Content Placeholder 2"/>
          <p:cNvSpPr>
            <a:spLocks noGrp="1"/>
          </p:cNvSpPr>
          <p:nvPr>
            <p:ph idx="1"/>
          </p:nvPr>
        </p:nvSpPr>
        <p:spPr/>
        <p:txBody>
          <a:bodyPr/>
          <a:lstStyle/>
          <a:p>
            <a:pPr algn="just"/>
            <a:r>
              <a:rPr lang="en-US" dirty="0"/>
              <a:t>E.g. Let </a:t>
            </a:r>
          </a:p>
          <a:p>
            <a:pPr algn="just">
              <a:buNone/>
            </a:pPr>
            <a:r>
              <a:rPr lang="en-US" dirty="0"/>
              <a:t>			</a:t>
            </a:r>
            <a:r>
              <a:rPr lang="en-US" dirty="0">
                <a:solidFill>
                  <a:srgbClr val="C00000"/>
                </a:solidFill>
              </a:rPr>
              <a:t>num1 = 57;	     //0000 0000 0011 1001 </a:t>
            </a:r>
          </a:p>
          <a:p>
            <a:pPr algn="just">
              <a:buNone/>
            </a:pPr>
            <a:r>
              <a:rPr lang="en-US" dirty="0"/>
              <a:t>		Then if we execute the statement	</a:t>
            </a:r>
          </a:p>
          <a:p>
            <a:pPr algn="just">
              <a:buNone/>
            </a:pPr>
            <a:r>
              <a:rPr lang="en-US" dirty="0"/>
              <a:t>			</a:t>
            </a:r>
            <a:r>
              <a:rPr lang="en-US" dirty="0">
                <a:solidFill>
                  <a:srgbClr val="C00000"/>
                </a:solidFill>
              </a:rPr>
              <a:t>num2 = num1 &gt;&gt; 3;</a:t>
            </a:r>
          </a:p>
          <a:p>
            <a:pPr algn="just">
              <a:buNone/>
            </a:pPr>
            <a:r>
              <a:rPr lang="en-US" dirty="0"/>
              <a:t>		Then num2 becomes 7.</a:t>
            </a:r>
          </a:p>
          <a:p>
            <a:pPr algn="just">
              <a:buNone/>
            </a:pPr>
            <a:endParaRPr lang="en-US" dirty="0"/>
          </a:p>
          <a:p>
            <a:pPr algn="ctr">
              <a:buNone/>
            </a:pPr>
            <a:r>
              <a:rPr lang="en-US" dirty="0"/>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66800"/>
            <a:ext cx="8229600" cy="5507736"/>
          </a:xfrm>
        </p:spPr>
        <p:txBody>
          <a:bodyPr>
            <a:normAutofit fontScale="92500" lnSpcReduction="1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int num1 = 57;</a:t>
            </a:r>
          </a:p>
          <a:p>
            <a:pPr>
              <a:buNone/>
            </a:pPr>
            <a:r>
              <a:rPr lang="en-US" dirty="0"/>
              <a:t>int left, right;</a:t>
            </a:r>
          </a:p>
          <a:p>
            <a:pPr>
              <a:buNone/>
            </a:pPr>
            <a:r>
              <a:rPr lang="en-US" dirty="0"/>
              <a:t>left = num1 &lt;&lt; 3;</a:t>
            </a:r>
          </a:p>
          <a:p>
            <a:pPr>
              <a:buNone/>
            </a:pPr>
            <a:r>
              <a:rPr lang="en-US" dirty="0"/>
              <a:t>right = num1 &gt;&gt; 3;</a:t>
            </a:r>
          </a:p>
          <a:p>
            <a:pPr>
              <a:buNone/>
            </a:pPr>
            <a:r>
              <a:rPr lang="en-US" dirty="0" err="1"/>
              <a:t>printf</a:t>
            </a:r>
            <a:r>
              <a:rPr lang="en-US" dirty="0"/>
              <a:t>(“Left=&gt; %d”, left);</a:t>
            </a:r>
          </a:p>
          <a:p>
            <a:pPr>
              <a:buNone/>
            </a:pPr>
            <a:r>
              <a:rPr lang="en-US" dirty="0" err="1"/>
              <a:t>printf</a:t>
            </a:r>
            <a:r>
              <a:rPr lang="en-US" dirty="0"/>
              <a:t>(“\</a:t>
            </a:r>
            <a:r>
              <a:rPr lang="en-US" dirty="0" err="1"/>
              <a:t>nRight</a:t>
            </a:r>
            <a:r>
              <a:rPr lang="en-US" dirty="0"/>
              <a:t>=&gt; %d”, right);</a:t>
            </a:r>
          </a:p>
          <a:p>
            <a:pPr>
              <a:buNone/>
            </a:pPr>
            <a:r>
              <a:rPr lang="en-US" dirty="0" err="1"/>
              <a:t>getch</a:t>
            </a:r>
            <a:r>
              <a:rPr lang="en-US" dirty="0"/>
              <a:t>();</a:t>
            </a:r>
          </a:p>
          <a:p>
            <a:pPr>
              <a:buNone/>
            </a:pPr>
            <a:r>
              <a:rPr lang="en-US" dirty="0"/>
              <a:t> return 0;</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57250" indent="-857250">
              <a:buFont typeface="+mj-lt"/>
              <a:buAutoNum type="romanUcPeriod" startAt="3"/>
            </a:pPr>
            <a:r>
              <a:rPr lang="en-US" dirty="0"/>
              <a:t>One’s Complement Operator (</a:t>
            </a:r>
            <a:r>
              <a:rPr lang="en-US" sz="4400" b="1" dirty="0"/>
              <a:t>~</a:t>
            </a:r>
            <a:r>
              <a:rPr lang="en-US" dirty="0"/>
              <a:t>)</a:t>
            </a:r>
          </a:p>
        </p:txBody>
      </p:sp>
      <p:sp>
        <p:nvSpPr>
          <p:cNvPr id="3" name="Content Placeholder 2"/>
          <p:cNvSpPr>
            <a:spLocks noGrp="1"/>
          </p:cNvSpPr>
          <p:nvPr>
            <p:ph idx="1"/>
          </p:nvPr>
        </p:nvSpPr>
        <p:spPr>
          <a:xfrm>
            <a:off x="609600" y="2205037"/>
            <a:ext cx="10972800" cy="4325112"/>
          </a:xfrm>
        </p:spPr>
        <p:txBody>
          <a:bodyPr/>
          <a:lstStyle/>
          <a:p>
            <a:pPr algn="just"/>
            <a:r>
              <a:rPr lang="en-US" dirty="0"/>
              <a:t>Bitwise one’s complement operator is a unary operator which inverts all the bits of its operand.</a:t>
            </a:r>
          </a:p>
          <a:p>
            <a:pPr algn="just"/>
            <a:r>
              <a:rPr lang="en-US" dirty="0"/>
              <a:t>All 0s become 1s and all 1s become 0s.</a:t>
            </a:r>
          </a:p>
          <a:p>
            <a:pPr algn="just"/>
            <a:r>
              <a:rPr lang="en-US" dirty="0"/>
              <a:t>E.g. Let </a:t>
            </a:r>
          </a:p>
          <a:p>
            <a:pPr algn="just">
              <a:buNone/>
            </a:pPr>
            <a:r>
              <a:rPr lang="en-US" dirty="0"/>
              <a:t>			</a:t>
            </a:r>
            <a:r>
              <a:rPr lang="en-US" dirty="0">
                <a:solidFill>
                  <a:srgbClr val="C00000"/>
                </a:solidFill>
              </a:rPr>
              <a:t>num1 = 57;	     //0000 0000 0011 1001 </a:t>
            </a:r>
          </a:p>
          <a:p>
            <a:pPr algn="just">
              <a:buNone/>
            </a:pPr>
            <a:r>
              <a:rPr lang="en-US" dirty="0"/>
              <a:t>		Then if we execute the statement</a:t>
            </a:r>
          </a:p>
          <a:p>
            <a:pPr algn="just">
              <a:buNone/>
            </a:pPr>
            <a:r>
              <a:rPr lang="en-US" dirty="0"/>
              <a:t>			</a:t>
            </a:r>
            <a:r>
              <a:rPr lang="en-US" dirty="0">
                <a:solidFill>
                  <a:srgbClr val="C00000"/>
                </a:solidFill>
              </a:rPr>
              <a:t> num2 = ~num1; </a:t>
            </a:r>
            <a:r>
              <a:rPr lang="en-US" dirty="0"/>
              <a:t>	</a:t>
            </a:r>
          </a:p>
          <a:p>
            <a:pPr algn="just">
              <a:buNone/>
            </a:pPr>
            <a:r>
              <a:rPr lang="en-US" dirty="0"/>
              <a:t>		 Then num2 becomes  =?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93064"/>
            <a:ext cx="8229600" cy="5583936"/>
          </a:xfrm>
        </p:spPr>
        <p:txBody>
          <a:bodyPr>
            <a:normAutofit lnSpcReduction="1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unsigned int num1 = 57;</a:t>
            </a:r>
          </a:p>
          <a:p>
            <a:pPr>
              <a:buNone/>
            </a:pPr>
            <a:r>
              <a:rPr lang="en-US" dirty="0"/>
              <a:t>unsigned int num2;</a:t>
            </a:r>
          </a:p>
          <a:p>
            <a:pPr>
              <a:buNone/>
            </a:pPr>
            <a:endParaRPr lang="en-US" dirty="0"/>
          </a:p>
          <a:p>
            <a:pPr>
              <a:buNone/>
            </a:pPr>
            <a:r>
              <a:rPr lang="en-US" dirty="0"/>
              <a:t>num2 = ~num1;</a:t>
            </a:r>
          </a:p>
          <a:p>
            <a:pPr>
              <a:buNone/>
            </a:pPr>
            <a:endParaRPr lang="en-US" dirty="0"/>
          </a:p>
          <a:p>
            <a:pPr>
              <a:buNone/>
            </a:pPr>
            <a:r>
              <a:rPr lang="en-US" dirty="0" err="1"/>
              <a:t>printf</a:t>
            </a:r>
            <a:r>
              <a:rPr lang="en-US" dirty="0"/>
              <a:t>("num2=&gt; %u", num2);		</a:t>
            </a:r>
          </a:p>
          <a:p>
            <a:pPr>
              <a:buNone/>
            </a:pPr>
            <a:r>
              <a:rPr lang="en-US" dirty="0" err="1"/>
              <a:t>getch</a:t>
            </a:r>
            <a:r>
              <a:rPr lang="en-US" dirty="0"/>
              <a:t>();</a:t>
            </a:r>
          </a:p>
          <a:p>
            <a:pPr>
              <a:buNone/>
            </a:pPr>
            <a:r>
              <a:rPr lang="en-US" dirty="0"/>
              <a:t>}</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Operators</a:t>
            </a:r>
          </a:p>
        </p:txBody>
      </p:sp>
      <p:sp>
        <p:nvSpPr>
          <p:cNvPr id="3" name="Content Placeholder 2"/>
          <p:cNvSpPr>
            <a:spLocks noGrp="1"/>
          </p:cNvSpPr>
          <p:nvPr>
            <p:ph idx="1"/>
          </p:nvPr>
        </p:nvSpPr>
        <p:spPr/>
        <p:txBody>
          <a:bodyPr/>
          <a:lstStyle/>
          <a:p>
            <a:pPr algn="just"/>
            <a:r>
              <a:rPr lang="en-US" dirty="0"/>
              <a:t>C supports some special operators such as </a:t>
            </a:r>
            <a:r>
              <a:rPr lang="en-US" dirty="0">
                <a:solidFill>
                  <a:srgbClr val="FF0000"/>
                </a:solidFill>
              </a:rPr>
              <a:t>comma operator</a:t>
            </a:r>
            <a:r>
              <a:rPr lang="en-US" dirty="0"/>
              <a:t> (</a:t>
            </a:r>
            <a:r>
              <a:rPr lang="en-US" dirty="0">
                <a:solidFill>
                  <a:srgbClr val="FF0000"/>
                </a:solidFill>
              </a:rPr>
              <a:t>,</a:t>
            </a:r>
            <a:r>
              <a:rPr lang="en-US" dirty="0"/>
              <a:t>), </a:t>
            </a:r>
            <a:r>
              <a:rPr lang="en-US" dirty="0" err="1">
                <a:solidFill>
                  <a:srgbClr val="FF0000"/>
                </a:solidFill>
              </a:rPr>
              <a:t>sizeof</a:t>
            </a:r>
            <a:r>
              <a:rPr lang="en-US" dirty="0">
                <a:solidFill>
                  <a:srgbClr val="FF0000"/>
                </a:solidFill>
              </a:rPr>
              <a:t> operator</a:t>
            </a:r>
            <a:r>
              <a:rPr lang="en-US" dirty="0"/>
              <a:t>, pointer operators (</a:t>
            </a:r>
            <a:r>
              <a:rPr lang="en-US" dirty="0">
                <a:solidFill>
                  <a:srgbClr val="FF0000"/>
                </a:solidFill>
              </a:rPr>
              <a:t>&amp;</a:t>
            </a:r>
            <a:r>
              <a:rPr lang="en-US" dirty="0"/>
              <a:t> and </a:t>
            </a:r>
            <a:r>
              <a:rPr lang="en-US" dirty="0">
                <a:solidFill>
                  <a:srgbClr val="FF0000"/>
                </a:solidFill>
              </a:rPr>
              <a:t>*</a:t>
            </a:r>
            <a:r>
              <a:rPr lang="en-US" dirty="0"/>
              <a:t>) and member selection operators (</a:t>
            </a:r>
            <a:r>
              <a:rPr lang="en-US" dirty="0">
                <a:solidFill>
                  <a:srgbClr val="FF0000"/>
                </a:solidFill>
              </a:rPr>
              <a:t>.</a:t>
            </a:r>
            <a:r>
              <a:rPr lang="en-US" dirty="0"/>
              <a:t> and </a:t>
            </a:r>
            <a:r>
              <a:rPr lang="en-US" dirty="0">
                <a:solidFill>
                  <a:srgbClr val="FF0000"/>
                </a:solidFill>
              </a:rPr>
              <a:t>-&gt;</a:t>
            </a:r>
            <a:r>
              <a:rPr lang="en-US" dirty="0"/>
              <a:t>).</a:t>
            </a:r>
          </a:p>
          <a:p>
            <a:pPr algn="just"/>
            <a:endParaRPr lang="en-US" dirty="0"/>
          </a:p>
          <a:p>
            <a:pPr algn="just"/>
            <a:r>
              <a:rPr lang="en-US" dirty="0"/>
              <a:t>We discuss comma and </a:t>
            </a:r>
            <a:r>
              <a:rPr lang="en-US" dirty="0" err="1"/>
              <a:t>sizeof</a:t>
            </a:r>
            <a:r>
              <a:rPr lang="en-US" dirty="0"/>
              <a:t> operator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 Classification: 		According to Number of Operands </a:t>
            </a:r>
          </a:p>
        </p:txBody>
      </p:sp>
      <p:sp>
        <p:nvSpPr>
          <p:cNvPr id="3" name="Content Placeholder 2"/>
          <p:cNvSpPr>
            <a:spLocks noGrp="1"/>
          </p:cNvSpPr>
          <p:nvPr>
            <p:ph idx="1"/>
          </p:nvPr>
        </p:nvSpPr>
        <p:spPr/>
        <p:txBody>
          <a:bodyPr>
            <a:normAutofit lnSpcReduction="10000"/>
          </a:bodyPr>
          <a:lstStyle/>
          <a:p>
            <a:pPr algn="just"/>
            <a:r>
              <a:rPr lang="en-US" dirty="0"/>
              <a:t>Unary Operators: The operators which require only one operand are called unary operators. E.g. ++(increment operator), --(decrement operator), +(unary plus), and –(unary minus) are unary operators.</a:t>
            </a:r>
          </a:p>
          <a:p>
            <a:pPr algn="just"/>
            <a:r>
              <a:rPr lang="en-US" dirty="0"/>
              <a:t>Binary Operators: The operators which require two operands are called binary operators. E.g. : +(plus), -(minus), *(multiply), /(division), &lt;(less than), &gt;(greater than), etc are binary operators. </a:t>
            </a:r>
          </a:p>
          <a:p>
            <a:pPr algn="just"/>
            <a:r>
              <a:rPr lang="en-US" dirty="0"/>
              <a:t>Ternary Operators: The operators which require three operands are called ternary operators. E.g. the operator pair “? :” (conditional operator) is a ternary operator in 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90600"/>
            <a:ext cx="8229600" cy="1066800"/>
          </a:xfrm>
        </p:spPr>
        <p:txBody>
          <a:bodyPr/>
          <a:lstStyle/>
          <a:p>
            <a:r>
              <a:rPr lang="en-US" dirty="0"/>
              <a:t>Comma Operator</a:t>
            </a:r>
          </a:p>
        </p:txBody>
      </p:sp>
      <p:sp>
        <p:nvSpPr>
          <p:cNvPr id="3" name="Content Placeholder 2"/>
          <p:cNvSpPr>
            <a:spLocks noGrp="1"/>
          </p:cNvSpPr>
          <p:nvPr>
            <p:ph idx="1"/>
          </p:nvPr>
        </p:nvSpPr>
        <p:spPr>
          <a:xfrm>
            <a:off x="838200" y="2057400"/>
            <a:ext cx="10439400" cy="4648200"/>
          </a:xfrm>
        </p:spPr>
        <p:txBody>
          <a:bodyPr>
            <a:normAutofit fontScale="92500" lnSpcReduction="10000"/>
          </a:bodyPr>
          <a:lstStyle/>
          <a:p>
            <a:pPr algn="just"/>
            <a:r>
              <a:rPr lang="en-US" dirty="0"/>
              <a:t>Comma operator is used to link related operations together.</a:t>
            </a:r>
          </a:p>
          <a:p>
            <a:pPr algn="just"/>
            <a:r>
              <a:rPr lang="en-US" dirty="0"/>
              <a:t>A comma-linked list of expressions are evaluated from left-to-right and the value of right-most expression is the value of the combined expression.</a:t>
            </a:r>
          </a:p>
          <a:p>
            <a:pPr algn="just"/>
            <a:r>
              <a:rPr lang="en-US" dirty="0"/>
              <a:t>E.g. the statement</a:t>
            </a:r>
          </a:p>
          <a:p>
            <a:pPr algn="just">
              <a:buNone/>
            </a:pPr>
            <a:r>
              <a:rPr lang="en-US" dirty="0"/>
              <a:t>			</a:t>
            </a:r>
            <a:r>
              <a:rPr lang="en-US" dirty="0">
                <a:solidFill>
                  <a:srgbClr val="FF0000"/>
                </a:solidFill>
              </a:rPr>
              <a:t>value = (x=10, y=5, </a:t>
            </a:r>
            <a:r>
              <a:rPr lang="en-US" dirty="0" err="1">
                <a:solidFill>
                  <a:srgbClr val="FF0000"/>
                </a:solidFill>
              </a:rPr>
              <a:t>x+y</a:t>
            </a:r>
            <a:r>
              <a:rPr lang="en-US" dirty="0">
                <a:solidFill>
                  <a:srgbClr val="FF0000"/>
                </a:solidFill>
              </a:rPr>
              <a:t>);</a:t>
            </a:r>
          </a:p>
          <a:p>
            <a:pPr algn="just">
              <a:buNone/>
            </a:pPr>
            <a:r>
              <a:rPr lang="en-US" dirty="0"/>
              <a:t>	first assigns the value 10 to x, then assigns 5 to y and finally assigns 15 (i.e. 10+5) to value.</a:t>
            </a:r>
          </a:p>
          <a:p>
            <a:pPr algn="just"/>
            <a:r>
              <a:rPr lang="en-US" dirty="0"/>
              <a:t>Since comma operator has the lowest precedence of all operators, the parentheses are necessary.</a:t>
            </a:r>
          </a:p>
          <a:p>
            <a:pPr algn="just"/>
            <a:r>
              <a:rPr lang="en-US" dirty="0">
                <a:solidFill>
                  <a:srgbClr val="FF0000"/>
                </a:solidFill>
              </a:rPr>
              <a:t>Use: In loops (we will study later)</a:t>
            </a:r>
          </a:p>
          <a:p>
            <a:pPr algn="just">
              <a:buNone/>
            </a:pPr>
            <a:r>
              <a:rPr lang="en-US" dirty="0"/>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sizeof</a:t>
            </a:r>
            <a:r>
              <a:rPr lang="en-US" dirty="0"/>
              <a:t> operator</a:t>
            </a:r>
          </a:p>
        </p:txBody>
      </p:sp>
      <p:sp>
        <p:nvSpPr>
          <p:cNvPr id="3" name="Content Placeholder 2"/>
          <p:cNvSpPr>
            <a:spLocks noGrp="1"/>
          </p:cNvSpPr>
          <p:nvPr>
            <p:ph idx="1"/>
          </p:nvPr>
        </p:nvSpPr>
        <p:spPr/>
        <p:txBody>
          <a:bodyPr/>
          <a:lstStyle/>
          <a:p>
            <a:pPr algn="just"/>
            <a:r>
              <a:rPr lang="en-US" dirty="0"/>
              <a:t>The </a:t>
            </a:r>
            <a:r>
              <a:rPr lang="en-US" dirty="0" err="1"/>
              <a:t>sizeof</a:t>
            </a:r>
            <a:r>
              <a:rPr lang="en-US" dirty="0"/>
              <a:t> operator is used with an operand to return the number of bytes the operand occupies.</a:t>
            </a:r>
          </a:p>
          <a:p>
            <a:pPr algn="just"/>
            <a:r>
              <a:rPr lang="en-US" dirty="0"/>
              <a:t>It is a compile time operator.</a:t>
            </a:r>
          </a:p>
          <a:p>
            <a:pPr algn="just"/>
            <a:r>
              <a:rPr lang="en-US" dirty="0"/>
              <a:t>The operand may be a </a:t>
            </a:r>
            <a:r>
              <a:rPr lang="en-US" i="1" dirty="0"/>
              <a:t>constant</a:t>
            </a:r>
            <a:r>
              <a:rPr lang="en-US" dirty="0"/>
              <a:t>, </a:t>
            </a:r>
            <a:r>
              <a:rPr lang="en-US" i="1" dirty="0"/>
              <a:t>variable</a:t>
            </a:r>
            <a:r>
              <a:rPr lang="en-US" dirty="0"/>
              <a:t> or a </a:t>
            </a:r>
            <a:r>
              <a:rPr lang="en-US" i="1" dirty="0"/>
              <a:t>data type qualifier</a:t>
            </a: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990600"/>
            <a:ext cx="8763000" cy="5583936"/>
          </a:xfrm>
        </p:spPr>
        <p:txBody>
          <a:bodyPr>
            <a:normAutofit/>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int num;</a:t>
            </a:r>
          </a:p>
          <a:p>
            <a:pPr>
              <a:buNone/>
            </a:pPr>
            <a:r>
              <a:rPr lang="en-US" sz="2400" dirty="0" err="1"/>
              <a:t>printf</a:t>
            </a:r>
            <a:r>
              <a:rPr lang="en-US" sz="2400" dirty="0"/>
              <a:t>("integer Occupies=&gt; %d bytes\n", </a:t>
            </a:r>
            <a:r>
              <a:rPr lang="en-US" sz="2400" dirty="0" err="1"/>
              <a:t>sizeof</a:t>
            </a:r>
            <a:r>
              <a:rPr lang="en-US" sz="2400" dirty="0"/>
              <a:t>(num));</a:t>
            </a:r>
            <a:endParaRPr lang="en-US" dirty="0"/>
          </a:p>
          <a:p>
            <a:pPr>
              <a:buNone/>
            </a:pPr>
            <a:r>
              <a:rPr lang="en-US" sz="2200" dirty="0" err="1"/>
              <a:t>printf</a:t>
            </a:r>
            <a:r>
              <a:rPr lang="en-US" sz="2200" dirty="0"/>
              <a:t>("double Constant Occupies=&gt; %d bytes\n", </a:t>
            </a:r>
            <a:r>
              <a:rPr lang="en-US" sz="2200" dirty="0" err="1"/>
              <a:t>sizeof</a:t>
            </a:r>
            <a:r>
              <a:rPr lang="en-US" sz="2200" dirty="0"/>
              <a:t>(16.18));</a:t>
            </a:r>
            <a:endParaRPr lang="en-US" dirty="0"/>
          </a:p>
          <a:p>
            <a:pPr>
              <a:buNone/>
            </a:pPr>
            <a:r>
              <a:rPr lang="en-US" sz="1900" dirty="0" err="1"/>
              <a:t>printf</a:t>
            </a:r>
            <a:r>
              <a:rPr lang="en-US" sz="1900" dirty="0"/>
              <a:t>("long int Data Type Qualifier Occupies=&gt; %d bytes\n", </a:t>
            </a:r>
            <a:r>
              <a:rPr lang="en-US" sz="1900" dirty="0" err="1"/>
              <a:t>sizeof</a:t>
            </a:r>
            <a:r>
              <a:rPr lang="en-US" sz="1900" dirty="0"/>
              <a:t>(15L));</a:t>
            </a:r>
            <a:endParaRPr lang="en-US" dirty="0"/>
          </a:p>
          <a:p>
            <a:pPr>
              <a:buNone/>
            </a:pPr>
            <a:r>
              <a:rPr lang="en-US" sz="2200" dirty="0" err="1"/>
              <a:t>printf</a:t>
            </a:r>
            <a:r>
              <a:rPr lang="en-US" sz="2200" dirty="0"/>
              <a:t>("float Data Type Occupies=&gt; %d bytes", </a:t>
            </a:r>
            <a:r>
              <a:rPr lang="en-US" sz="2200" dirty="0" err="1"/>
              <a:t>sizeof</a:t>
            </a:r>
            <a:r>
              <a:rPr lang="en-US" sz="2200" dirty="0"/>
              <a:t>(float));</a:t>
            </a:r>
            <a:endParaRPr lang="en-US" dirty="0"/>
          </a:p>
          <a:p>
            <a:pPr>
              <a:buNone/>
            </a:pPr>
            <a:r>
              <a:rPr lang="en-US" dirty="0" err="1"/>
              <a:t>getch</a:t>
            </a:r>
            <a:r>
              <a:rPr lang="en-US" dirty="0"/>
              <a:t>();</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Leftovers</a:t>
            </a:r>
          </a:p>
        </p:txBody>
      </p:sp>
      <p:sp>
        <p:nvSpPr>
          <p:cNvPr id="3" name="Content Placeholder 2"/>
          <p:cNvSpPr>
            <a:spLocks noGrp="1"/>
          </p:cNvSpPr>
          <p:nvPr>
            <p:ph idx="1"/>
          </p:nvPr>
        </p:nvSpPr>
        <p:spPr/>
        <p:txBody>
          <a:bodyPr>
            <a:normAutofit/>
          </a:bodyPr>
          <a:lstStyle/>
          <a:p>
            <a:pPr>
              <a:buNone/>
            </a:pPr>
            <a:r>
              <a:rPr lang="en-US" b="1" u="sng" dirty="0"/>
              <a:t>Precedence of arithmetic operators</a:t>
            </a:r>
          </a:p>
          <a:p>
            <a:pPr>
              <a:buNone/>
            </a:pPr>
            <a:r>
              <a:rPr lang="en-US" dirty="0"/>
              <a:t>An arithmetic expression </a:t>
            </a:r>
            <a:r>
              <a:rPr lang="en-US" dirty="0">
                <a:solidFill>
                  <a:srgbClr val="FF0000"/>
                </a:solidFill>
              </a:rPr>
              <a:t>without parentheses</a:t>
            </a:r>
            <a:r>
              <a:rPr lang="en-US" dirty="0"/>
              <a:t> will be evaluated from left to right using the rules of precedence of operators.</a:t>
            </a:r>
          </a:p>
          <a:p>
            <a:pPr>
              <a:buNone/>
            </a:pPr>
            <a:r>
              <a:rPr lang="en-US" dirty="0">
                <a:solidFill>
                  <a:srgbClr val="FF0000"/>
                </a:solidFill>
              </a:rPr>
              <a:t>		High priority	*	/	%</a:t>
            </a:r>
          </a:p>
          <a:p>
            <a:pPr>
              <a:buNone/>
            </a:pPr>
            <a:r>
              <a:rPr lang="en-US" dirty="0">
                <a:solidFill>
                  <a:srgbClr val="FF0000"/>
                </a:solidFill>
              </a:rPr>
              <a:t>		Low priority	+	-</a:t>
            </a:r>
          </a:p>
          <a:p>
            <a:pPr>
              <a:buNone/>
            </a:pPr>
            <a:endParaRPr lang="en-US"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0" y="1069848"/>
            <a:ext cx="7772400" cy="5504688"/>
          </a:xfrm>
        </p:spPr>
        <p:txBody>
          <a:bodyPr>
            <a:normAutofit fontScale="62500" lnSpcReduction="2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int i=2, j=5, k=7;</a:t>
            </a:r>
          </a:p>
          <a:p>
            <a:pPr>
              <a:buNone/>
            </a:pPr>
            <a:r>
              <a:rPr lang="en-US" dirty="0"/>
              <a:t>float a=1.5, b=2.5, c=3.5;</a:t>
            </a:r>
          </a:p>
          <a:p>
            <a:pPr>
              <a:buNone/>
            </a:pPr>
            <a:r>
              <a:rPr lang="en-US" dirty="0"/>
              <a:t>a=c-</a:t>
            </a:r>
            <a:r>
              <a:rPr lang="en-US" dirty="0" err="1"/>
              <a:t>i</a:t>
            </a:r>
            <a:r>
              <a:rPr lang="en-US" dirty="0"/>
              <a:t>/</a:t>
            </a:r>
            <a:r>
              <a:rPr lang="en-US" dirty="0" err="1"/>
              <a:t>j+c</a:t>
            </a:r>
            <a:r>
              <a:rPr lang="en-US" dirty="0"/>
              <a:t>/k;</a:t>
            </a:r>
          </a:p>
          <a:p>
            <a:pPr>
              <a:buNone/>
            </a:pPr>
            <a:r>
              <a:rPr lang="en-US" dirty="0" err="1"/>
              <a:t>printf</a:t>
            </a:r>
            <a:r>
              <a:rPr lang="en-US" dirty="0"/>
              <a:t>("\na=&gt; %f", a);</a:t>
            </a:r>
          </a:p>
          <a:p>
            <a:pPr>
              <a:buNone/>
            </a:pPr>
            <a:r>
              <a:rPr lang="en-US" dirty="0"/>
              <a:t>a=(c-i)/k+(</a:t>
            </a:r>
            <a:r>
              <a:rPr lang="en-US" dirty="0" err="1"/>
              <a:t>j+b</a:t>
            </a:r>
            <a:r>
              <a:rPr lang="en-US" dirty="0"/>
              <a:t>)/j;</a:t>
            </a:r>
          </a:p>
          <a:p>
            <a:pPr>
              <a:buNone/>
            </a:pPr>
            <a:r>
              <a:rPr lang="en-US" dirty="0" err="1"/>
              <a:t>printf</a:t>
            </a:r>
            <a:r>
              <a:rPr lang="en-US" dirty="0"/>
              <a:t>("\na=&gt; %f", a);</a:t>
            </a:r>
          </a:p>
          <a:p>
            <a:pPr>
              <a:buNone/>
            </a:pPr>
            <a:r>
              <a:rPr lang="en-US" dirty="0"/>
              <a:t>a=b*b-((</a:t>
            </a:r>
            <a:r>
              <a:rPr lang="en-US" dirty="0" err="1"/>
              <a:t>i+j</a:t>
            </a:r>
            <a:r>
              <a:rPr lang="en-US" dirty="0"/>
              <a:t>)/c);</a:t>
            </a:r>
          </a:p>
          <a:p>
            <a:pPr>
              <a:buNone/>
            </a:pPr>
            <a:r>
              <a:rPr lang="en-US" dirty="0" err="1"/>
              <a:t>printf</a:t>
            </a:r>
            <a:r>
              <a:rPr lang="en-US" dirty="0"/>
              <a:t>("\na=&gt; %f", a);</a:t>
            </a:r>
          </a:p>
          <a:p>
            <a:pPr>
              <a:buNone/>
            </a:pPr>
            <a:r>
              <a:rPr lang="en-US" dirty="0"/>
              <a:t>a=b-</a:t>
            </a:r>
            <a:r>
              <a:rPr lang="en-US" dirty="0" err="1"/>
              <a:t>k+j</a:t>
            </a:r>
            <a:r>
              <a:rPr lang="en-US" dirty="0"/>
              <a:t>/</a:t>
            </a:r>
            <a:r>
              <a:rPr lang="en-US" dirty="0" err="1"/>
              <a:t>k+i</a:t>
            </a:r>
            <a:r>
              <a:rPr lang="en-US" dirty="0"/>
              <a:t>*c;</a:t>
            </a:r>
          </a:p>
          <a:p>
            <a:pPr>
              <a:buNone/>
            </a:pPr>
            <a:r>
              <a:rPr lang="en-US" dirty="0" err="1"/>
              <a:t>printf</a:t>
            </a:r>
            <a:r>
              <a:rPr lang="en-US" dirty="0"/>
              <a:t>("\na=&gt; %f", a);</a:t>
            </a:r>
          </a:p>
          <a:p>
            <a:pPr>
              <a:buNone/>
            </a:pPr>
            <a:r>
              <a:rPr lang="en-US" dirty="0"/>
              <a:t>a=c+k%2+b;</a:t>
            </a:r>
          </a:p>
          <a:p>
            <a:pPr>
              <a:buNone/>
            </a:pPr>
            <a:r>
              <a:rPr lang="en-US" dirty="0" err="1"/>
              <a:t>printf</a:t>
            </a:r>
            <a:r>
              <a:rPr lang="en-US" dirty="0"/>
              <a:t>("\na=&gt; %f", a);</a:t>
            </a:r>
          </a:p>
          <a:p>
            <a:pPr>
              <a:buNone/>
            </a:pPr>
            <a:r>
              <a:rPr lang="en-US" dirty="0"/>
              <a:t>a=(b+4)%(c+2);</a:t>
            </a:r>
          </a:p>
          <a:p>
            <a:pPr>
              <a:buNone/>
            </a:pPr>
            <a:r>
              <a:rPr lang="en-US" dirty="0" err="1"/>
              <a:t>printf</a:t>
            </a:r>
            <a:r>
              <a:rPr lang="en-US" dirty="0"/>
              <a:t>("\na=&gt; %f", a);</a:t>
            </a:r>
          </a:p>
          <a:p>
            <a:pPr>
              <a:buNone/>
            </a:pPr>
            <a:r>
              <a:rPr lang="en-US" dirty="0" err="1"/>
              <a:t>getch</a:t>
            </a:r>
            <a:r>
              <a:rPr lang="en-US" dirty="0"/>
              <a:t>();</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lnSpc>
                <a:spcPct val="80000"/>
              </a:lnSpc>
            </a:pPr>
            <a:r>
              <a:rPr lang="en-US" altLang="en-US" dirty="0"/>
              <a:t>Precedence and Associativity </a:t>
            </a:r>
            <a:br>
              <a:rPr lang="en-US" altLang="en-US" dirty="0"/>
            </a:br>
            <a:r>
              <a:rPr lang="en-US" altLang="en-US" dirty="0"/>
              <a:t>of Operators</a:t>
            </a:r>
          </a:p>
        </p:txBody>
      </p:sp>
      <p:sp>
        <p:nvSpPr>
          <p:cNvPr id="25603" name="Rectangle 3"/>
          <p:cNvSpPr>
            <a:spLocks noGrp="1" noChangeArrowheads="1"/>
          </p:cNvSpPr>
          <p:nvPr>
            <p:ph type="body" idx="1"/>
          </p:nvPr>
        </p:nvSpPr>
        <p:spPr>
          <a:xfrm>
            <a:off x="1371600" y="2514600"/>
            <a:ext cx="10544048" cy="4059936"/>
          </a:xfrm>
        </p:spPr>
        <p:txBody>
          <a:bodyPr/>
          <a:lstStyle/>
          <a:p>
            <a:pPr>
              <a:lnSpc>
                <a:spcPct val="150000"/>
              </a:lnSpc>
            </a:pPr>
            <a:r>
              <a:rPr lang="en-US" altLang="en-US" dirty="0"/>
              <a:t>Rules of </a:t>
            </a:r>
            <a:r>
              <a:rPr lang="en-US" altLang="en-US" dirty="0">
                <a:solidFill>
                  <a:srgbClr val="FF5050"/>
                </a:solidFill>
              </a:rPr>
              <a:t>associativity</a:t>
            </a:r>
            <a:r>
              <a:rPr lang="en-US" altLang="en-US" dirty="0"/>
              <a:t> and </a:t>
            </a:r>
            <a:r>
              <a:rPr lang="en-US" altLang="en-US" dirty="0">
                <a:solidFill>
                  <a:srgbClr val="FF5050"/>
                </a:solidFill>
              </a:rPr>
              <a:t>precedence</a:t>
            </a:r>
            <a:r>
              <a:rPr lang="en-US" altLang="en-US" dirty="0"/>
              <a:t> of operators determine precisely how expressions are operated.</a:t>
            </a:r>
          </a:p>
          <a:p>
            <a:pPr lvl="1">
              <a:lnSpc>
                <a:spcPct val="150000"/>
              </a:lnSpc>
            </a:pPr>
            <a:r>
              <a:rPr lang="en-US" altLang="en-US" dirty="0"/>
              <a:t>In the expression   </a:t>
            </a:r>
            <a:r>
              <a:rPr lang="en-US" altLang="en-US" dirty="0">
                <a:solidFill>
                  <a:srgbClr val="FF5050"/>
                </a:solidFill>
              </a:rPr>
              <a:t>1 + 2 * 3</a:t>
            </a:r>
            <a:r>
              <a:rPr lang="en-US" altLang="en-US" dirty="0"/>
              <a:t>, the operator * has higher </a:t>
            </a:r>
            <a:r>
              <a:rPr lang="en-US" altLang="en-US" dirty="0">
                <a:solidFill>
                  <a:srgbClr val="FF5050"/>
                </a:solidFill>
              </a:rPr>
              <a:t>precedence</a:t>
            </a:r>
            <a:r>
              <a:rPr lang="en-US" altLang="en-US" dirty="0"/>
              <a:t> than +, causing the multiplication to be performed first.</a:t>
            </a:r>
          </a:p>
          <a:p>
            <a:pPr lvl="1">
              <a:lnSpc>
                <a:spcPct val="150000"/>
              </a:lnSpc>
            </a:pPr>
            <a:r>
              <a:rPr lang="en-US" altLang="en-US" dirty="0"/>
              <a:t>The result is 7 </a:t>
            </a:r>
            <a:r>
              <a:rPr lang="en-US" altLang="en-US" dirty="0">
                <a:solidFill>
                  <a:srgbClr val="FF9966"/>
                </a:solidFill>
              </a:rPr>
              <a:t>instead of</a:t>
            </a:r>
            <a:r>
              <a:rPr lang="en-US" altLang="en-US" dirty="0"/>
              <a:t> 9.</a:t>
            </a:r>
          </a:p>
        </p:txBody>
      </p:sp>
      <p:sp>
        <p:nvSpPr>
          <p:cNvPr id="2" name="Footer Placeholder 1"/>
          <p:cNvSpPr>
            <a:spLocks noGrp="1"/>
          </p:cNvSpPr>
          <p:nvPr>
            <p:ph type="ftr" sz="quarter" idx="11"/>
          </p:nvPr>
        </p:nvSpPr>
        <p:spPr/>
        <p:txBody>
          <a:bodyPr/>
          <a:lstStyle/>
          <a:p>
            <a:r>
              <a:rPr lang="en-US"/>
              <a:t>Dabbal S. Mahara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196614406"/>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en-US" altLang="en-US"/>
              <a:t>Associativity of Operators</a:t>
            </a:r>
          </a:p>
        </p:txBody>
      </p:sp>
      <p:sp>
        <p:nvSpPr>
          <p:cNvPr id="26627" name="Rectangle 3"/>
          <p:cNvSpPr>
            <a:spLocks noGrp="1" noChangeArrowheads="1"/>
          </p:cNvSpPr>
          <p:nvPr>
            <p:ph type="body" idx="1"/>
          </p:nvPr>
        </p:nvSpPr>
        <p:spPr/>
        <p:txBody>
          <a:bodyPr/>
          <a:lstStyle/>
          <a:p>
            <a:pPr>
              <a:lnSpc>
                <a:spcPct val="150000"/>
              </a:lnSpc>
            </a:pPr>
            <a:r>
              <a:rPr lang="en-US" altLang="en-US" dirty="0"/>
              <a:t>When two operators placed in proximity in an expression have the same </a:t>
            </a:r>
            <a:r>
              <a:rPr lang="en-US" altLang="en-US" dirty="0">
                <a:solidFill>
                  <a:srgbClr val="FF9966"/>
                </a:solidFill>
              </a:rPr>
              <a:t>precedence</a:t>
            </a:r>
            <a:r>
              <a:rPr lang="en-US" altLang="en-US" dirty="0"/>
              <a:t>, their </a:t>
            </a:r>
            <a:r>
              <a:rPr lang="en-US" altLang="en-US" dirty="0">
                <a:solidFill>
                  <a:srgbClr val="FF5050"/>
                </a:solidFill>
              </a:rPr>
              <a:t>associativity</a:t>
            </a:r>
            <a:r>
              <a:rPr lang="en-US" altLang="en-US" dirty="0"/>
              <a:t> is used to determine how the expression is evaluated.</a:t>
            </a:r>
          </a:p>
          <a:p>
            <a:pPr lvl="1">
              <a:lnSpc>
                <a:spcPct val="150000"/>
              </a:lnSpc>
            </a:pPr>
            <a:r>
              <a:rPr lang="en-US" altLang="en-US" dirty="0"/>
              <a:t>In the expression  </a:t>
            </a:r>
            <a:r>
              <a:rPr lang="en-US" altLang="en-US" dirty="0">
                <a:solidFill>
                  <a:srgbClr val="FF5050"/>
                </a:solidFill>
              </a:rPr>
              <a:t>6 / 2 * 3</a:t>
            </a:r>
            <a:r>
              <a:rPr lang="en-US" altLang="en-US" dirty="0"/>
              <a:t>, both </a:t>
            </a:r>
            <a:r>
              <a:rPr lang="en-US" altLang="en-US" dirty="0">
                <a:solidFill>
                  <a:srgbClr val="FF5050"/>
                </a:solidFill>
              </a:rPr>
              <a:t>/</a:t>
            </a:r>
            <a:r>
              <a:rPr lang="en-US" altLang="en-US" dirty="0"/>
              <a:t> and </a:t>
            </a:r>
            <a:r>
              <a:rPr lang="en-US" altLang="en-US" dirty="0">
                <a:solidFill>
                  <a:srgbClr val="FF5050"/>
                </a:solidFill>
              </a:rPr>
              <a:t>*</a:t>
            </a:r>
            <a:r>
              <a:rPr lang="en-US" altLang="en-US" dirty="0"/>
              <a:t> have the </a:t>
            </a:r>
            <a:r>
              <a:rPr lang="en-US" altLang="en-US" dirty="0">
                <a:solidFill>
                  <a:srgbClr val="FF5050"/>
                </a:solidFill>
              </a:rPr>
              <a:t>same precedence</a:t>
            </a:r>
            <a:r>
              <a:rPr lang="en-US" altLang="en-US" dirty="0"/>
              <a:t>.  Since they both have </a:t>
            </a:r>
            <a:r>
              <a:rPr lang="en-US" altLang="en-US" dirty="0">
                <a:solidFill>
                  <a:srgbClr val="FF5050"/>
                </a:solidFill>
              </a:rPr>
              <a:t>left to right associativity</a:t>
            </a:r>
            <a:r>
              <a:rPr lang="en-US" altLang="en-US" dirty="0"/>
              <a:t>, the expression has the value </a:t>
            </a:r>
            <a:r>
              <a:rPr lang="en-US" altLang="en-US" dirty="0">
                <a:solidFill>
                  <a:srgbClr val="FF5050"/>
                </a:solidFill>
              </a:rPr>
              <a:t>9</a:t>
            </a:r>
            <a:r>
              <a:rPr lang="en-US" altLang="en-US" dirty="0"/>
              <a:t> rather than </a:t>
            </a:r>
            <a:r>
              <a:rPr lang="en-US" altLang="en-US" dirty="0">
                <a:solidFill>
                  <a:srgbClr val="FF5050"/>
                </a:solidFill>
              </a:rPr>
              <a:t>1</a:t>
            </a:r>
            <a:r>
              <a:rPr lang="en-US" altLang="en-US" dirty="0"/>
              <a:t>.</a:t>
            </a:r>
          </a:p>
        </p:txBody>
      </p:sp>
      <p:sp>
        <p:nvSpPr>
          <p:cNvPr id="2" name="Footer Placeholder 1"/>
          <p:cNvSpPr>
            <a:spLocks noGrp="1"/>
          </p:cNvSpPr>
          <p:nvPr>
            <p:ph type="ftr" sz="quarter" idx="11"/>
          </p:nvPr>
        </p:nvSpPr>
        <p:spPr/>
        <p:txBody>
          <a:bodyPr/>
          <a:lstStyle/>
          <a:p>
            <a:r>
              <a:rPr lang="en-US"/>
              <a:t>Dabbal S. Mahara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796009375"/>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pic>
        <p:nvPicPr>
          <p:cNvPr id="8" name="Content Placeholder 7"/>
          <p:cNvPicPr>
            <a:picLocks noGrp="1" noChangeAspect="1"/>
          </p:cNvPicPr>
          <p:nvPr>
            <p:ph idx="1"/>
          </p:nvPr>
        </p:nvPicPr>
        <p:blipFill>
          <a:blip r:embed="rId2"/>
          <a:stretch>
            <a:fillRect/>
          </a:stretch>
        </p:blipFill>
        <p:spPr>
          <a:xfrm>
            <a:off x="1750948" y="1736612"/>
            <a:ext cx="8350123" cy="4981235"/>
          </a:xfrm>
          <a:prstGeom prst="rect">
            <a:avLst/>
          </a:prstGeom>
        </p:spPr>
      </p:pic>
      <p:sp>
        <p:nvSpPr>
          <p:cNvPr id="9" name="Rectangle 2"/>
          <p:cNvSpPr>
            <a:spLocks noGrp="1" noChangeArrowheads="1"/>
          </p:cNvSpPr>
          <p:nvPr>
            <p:ph type="title"/>
          </p:nvPr>
        </p:nvSpPr>
        <p:spPr>
          <a:xfrm>
            <a:off x="439610" y="612648"/>
            <a:ext cx="10972800" cy="1066800"/>
          </a:xfrm>
        </p:spPr>
        <p:txBody>
          <a:bodyPr/>
          <a:lstStyle/>
          <a:p>
            <a:pPr algn="ctr">
              <a:lnSpc>
                <a:spcPct val="80000"/>
              </a:lnSpc>
            </a:pPr>
            <a:r>
              <a:rPr lang="en-US" altLang="en-US" dirty="0"/>
              <a:t>Precedence and Associativity </a:t>
            </a:r>
            <a:br>
              <a:rPr lang="en-US" altLang="en-US" dirty="0"/>
            </a:br>
            <a:r>
              <a:rPr lang="en-US" altLang="en-US" dirty="0"/>
              <a:t>of Operators</a:t>
            </a:r>
          </a:p>
        </p:txBody>
      </p:sp>
    </p:spTree>
    <p:extLst>
      <p:ext uri="{BB962C8B-B14F-4D97-AF65-F5344CB8AC3E}">
        <p14:creationId xmlns:p14="http://schemas.microsoft.com/office/powerpoint/2010/main" val="3197887045"/>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pic>
        <p:nvPicPr>
          <p:cNvPr id="6" name="Picture 2" descr="Thank You Images, Stock Photos &amp; Vectors | Shutterstock"/>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676400" y="2438401"/>
            <a:ext cx="8907590" cy="29956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74984"/>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 Classification in C: 	According to Utility and Action</a:t>
            </a:r>
          </a:p>
        </p:txBody>
      </p:sp>
      <p:sp>
        <p:nvSpPr>
          <p:cNvPr id="3" name="Content Placeholder 2"/>
          <p:cNvSpPr>
            <a:spLocks noGrp="1"/>
          </p:cNvSpPr>
          <p:nvPr>
            <p:ph idx="1"/>
          </p:nvPr>
        </p:nvSpPr>
        <p:spPr/>
        <p:txBody>
          <a:bodyPr/>
          <a:lstStyle/>
          <a:p>
            <a:pPr algn="just"/>
            <a:r>
              <a:rPr lang="en-US" dirty="0"/>
              <a:t>Arithmetic Operators</a:t>
            </a:r>
          </a:p>
          <a:p>
            <a:pPr algn="just"/>
            <a:r>
              <a:rPr lang="en-US" dirty="0"/>
              <a:t>Relational Operators</a:t>
            </a:r>
          </a:p>
          <a:p>
            <a:pPr algn="just"/>
            <a:r>
              <a:rPr lang="en-US" dirty="0"/>
              <a:t>Logical Operators</a:t>
            </a:r>
          </a:p>
          <a:p>
            <a:pPr algn="just"/>
            <a:r>
              <a:rPr lang="en-US" dirty="0"/>
              <a:t>Assignment Operators</a:t>
            </a:r>
          </a:p>
          <a:p>
            <a:pPr algn="just"/>
            <a:r>
              <a:rPr lang="en-US" dirty="0"/>
              <a:t>Increment and Decrement Operators</a:t>
            </a:r>
          </a:p>
          <a:p>
            <a:pPr algn="just"/>
            <a:r>
              <a:rPr lang="en-US" dirty="0"/>
              <a:t>Conditional Operators (Ternary Operator)</a:t>
            </a:r>
          </a:p>
          <a:p>
            <a:pPr algn="just"/>
            <a:r>
              <a:rPr lang="en-US" dirty="0"/>
              <a:t>Bitwise Operators</a:t>
            </a:r>
          </a:p>
          <a:p>
            <a:pPr algn="just"/>
            <a:r>
              <a:rPr lang="en-US" dirty="0"/>
              <a:t>Special Operators (Comma Operator and </a:t>
            </a:r>
            <a:r>
              <a:rPr lang="en-US" dirty="0" err="1"/>
              <a:t>sizeof</a:t>
            </a:r>
            <a:r>
              <a:rPr lang="en-US" dirty="0"/>
              <a:t> Operator)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14400"/>
            <a:ext cx="8229600" cy="1066800"/>
          </a:xfrm>
        </p:spPr>
        <p:txBody>
          <a:bodyPr/>
          <a:lstStyle/>
          <a:p>
            <a:r>
              <a:rPr lang="en-US" dirty="0"/>
              <a:t>Arithmetic Operators</a:t>
            </a:r>
          </a:p>
        </p:txBody>
      </p:sp>
      <p:sp>
        <p:nvSpPr>
          <p:cNvPr id="3" name="Content Placeholder 2"/>
          <p:cNvSpPr>
            <a:spLocks noGrp="1"/>
          </p:cNvSpPr>
          <p:nvPr>
            <p:ph idx="1"/>
          </p:nvPr>
        </p:nvSpPr>
        <p:spPr>
          <a:xfrm>
            <a:off x="1981200" y="1828800"/>
            <a:ext cx="8229600" cy="4325112"/>
          </a:xfrm>
        </p:spPr>
        <p:txBody>
          <a:bodyPr/>
          <a:lstStyle/>
          <a:p>
            <a:pPr algn="just"/>
            <a:r>
              <a:rPr lang="en-US" dirty="0"/>
              <a:t>C provides all the basic arithmetic operators.</a:t>
            </a:r>
          </a:p>
          <a:p>
            <a:pPr algn="just"/>
            <a:r>
              <a:rPr lang="en-US" dirty="0"/>
              <a:t>Arithmetic operators perform arithmetic operations.</a:t>
            </a:r>
          </a:p>
          <a:p>
            <a:pPr algn="just"/>
            <a:r>
              <a:rPr lang="en-US" dirty="0"/>
              <a:t>There are five arithmetic operators in 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6" name="Table 5"/>
          <p:cNvGraphicFramePr>
            <a:graphicFrameLocks noGrp="1"/>
          </p:cNvGraphicFramePr>
          <p:nvPr/>
        </p:nvGraphicFramePr>
        <p:xfrm>
          <a:off x="1905000" y="3810000"/>
          <a:ext cx="8229600" cy="27686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algn="ctr"/>
                      <a:r>
                        <a:rPr lang="en-US" dirty="0"/>
                        <a:t>Operator</a:t>
                      </a:r>
                    </a:p>
                  </a:txBody>
                  <a:tcPr/>
                </a:tc>
                <a:tc>
                  <a:txBody>
                    <a:bodyPr/>
                    <a:lstStyle/>
                    <a:p>
                      <a:pPr algn="ctr"/>
                      <a:r>
                        <a:rPr lang="en-US" dirty="0"/>
                        <a:t>Meaning</a:t>
                      </a:r>
                    </a:p>
                  </a:txBody>
                  <a:tcPr/>
                </a:tc>
                <a:tc>
                  <a:txBody>
                    <a:bodyPr/>
                    <a:lstStyle/>
                    <a:p>
                      <a:pPr algn="ctr"/>
                      <a:r>
                        <a:rPr lang="en-US" dirty="0"/>
                        <a:t>Example (Arithmetic Expression)</a:t>
                      </a:r>
                    </a:p>
                  </a:txBody>
                  <a:tcPr/>
                </a:tc>
                <a:tc>
                  <a:txBody>
                    <a:bodyPr/>
                    <a:lstStyle/>
                    <a:p>
                      <a:pPr algn="ctr"/>
                      <a:r>
                        <a:rPr lang="en-US" dirty="0"/>
                        <a:t>Output</a:t>
                      </a:r>
                    </a:p>
                    <a:p>
                      <a:pPr algn="ctr"/>
                      <a:r>
                        <a:rPr lang="en-US" dirty="0"/>
                        <a:t>(int a=11,</a:t>
                      </a:r>
                      <a:r>
                        <a:rPr lang="en-US" baseline="0" dirty="0"/>
                        <a:t> b=5</a:t>
                      </a:r>
                      <a:r>
                        <a:rPr lang="en-US" dirty="0"/>
                        <a:t>)</a:t>
                      </a:r>
                    </a:p>
                  </a:txBody>
                  <a:tcPr/>
                </a:tc>
                <a:extLst>
                  <a:ext uri="{0D108BD9-81ED-4DB2-BD59-A6C34878D82A}">
                    <a16:rowId xmlns:a16="http://schemas.microsoft.com/office/drawing/2014/main" val="10000"/>
                  </a:ext>
                </a:extLst>
              </a:tr>
              <a:tr h="370840">
                <a:tc>
                  <a:txBody>
                    <a:bodyPr/>
                    <a:lstStyle/>
                    <a:p>
                      <a:pPr algn="ctr"/>
                      <a:r>
                        <a:rPr lang="en-US" dirty="0"/>
                        <a:t>+</a:t>
                      </a:r>
                    </a:p>
                  </a:txBody>
                  <a:tcPr/>
                </a:tc>
                <a:tc>
                  <a:txBody>
                    <a:bodyPr/>
                    <a:lstStyle/>
                    <a:p>
                      <a:pPr algn="ctr"/>
                      <a:r>
                        <a:rPr lang="en-US" dirty="0"/>
                        <a:t>Addition</a:t>
                      </a:r>
                    </a:p>
                  </a:txBody>
                  <a:tcPr/>
                </a:tc>
                <a:tc>
                  <a:txBody>
                    <a:bodyPr/>
                    <a:lstStyle/>
                    <a:p>
                      <a:pPr algn="ctr"/>
                      <a:r>
                        <a:rPr lang="en-US" dirty="0" err="1"/>
                        <a:t>a+b</a:t>
                      </a:r>
                      <a:endParaRPr lang="en-US" dirty="0"/>
                    </a:p>
                  </a:txBody>
                  <a:tcPr/>
                </a:tc>
                <a:tc>
                  <a:txBody>
                    <a:bodyPr/>
                    <a:lstStyle/>
                    <a:p>
                      <a:pPr algn="ctr"/>
                      <a:r>
                        <a:rPr lang="en-US" dirty="0"/>
                        <a:t>16</a:t>
                      </a:r>
                    </a:p>
                  </a:txBody>
                  <a:tcPr/>
                </a:tc>
                <a:extLst>
                  <a:ext uri="{0D108BD9-81ED-4DB2-BD59-A6C34878D82A}">
                    <a16:rowId xmlns:a16="http://schemas.microsoft.com/office/drawing/2014/main" val="10001"/>
                  </a:ext>
                </a:extLst>
              </a:tr>
              <a:tr h="370840">
                <a:tc>
                  <a:txBody>
                    <a:bodyPr/>
                    <a:lstStyle/>
                    <a:p>
                      <a:pPr algn="ctr"/>
                      <a:r>
                        <a:rPr lang="en-US" dirty="0"/>
                        <a:t>-</a:t>
                      </a:r>
                    </a:p>
                  </a:txBody>
                  <a:tcPr/>
                </a:tc>
                <a:tc>
                  <a:txBody>
                    <a:bodyPr/>
                    <a:lstStyle/>
                    <a:p>
                      <a:pPr algn="ctr"/>
                      <a:r>
                        <a:rPr lang="en-US" dirty="0"/>
                        <a:t>Subtraction</a:t>
                      </a:r>
                    </a:p>
                  </a:txBody>
                  <a:tcPr/>
                </a:tc>
                <a:tc>
                  <a:txBody>
                    <a:bodyPr/>
                    <a:lstStyle/>
                    <a:p>
                      <a:pPr algn="ctr"/>
                      <a:r>
                        <a:rPr lang="en-US" dirty="0"/>
                        <a:t>a-b</a:t>
                      </a:r>
                    </a:p>
                  </a:txBody>
                  <a:tcPr/>
                </a:tc>
                <a:tc>
                  <a:txBody>
                    <a:bodyPr/>
                    <a:lstStyle/>
                    <a:p>
                      <a:pPr algn="ctr"/>
                      <a:r>
                        <a:rPr lang="en-US" dirty="0"/>
                        <a:t>6</a:t>
                      </a:r>
                    </a:p>
                  </a:txBody>
                  <a:tcPr/>
                </a:tc>
                <a:extLst>
                  <a:ext uri="{0D108BD9-81ED-4DB2-BD59-A6C34878D82A}">
                    <a16:rowId xmlns:a16="http://schemas.microsoft.com/office/drawing/2014/main" val="10002"/>
                  </a:ext>
                </a:extLst>
              </a:tr>
              <a:tr h="370840">
                <a:tc>
                  <a:txBody>
                    <a:bodyPr/>
                    <a:lstStyle/>
                    <a:p>
                      <a:pPr algn="ctr"/>
                      <a:r>
                        <a:rPr lang="en-US" dirty="0"/>
                        <a:t>*</a:t>
                      </a:r>
                    </a:p>
                  </a:txBody>
                  <a:tcPr/>
                </a:tc>
                <a:tc>
                  <a:txBody>
                    <a:bodyPr/>
                    <a:lstStyle/>
                    <a:p>
                      <a:pPr algn="ctr"/>
                      <a:r>
                        <a:rPr lang="en-US" dirty="0"/>
                        <a:t>Multiplication</a:t>
                      </a:r>
                    </a:p>
                  </a:txBody>
                  <a:tcPr/>
                </a:tc>
                <a:tc>
                  <a:txBody>
                    <a:bodyPr/>
                    <a:lstStyle/>
                    <a:p>
                      <a:pPr algn="ctr"/>
                      <a:r>
                        <a:rPr lang="en-US" dirty="0"/>
                        <a:t>a*b</a:t>
                      </a:r>
                    </a:p>
                  </a:txBody>
                  <a:tcPr/>
                </a:tc>
                <a:tc>
                  <a:txBody>
                    <a:bodyPr/>
                    <a:lstStyle/>
                    <a:p>
                      <a:pPr algn="ctr"/>
                      <a:r>
                        <a:rPr lang="en-US" dirty="0"/>
                        <a:t>55</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Division</a:t>
                      </a:r>
                    </a:p>
                  </a:txBody>
                  <a:tcPr/>
                </a:tc>
                <a:tc>
                  <a:txBody>
                    <a:bodyPr/>
                    <a:lstStyle/>
                    <a:p>
                      <a:pPr algn="ctr"/>
                      <a:r>
                        <a:rPr lang="en-US" dirty="0"/>
                        <a:t>a/b</a:t>
                      </a:r>
                    </a:p>
                  </a:txBody>
                  <a:tcPr/>
                </a:tc>
                <a:tc>
                  <a:txBody>
                    <a:bodyPr/>
                    <a:lstStyle/>
                    <a:p>
                      <a:pPr algn="ctr"/>
                      <a:r>
                        <a:rPr lang="en-US" dirty="0"/>
                        <a:t>2</a:t>
                      </a:r>
                    </a:p>
                  </a:txBody>
                  <a:tcPr/>
                </a:tc>
                <a:extLst>
                  <a:ext uri="{0D108BD9-81ED-4DB2-BD59-A6C34878D82A}">
                    <a16:rowId xmlns:a16="http://schemas.microsoft.com/office/drawing/2014/main" val="10004"/>
                  </a:ext>
                </a:extLst>
              </a:tr>
              <a:tr h="370840">
                <a:tc>
                  <a:txBody>
                    <a:bodyPr/>
                    <a:lstStyle/>
                    <a:p>
                      <a:pPr algn="ctr"/>
                      <a:r>
                        <a:rPr lang="en-US" dirty="0"/>
                        <a:t>%</a:t>
                      </a:r>
                    </a:p>
                  </a:txBody>
                  <a:tcPr/>
                </a:tc>
                <a:tc>
                  <a:txBody>
                    <a:bodyPr/>
                    <a:lstStyle/>
                    <a:p>
                      <a:pPr algn="ctr"/>
                      <a:r>
                        <a:rPr lang="en-US" dirty="0"/>
                        <a:t>Modulo Division</a:t>
                      </a:r>
                    </a:p>
                  </a:txBody>
                  <a:tcPr/>
                </a:tc>
                <a:tc>
                  <a:txBody>
                    <a:bodyPr/>
                    <a:lstStyle/>
                    <a:p>
                      <a:pPr algn="ctr"/>
                      <a:r>
                        <a:rPr lang="en-US" dirty="0" err="1"/>
                        <a:t>a%b</a:t>
                      </a:r>
                      <a:endParaRPr lang="en-US" dirty="0"/>
                    </a:p>
                  </a:txBody>
                  <a:tcPr/>
                </a:tc>
                <a:tc>
                  <a:txBody>
                    <a:bodyPr/>
                    <a:lstStyle/>
                    <a:p>
                      <a:pPr algn="ctr"/>
                      <a:r>
                        <a:rPr lang="en-US" dirty="0"/>
                        <a:t>1</a:t>
                      </a:r>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43000"/>
            <a:ext cx="8229600" cy="990600"/>
          </a:xfrm>
        </p:spPr>
        <p:txBody>
          <a:bodyPr/>
          <a:lstStyle/>
          <a:p>
            <a:r>
              <a:rPr lang="en-US" dirty="0"/>
              <a:t>Arithmetic Operators…</a:t>
            </a:r>
          </a:p>
        </p:txBody>
      </p:sp>
      <p:sp>
        <p:nvSpPr>
          <p:cNvPr id="3" name="Content Placeholder 2"/>
          <p:cNvSpPr>
            <a:spLocks noGrp="1"/>
          </p:cNvSpPr>
          <p:nvPr>
            <p:ph idx="1"/>
          </p:nvPr>
        </p:nvSpPr>
        <p:spPr>
          <a:xfrm>
            <a:off x="1981200" y="2075688"/>
            <a:ext cx="8229600" cy="4325112"/>
          </a:xfrm>
        </p:spPr>
        <p:txBody>
          <a:bodyPr>
            <a:normAutofit lnSpcReduction="10000"/>
          </a:bodyPr>
          <a:lstStyle/>
          <a:p>
            <a:pPr algn="just">
              <a:buNone/>
            </a:pPr>
            <a:r>
              <a:rPr lang="en-US" dirty="0">
                <a:solidFill>
                  <a:srgbClr val="7030A0"/>
                </a:solidFill>
              </a:rPr>
              <a:t>Note:-</a:t>
            </a:r>
          </a:p>
          <a:p>
            <a:pPr lvl="1" algn="just"/>
            <a:r>
              <a:rPr lang="en-US" dirty="0">
                <a:solidFill>
                  <a:srgbClr val="7030A0"/>
                </a:solidFill>
              </a:rPr>
              <a:t>The operands acted upon by arithmetic operators must be numeric values (int, float, etc.).</a:t>
            </a:r>
          </a:p>
          <a:p>
            <a:pPr lvl="1" algn="just"/>
            <a:r>
              <a:rPr lang="en-US" dirty="0">
                <a:solidFill>
                  <a:srgbClr val="7030A0"/>
                </a:solidFill>
              </a:rPr>
              <a:t>The </a:t>
            </a:r>
            <a:r>
              <a:rPr lang="en-US" dirty="0">
                <a:solidFill>
                  <a:srgbClr val="FF0000"/>
                </a:solidFill>
              </a:rPr>
              <a:t>division operator</a:t>
            </a:r>
            <a:r>
              <a:rPr lang="en-US" dirty="0">
                <a:solidFill>
                  <a:srgbClr val="7030A0"/>
                </a:solidFill>
              </a:rPr>
              <a:t> requires that the </a:t>
            </a:r>
            <a:r>
              <a:rPr lang="en-US" dirty="0">
                <a:solidFill>
                  <a:srgbClr val="FF0000"/>
                </a:solidFill>
              </a:rPr>
              <a:t>second operand be non-zero</a:t>
            </a:r>
            <a:r>
              <a:rPr lang="en-US" dirty="0">
                <a:solidFill>
                  <a:srgbClr val="7030A0"/>
                </a:solidFill>
              </a:rPr>
              <a:t>.</a:t>
            </a:r>
          </a:p>
          <a:p>
            <a:pPr lvl="1" algn="just"/>
            <a:r>
              <a:rPr lang="en-US" dirty="0">
                <a:solidFill>
                  <a:srgbClr val="FF0000"/>
                </a:solidFill>
              </a:rPr>
              <a:t>Integer division truncates any fractional part</a:t>
            </a:r>
            <a:r>
              <a:rPr lang="en-US" dirty="0">
                <a:solidFill>
                  <a:srgbClr val="7030A0"/>
                </a:solidFill>
              </a:rPr>
              <a:t>.</a:t>
            </a:r>
          </a:p>
          <a:p>
            <a:pPr lvl="1" algn="just"/>
            <a:r>
              <a:rPr lang="en-US" dirty="0">
                <a:solidFill>
                  <a:srgbClr val="7030A0"/>
                </a:solidFill>
              </a:rPr>
              <a:t>The </a:t>
            </a:r>
            <a:r>
              <a:rPr lang="en-US" dirty="0">
                <a:solidFill>
                  <a:srgbClr val="FF0000"/>
                </a:solidFill>
              </a:rPr>
              <a:t>modulo division operator</a:t>
            </a:r>
            <a:r>
              <a:rPr lang="en-US" dirty="0">
                <a:solidFill>
                  <a:srgbClr val="7030A0"/>
                </a:solidFill>
              </a:rPr>
              <a:t> (remainder operator) requires that </a:t>
            </a:r>
            <a:r>
              <a:rPr lang="en-US" dirty="0">
                <a:solidFill>
                  <a:srgbClr val="FF0000"/>
                </a:solidFill>
              </a:rPr>
              <a:t>both operand be integers</a:t>
            </a:r>
            <a:r>
              <a:rPr lang="en-US" dirty="0">
                <a:solidFill>
                  <a:srgbClr val="7030A0"/>
                </a:solidFill>
              </a:rPr>
              <a:t> and that the </a:t>
            </a:r>
            <a:r>
              <a:rPr lang="en-US" dirty="0">
                <a:solidFill>
                  <a:srgbClr val="FF0000"/>
                </a:solidFill>
              </a:rPr>
              <a:t>second operand be non-zero</a:t>
            </a:r>
            <a:r>
              <a:rPr lang="en-US" dirty="0">
                <a:solidFill>
                  <a:srgbClr val="7030A0"/>
                </a:solidFill>
              </a:rPr>
              <a:t>.</a:t>
            </a:r>
          </a:p>
          <a:p>
            <a:pPr lvl="1" algn="just"/>
            <a:r>
              <a:rPr lang="en-US" dirty="0">
                <a:solidFill>
                  <a:srgbClr val="7030A0"/>
                </a:solidFill>
              </a:rPr>
              <a:t>The unary minus operator multiplies its single operand by -1.</a:t>
            </a:r>
          </a:p>
          <a:p>
            <a:pPr lvl="1" algn="just"/>
            <a:endParaRPr lang="en-US" dirty="0">
              <a:solidFill>
                <a:srgbClr val="FF0000"/>
              </a:solidFill>
            </a:endParaRPr>
          </a:p>
          <a:p>
            <a:pPr algn="just"/>
            <a:endParaRPr lang="en-US"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Integer Arithmetic, Real Arithmetic and Mixed-mode Arithmetic</a:t>
            </a:r>
          </a:p>
        </p:txBody>
      </p:sp>
      <p:sp>
        <p:nvSpPr>
          <p:cNvPr id="3" name="Content Placeholder 2"/>
          <p:cNvSpPr>
            <a:spLocks noGrp="1"/>
          </p:cNvSpPr>
          <p:nvPr>
            <p:ph idx="1"/>
          </p:nvPr>
        </p:nvSpPr>
        <p:spPr/>
        <p:txBody>
          <a:bodyPr>
            <a:normAutofit/>
          </a:bodyPr>
          <a:lstStyle/>
          <a:p>
            <a:pPr algn="just"/>
            <a:r>
              <a:rPr lang="en-US" dirty="0"/>
              <a:t>When both the operands in a single arithmetic expression such as </a:t>
            </a:r>
            <a:r>
              <a:rPr lang="en-US" dirty="0" err="1"/>
              <a:t>a+b</a:t>
            </a:r>
            <a:r>
              <a:rPr lang="en-US" dirty="0"/>
              <a:t> are integers, the expression is called an </a:t>
            </a:r>
            <a:r>
              <a:rPr lang="en-US" dirty="0">
                <a:solidFill>
                  <a:srgbClr val="FF0000"/>
                </a:solidFill>
              </a:rPr>
              <a:t>integer expression</a:t>
            </a:r>
            <a:r>
              <a:rPr lang="en-US" dirty="0"/>
              <a:t>, and the operation is called </a:t>
            </a:r>
            <a:r>
              <a:rPr lang="en-US" dirty="0">
                <a:solidFill>
                  <a:srgbClr val="FF0000"/>
                </a:solidFill>
              </a:rPr>
              <a:t>integer arithmetic</a:t>
            </a:r>
            <a:r>
              <a:rPr lang="en-US" dirty="0"/>
              <a:t>.</a:t>
            </a:r>
          </a:p>
          <a:p>
            <a:pPr algn="just"/>
            <a:r>
              <a:rPr lang="en-US" dirty="0"/>
              <a:t>An arithmetic operation involving only real operands is called </a:t>
            </a:r>
            <a:r>
              <a:rPr lang="en-US" dirty="0">
                <a:solidFill>
                  <a:srgbClr val="FF0000"/>
                </a:solidFill>
              </a:rPr>
              <a:t>real arithmetic</a:t>
            </a:r>
            <a:r>
              <a:rPr lang="en-US" dirty="0"/>
              <a:t>.</a:t>
            </a:r>
          </a:p>
          <a:p>
            <a:pPr algn="just"/>
            <a:r>
              <a:rPr lang="en-US" dirty="0"/>
              <a:t>When one of the operands is real and the other is integer, the expression is called a </a:t>
            </a:r>
            <a:r>
              <a:rPr lang="en-US" dirty="0">
                <a:solidFill>
                  <a:srgbClr val="FF0000"/>
                </a:solidFill>
              </a:rPr>
              <a:t>mixed-mode arithmetic expression</a:t>
            </a: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4" name="Footer Placeholder 3"/>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0"/>
            <a:ext cx="8229600" cy="5583936"/>
          </a:xfrm>
        </p:spPr>
        <p:txBody>
          <a:bodyPr>
            <a:normAutofit fontScale="92500"/>
          </a:bodyPr>
          <a:lstStyle/>
          <a:p>
            <a:pPr>
              <a:buNone/>
            </a:pPr>
            <a:r>
              <a:rPr lang="en-US" dirty="0">
                <a:solidFill>
                  <a:srgbClr val="C00000"/>
                </a:solidFill>
              </a:rPr>
              <a:t>Note:-</a:t>
            </a:r>
          </a:p>
          <a:p>
            <a:pPr lvl="1" algn="just"/>
            <a:r>
              <a:rPr lang="en-US" dirty="0">
                <a:solidFill>
                  <a:srgbClr val="002060"/>
                </a:solidFill>
              </a:rPr>
              <a:t>Integer arithmetic always yields an integer value.</a:t>
            </a:r>
          </a:p>
          <a:p>
            <a:pPr lvl="1" algn="just"/>
            <a:r>
              <a:rPr lang="en-US" dirty="0">
                <a:solidFill>
                  <a:srgbClr val="002060"/>
                </a:solidFill>
              </a:rPr>
              <a:t>The operator % cannot be used with real operands.</a:t>
            </a:r>
          </a:p>
          <a:p>
            <a:pPr lvl="1" algn="just"/>
            <a:r>
              <a:rPr lang="en-US" dirty="0">
                <a:solidFill>
                  <a:srgbClr val="002060"/>
                </a:solidFill>
              </a:rPr>
              <a:t>For Integer Division, when both operands are of same sign, the result is truncated towards 0. 			E.g. 6/7=0 and -6/-7=0.</a:t>
            </a:r>
          </a:p>
          <a:p>
            <a:pPr lvl="1" algn="just"/>
            <a:r>
              <a:rPr lang="en-US" dirty="0">
                <a:solidFill>
                  <a:srgbClr val="002060"/>
                </a:solidFill>
              </a:rPr>
              <a:t>However, when one of the operand is negative, then the truncation is machine-dependent i.e. -6/7 may be 0 or -1.</a:t>
            </a:r>
          </a:p>
          <a:p>
            <a:pPr lvl="1" algn="just"/>
            <a:r>
              <a:rPr lang="en-US" dirty="0">
                <a:solidFill>
                  <a:srgbClr val="002060"/>
                </a:solidFill>
              </a:rPr>
              <a:t>For modulo division, the sign of the result is always the sign of the first operand (the dividend). 		E.g. 	-14 % 3 = -2							-14%-3 = -2</a:t>
            </a:r>
          </a:p>
          <a:p>
            <a:pPr lvl="1" algn="just">
              <a:buNone/>
            </a:pPr>
            <a:r>
              <a:rPr lang="en-US" dirty="0">
                <a:solidFill>
                  <a:srgbClr val="002060"/>
                </a:solidFill>
              </a:rPr>
              <a:t>			14 % -3 = 2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2" name="Footer Placeholder 1"/>
          <p:cNvSpPr>
            <a:spLocks noGrp="1"/>
          </p:cNvSpPr>
          <p:nvPr>
            <p:ph type="ftr" sz="quarter" idx="11"/>
          </p:nvPr>
        </p:nvSpPr>
        <p:spPr/>
        <p:txBody>
          <a:bodyPr/>
          <a:lstStyle/>
          <a:p>
            <a:r>
              <a:rPr lang="en-US"/>
              <a:t>Dabbal S. Mahara</a:t>
            </a:r>
          </a:p>
        </p:txBody>
      </p:sp>
    </p:spTree>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1620</TotalTime>
  <Words>3848</Words>
  <Application>Microsoft Office PowerPoint</Application>
  <PresentationFormat>Widescreen</PresentationFormat>
  <Paragraphs>559</Paragraphs>
  <Slides>48</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48</vt:i4>
      </vt:variant>
    </vt:vector>
  </HeadingPairs>
  <TitlesOfParts>
    <vt:vector size="58" baseType="lpstr">
      <vt:lpstr>Arial</vt:lpstr>
      <vt:lpstr>Calibri</vt:lpstr>
      <vt:lpstr>Century Gothic</vt:lpstr>
      <vt:lpstr>Georgia</vt:lpstr>
      <vt:lpstr>Trebuchet MS</vt:lpstr>
      <vt:lpstr>Wingdings 2</vt:lpstr>
      <vt:lpstr>Wingdings 3</vt:lpstr>
      <vt:lpstr>Urban</vt:lpstr>
      <vt:lpstr>Wisp</vt:lpstr>
      <vt:lpstr>Ion Boardroom</vt:lpstr>
      <vt:lpstr>UNIT – 2 Part III   Operators in C</vt:lpstr>
      <vt:lpstr>Operator</vt:lpstr>
      <vt:lpstr>Expression</vt:lpstr>
      <vt:lpstr>Operator Classification:   According to Number of Operands </vt:lpstr>
      <vt:lpstr>Operator Classification in C:  According to Utility and Action</vt:lpstr>
      <vt:lpstr>Arithmetic Operators</vt:lpstr>
      <vt:lpstr>Arithmetic Operators…</vt:lpstr>
      <vt:lpstr>Integer Arithmetic, Real Arithmetic and Mixed-mode Arithmetic</vt:lpstr>
      <vt:lpstr>PowerPoint Presentation</vt:lpstr>
      <vt:lpstr>PowerPoint Presentation</vt:lpstr>
      <vt:lpstr>PowerPoint Presentation</vt:lpstr>
      <vt:lpstr>Relational Operators</vt:lpstr>
      <vt:lpstr>Relational Operators…</vt:lpstr>
      <vt:lpstr>PowerPoint Presentation</vt:lpstr>
      <vt:lpstr>PowerPoint Presentation</vt:lpstr>
      <vt:lpstr>Logical or Boolean Operators</vt:lpstr>
      <vt:lpstr>PowerPoint Presentation</vt:lpstr>
      <vt:lpstr>PowerPoint Presentation</vt:lpstr>
      <vt:lpstr>Assignment Operators</vt:lpstr>
      <vt:lpstr>Assignment Operators…</vt:lpstr>
      <vt:lpstr>Increment and Decrement Operators</vt:lpstr>
      <vt:lpstr>PowerPoint Presentation</vt:lpstr>
      <vt:lpstr>Conditional Operator</vt:lpstr>
      <vt:lpstr>PowerPoint Presentation</vt:lpstr>
      <vt:lpstr>Bitwise Operators</vt:lpstr>
      <vt:lpstr>Bitwise Logical Operators</vt:lpstr>
      <vt:lpstr>Bitwise AND (&amp;)</vt:lpstr>
      <vt:lpstr>Bitwise OR (|)</vt:lpstr>
      <vt:lpstr>Bitwise Exclusive OR (^)</vt:lpstr>
      <vt:lpstr>PowerPoint Presentation</vt:lpstr>
      <vt:lpstr>Bitwise Shift Operators</vt:lpstr>
      <vt:lpstr>Left Shift</vt:lpstr>
      <vt:lpstr>Left Shift…</vt:lpstr>
      <vt:lpstr>Right Shift</vt:lpstr>
      <vt:lpstr>Right Shift…</vt:lpstr>
      <vt:lpstr>PowerPoint Presentation</vt:lpstr>
      <vt:lpstr>One’s Complement Operator (~)</vt:lpstr>
      <vt:lpstr>PowerPoint Presentation</vt:lpstr>
      <vt:lpstr>Special Operators</vt:lpstr>
      <vt:lpstr>Comma Operator</vt:lpstr>
      <vt:lpstr>sizeof operator</vt:lpstr>
      <vt:lpstr>PowerPoint Presentation</vt:lpstr>
      <vt:lpstr>Leftovers</vt:lpstr>
      <vt:lpstr>PowerPoint Presentation</vt:lpstr>
      <vt:lpstr>Precedence and Associativity  of Operators</vt:lpstr>
      <vt:lpstr>Associativity of Operators</vt:lpstr>
      <vt:lpstr>Precedence and Associativity  of Operators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Operators and Expressions</dc:title>
  <dc:creator>DsinghMa</dc:creator>
  <cp:lastModifiedBy>DABBAL SINGH  MAHARA</cp:lastModifiedBy>
  <cp:revision>207</cp:revision>
  <dcterms:created xsi:type="dcterms:W3CDTF">2006-08-16T00:00:00Z</dcterms:created>
  <dcterms:modified xsi:type="dcterms:W3CDTF">2023-01-31T14:58:18Z</dcterms:modified>
</cp:coreProperties>
</file>