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803" r:id="rId2"/>
    <p:sldMasterId id="2147483820" r:id="rId3"/>
    <p:sldMasterId id="2147483832" r:id="rId4"/>
    <p:sldMasterId id="2147483844" r:id="rId5"/>
  </p:sldMasterIdLst>
  <p:notesMasterIdLst>
    <p:notesMasterId r:id="rId48"/>
  </p:notesMasterIdLst>
  <p:sldIdLst>
    <p:sldId id="362" r:id="rId6"/>
    <p:sldId id="263" r:id="rId7"/>
    <p:sldId id="338" r:id="rId8"/>
    <p:sldId id="340" r:id="rId9"/>
    <p:sldId id="341" r:id="rId10"/>
    <p:sldId id="342" r:id="rId11"/>
    <p:sldId id="344" r:id="rId12"/>
    <p:sldId id="345" r:id="rId13"/>
    <p:sldId id="346" r:id="rId14"/>
    <p:sldId id="347" r:id="rId15"/>
    <p:sldId id="349" r:id="rId16"/>
    <p:sldId id="350" r:id="rId17"/>
    <p:sldId id="351" r:id="rId18"/>
    <p:sldId id="352" r:id="rId19"/>
    <p:sldId id="265" r:id="rId20"/>
    <p:sldId id="266" r:id="rId21"/>
    <p:sldId id="353" r:id="rId22"/>
    <p:sldId id="267" r:id="rId23"/>
    <p:sldId id="280" r:id="rId24"/>
    <p:sldId id="307" r:id="rId25"/>
    <p:sldId id="296" r:id="rId26"/>
    <p:sldId id="268" r:id="rId27"/>
    <p:sldId id="269" r:id="rId28"/>
    <p:sldId id="270" r:id="rId29"/>
    <p:sldId id="354" r:id="rId30"/>
    <p:sldId id="271" r:id="rId31"/>
    <p:sldId id="272" r:id="rId32"/>
    <p:sldId id="273" r:id="rId33"/>
    <p:sldId id="274" r:id="rId34"/>
    <p:sldId id="275" r:id="rId35"/>
    <p:sldId id="355" r:id="rId36"/>
    <p:sldId id="279" r:id="rId37"/>
    <p:sldId id="304" r:id="rId38"/>
    <p:sldId id="305" r:id="rId39"/>
    <p:sldId id="360" r:id="rId40"/>
    <p:sldId id="306" r:id="rId41"/>
    <p:sldId id="309" r:id="rId42"/>
    <p:sldId id="310" r:id="rId43"/>
    <p:sldId id="356" r:id="rId44"/>
    <p:sldId id="357" r:id="rId45"/>
    <p:sldId id="361" r:id="rId46"/>
    <p:sldId id="35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6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844A9-98E1-49D8-BF1A-F70945D4F60E}" type="datetimeFigureOut">
              <a:rPr lang="en-US" smtClean="0"/>
              <a:pPr/>
              <a:t>1/31/2023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9779A-CA9F-483B-A555-7EA8EBA4E88F}" type="slidenum">
              <a:rPr lang="en-US" smtClean="0"/>
              <a:pPr/>
              <a:t>‹#›</a:t>
            </a:fld>
            <a:endParaRPr lang="en-US" dirty="0"/>
          </a:p>
        </p:txBody>
      </p:sp>
    </p:spTree>
    <p:extLst>
      <p:ext uri="{BB962C8B-B14F-4D97-AF65-F5344CB8AC3E}">
        <p14:creationId xmlns:p14="http://schemas.microsoft.com/office/powerpoint/2010/main" val="184201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167491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19779A-CA9F-483B-A555-7EA8EBA4E88F}" type="slidenum">
              <a:rPr lang="en-US" smtClean="0"/>
              <a:pPr/>
              <a:t>40</a:t>
            </a:fld>
            <a:endParaRPr lang="en-US" dirty="0"/>
          </a:p>
        </p:txBody>
      </p:sp>
    </p:spTree>
    <p:extLst>
      <p:ext uri="{BB962C8B-B14F-4D97-AF65-F5344CB8AC3E}">
        <p14:creationId xmlns:p14="http://schemas.microsoft.com/office/powerpoint/2010/main" val="71599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20CEAF7-BB84-47DF-BCA9-E6D626C345E4}" type="datetime1">
              <a:rPr lang="en-US" smtClean="0"/>
              <a:t>1/31/2023</a:t>
            </a:fld>
            <a:endParaRPr lang="en-US" dirty="0"/>
          </a:p>
        </p:txBody>
      </p:sp>
      <p:sp>
        <p:nvSpPr>
          <p:cNvPr id="19" name="Footer Placeholder 18"/>
          <p:cNvSpPr>
            <a:spLocks noGrp="1"/>
          </p:cNvSpPr>
          <p:nvPr>
            <p:ph type="ftr" sz="quarter" idx="11"/>
          </p:nvPr>
        </p:nvSpPr>
        <p:spPr/>
        <p:txBody>
          <a:bodyPr/>
          <a:lstStyle/>
          <a:p>
            <a:r>
              <a:rPr lang="en-US"/>
              <a:t>Compiled By: Dabbal S. Mahara</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B88C7C-2322-4D98-BBFD-AEECD808990D}"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F3F32E-1058-448E-B1EA-5E5F497D47D5}"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A308C2-94F8-46CF-9593-AA695650FC45}"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53287895"/>
      </p:ext>
    </p:extLst>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5BE25-3746-4B51-92E0-B9FB6AB55360}"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45181465"/>
      </p:ext>
    </p:extLst>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2E988-E036-43B7-8905-76AD2A03D7B3}"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33225251"/>
      </p:ext>
    </p:extLst>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E92FF-ACB4-4E9D-AA2F-AE83E6CC3A8D}"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94076089"/>
      </p:ext>
    </p:extLst>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2FD62E-6E12-4333-957C-AFB356158D1B}" type="datetime1">
              <a:rPr lang="en-US" smtClean="0"/>
              <a:t>1/31/2023</a:t>
            </a:fld>
            <a:endParaRPr lang="en-US" dirty="0"/>
          </a:p>
        </p:txBody>
      </p:sp>
      <p:sp>
        <p:nvSpPr>
          <p:cNvPr id="8" name="Footer Placeholder 7"/>
          <p:cNvSpPr>
            <a:spLocks noGrp="1"/>
          </p:cNvSpPr>
          <p:nvPr>
            <p:ph type="ftr" sz="quarter" idx="11"/>
          </p:nvPr>
        </p:nvSpPr>
        <p:spPr/>
        <p:txBody>
          <a:bodyPr/>
          <a:lstStyle/>
          <a:p>
            <a:r>
              <a:rPr lang="en-US"/>
              <a:t>Compiled By: Dabbal S. Mahara</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05449797"/>
      </p:ext>
    </p:extLst>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D96EC-94B1-43D5-8958-0DA368D88052}" type="datetime1">
              <a:rPr lang="en-US" smtClean="0"/>
              <a:t>1/31/2023</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0361919"/>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5649D-612D-4C74-905D-E0729139410B}" type="datetime1">
              <a:rPr lang="en-US" smtClean="0"/>
              <a:t>1/31/2023</a:t>
            </a:fld>
            <a:endParaRPr lang="en-US" dirty="0"/>
          </a:p>
        </p:txBody>
      </p:sp>
      <p:sp>
        <p:nvSpPr>
          <p:cNvPr id="3" name="Footer Placeholder 2"/>
          <p:cNvSpPr>
            <a:spLocks noGrp="1"/>
          </p:cNvSpPr>
          <p:nvPr>
            <p:ph type="ftr" sz="quarter" idx="11"/>
          </p:nvPr>
        </p:nvSpPr>
        <p:spPr/>
        <p:txBody>
          <a:bodyPr/>
          <a:lstStyle/>
          <a:p>
            <a:r>
              <a:rPr lang="en-US"/>
              <a:t>Compiled By: Dabbal S. Mahara</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1236168"/>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516DD3-ED93-47B5-A47B-0ED98C510B5D}"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08691467"/>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525D9A-62ED-477B-9829-F69AD88A08A2}"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FE8AE-7362-4BE5-B6AE-C8D8FBCFBBF0}"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8960351"/>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3931E-0A75-4488-AF82-CBBBE98F7424}"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4790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CD3571-6BAA-4445-8347-6E2B41C12BDD}"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4204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C873F6-B91A-413F-8297-2B0CAFEE93C6}"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757935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63C125-69E1-433C-94E6-69D5EB54E54F}"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9593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7177DD-AE3B-46D0-BDAB-B2E4A8AF10B2}"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7493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5F3C1-F6EB-4FFB-A06D-BD6488117816}"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25725860"/>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FE561-4400-432D-ADC6-03233B7F4991}"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79569773"/>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24B5430-370E-498A-9391-0A6DB15A12E8}" type="datetime1">
              <a:rPr lang="en-US" smtClean="0"/>
              <a:t>1/31/2023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Compiled By: Dabbal S. Mahara</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43577346"/>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01BDD-E0F8-46D8-AF8B-A209BD69419A}"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1000858"/>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4A1E260-4512-47CC-AF4B-2EBE9A4DED26}"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9E931A0-6CCF-4C06-9759-7CB13E33B216}" type="datetime1">
              <a:rPr lang="en-US" smtClean="0"/>
              <a:t>1/31/2023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16554416"/>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94CCE8-FAE9-488F-89A1-7DD9C247A182}"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8608795"/>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E943A-3EF5-4BE5-88EE-237CD73A3F37}" type="datetime1">
              <a:rPr lang="en-US" smtClean="0"/>
              <a:t>1/31/2023</a:t>
            </a:fld>
            <a:endParaRPr lang="en-US" dirty="0"/>
          </a:p>
        </p:txBody>
      </p:sp>
      <p:sp>
        <p:nvSpPr>
          <p:cNvPr id="8" name="Footer Placeholder 7"/>
          <p:cNvSpPr>
            <a:spLocks noGrp="1"/>
          </p:cNvSpPr>
          <p:nvPr>
            <p:ph type="ftr" sz="quarter" idx="11"/>
          </p:nvPr>
        </p:nvSpPr>
        <p:spPr/>
        <p:txBody>
          <a:bodyPr/>
          <a:lstStyle/>
          <a:p>
            <a:r>
              <a:rPr lang="en-US"/>
              <a:t>Compiled By: Dabbal S. Mahara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15635190"/>
      </p:ext>
    </p:extLst>
  </p:cSld>
  <p:clrMapOvr>
    <a:masterClrMapping/>
  </p:clrMapOvr>
  <p:transition spd="slow">
    <p:wedg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E2B86E-6353-4F86-BEA2-DB8E997DAA1E}" type="datetime1">
              <a:rPr lang="en-US" smtClean="0"/>
              <a:t>1/31/2023</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26801382"/>
      </p:ext>
    </p:extLst>
  </p:cSld>
  <p:clrMapOvr>
    <a:masterClrMapping/>
  </p:clrMapOvr>
  <p:transition spd="slow">
    <p:wedg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782AD-2D14-4C78-8B58-4FBB3E9A32E2}" type="datetime1">
              <a:rPr lang="en-US" smtClean="0"/>
              <a:t>1/31/2023</a:t>
            </a:fld>
            <a:endParaRPr lang="en-US" dirty="0"/>
          </a:p>
        </p:txBody>
      </p:sp>
      <p:sp>
        <p:nvSpPr>
          <p:cNvPr id="3" name="Footer Placeholder 2"/>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75489410"/>
      </p:ext>
    </p:extLst>
  </p:cSld>
  <p:clrMapOvr>
    <a:masterClrMapping/>
  </p:clrMapOvr>
  <p:transition spd="slow">
    <p:wedg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1D377EA-C1A1-4E56-8346-2F9D4AFFA6DB}" type="datetime1">
              <a:rPr lang="en-US" smtClean="0"/>
              <a:t>1/31/2023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91357827"/>
      </p:ext>
    </p:extLst>
  </p:cSld>
  <p:clrMapOvr>
    <a:masterClrMapping/>
  </p:clrMapOvr>
  <p:transition spd="slow">
    <p:wedg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629942-E82C-47AE-B1FE-1F0BF656A46E}"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29155881"/>
      </p:ext>
    </p:extLst>
  </p:cSld>
  <p:clrMapOvr>
    <a:masterClrMapping/>
  </p:clrMapOvr>
  <p:transition spd="slow">
    <p:wedg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E3244-CEF5-442F-938B-02439B425179}"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59965043"/>
      </p:ext>
    </p:extLst>
  </p:cSld>
  <p:clrMapOvr>
    <a:masterClrMapping/>
  </p:clrMapOvr>
  <p:transition spd="slow">
    <p:wedg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1B2A5AE-B73D-4BBE-BD39-B92A62956A5B}" type="datetime1">
              <a:rPr lang="en-US" smtClean="0"/>
              <a:t>1/31/2023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Compiled By: Dabbal S. Mahara</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37720351"/>
      </p:ext>
    </p:extLst>
  </p:cSld>
  <p:clrMapOvr>
    <a:masterClrMapping/>
  </p:clrMapOvr>
  <p:transition spd="slow">
    <p:wedg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B40B4-D3D8-4076-AD4B-AA470B6D257C}"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9723765"/>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3DED4BD-2E64-48FE-91CE-204C72AAFE52}"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33D8B-B7C9-4690-8C98-EC7DA84AA5C8}"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9472580"/>
      </p:ext>
    </p:extLst>
  </p:cSld>
  <p:clrMapOvr>
    <a:masterClrMapping/>
  </p:clrMapOvr>
  <p:transition spd="slow">
    <p:wedg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6086F-5FF5-422C-A8AD-D5F2D18E082B}"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70473250"/>
      </p:ext>
    </p:extLst>
  </p:cSld>
  <p:clrMapOvr>
    <a:masterClrMapping/>
  </p:clrMapOvr>
  <p:transition spd="slow">
    <p:wedg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4BECC-5C73-4203-87EB-4F0667D5C1CC}"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5568626"/>
      </p:ext>
    </p:extLst>
  </p:cSld>
  <p:clrMapOvr>
    <a:masterClrMapping/>
  </p:clrMapOvr>
  <p:transition spd="slow">
    <p:wedg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E4A80D-7CEB-4CF8-9C2B-96109381D94B}" type="datetime1">
              <a:rPr lang="en-US" smtClean="0"/>
              <a:t>1/31/2023</a:t>
            </a:fld>
            <a:endParaRPr lang="en-US" dirty="0"/>
          </a:p>
        </p:txBody>
      </p:sp>
      <p:sp>
        <p:nvSpPr>
          <p:cNvPr id="8" name="Footer Placeholder 7"/>
          <p:cNvSpPr>
            <a:spLocks noGrp="1"/>
          </p:cNvSpPr>
          <p:nvPr>
            <p:ph type="ftr" sz="quarter" idx="11"/>
          </p:nvPr>
        </p:nvSpPr>
        <p:spPr/>
        <p:txBody>
          <a:bodyPr/>
          <a:lstStyle/>
          <a:p>
            <a:r>
              <a:rPr lang="en-US"/>
              <a:t>Compiled By: Dabbal S. Mahara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32022664"/>
      </p:ext>
    </p:extLst>
  </p:cSld>
  <p:clrMapOvr>
    <a:masterClrMapping/>
  </p:clrMapOvr>
  <p:transition spd="slow">
    <p:wedg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BB5012-EA5D-457F-B3A0-F90C959095C8}" type="datetime1">
              <a:rPr lang="en-US" smtClean="0"/>
              <a:t>1/31/2023</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3138820"/>
      </p:ext>
    </p:extLst>
  </p:cSld>
  <p:clrMapOvr>
    <a:masterClrMapping/>
  </p:clrMapOvr>
  <p:transition spd="slow">
    <p:wedg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AC7CE-849C-446E-8BC3-8BA23DD931EB}" type="datetime1">
              <a:rPr lang="en-US" smtClean="0"/>
              <a:t>1/31/2023</a:t>
            </a:fld>
            <a:endParaRPr lang="en-US" dirty="0"/>
          </a:p>
        </p:txBody>
      </p:sp>
      <p:sp>
        <p:nvSpPr>
          <p:cNvPr id="3" name="Footer Placeholder 2"/>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56464682"/>
      </p:ext>
    </p:extLst>
  </p:cSld>
  <p:clrMapOvr>
    <a:masterClrMapping/>
  </p:clrMapOvr>
  <p:transition spd="slow">
    <p:wedg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11E7E-9EB0-428F-8832-003D2AD62D0F}"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94095"/>
      </p:ext>
    </p:extLst>
  </p:cSld>
  <p:clrMapOvr>
    <a:masterClrMapping/>
  </p:clrMapOvr>
  <p:transition spd="slow">
    <p:wedg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0CFDC3-186F-41E7-AE1B-DC32CAD9E6B6}"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41515306"/>
      </p:ext>
    </p:extLst>
  </p:cSld>
  <p:clrMapOvr>
    <a:masterClrMapping/>
  </p:clrMapOvr>
  <p:transition spd="slow">
    <p:wedg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D5C90-EA95-48BD-866E-E1E8CE708D4F}"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88791065"/>
      </p:ext>
    </p:extLst>
  </p:cSld>
  <p:clrMapOvr>
    <a:masterClrMapping/>
  </p:clrMapOvr>
  <p:transition spd="slow">
    <p:wedg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9ACC9-D82B-42A1-8331-AADCF891C07A}"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59112679"/>
      </p:ext>
    </p:extLst>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1987856-64EC-42FA-AA20-49EB1AD5C5FB}" type="datetime1">
              <a:rPr lang="en-US" smtClean="0"/>
              <a:t>1/31/2023</a:t>
            </a:fld>
            <a:endParaRPr lang="en-US" dirty="0"/>
          </a:p>
        </p:txBody>
      </p:sp>
      <p:sp>
        <p:nvSpPr>
          <p:cNvPr id="8" name="Footer Placeholder 7"/>
          <p:cNvSpPr>
            <a:spLocks noGrp="1"/>
          </p:cNvSpPr>
          <p:nvPr>
            <p:ph type="ftr" sz="quarter" idx="11"/>
          </p:nvPr>
        </p:nvSpPr>
        <p:spPr/>
        <p:txBody>
          <a:bodyPr/>
          <a:lstStyle/>
          <a:p>
            <a:r>
              <a:rPr lang="en-US"/>
              <a:t>Compiled By: Dabbal S. Mahara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86FED-3E14-4A0B-AC98-58DE8D4F29B3}"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78102621"/>
      </p:ext>
    </p:extLst>
  </p:cSld>
  <p:clrMapOvr>
    <a:masterClrMapping/>
  </p:clrMapOvr>
  <p:transition spd="slow">
    <p:wedg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8557F-0DB1-464C-92B8-8F23F192A893}"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2604941"/>
      </p:ext>
    </p:extLst>
  </p:cSld>
  <p:clrMapOvr>
    <a:masterClrMapping/>
  </p:clrMapOvr>
  <p:transition spd="slow">
    <p:wedg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7D918-799F-4C6D-8AAB-E1747E5B2476}"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7456419"/>
      </p:ext>
    </p:extLst>
  </p:cSld>
  <p:clrMapOvr>
    <a:masterClrMapping/>
  </p:clrMapOvr>
  <p:transition spd="slow">
    <p:wedg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6461DD-31DD-4926-9732-4FC4AA49AFC9}"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0375610"/>
      </p:ext>
    </p:extLst>
  </p:cSld>
  <p:clrMapOvr>
    <a:masterClrMapping/>
  </p:clrMapOvr>
  <p:transition spd="slow">
    <p:wedg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D133A-27BD-406D-8F01-31CBC1251DCB}" type="datetime1">
              <a:rPr lang="en-US" smtClean="0"/>
              <a:t>1/31/2023</a:t>
            </a:fld>
            <a:endParaRPr lang="en-US" dirty="0"/>
          </a:p>
        </p:txBody>
      </p:sp>
      <p:sp>
        <p:nvSpPr>
          <p:cNvPr id="8" name="Footer Placeholder 7"/>
          <p:cNvSpPr>
            <a:spLocks noGrp="1"/>
          </p:cNvSpPr>
          <p:nvPr>
            <p:ph type="ftr" sz="quarter" idx="11"/>
          </p:nvPr>
        </p:nvSpPr>
        <p:spPr/>
        <p:txBody>
          <a:bodyPr/>
          <a:lstStyle/>
          <a:p>
            <a:r>
              <a:rPr lang="en-US"/>
              <a:t>Compiled By: Dabbal S. Mahara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52536525"/>
      </p:ext>
    </p:extLst>
  </p:cSld>
  <p:clrMapOvr>
    <a:masterClrMapping/>
  </p:clrMapOvr>
  <p:transition spd="slow">
    <p:wedg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30957-B510-4A11-906F-4CFEA4B011B1}" type="datetime1">
              <a:rPr lang="en-US" smtClean="0"/>
              <a:t>1/31/2023</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40516917"/>
      </p:ext>
    </p:extLst>
  </p:cSld>
  <p:clrMapOvr>
    <a:masterClrMapping/>
  </p:clrMapOvr>
  <p:transition spd="slow">
    <p:wedg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79D58-D571-4A8A-AFCE-83840B60BB46}" type="datetime1">
              <a:rPr lang="en-US" smtClean="0"/>
              <a:t>1/31/2023</a:t>
            </a:fld>
            <a:endParaRPr lang="en-US" dirty="0"/>
          </a:p>
        </p:txBody>
      </p:sp>
      <p:sp>
        <p:nvSpPr>
          <p:cNvPr id="3" name="Footer Placeholder 2"/>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34823459"/>
      </p:ext>
    </p:extLst>
  </p:cSld>
  <p:clrMapOvr>
    <a:masterClrMapping/>
  </p:clrMapOvr>
  <p:transition spd="slow">
    <p:wedg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F4E657-53FA-4E07-A044-3356A15A699B}"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87892033"/>
      </p:ext>
    </p:extLst>
  </p:cSld>
  <p:clrMapOvr>
    <a:masterClrMapping/>
  </p:clrMapOvr>
  <p:transition spd="slow">
    <p:wedg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B6F15-5201-472D-898A-17D19DFBC219}"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6581386"/>
      </p:ext>
    </p:extLst>
  </p:cSld>
  <p:clrMapOvr>
    <a:masterClrMapping/>
  </p:clrMapOvr>
  <p:transition spd="slow">
    <p:wedg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AB859-3C09-4A95-8E6D-F74E5A621CFF}"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39732436"/>
      </p:ext>
    </p:extLst>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5609242-AEB2-442B-B73E-355A8DA0B087}" type="datetime1">
              <a:rPr lang="en-US" smtClean="0"/>
              <a:t>1/31/2023</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20CF7-8C9E-47E1-BADC-025B0FCF612B}" type="datetime1">
              <a:rPr lang="en-US" smtClean="0"/>
              <a:t>1/31/2023</a:t>
            </a:fld>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1641485"/>
      </p:ext>
    </p:extLst>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46372-5C01-4EFC-B29E-EC3E64743C7F}" type="datetime1">
              <a:rPr lang="en-US" smtClean="0"/>
              <a:t>1/31/2023</a:t>
            </a:fld>
            <a:endParaRPr lang="en-US" dirty="0"/>
          </a:p>
        </p:txBody>
      </p:sp>
      <p:sp>
        <p:nvSpPr>
          <p:cNvPr id="3" name="Footer Placeholder 2"/>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50A295-D7D6-4CA9-B2D1-6B387A3C6580}"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82C0F92-B718-43C6-A9BF-9665C1504F2C}" type="datetime1">
              <a:rPr lang="en-US" smtClean="0"/>
              <a:t>1/31/2023</a:t>
            </a:fld>
            <a:endParaRPr lang="en-US" dirty="0"/>
          </a:p>
        </p:txBody>
      </p:sp>
      <p:sp>
        <p:nvSpPr>
          <p:cNvPr id="6" name="Footer Placeholder 5"/>
          <p:cNvSpPr>
            <a:spLocks noGrp="1"/>
          </p:cNvSpPr>
          <p:nvPr>
            <p:ph type="ftr" sz="quarter" idx="11"/>
          </p:nvPr>
        </p:nvSpPr>
        <p:spPr/>
        <p:txBody>
          <a:bodyPr/>
          <a:lstStyle/>
          <a:p>
            <a:r>
              <a:rPr lang="en-US"/>
              <a:t>Compiled By: Dabbal S. Mahara</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FA5742-9CB4-4916-AF66-26AF54C5C80B}" type="datetime1">
              <a:rPr lang="en-US" smtClean="0"/>
              <a:t>1/31/2023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Compiled By: Dabbal S. Mahara</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edge/>
  </p:transition>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FA5742-9CB4-4916-AF66-26AF54C5C80B}" type="datetime1">
              <a:rPr lang="en-US" smtClean="0"/>
              <a:t>1/31/2023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Compiled By: Dabbal S. Mahara</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9248479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ransition spd="slow">
    <p:wedge/>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7FA5742-9CB4-4916-AF66-26AF54C5C80B}" type="datetime1">
              <a:rPr lang="en-US" smtClean="0"/>
              <a:t>1/31/2023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Compiled By: Dabbal S. Mahara</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14585814"/>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spd="slow">
    <p:wedge/>
  </p:transition>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A5742-9CB4-4916-AF66-26AF54C5C80B}" type="datetime1">
              <a:rPr lang="en-US" smtClean="0"/>
              <a:t>1/31/2023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Dabbal S. Mahara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08418708"/>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spd="slow">
    <p:wedg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A5742-9CB4-4916-AF66-26AF54C5C80B}" type="datetime1">
              <a:rPr lang="en-US" smtClean="0"/>
              <a:t>1/31/2023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Dabbal S. Mahara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42570869"/>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spd="slow">
    <p:wedg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457200"/>
            <a:ext cx="7543800" cy="990600"/>
          </a:xfrm>
        </p:spPr>
        <p:txBody>
          <a:bodyPr>
            <a:normAutofit fontScale="90000"/>
          </a:bodyPr>
          <a:lstStyle/>
          <a:p>
            <a:pPr algn="ctr"/>
            <a:r>
              <a:rPr lang="en-US" sz="4050" b="1" dirty="0">
                <a:solidFill>
                  <a:srgbClr val="7030A0"/>
                </a:solidFill>
              </a:rPr>
              <a:t>UNIT – 3 Part I</a:t>
            </a:r>
            <a:br>
              <a:rPr lang="en-US" sz="4050" b="1" dirty="0">
                <a:solidFill>
                  <a:srgbClr val="7030A0"/>
                </a:solidFill>
              </a:rPr>
            </a:br>
            <a:r>
              <a:rPr lang="en-US" sz="4050" b="1" dirty="0">
                <a:solidFill>
                  <a:srgbClr val="7030A0"/>
                </a:solidFill>
              </a:rPr>
              <a:t>Selection Statements </a:t>
            </a:r>
            <a:endParaRPr lang="en-US" sz="2100" b="1" dirty="0">
              <a:solidFill>
                <a:srgbClr val="7030A0"/>
              </a:solidFill>
            </a:endParaRPr>
          </a:p>
        </p:txBody>
      </p:sp>
      <p:sp>
        <p:nvSpPr>
          <p:cNvPr id="4" name="Subtitle 3"/>
          <p:cNvSpPr>
            <a:spLocks noGrp="1"/>
          </p:cNvSpPr>
          <p:nvPr>
            <p:ph type="subTitle" idx="1"/>
          </p:nvPr>
        </p:nvSpPr>
        <p:spPr>
          <a:xfrm>
            <a:off x="3581400" y="2000250"/>
            <a:ext cx="6229350" cy="3600450"/>
          </a:xfrm>
        </p:spPr>
        <p:txBody>
          <a:bodyPr>
            <a:noAutofit/>
          </a:bodyPr>
          <a:lstStyle/>
          <a:p>
            <a:pPr algn="ctr">
              <a:spcBef>
                <a:spcPts val="450"/>
              </a:spcBef>
            </a:pPr>
            <a:r>
              <a:rPr lang="en-US" sz="2800" b="1" dirty="0">
                <a:solidFill>
                  <a:srgbClr val="7030A0"/>
                </a:solidFill>
              </a:rPr>
              <a:t>Programming in C (COM412)</a:t>
            </a:r>
          </a:p>
          <a:p>
            <a:pPr algn="ctr">
              <a:spcBef>
                <a:spcPts val="450"/>
              </a:spcBef>
            </a:pPr>
            <a:r>
              <a:rPr lang="en-US" sz="2800" b="1" dirty="0">
                <a:solidFill>
                  <a:srgbClr val="FF0000"/>
                </a:solidFill>
              </a:rPr>
              <a:t>BSc CSIT First Semester</a:t>
            </a:r>
          </a:p>
          <a:p>
            <a:pPr algn="ctr">
              <a:spcBef>
                <a:spcPts val="450"/>
              </a:spcBef>
            </a:pPr>
            <a:r>
              <a:rPr lang="en-US" dirty="0">
                <a:solidFill>
                  <a:srgbClr val="002060"/>
                </a:solidFill>
              </a:rPr>
              <a:t>Mid-West University</a:t>
            </a:r>
          </a:p>
          <a:p>
            <a:pPr algn="ctr">
              <a:spcBef>
                <a:spcPts val="450"/>
              </a:spcBef>
            </a:pPr>
            <a:r>
              <a:rPr lang="en-US" dirty="0">
                <a:solidFill>
                  <a:srgbClr val="002060"/>
                </a:solidFill>
              </a:rPr>
              <a:t>Birendranagar, Surkhet, Nepal</a:t>
            </a:r>
          </a:p>
          <a:p>
            <a:pPr algn="ctr">
              <a:spcBef>
                <a:spcPts val="450"/>
              </a:spcBef>
            </a:pPr>
            <a:endParaRPr lang="en-US"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2023</a:t>
            </a:r>
          </a:p>
          <a:p>
            <a:pPr algn="ctr"/>
            <a:endParaRPr lang="en-US" sz="2800" dirty="0">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44354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457200"/>
            <a:ext cx="8305800" cy="685800"/>
          </a:xfrm>
        </p:spPr>
        <p:txBody>
          <a:bodyPr/>
          <a:lstStyle/>
          <a:p>
            <a:pPr eaLnBrk="1" hangingPunct="1"/>
            <a:r>
              <a:rPr lang="en-US" altLang="en-US" sz="4000" b="1" dirty="0">
                <a:solidFill>
                  <a:srgbClr val="FF0000"/>
                </a:solidFill>
                <a:latin typeface="Cambria" panose="02040503050406030204" pitchFamily="18" charset="0"/>
              </a:rPr>
              <a:t>Simple if Statement- Flowchart</a:t>
            </a:r>
          </a:p>
        </p:txBody>
      </p:sp>
      <p:sp>
        <p:nvSpPr>
          <p:cNvPr id="4" name="Rounded Rectangle 3"/>
          <p:cNvSpPr/>
          <p:nvPr/>
        </p:nvSpPr>
        <p:spPr>
          <a:xfrm>
            <a:off x="4343400" y="1143000"/>
            <a:ext cx="1524000" cy="533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2400" b="1" dirty="0">
                <a:latin typeface="Cambria" pitchFamily="18" charset="0"/>
              </a:rPr>
              <a:t>Entry</a:t>
            </a:r>
          </a:p>
        </p:txBody>
      </p:sp>
      <p:sp>
        <p:nvSpPr>
          <p:cNvPr id="5" name="Diamond 4"/>
          <p:cNvSpPr/>
          <p:nvPr/>
        </p:nvSpPr>
        <p:spPr>
          <a:xfrm>
            <a:off x="3124200" y="2209800"/>
            <a:ext cx="3924300" cy="1524000"/>
          </a:xfrm>
          <a:prstGeom prst="diamond">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2000" b="1" dirty="0">
                <a:latin typeface="Cambria" pitchFamily="18" charset="0"/>
              </a:rPr>
              <a:t>test </a:t>
            </a:r>
          </a:p>
          <a:p>
            <a:pPr algn="ctr">
              <a:defRPr/>
            </a:pPr>
            <a:r>
              <a:rPr lang="en-US" sz="2000" b="1" dirty="0">
                <a:latin typeface="Cambria" pitchFamily="18" charset="0"/>
              </a:rPr>
              <a:t>expression</a:t>
            </a:r>
          </a:p>
          <a:p>
            <a:pPr algn="ctr">
              <a:defRPr/>
            </a:pPr>
            <a:r>
              <a:rPr lang="en-US" sz="2000" b="1" dirty="0">
                <a:latin typeface="Cambria" pitchFamily="18" charset="0"/>
              </a:rPr>
              <a:t> ?</a:t>
            </a:r>
          </a:p>
        </p:txBody>
      </p:sp>
      <p:sp>
        <p:nvSpPr>
          <p:cNvPr id="6" name="Rounded Rectangle 5"/>
          <p:cNvSpPr/>
          <p:nvPr/>
        </p:nvSpPr>
        <p:spPr>
          <a:xfrm>
            <a:off x="3784600" y="4905375"/>
            <a:ext cx="2667000" cy="3810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latin typeface="Cambria" pitchFamily="18" charset="0"/>
              </a:rPr>
              <a:t>statement - x</a:t>
            </a:r>
          </a:p>
        </p:txBody>
      </p:sp>
      <p:cxnSp>
        <p:nvCxnSpPr>
          <p:cNvPr id="11" name="Straight Arrow Connector 10"/>
          <p:cNvCxnSpPr/>
          <p:nvPr/>
        </p:nvCxnSpPr>
        <p:spPr>
          <a:xfrm>
            <a:off x="5086350" y="37338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ounded Rectangle 17"/>
          <p:cNvSpPr/>
          <p:nvPr/>
        </p:nvSpPr>
        <p:spPr>
          <a:xfrm>
            <a:off x="7467600" y="3505200"/>
            <a:ext cx="2667000" cy="3810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latin typeface="Cambria" pitchFamily="18" charset="0"/>
              </a:rPr>
              <a:t>statement-block</a:t>
            </a:r>
          </a:p>
        </p:txBody>
      </p:sp>
      <p:sp>
        <p:nvSpPr>
          <p:cNvPr id="21" name="Rounded Rectangle 20"/>
          <p:cNvSpPr/>
          <p:nvPr/>
        </p:nvSpPr>
        <p:spPr>
          <a:xfrm>
            <a:off x="3798888" y="5943600"/>
            <a:ext cx="2667000" cy="3810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latin typeface="Cambria" pitchFamily="18" charset="0"/>
              </a:rPr>
              <a:t>Next statement</a:t>
            </a:r>
          </a:p>
        </p:txBody>
      </p:sp>
      <p:cxnSp>
        <p:nvCxnSpPr>
          <p:cNvPr id="22" name="Straight Arrow Connector 21"/>
          <p:cNvCxnSpPr/>
          <p:nvPr/>
        </p:nvCxnSpPr>
        <p:spPr>
          <a:xfrm>
            <a:off x="5105400" y="5257800"/>
            <a:ext cx="0"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Connector 25"/>
          <p:cNvCxnSpPr>
            <a:stCxn id="5" idx="3"/>
          </p:cNvCxnSpPr>
          <p:nvPr/>
        </p:nvCxnSpPr>
        <p:spPr>
          <a:xfrm>
            <a:off x="7048500" y="2971800"/>
            <a:ext cx="1638300"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8686800" y="29718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rot="5400000">
            <a:off x="8090694" y="4496594"/>
            <a:ext cx="1219200" cy="1588"/>
          </a:xfrm>
          <a:prstGeom prst="line">
            <a:avLst/>
          </a:prstGeom>
        </p:spPr>
        <p:style>
          <a:lnRef idx="2">
            <a:schemeClr val="dk1"/>
          </a:lnRef>
          <a:fillRef idx="0">
            <a:schemeClr val="dk1"/>
          </a:fillRef>
          <a:effectRef idx="1">
            <a:schemeClr val="dk1"/>
          </a:effectRef>
          <a:fontRef idx="minor">
            <a:schemeClr val="tx1"/>
          </a:fontRef>
        </p:style>
      </p:cxnSp>
      <p:cxnSp>
        <p:nvCxnSpPr>
          <p:cNvPr id="11264" name="Straight Arrow Connector 11263"/>
          <p:cNvCxnSpPr/>
          <p:nvPr/>
        </p:nvCxnSpPr>
        <p:spPr>
          <a:xfrm rot="10800000" flipV="1">
            <a:off x="6492875" y="5105400"/>
            <a:ext cx="2209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5092700" y="16764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327" name="TextBox 11268"/>
          <p:cNvSpPr txBox="1">
            <a:spLocks noChangeArrowheads="1"/>
          </p:cNvSpPr>
          <p:nvPr/>
        </p:nvSpPr>
        <p:spPr bwMode="auto">
          <a:xfrm>
            <a:off x="7162800" y="25908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Cambria" panose="02040503050406030204" pitchFamily="18" charset="0"/>
              </a:rPr>
              <a:t> True</a:t>
            </a:r>
          </a:p>
        </p:txBody>
      </p:sp>
      <p:sp>
        <p:nvSpPr>
          <p:cNvPr id="13328" name="TextBox 38"/>
          <p:cNvSpPr txBox="1">
            <a:spLocks noChangeArrowheads="1"/>
          </p:cNvSpPr>
          <p:nvPr/>
        </p:nvSpPr>
        <p:spPr bwMode="auto">
          <a:xfrm>
            <a:off x="5105400" y="381000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Cambria" panose="02040503050406030204" pitchFamily="18" charset="0"/>
              </a:rPr>
              <a:t> False </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641789348"/>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057400" y="0"/>
            <a:ext cx="8229600" cy="1143000"/>
          </a:xfrm>
        </p:spPr>
        <p:txBody>
          <a:bodyPr/>
          <a:lstStyle/>
          <a:p>
            <a:pPr eaLnBrk="1" hangingPunct="1"/>
            <a:r>
              <a:rPr lang="en-US" altLang="en-US" sz="4000" b="1">
                <a:solidFill>
                  <a:srgbClr val="FF0000"/>
                </a:solidFill>
                <a:latin typeface="Cambria" panose="02040503050406030204" pitchFamily="18" charset="0"/>
              </a:rPr>
              <a:t>Simple if Statement-Example</a:t>
            </a:r>
          </a:p>
        </p:txBody>
      </p:sp>
      <p:sp>
        <p:nvSpPr>
          <p:cNvPr id="3" name="Content Placeholder 2"/>
          <p:cNvSpPr>
            <a:spLocks noGrp="1"/>
          </p:cNvSpPr>
          <p:nvPr>
            <p:ph idx="1"/>
          </p:nvPr>
        </p:nvSpPr>
        <p:spPr>
          <a:xfrm>
            <a:off x="1828800" y="1447800"/>
            <a:ext cx="8077200" cy="5181600"/>
          </a:xfrm>
        </p:spPr>
        <p:txBody>
          <a:bodyPr rtlCol="0">
            <a:normAutofit/>
          </a:bodyPr>
          <a:lstStyle/>
          <a:p>
            <a:pPr>
              <a:buFont typeface="Wingdings" pitchFamily="2" charset="2"/>
              <a:buChar char="§"/>
              <a:defRPr/>
            </a:pPr>
            <a:r>
              <a:rPr lang="en-US" sz="2800" dirty="0">
                <a:latin typeface="Cambria" pitchFamily="18" charset="0"/>
              </a:rPr>
              <a:t>Example with </a:t>
            </a:r>
            <a:r>
              <a:rPr lang="en-US" sz="2800" dirty="0">
                <a:solidFill>
                  <a:srgbClr val="0070C0"/>
                </a:solidFill>
                <a:latin typeface="Cambria" pitchFamily="18" charset="0"/>
              </a:rPr>
              <a:t>block of statements</a:t>
            </a:r>
            <a:r>
              <a:rPr lang="en-US" sz="2800" dirty="0">
                <a:latin typeface="Cambria" pitchFamily="18" charset="0"/>
              </a:rPr>
              <a:t>:</a:t>
            </a:r>
          </a:p>
          <a:p>
            <a:pPr marL="0" indent="0">
              <a:buNone/>
              <a:defRPr/>
            </a:pPr>
            <a:r>
              <a:rPr lang="en-US" sz="2800" dirty="0">
                <a:latin typeface="Cambria" pitchFamily="18" charset="0"/>
              </a:rPr>
              <a:t>if (marks&gt;=90)</a:t>
            </a:r>
          </a:p>
          <a:p>
            <a:pPr marL="0" indent="0">
              <a:buNone/>
              <a:defRPr/>
            </a:pPr>
            <a:r>
              <a:rPr lang="en-US" sz="2800" dirty="0">
                <a:solidFill>
                  <a:srgbClr val="FF0000"/>
                </a:solidFill>
                <a:latin typeface="Cambria" pitchFamily="18" charset="0"/>
              </a:rPr>
              <a:t>{</a:t>
            </a:r>
            <a:br>
              <a:rPr lang="en-US" sz="2800" dirty="0">
                <a:solidFill>
                  <a:srgbClr val="FF0000"/>
                </a:solidFill>
                <a:latin typeface="Cambria" pitchFamily="18" charset="0"/>
              </a:rPr>
            </a:br>
            <a:r>
              <a:rPr lang="en-US" sz="2800" dirty="0">
                <a:solidFill>
                  <a:srgbClr val="FF0000"/>
                </a:solidFill>
                <a:latin typeface="Cambria" pitchFamily="18" charset="0"/>
              </a:rPr>
              <a:t> 	marks = marks + bonus_marks;</a:t>
            </a:r>
          </a:p>
          <a:p>
            <a:pPr marL="0" indent="0">
              <a:buNone/>
              <a:defRPr/>
            </a:pPr>
            <a:r>
              <a:rPr lang="en-US" sz="2800" dirty="0">
                <a:solidFill>
                  <a:srgbClr val="FF0000"/>
                </a:solidFill>
                <a:latin typeface="Cambria" pitchFamily="18" charset="0"/>
              </a:rPr>
              <a:t> 	grade=“A+”;	</a:t>
            </a:r>
          </a:p>
          <a:p>
            <a:pPr marL="0" indent="0">
              <a:buNone/>
              <a:defRPr/>
            </a:pPr>
            <a:r>
              <a:rPr lang="en-US" sz="2800" dirty="0">
                <a:solidFill>
                  <a:srgbClr val="FF0000"/>
                </a:solidFill>
                <a:latin typeface="Cambria" pitchFamily="18" charset="0"/>
              </a:rPr>
              <a:t>}</a:t>
            </a:r>
          </a:p>
          <a:p>
            <a:pPr marL="0" indent="0">
              <a:buNone/>
              <a:defRPr/>
            </a:pPr>
            <a:endParaRPr lang="en-US" sz="2800" dirty="0">
              <a:latin typeface="Cambria" pitchFamily="18" charset="0"/>
            </a:endParaRPr>
          </a:p>
          <a:p>
            <a:pPr marL="0" indent="0">
              <a:buNone/>
              <a:defRPr/>
            </a:pPr>
            <a:r>
              <a:rPr lang="en-US" sz="2800" dirty="0">
                <a:latin typeface="Cambria" pitchFamily="18" charset="0"/>
              </a:rPr>
              <a:t>printf(“The mark achieved: %d” , marks);</a:t>
            </a:r>
          </a:p>
        </p:txBody>
      </p:sp>
      <p:grpSp>
        <p:nvGrpSpPr>
          <p:cNvPr id="5" name="Group 4"/>
          <p:cNvGrpSpPr/>
          <p:nvPr/>
        </p:nvGrpSpPr>
        <p:grpSpPr>
          <a:xfrm>
            <a:off x="7010400" y="2295525"/>
            <a:ext cx="3810000" cy="1752600"/>
            <a:chOff x="5410200" y="2057400"/>
            <a:chExt cx="3810000" cy="1752600"/>
          </a:xfrm>
        </p:grpSpPr>
        <p:cxnSp>
          <p:nvCxnSpPr>
            <p:cNvPr id="4" name="Straight Arrow Connector 3"/>
            <p:cNvCxnSpPr/>
            <p:nvPr/>
          </p:nvCxnSpPr>
          <p:spPr>
            <a:xfrm flipH="1">
              <a:off x="6019800" y="2819400"/>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365" name="TextBox 4"/>
            <p:cNvSpPr txBox="1">
              <a:spLocks noChangeArrowheads="1"/>
            </p:cNvSpPr>
            <p:nvPr/>
          </p:nvSpPr>
          <p:spPr bwMode="auto">
            <a:xfrm>
              <a:off x="6400800" y="2362200"/>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dirty="0">
                  <a:latin typeface="Cambria" panose="02040503050406030204" pitchFamily="18" charset="0"/>
                </a:rPr>
                <a:t>Condition controlled statement</a:t>
              </a:r>
            </a:p>
          </p:txBody>
        </p:sp>
        <p:cxnSp>
          <p:nvCxnSpPr>
            <p:cNvPr id="8" name="Straight Connector 7"/>
            <p:cNvCxnSpPr/>
            <p:nvPr/>
          </p:nvCxnSpPr>
          <p:spPr>
            <a:xfrm>
              <a:off x="6019800" y="2057400"/>
              <a:ext cx="0" cy="1752600"/>
            </a:xfrm>
            <a:prstGeom prst="line">
              <a:avLst/>
            </a:prstGeom>
          </p:spPr>
          <p:style>
            <a:lnRef idx="2">
              <a:schemeClr val="dk1"/>
            </a:lnRef>
            <a:fillRef idx="0">
              <a:schemeClr val="dk1"/>
            </a:fillRef>
            <a:effectRef idx="1">
              <a:schemeClr val="dk1"/>
            </a:effectRef>
            <a:fontRef idx="minor">
              <a:schemeClr val="tx1"/>
            </a:fontRef>
          </p:style>
        </p:cxnSp>
        <p:grpSp>
          <p:nvGrpSpPr>
            <p:cNvPr id="2" name="Group 1"/>
            <p:cNvGrpSpPr/>
            <p:nvPr/>
          </p:nvGrpSpPr>
          <p:grpSpPr>
            <a:xfrm>
              <a:off x="5410200" y="2057400"/>
              <a:ext cx="609600" cy="1752600"/>
              <a:chOff x="5410200" y="2057400"/>
              <a:chExt cx="609600" cy="1752600"/>
            </a:xfrm>
          </p:grpSpPr>
          <p:cxnSp>
            <p:nvCxnSpPr>
              <p:cNvPr id="6" name="Straight Connector 5"/>
              <p:cNvCxnSpPr/>
              <p:nvPr/>
            </p:nvCxnSpPr>
            <p:spPr>
              <a:xfrm>
                <a:off x="5410200" y="2057400"/>
                <a:ext cx="6096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5410200" y="3810000"/>
                <a:ext cx="609600" cy="0"/>
              </a:xfrm>
              <a:prstGeom prst="line">
                <a:avLst/>
              </a:prstGeom>
            </p:spPr>
            <p:style>
              <a:lnRef idx="2">
                <a:schemeClr val="dk1"/>
              </a:lnRef>
              <a:fillRef idx="0">
                <a:schemeClr val="dk1"/>
              </a:fillRef>
              <a:effectRef idx="1">
                <a:schemeClr val="dk1"/>
              </a:effectRef>
              <a:fontRef idx="minor">
                <a:schemeClr val="tx1"/>
              </a:fontRef>
            </p:style>
          </p:cxnSp>
        </p:grpSp>
      </p:grpSp>
      <p:sp>
        <p:nvSpPr>
          <p:cNvPr id="7" name="Footer Placeholder 6"/>
          <p:cNvSpPr>
            <a:spLocks noGrp="1"/>
          </p:cNvSpPr>
          <p:nvPr>
            <p:ph type="ftr" sz="quarter" idx="11"/>
          </p:nvPr>
        </p:nvSpPr>
        <p:spPr/>
        <p:txBody>
          <a:bodyPr/>
          <a:lstStyle/>
          <a:p>
            <a:r>
              <a:rPr lang="en-US"/>
              <a:t>Compiled By: Dabbal S. Mahara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097107"/>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484187"/>
            <a:ext cx="8229600" cy="1143000"/>
          </a:xfrm>
        </p:spPr>
        <p:txBody>
          <a:bodyPr/>
          <a:lstStyle/>
          <a:p>
            <a:pPr eaLnBrk="1" hangingPunct="1"/>
            <a:r>
              <a:rPr lang="en-US" altLang="en-US" sz="4000" b="1" dirty="0">
                <a:solidFill>
                  <a:srgbClr val="FF0000"/>
                </a:solidFill>
                <a:latin typeface="Cambria" panose="02040503050406030204" pitchFamily="18" charset="0"/>
              </a:rPr>
              <a:t>Simple if Statement</a:t>
            </a:r>
          </a:p>
        </p:txBody>
      </p:sp>
      <p:sp>
        <p:nvSpPr>
          <p:cNvPr id="3" name="Content Placeholder 2"/>
          <p:cNvSpPr>
            <a:spLocks noGrp="1"/>
          </p:cNvSpPr>
          <p:nvPr>
            <p:ph idx="1"/>
          </p:nvPr>
        </p:nvSpPr>
        <p:spPr>
          <a:xfrm>
            <a:off x="1828800" y="1974851"/>
            <a:ext cx="7924800" cy="4670425"/>
          </a:xfrm>
        </p:spPr>
        <p:txBody>
          <a:bodyPr rtlCol="0">
            <a:normAutofit/>
          </a:bodyPr>
          <a:lstStyle/>
          <a:p>
            <a:pPr>
              <a:buFont typeface="Wingdings" pitchFamily="2" charset="2"/>
              <a:buChar char="§"/>
              <a:defRPr/>
            </a:pPr>
            <a:r>
              <a:rPr lang="en-US" sz="2800" dirty="0">
                <a:latin typeface="Cambria" pitchFamily="18" charset="0"/>
              </a:rPr>
              <a:t>Example of </a:t>
            </a:r>
            <a:r>
              <a:rPr lang="en-US" sz="2800" dirty="0">
                <a:solidFill>
                  <a:srgbClr val="0070C0"/>
                </a:solidFill>
                <a:latin typeface="Cambria" pitchFamily="18" charset="0"/>
              </a:rPr>
              <a:t>single statement</a:t>
            </a:r>
            <a:r>
              <a:rPr lang="en-US" sz="2800" dirty="0">
                <a:latin typeface="Cambria" pitchFamily="18" charset="0"/>
              </a:rPr>
              <a:t>:</a:t>
            </a:r>
          </a:p>
          <a:p>
            <a:pPr marL="0" indent="0">
              <a:buNone/>
              <a:defRPr/>
            </a:pPr>
            <a:r>
              <a:rPr lang="en-US" sz="2800" dirty="0">
                <a:latin typeface="Cambria" pitchFamily="18" charset="0"/>
              </a:rPr>
              <a:t>if (marks&gt;=90)</a:t>
            </a:r>
          </a:p>
          <a:p>
            <a:pPr marL="0" indent="0">
              <a:buNone/>
              <a:defRPr/>
            </a:pPr>
            <a:r>
              <a:rPr lang="en-US" sz="2800" dirty="0">
                <a:latin typeface="Cambria" pitchFamily="18" charset="0"/>
              </a:rPr>
              <a:t>	</a:t>
            </a:r>
            <a:r>
              <a:rPr lang="en-US" sz="2800" dirty="0">
                <a:solidFill>
                  <a:srgbClr val="FF0000"/>
                </a:solidFill>
                <a:latin typeface="Cambria" pitchFamily="18" charset="0"/>
              </a:rPr>
              <a:t>marks=marks+ bonus_marks;</a:t>
            </a:r>
          </a:p>
          <a:p>
            <a:pPr marL="0" indent="0">
              <a:buNone/>
              <a:defRPr/>
            </a:pPr>
            <a:endParaRPr lang="en-US" sz="2800" dirty="0">
              <a:latin typeface="Cambria" pitchFamily="18" charset="0"/>
            </a:endParaRPr>
          </a:p>
          <a:p>
            <a:pPr marL="0" indent="0">
              <a:buNone/>
              <a:defRPr/>
            </a:pPr>
            <a:r>
              <a:rPr lang="en-US" sz="2800" dirty="0">
                <a:latin typeface="Cambria" pitchFamily="18" charset="0"/>
              </a:rPr>
              <a:t>printf(“The mark achieved: %d” , marks);</a:t>
            </a:r>
          </a:p>
        </p:txBody>
      </p:sp>
      <p:cxnSp>
        <p:nvCxnSpPr>
          <p:cNvPr id="4" name="Straight Arrow Connector 3"/>
          <p:cNvCxnSpPr/>
          <p:nvPr/>
        </p:nvCxnSpPr>
        <p:spPr>
          <a:xfrm flipH="1">
            <a:off x="7848600" y="3200400"/>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389" name="TextBox 4"/>
          <p:cNvSpPr txBox="1">
            <a:spLocks noChangeArrowheads="1"/>
          </p:cNvSpPr>
          <p:nvPr/>
        </p:nvSpPr>
        <p:spPr bwMode="auto">
          <a:xfrm>
            <a:off x="8077200" y="2743201"/>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dirty="0">
                <a:latin typeface="Cambria" panose="02040503050406030204" pitchFamily="18" charset="0"/>
              </a:rPr>
              <a:t>Condition controlled statement</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885556098"/>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057400" y="609600"/>
            <a:ext cx="8229600" cy="1143000"/>
          </a:xfrm>
        </p:spPr>
        <p:txBody>
          <a:bodyPr/>
          <a:lstStyle/>
          <a:p>
            <a:pPr eaLnBrk="1" hangingPunct="1"/>
            <a:r>
              <a:rPr lang="en-US" altLang="en-US" sz="4000" b="1" dirty="0">
                <a:solidFill>
                  <a:srgbClr val="FF0000"/>
                </a:solidFill>
                <a:latin typeface="Cambria" panose="02040503050406030204" pitchFamily="18" charset="0"/>
              </a:rPr>
              <a:t>Simple if Statement</a:t>
            </a:r>
          </a:p>
        </p:txBody>
      </p:sp>
      <p:sp>
        <p:nvSpPr>
          <p:cNvPr id="17411" name="Content Placeholder 2"/>
          <p:cNvSpPr>
            <a:spLocks noGrp="1"/>
          </p:cNvSpPr>
          <p:nvPr>
            <p:ph idx="1"/>
          </p:nvPr>
        </p:nvSpPr>
        <p:spPr>
          <a:xfrm>
            <a:off x="1676400" y="1981200"/>
            <a:ext cx="8991600" cy="4648200"/>
          </a:xfrm>
        </p:spPr>
        <p:txBody>
          <a:bodyPr/>
          <a:lstStyle/>
          <a:p>
            <a:pPr eaLnBrk="1" hangingPunct="1">
              <a:buFont typeface="Wingdings" panose="05000000000000000000" pitchFamily="2" charset="2"/>
              <a:buChar char="§"/>
            </a:pPr>
            <a:r>
              <a:rPr lang="en-US" altLang="en-US" b="1" dirty="0">
                <a:solidFill>
                  <a:srgbClr val="FF0000"/>
                </a:solidFill>
                <a:latin typeface="Cambria" panose="02040503050406030204" pitchFamily="18" charset="0"/>
              </a:rPr>
              <a:t>What happens if multiple statements follows after the if condition without using the curly brace?</a:t>
            </a:r>
          </a:p>
          <a:p>
            <a:pPr eaLnBrk="1" hangingPunct="1">
              <a:buFont typeface="Wingdings" panose="05000000000000000000" pitchFamily="2" charset="2"/>
              <a:buChar char="§"/>
            </a:pPr>
            <a:r>
              <a:rPr lang="en-US" altLang="en-US" sz="2800" dirty="0">
                <a:latin typeface="Cambria" panose="02040503050406030204" pitchFamily="18" charset="0"/>
              </a:rPr>
              <a:t>Answer: Then the statement immediately following the if condition is considered as the controlling statement of the if condition. if the condition is true the controlled statement is executed otherwise not. Rest of the statements are executed sequentially. </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503499089"/>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147887" y="304800"/>
            <a:ext cx="8229600" cy="1143000"/>
          </a:xfrm>
        </p:spPr>
        <p:txBody>
          <a:bodyPr/>
          <a:lstStyle/>
          <a:p>
            <a:pPr eaLnBrk="1" hangingPunct="1"/>
            <a:r>
              <a:rPr lang="en-US" altLang="en-US" sz="4000" b="1" dirty="0">
                <a:solidFill>
                  <a:srgbClr val="FF0000"/>
                </a:solidFill>
                <a:latin typeface="Cambria" panose="02040503050406030204" pitchFamily="18" charset="0"/>
              </a:rPr>
              <a:t>Simple if Statement</a:t>
            </a:r>
          </a:p>
        </p:txBody>
      </p:sp>
      <p:sp>
        <p:nvSpPr>
          <p:cNvPr id="16387" name="Content Placeholder 2"/>
          <p:cNvSpPr>
            <a:spLocks noGrp="1"/>
          </p:cNvSpPr>
          <p:nvPr>
            <p:ph idx="1"/>
          </p:nvPr>
        </p:nvSpPr>
        <p:spPr>
          <a:xfrm>
            <a:off x="1828800" y="1447800"/>
            <a:ext cx="8534400" cy="5181600"/>
          </a:xfrm>
        </p:spPr>
        <p:txBody>
          <a:bodyPr rtlCol="0">
            <a:normAutofit/>
          </a:bodyPr>
          <a:lstStyle/>
          <a:p>
            <a:pPr>
              <a:buFont typeface="Wingdings" pitchFamily="2" charset="2"/>
              <a:buChar char="§"/>
              <a:defRPr/>
            </a:pPr>
            <a:r>
              <a:rPr lang="en-US" sz="2800" dirty="0">
                <a:latin typeface="Cambria" pitchFamily="18" charset="0"/>
              </a:rPr>
              <a:t>Example:</a:t>
            </a:r>
          </a:p>
          <a:p>
            <a:pPr marL="0" indent="0">
              <a:buNone/>
              <a:defRPr/>
            </a:pPr>
            <a:r>
              <a:rPr lang="en-US" sz="2800" dirty="0">
                <a:latin typeface="Cambria" pitchFamily="18" charset="0"/>
              </a:rPr>
              <a:t>if (marks&gt;=90)</a:t>
            </a:r>
            <a:br>
              <a:rPr lang="en-US" sz="2800" dirty="0">
                <a:latin typeface="Cambria" pitchFamily="18" charset="0"/>
              </a:rPr>
            </a:br>
            <a:r>
              <a:rPr lang="en-US" sz="2800" dirty="0">
                <a:latin typeface="Cambria" pitchFamily="18" charset="0"/>
              </a:rPr>
              <a:t> 	</a:t>
            </a:r>
            <a:r>
              <a:rPr lang="en-US" sz="2800" dirty="0">
                <a:solidFill>
                  <a:srgbClr val="FF0000"/>
                </a:solidFill>
                <a:latin typeface="Cambria" pitchFamily="18" charset="0"/>
              </a:rPr>
              <a:t>marks=marks+ </a:t>
            </a:r>
            <a:r>
              <a:rPr lang="en-US" sz="2800" dirty="0" err="1">
                <a:solidFill>
                  <a:srgbClr val="FF0000"/>
                </a:solidFill>
                <a:latin typeface="Cambria" pitchFamily="18" charset="0"/>
              </a:rPr>
              <a:t>bonus_marks</a:t>
            </a:r>
            <a:r>
              <a:rPr lang="en-US" sz="2800" dirty="0">
                <a:solidFill>
                  <a:srgbClr val="FF0000"/>
                </a:solidFill>
                <a:latin typeface="Cambria" pitchFamily="18" charset="0"/>
              </a:rPr>
              <a:t>;</a:t>
            </a:r>
          </a:p>
          <a:p>
            <a:pPr marL="0" indent="0">
              <a:buNone/>
              <a:defRPr/>
            </a:pPr>
            <a:r>
              <a:rPr lang="en-US" sz="2800" dirty="0">
                <a:latin typeface="Cambria" pitchFamily="18" charset="0"/>
              </a:rPr>
              <a:t> 	grade=“A+”;	</a:t>
            </a:r>
          </a:p>
          <a:p>
            <a:pPr marL="0" indent="0">
              <a:buNone/>
              <a:defRPr/>
            </a:pPr>
            <a:endParaRPr lang="en-US" sz="2800" dirty="0">
              <a:latin typeface="Cambria" pitchFamily="18" charset="0"/>
            </a:endParaRPr>
          </a:p>
          <a:p>
            <a:pPr marL="0" indent="0">
              <a:buNone/>
              <a:defRPr/>
            </a:pPr>
            <a:r>
              <a:rPr lang="en-US" sz="2800" dirty="0">
                <a:latin typeface="Cambria" pitchFamily="18" charset="0"/>
              </a:rPr>
              <a:t>printf(“The mark achieved: %d ” , marks);</a:t>
            </a:r>
          </a:p>
          <a:p>
            <a:pPr>
              <a:buFont typeface="Wingdings" pitchFamily="2" charset="2"/>
              <a:buChar char="§"/>
              <a:defRPr/>
            </a:pPr>
            <a:endParaRPr lang="en-US" sz="2800" dirty="0">
              <a:latin typeface="Cambria" pitchFamily="18" charset="0"/>
            </a:endParaRPr>
          </a:p>
        </p:txBody>
      </p:sp>
      <p:cxnSp>
        <p:nvCxnSpPr>
          <p:cNvPr id="3" name="Straight Arrow Connector 2"/>
          <p:cNvCxnSpPr/>
          <p:nvPr/>
        </p:nvCxnSpPr>
        <p:spPr>
          <a:xfrm flipH="1">
            <a:off x="7515225" y="2819400"/>
            <a:ext cx="990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437" name="TextBox 3"/>
          <p:cNvSpPr txBox="1">
            <a:spLocks noChangeArrowheads="1"/>
          </p:cNvSpPr>
          <p:nvPr/>
        </p:nvSpPr>
        <p:spPr bwMode="auto">
          <a:xfrm>
            <a:off x="8010525" y="2362201"/>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dirty="0">
                <a:latin typeface="Cambria" panose="02040503050406030204" pitchFamily="18" charset="0"/>
              </a:rPr>
              <a:t>Condition controlled statement</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701075229"/>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0"/>
            <a:ext cx="8153400" cy="5257800"/>
          </a:xfrm>
        </p:spPr>
        <p:txBody>
          <a:bodyPr>
            <a:normAutofit fontScale="925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lvl="1">
              <a:buNone/>
            </a:pPr>
            <a:r>
              <a:rPr lang="en-US" dirty="0"/>
              <a:t>int num;</a:t>
            </a:r>
          </a:p>
          <a:p>
            <a:pPr lvl="1">
              <a:buNone/>
            </a:pPr>
            <a:r>
              <a:rPr lang="en-US" dirty="0" err="1"/>
              <a:t>printf</a:t>
            </a:r>
            <a:r>
              <a:rPr lang="en-US" dirty="0"/>
              <a:t>("Enter a number to be tested:");</a:t>
            </a:r>
          </a:p>
          <a:p>
            <a:pPr lvl="1">
              <a:buNone/>
            </a:pPr>
            <a:r>
              <a:rPr lang="en-US" dirty="0" err="1"/>
              <a:t>scanf</a:t>
            </a:r>
            <a:r>
              <a:rPr lang="en-US" dirty="0"/>
              <a:t>("%d", &amp;num);</a:t>
            </a:r>
          </a:p>
          <a:p>
            <a:pPr lvl="1">
              <a:buNone/>
            </a:pPr>
            <a:r>
              <a:rPr lang="en-US" dirty="0"/>
              <a:t>if(</a:t>
            </a:r>
            <a:r>
              <a:rPr lang="en-US" dirty="0" err="1"/>
              <a:t>num</a:t>
            </a:r>
            <a:r>
              <a:rPr lang="en-US" dirty="0"/>
              <a:t> &lt; 0)</a:t>
            </a:r>
          </a:p>
          <a:p>
            <a:pPr lvl="1">
              <a:buNone/>
            </a:pPr>
            <a:r>
              <a:rPr lang="en-US" dirty="0"/>
              <a:t>{</a:t>
            </a:r>
          </a:p>
          <a:p>
            <a:pPr lvl="1">
              <a:buNone/>
            </a:pPr>
            <a:r>
              <a:rPr lang="en-US" dirty="0"/>
              <a:t>	</a:t>
            </a:r>
            <a:r>
              <a:rPr lang="en-US" dirty="0" err="1"/>
              <a:t>printf</a:t>
            </a:r>
            <a:r>
              <a:rPr lang="en-US" dirty="0"/>
              <a:t>("\</a:t>
            </a:r>
            <a:r>
              <a:rPr lang="en-US" dirty="0" err="1"/>
              <a:t>nThe</a:t>
            </a:r>
            <a:r>
              <a:rPr lang="en-US" dirty="0"/>
              <a:t> number is negative");</a:t>
            </a:r>
          </a:p>
          <a:p>
            <a:pPr lvl="1">
              <a:buNone/>
            </a:pPr>
            <a:r>
              <a:rPr lang="en-US" dirty="0"/>
              <a:t>}</a:t>
            </a:r>
          </a:p>
          <a:p>
            <a:pPr lvl="1">
              <a:buNone/>
            </a:pPr>
            <a:r>
              <a:rPr lang="en-US" dirty="0" err="1"/>
              <a:t>printf</a:t>
            </a:r>
            <a:r>
              <a:rPr lang="en-US" dirty="0"/>
              <a:t>("\</a:t>
            </a:r>
            <a:r>
              <a:rPr lang="en-US" dirty="0" err="1"/>
              <a:t>nDon't</a:t>
            </a:r>
            <a:r>
              <a:rPr lang="en-US" dirty="0"/>
              <a:t> use FACEBOOK while studying.");</a:t>
            </a:r>
          </a:p>
          <a:p>
            <a:pPr lvl="1">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2" name="Footer Placeholder 1"/>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81000"/>
            <a:ext cx="8229600" cy="1143000"/>
          </a:xfrm>
        </p:spPr>
        <p:txBody>
          <a:bodyPr/>
          <a:lstStyle/>
          <a:p>
            <a:r>
              <a:rPr lang="en-US" i="1" dirty="0"/>
              <a:t>if…else</a:t>
            </a:r>
            <a:r>
              <a:rPr lang="en-US" dirty="0"/>
              <a:t> Statement</a:t>
            </a:r>
          </a:p>
        </p:txBody>
      </p:sp>
      <p:sp>
        <p:nvSpPr>
          <p:cNvPr id="3" name="Content Placeholder 2"/>
          <p:cNvSpPr>
            <a:spLocks noGrp="1"/>
          </p:cNvSpPr>
          <p:nvPr>
            <p:ph idx="1"/>
          </p:nvPr>
        </p:nvSpPr>
        <p:spPr>
          <a:xfrm>
            <a:off x="1981200" y="1676400"/>
            <a:ext cx="8229600" cy="4648200"/>
          </a:xfrm>
        </p:spPr>
        <p:txBody>
          <a:bodyPr>
            <a:normAutofit fontScale="85000" lnSpcReduction="20000"/>
          </a:bodyPr>
          <a:lstStyle/>
          <a:p>
            <a:pPr algn="just"/>
            <a:r>
              <a:rPr lang="en-US" dirty="0"/>
              <a:t>The </a:t>
            </a:r>
            <a:r>
              <a:rPr lang="en-US" i="1" dirty="0"/>
              <a:t>if…else</a:t>
            </a:r>
            <a:r>
              <a:rPr lang="en-US" dirty="0"/>
              <a:t> statement is an extension of the simple </a:t>
            </a:r>
            <a:r>
              <a:rPr lang="en-US" i="1" dirty="0"/>
              <a:t>if</a:t>
            </a:r>
            <a:r>
              <a:rPr lang="en-US" dirty="0"/>
              <a:t> statement. </a:t>
            </a:r>
          </a:p>
          <a:p>
            <a:pPr algn="just"/>
            <a:r>
              <a:rPr lang="en-US" dirty="0"/>
              <a:t>It is used when there are two possible actions- one when a condition is true, and the other when the condition is false.</a:t>
            </a:r>
          </a:p>
          <a:p>
            <a:pPr algn="just"/>
            <a:r>
              <a:rPr lang="en-US" dirty="0"/>
              <a:t>The general form is:</a:t>
            </a:r>
          </a:p>
          <a:p>
            <a:pPr algn="just">
              <a:buNone/>
            </a:pPr>
            <a:r>
              <a:rPr lang="en-US" dirty="0"/>
              <a:t>		if(test expression is True)</a:t>
            </a:r>
          </a:p>
          <a:p>
            <a:pPr algn="just">
              <a:buNone/>
            </a:pPr>
            <a:r>
              <a:rPr lang="en-US" dirty="0"/>
              <a:t>		{</a:t>
            </a:r>
          </a:p>
          <a:p>
            <a:pPr algn="just">
              <a:buNone/>
            </a:pPr>
            <a:r>
              <a:rPr lang="en-US" dirty="0"/>
              <a:t>			true-block statement(s);</a:t>
            </a:r>
          </a:p>
          <a:p>
            <a:pPr algn="just">
              <a:buNone/>
            </a:pPr>
            <a:r>
              <a:rPr lang="en-US" dirty="0"/>
              <a:t>		} </a:t>
            </a:r>
          </a:p>
          <a:p>
            <a:pPr algn="just">
              <a:buNone/>
            </a:pPr>
            <a:r>
              <a:rPr lang="en-US" dirty="0"/>
              <a:t>		else</a:t>
            </a:r>
          </a:p>
          <a:p>
            <a:pPr algn="just">
              <a:buNone/>
            </a:pPr>
            <a:r>
              <a:rPr lang="en-US" dirty="0"/>
              <a:t>		{</a:t>
            </a:r>
          </a:p>
          <a:p>
            <a:pPr algn="just">
              <a:buNone/>
            </a:pPr>
            <a:r>
              <a:rPr lang="en-US" dirty="0"/>
              <a:t>			false-block statement(s);</a:t>
            </a:r>
          </a:p>
          <a:p>
            <a:pPr algn="just">
              <a:buNone/>
            </a:pPr>
            <a:r>
              <a:rPr lang="en-US" dirty="0"/>
              <a:t>		}</a:t>
            </a:r>
          </a:p>
          <a:p>
            <a:pPr algn="just">
              <a:buNone/>
            </a:pPr>
            <a:r>
              <a:rPr lang="en-US" dirty="0"/>
              <a:t>		statement-x;</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7" name="Picture 2" descr="C Programming if, if..else and Nested if…else Statement – Magical Computer  Worl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1" y="858707"/>
            <a:ext cx="4384549" cy="586276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a:t>Compiled By: Dabbal S. Mahara</a:t>
            </a:r>
            <a:endParaRPr lang="en-US" dirty="0"/>
          </a:p>
        </p:txBody>
      </p:sp>
    </p:spTree>
    <p:extLst>
      <p:ext uri="{BB962C8B-B14F-4D97-AF65-F5344CB8AC3E}">
        <p14:creationId xmlns:p14="http://schemas.microsoft.com/office/powerpoint/2010/main" val="3315275081"/>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normAutofit fontScale="70000" lnSpcReduction="20000"/>
          </a:bodyPr>
          <a:lstStyle/>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lvl="1">
              <a:buNone/>
            </a:pPr>
            <a:r>
              <a:rPr lang="en-US" dirty="0"/>
              <a:t>int num, </a:t>
            </a:r>
            <a:r>
              <a:rPr lang="en-US" dirty="0" err="1"/>
              <a:t>rem</a:t>
            </a:r>
            <a:r>
              <a:rPr lang="en-US" dirty="0"/>
              <a:t>;</a:t>
            </a:r>
          </a:p>
          <a:p>
            <a:pPr lvl="1">
              <a:buNone/>
            </a:pPr>
            <a:r>
              <a:rPr lang="en-US" dirty="0" err="1"/>
              <a:t>printf</a:t>
            </a:r>
            <a:r>
              <a:rPr lang="en-US" dirty="0"/>
              <a:t>("Enter a number:");</a:t>
            </a:r>
          </a:p>
          <a:p>
            <a:pPr lvl="1">
              <a:buNone/>
            </a:pPr>
            <a:r>
              <a:rPr lang="en-US" dirty="0" err="1"/>
              <a:t>scanf</a:t>
            </a:r>
            <a:r>
              <a:rPr lang="en-US" dirty="0"/>
              <a:t>("%</a:t>
            </a:r>
            <a:r>
              <a:rPr lang="en-US" dirty="0" err="1"/>
              <a:t>d",&amp;num</a:t>
            </a:r>
            <a:r>
              <a:rPr lang="en-US" dirty="0"/>
              <a:t>);</a:t>
            </a:r>
          </a:p>
          <a:p>
            <a:pPr lvl="1">
              <a:buNone/>
            </a:pPr>
            <a:r>
              <a:rPr lang="en-US" dirty="0" err="1"/>
              <a:t>rem</a:t>
            </a:r>
            <a:r>
              <a:rPr lang="en-US" dirty="0"/>
              <a:t> = num%2;</a:t>
            </a:r>
          </a:p>
          <a:p>
            <a:pPr lvl="1">
              <a:buNone/>
            </a:pPr>
            <a:r>
              <a:rPr lang="en-US" dirty="0"/>
              <a:t>if(rem == 0)</a:t>
            </a:r>
          </a:p>
          <a:p>
            <a:pPr lvl="1">
              <a:buNone/>
            </a:pPr>
            <a:r>
              <a:rPr lang="en-US" dirty="0"/>
              <a:t>{</a:t>
            </a:r>
          </a:p>
          <a:p>
            <a:pPr lvl="1">
              <a:buNone/>
            </a:pPr>
            <a:r>
              <a:rPr lang="en-US" dirty="0"/>
              <a:t>		</a:t>
            </a:r>
            <a:r>
              <a:rPr lang="en-US" dirty="0" err="1"/>
              <a:t>printf</a:t>
            </a:r>
            <a:r>
              <a:rPr lang="en-US" dirty="0"/>
              <a:t>("\</a:t>
            </a:r>
            <a:r>
              <a:rPr lang="en-US" dirty="0" err="1"/>
              <a:t>nThe</a:t>
            </a:r>
            <a:r>
              <a:rPr lang="en-US" dirty="0"/>
              <a:t> number is even.");</a:t>
            </a:r>
          </a:p>
          <a:p>
            <a:pPr lvl="1">
              <a:buNone/>
            </a:pPr>
            <a:r>
              <a:rPr lang="en-US" dirty="0"/>
              <a:t>}</a:t>
            </a:r>
          </a:p>
          <a:p>
            <a:pPr lvl="1">
              <a:buNone/>
            </a:pPr>
            <a:r>
              <a:rPr lang="en-US" dirty="0"/>
              <a:t>else</a:t>
            </a:r>
          </a:p>
          <a:p>
            <a:pPr lvl="1">
              <a:buNone/>
            </a:pPr>
            <a:r>
              <a:rPr lang="en-US" dirty="0"/>
              <a:t>{</a:t>
            </a:r>
          </a:p>
          <a:p>
            <a:pPr lvl="1">
              <a:buNone/>
            </a:pPr>
            <a:r>
              <a:rPr lang="en-US" dirty="0"/>
              <a:t>		</a:t>
            </a:r>
            <a:r>
              <a:rPr lang="en-US" dirty="0" err="1"/>
              <a:t>printf</a:t>
            </a:r>
            <a:r>
              <a:rPr lang="en-US" dirty="0"/>
              <a:t>("\</a:t>
            </a:r>
            <a:r>
              <a:rPr lang="en-US" dirty="0" err="1"/>
              <a:t>nThe</a:t>
            </a:r>
            <a:r>
              <a:rPr lang="en-US" dirty="0"/>
              <a:t> number is odd");</a:t>
            </a:r>
          </a:p>
          <a:p>
            <a:pPr lvl="1">
              <a:buNone/>
            </a:pPr>
            <a:r>
              <a:rPr lang="en-US" dirty="0"/>
              <a:t>}</a:t>
            </a:r>
          </a:p>
          <a:p>
            <a:pPr lvl="1">
              <a:buNone/>
            </a:pPr>
            <a:r>
              <a:rPr lang="en-US" dirty="0" err="1"/>
              <a:t>printf</a:t>
            </a:r>
            <a:r>
              <a:rPr lang="en-US" dirty="0"/>
              <a:t>("\</a:t>
            </a:r>
            <a:r>
              <a:rPr lang="en-US" dirty="0" err="1"/>
              <a:t>nDon't</a:t>
            </a:r>
            <a:r>
              <a:rPr lang="en-US" dirty="0"/>
              <a:t> use MOBILE while studying.");</a:t>
            </a:r>
          </a:p>
          <a:p>
            <a:pPr lvl="1">
              <a:buNone/>
            </a:pPr>
            <a:r>
              <a:rPr lang="en-US" dirty="0" err="1"/>
              <a:t>getch</a:t>
            </a:r>
            <a:r>
              <a:rPr lang="en-US" dirty="0"/>
              <a:t>();</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2" name="Footer Placeholder 1"/>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905000" y="2057401"/>
            <a:ext cx="7989752" cy="3630795"/>
          </a:xfrm>
        </p:spPr>
        <p:txBody>
          <a:bodyPr/>
          <a:lstStyle/>
          <a:p>
            <a:pPr algn="just"/>
            <a:r>
              <a:rPr lang="en-US" sz="2800" dirty="0">
                <a:solidFill>
                  <a:schemeClr val="tx1"/>
                </a:solidFill>
                <a:latin typeface="Arial" panose="020B0604020202020204" pitchFamily="34" charset="0"/>
                <a:cs typeface="Arial" panose="020B0604020202020204" pitchFamily="34" charset="0"/>
              </a:rPr>
              <a:t>Write a C program to read the values of coefficients a, b and c of a quadratic equation and find the real roots of the equation. Use if…else statement and If the roots are imaginary, display the message “roots are imaginary”. Calculate imaginary roots too.</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a:xfrm>
            <a:off x="1981200" y="2057400"/>
            <a:ext cx="7989752" cy="3496598"/>
          </a:xfrm>
        </p:spPr>
        <p:txBody>
          <a:bodyPr>
            <a:noAutofit/>
          </a:bodyPr>
          <a:lstStyle/>
          <a:p>
            <a:pPr algn="just"/>
            <a:r>
              <a:rPr lang="en-US" sz="2000" dirty="0"/>
              <a:t>The statements which control or alter the flow of execution of the program are known as control statements.</a:t>
            </a:r>
          </a:p>
          <a:p>
            <a:pPr algn="just"/>
            <a:r>
              <a:rPr lang="en-US" sz="2000" dirty="0"/>
              <a:t>In the absence of control statements, the instructions or statements are executed in the same order in which they appear in the program (</a:t>
            </a:r>
            <a:r>
              <a:rPr lang="en-US" sz="2000" dirty="0">
                <a:solidFill>
                  <a:srgbClr val="FF0000"/>
                </a:solidFill>
              </a:rPr>
              <a:t>called sequential constructs</a:t>
            </a:r>
            <a:r>
              <a:rPr lang="en-US" sz="2000" dirty="0"/>
              <a:t>).</a:t>
            </a:r>
          </a:p>
          <a:p>
            <a:pPr algn="just"/>
            <a:r>
              <a:rPr lang="en-US" sz="2000" dirty="0"/>
              <a:t>There are two kinds of control statements:</a:t>
            </a:r>
          </a:p>
          <a:p>
            <a:pPr lvl="1" algn="just"/>
            <a:r>
              <a:rPr lang="en-US" sz="2000" dirty="0"/>
              <a:t>Decision Making Statements (</a:t>
            </a:r>
            <a:r>
              <a:rPr lang="en-US" sz="2000" i="1" dirty="0"/>
              <a:t>if</a:t>
            </a:r>
            <a:r>
              <a:rPr lang="en-US" sz="2000" dirty="0"/>
              <a:t> statement, </a:t>
            </a:r>
            <a:r>
              <a:rPr lang="en-US" sz="2000" i="1" dirty="0"/>
              <a:t>if…else</a:t>
            </a:r>
            <a:r>
              <a:rPr lang="en-US" sz="2000" dirty="0"/>
              <a:t> statement, </a:t>
            </a:r>
            <a:r>
              <a:rPr lang="en-US" sz="2000" i="1" dirty="0"/>
              <a:t>else if</a:t>
            </a:r>
            <a:r>
              <a:rPr lang="en-US" sz="2000" dirty="0"/>
              <a:t> statement, Nested </a:t>
            </a:r>
            <a:r>
              <a:rPr lang="en-US" sz="2000" i="1" dirty="0"/>
              <a:t>if…else</a:t>
            </a:r>
            <a:r>
              <a:rPr lang="en-US" sz="2000" dirty="0"/>
              <a:t> statement, </a:t>
            </a:r>
            <a:r>
              <a:rPr lang="en-US" sz="2000" i="1" dirty="0"/>
              <a:t>switch</a:t>
            </a:r>
            <a:r>
              <a:rPr lang="en-US" sz="2000" dirty="0"/>
              <a:t> statement)</a:t>
            </a:r>
          </a:p>
          <a:p>
            <a:pPr lvl="1" algn="just"/>
            <a:r>
              <a:rPr lang="en-US" sz="2000" dirty="0"/>
              <a:t>Loop or Repeating Constructs (</a:t>
            </a:r>
            <a:r>
              <a:rPr lang="en-US" sz="2000" i="1" dirty="0"/>
              <a:t>for</a:t>
            </a:r>
            <a:r>
              <a:rPr lang="en-US" sz="2000" dirty="0"/>
              <a:t> loop, </a:t>
            </a:r>
            <a:r>
              <a:rPr lang="en-US" sz="2000" i="1" dirty="0"/>
              <a:t>while</a:t>
            </a:r>
            <a:r>
              <a:rPr lang="en-US" sz="2000" dirty="0"/>
              <a:t> loop, </a:t>
            </a:r>
            <a:r>
              <a:rPr lang="en-US" sz="2000" i="1" dirty="0"/>
              <a:t>do…while</a:t>
            </a:r>
            <a:r>
              <a:rPr lang="en-US" sz="2000" dirty="0"/>
              <a:t> loop)</a:t>
            </a:r>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ransition spd="slow">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0"/>
            <a:ext cx="8229600" cy="5867400"/>
          </a:xfrm>
        </p:spPr>
        <p:txBody>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Rectangle 5"/>
          <p:cNvSpPr/>
          <p:nvPr/>
        </p:nvSpPr>
        <p:spPr>
          <a:xfrm>
            <a:off x="1905000" y="1"/>
            <a:ext cx="8534400" cy="6555641"/>
          </a:xfrm>
          <a:prstGeom prst="rect">
            <a:avLst/>
          </a:prstGeom>
        </p:spPr>
        <p:txBody>
          <a:bodyPr wrap="square">
            <a:spAutoFit/>
          </a:bodyPr>
          <a:lstStyle/>
          <a:p>
            <a:r>
              <a:rPr lang="en-US" sz="1400" b="1" dirty="0"/>
              <a:t>#include &lt;</a:t>
            </a:r>
            <a:r>
              <a:rPr lang="en-US" sz="1400" b="1" dirty="0" err="1"/>
              <a:t>stdio.h</a:t>
            </a:r>
            <a:r>
              <a:rPr lang="en-US" sz="1400" b="1" dirty="0"/>
              <a:t>&gt;</a:t>
            </a:r>
          </a:p>
          <a:p>
            <a:r>
              <a:rPr lang="en-US" sz="1400" b="1" dirty="0"/>
              <a:t>#include &lt;</a:t>
            </a:r>
            <a:r>
              <a:rPr lang="en-US" sz="1400" b="1" dirty="0" err="1"/>
              <a:t>conio.h</a:t>
            </a:r>
            <a:r>
              <a:rPr lang="en-US" sz="1400" b="1" dirty="0"/>
              <a:t>&gt;</a:t>
            </a:r>
          </a:p>
          <a:p>
            <a:r>
              <a:rPr lang="en-US" sz="1400" b="1" dirty="0"/>
              <a:t>#include &lt;</a:t>
            </a:r>
            <a:r>
              <a:rPr lang="en-US" sz="1400" b="1" dirty="0" err="1"/>
              <a:t>cmath</a:t>
            </a:r>
            <a:r>
              <a:rPr lang="en-US" sz="1400" b="1" dirty="0"/>
              <a:t>&gt;</a:t>
            </a:r>
          </a:p>
          <a:p>
            <a:r>
              <a:rPr lang="en-US" sz="1400" b="1" dirty="0" err="1"/>
              <a:t>int</a:t>
            </a:r>
            <a:r>
              <a:rPr lang="en-US" sz="1400" b="1" dirty="0"/>
              <a:t> main()</a:t>
            </a:r>
          </a:p>
          <a:p>
            <a:r>
              <a:rPr lang="en-US" sz="1400" b="1" dirty="0"/>
              <a:t>{</a:t>
            </a:r>
          </a:p>
          <a:p>
            <a:r>
              <a:rPr lang="en-US" sz="1400" b="1" dirty="0"/>
              <a:t>float a, b, c, d, root1, root2, real, </a:t>
            </a:r>
            <a:r>
              <a:rPr lang="en-US" sz="1400" b="1" dirty="0" err="1"/>
              <a:t>img</a:t>
            </a:r>
            <a:r>
              <a:rPr lang="en-US" sz="1400" b="1" dirty="0"/>
              <a:t>;</a:t>
            </a:r>
          </a:p>
          <a:p>
            <a:endParaRPr lang="en-US" sz="1400" b="1" dirty="0"/>
          </a:p>
          <a:p>
            <a:r>
              <a:rPr lang="en-US" sz="1400" b="1" dirty="0" err="1"/>
              <a:t>printf</a:t>
            </a:r>
            <a:r>
              <a:rPr lang="en-US" sz="1400" b="1" dirty="0"/>
              <a:t>("\</a:t>
            </a:r>
            <a:r>
              <a:rPr lang="en-US" sz="1400" b="1" dirty="0" err="1"/>
              <a:t>nEnter</a:t>
            </a:r>
            <a:r>
              <a:rPr lang="en-US" sz="1400" b="1" dirty="0"/>
              <a:t> values a, b and c of the quadratic equation:");</a:t>
            </a:r>
          </a:p>
          <a:p>
            <a:r>
              <a:rPr lang="en-US" sz="1400" b="1" dirty="0" err="1"/>
              <a:t>scanf</a:t>
            </a:r>
            <a:r>
              <a:rPr lang="en-US" sz="1400" b="1" dirty="0"/>
              <a:t>("%f %f %f", &amp;a, &amp;b, &amp;c);</a:t>
            </a:r>
          </a:p>
          <a:p>
            <a:r>
              <a:rPr lang="en-US" sz="1400" b="1" dirty="0"/>
              <a:t>d = b*b-4*a*c;</a:t>
            </a:r>
          </a:p>
          <a:p>
            <a:endParaRPr lang="en-US" sz="1400" b="1" dirty="0"/>
          </a:p>
          <a:p>
            <a:r>
              <a:rPr lang="en-US" sz="1400" b="1" dirty="0"/>
              <a:t>if(d&lt;0)</a:t>
            </a:r>
          </a:p>
          <a:p>
            <a:r>
              <a:rPr lang="en-US" sz="1400" b="1" dirty="0"/>
              <a:t>{</a:t>
            </a:r>
          </a:p>
          <a:p>
            <a:r>
              <a:rPr lang="en-US" sz="1400" b="1" dirty="0"/>
              <a:t>	</a:t>
            </a:r>
            <a:r>
              <a:rPr lang="en-US" sz="1400" b="1" dirty="0" err="1"/>
              <a:t>printf</a:t>
            </a:r>
            <a:r>
              <a:rPr lang="en-US" sz="1400" b="1" dirty="0"/>
              <a:t>("\</a:t>
            </a:r>
            <a:r>
              <a:rPr lang="en-US" sz="1400" b="1" dirty="0" err="1"/>
              <a:t>nImaginary</a:t>
            </a:r>
            <a:r>
              <a:rPr lang="en-US" sz="1400" b="1" dirty="0"/>
              <a:t> Roots.");</a:t>
            </a:r>
          </a:p>
          <a:p>
            <a:r>
              <a:rPr lang="en-US" sz="1400" b="1" dirty="0"/>
              <a:t>	d = </a:t>
            </a:r>
            <a:r>
              <a:rPr lang="en-US" sz="1400" b="1" dirty="0" err="1"/>
              <a:t>sqrt</a:t>
            </a:r>
            <a:r>
              <a:rPr lang="en-US" sz="1400" b="1" dirty="0"/>
              <a:t>(</a:t>
            </a:r>
            <a:r>
              <a:rPr lang="en-US" sz="1400" b="1" dirty="0" err="1"/>
              <a:t>fabs</a:t>
            </a:r>
            <a:r>
              <a:rPr lang="en-US" sz="1400" b="1" dirty="0"/>
              <a:t>(d));    //compute absolute value of </a:t>
            </a:r>
            <a:r>
              <a:rPr lang="en-US" sz="1400" b="1" dirty="0" err="1"/>
              <a:t>discriminant</a:t>
            </a:r>
            <a:endParaRPr lang="en-US" sz="1400" b="1" dirty="0"/>
          </a:p>
          <a:p>
            <a:r>
              <a:rPr lang="en-US" sz="1400" b="1" dirty="0"/>
              <a:t>	real = -b/(2*a);</a:t>
            </a:r>
          </a:p>
          <a:p>
            <a:r>
              <a:rPr lang="en-US" sz="1400" b="1" dirty="0"/>
              <a:t>	</a:t>
            </a:r>
            <a:r>
              <a:rPr lang="en-US" sz="1400" b="1" dirty="0" err="1"/>
              <a:t>img</a:t>
            </a:r>
            <a:r>
              <a:rPr lang="en-US" sz="1400" b="1" dirty="0"/>
              <a:t> = d/(2*a);</a:t>
            </a:r>
          </a:p>
          <a:p>
            <a:r>
              <a:rPr lang="en-US" sz="1400" b="1" dirty="0"/>
              <a:t>	</a:t>
            </a:r>
            <a:r>
              <a:rPr lang="en-US" sz="1400" b="1" dirty="0" err="1"/>
              <a:t>printf</a:t>
            </a:r>
            <a:r>
              <a:rPr lang="en-US" sz="1400" b="1" dirty="0"/>
              <a:t>("\nRoot1 = %.2f +i %.2f", real, </a:t>
            </a:r>
            <a:r>
              <a:rPr lang="en-US" sz="1400" b="1" dirty="0" err="1"/>
              <a:t>img</a:t>
            </a:r>
            <a:r>
              <a:rPr lang="en-US" sz="1400" b="1" dirty="0"/>
              <a:t>);</a:t>
            </a:r>
          </a:p>
          <a:p>
            <a:r>
              <a:rPr lang="en-US" sz="1400" b="1" dirty="0"/>
              <a:t>	</a:t>
            </a:r>
            <a:r>
              <a:rPr lang="en-US" sz="1400" b="1" dirty="0" err="1"/>
              <a:t>printf</a:t>
            </a:r>
            <a:r>
              <a:rPr lang="en-US" sz="1400" b="1" dirty="0"/>
              <a:t>("\nRoot2 = %.2f -i %.2f", real, </a:t>
            </a:r>
            <a:r>
              <a:rPr lang="en-US" sz="1400" b="1" dirty="0" err="1"/>
              <a:t>img</a:t>
            </a:r>
            <a:r>
              <a:rPr lang="en-US" sz="1400" b="1" dirty="0"/>
              <a:t>);</a:t>
            </a:r>
          </a:p>
          <a:p>
            <a:r>
              <a:rPr lang="en-US" sz="1400" b="1" dirty="0"/>
              <a:t>}</a:t>
            </a:r>
          </a:p>
          <a:p>
            <a:r>
              <a:rPr lang="en-US" sz="1400" b="1" dirty="0"/>
              <a:t>else</a:t>
            </a:r>
          </a:p>
          <a:p>
            <a:r>
              <a:rPr lang="en-US" sz="1400" b="1" dirty="0"/>
              <a:t>{</a:t>
            </a:r>
          </a:p>
          <a:p>
            <a:r>
              <a:rPr lang="en-US" sz="1400" b="1" dirty="0"/>
              <a:t>	</a:t>
            </a:r>
            <a:r>
              <a:rPr lang="en-US" sz="1400" b="1" dirty="0" err="1"/>
              <a:t>printf</a:t>
            </a:r>
            <a:r>
              <a:rPr lang="en-US" sz="1400" b="1" dirty="0"/>
              <a:t>("\</a:t>
            </a:r>
            <a:r>
              <a:rPr lang="en-US" sz="1400" b="1" dirty="0" err="1"/>
              <a:t>nRoots</a:t>
            </a:r>
            <a:r>
              <a:rPr lang="en-US" sz="1400" b="1" dirty="0"/>
              <a:t> are real.");</a:t>
            </a:r>
          </a:p>
          <a:p>
            <a:r>
              <a:rPr lang="en-US" sz="1400" b="1" dirty="0"/>
              <a:t>	d = </a:t>
            </a:r>
            <a:r>
              <a:rPr lang="en-US" sz="1400" b="1" dirty="0" err="1"/>
              <a:t>sqrt</a:t>
            </a:r>
            <a:r>
              <a:rPr lang="en-US" sz="1400" b="1" dirty="0"/>
              <a:t>(d);</a:t>
            </a:r>
          </a:p>
          <a:p>
            <a:r>
              <a:rPr lang="en-US" sz="1400" b="1" dirty="0"/>
              <a:t>	root1 = (-</a:t>
            </a:r>
            <a:r>
              <a:rPr lang="en-US" sz="1400" b="1" dirty="0" err="1"/>
              <a:t>b+d</a:t>
            </a:r>
            <a:r>
              <a:rPr lang="en-US" sz="1400" b="1" dirty="0"/>
              <a:t>)/(2*a);</a:t>
            </a:r>
          </a:p>
          <a:p>
            <a:r>
              <a:rPr lang="en-US" sz="1400" b="1" dirty="0"/>
              <a:t>	root2 = (-b-d)/(2*a);</a:t>
            </a:r>
          </a:p>
          <a:p>
            <a:r>
              <a:rPr lang="nl-NL" sz="1400" b="1" dirty="0"/>
              <a:t>	printf("\nRoot1 = %.2f \t Root2 = %.2f", root1, root2);</a:t>
            </a:r>
          </a:p>
          <a:p>
            <a:r>
              <a:rPr lang="en-US" sz="1400" b="1" dirty="0"/>
              <a:t>}</a:t>
            </a:r>
          </a:p>
          <a:p>
            <a:r>
              <a:rPr lang="en-US" sz="1400" b="1" dirty="0" err="1"/>
              <a:t>getch</a:t>
            </a:r>
            <a:r>
              <a:rPr lang="en-US" sz="1400" b="1" dirty="0"/>
              <a:t>();</a:t>
            </a:r>
          </a:p>
          <a:p>
            <a:r>
              <a:rPr lang="en-US" sz="1400" b="1" dirty="0"/>
              <a:t>}</a:t>
            </a:r>
          </a:p>
        </p:txBody>
      </p:sp>
    </p:spTree>
  </p:cSld>
  <p:clrMapOvr>
    <a:masterClrMapping/>
  </p:clrMapOvr>
  <p:transition spd="slow">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pPr marL="514350" indent="-514350" algn="just">
              <a:buFont typeface="+mj-lt"/>
              <a:buAutoNum type="arabicParenR"/>
            </a:pPr>
            <a:r>
              <a:rPr lang="en-US" dirty="0"/>
              <a:t>Write a program to read two integers from keyboard and check whether the first integer is exactly divisible by the second or not.</a:t>
            </a:r>
          </a:p>
          <a:p>
            <a:pPr marL="514350" indent="-514350" algn="just">
              <a:buFont typeface="+mj-lt"/>
              <a:buAutoNum type="arabicParenR"/>
            </a:pPr>
            <a:r>
              <a:rPr lang="en-US" dirty="0"/>
              <a:t>Write a program that asks a number from keyboard and tests whether it is a multiple of 7 or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If … else if</a:t>
            </a:r>
            <a:r>
              <a:rPr lang="en-US" dirty="0"/>
              <a:t> statement</a:t>
            </a:r>
          </a:p>
        </p:txBody>
      </p:sp>
      <p:sp>
        <p:nvSpPr>
          <p:cNvPr id="3" name="Content Placeholder 2"/>
          <p:cNvSpPr>
            <a:spLocks noGrp="1"/>
          </p:cNvSpPr>
          <p:nvPr>
            <p:ph idx="1"/>
          </p:nvPr>
        </p:nvSpPr>
        <p:spPr/>
        <p:txBody>
          <a:bodyPr/>
          <a:lstStyle/>
          <a:p>
            <a:pPr algn="just"/>
            <a:r>
              <a:rPr lang="en-US" dirty="0"/>
              <a:t>The </a:t>
            </a:r>
            <a:r>
              <a:rPr lang="en-US" i="1" dirty="0"/>
              <a:t>else if</a:t>
            </a:r>
            <a:r>
              <a:rPr lang="en-US" dirty="0"/>
              <a:t> statement is used when there are more than two possible actions depending upon the outcome of test.</a:t>
            </a:r>
          </a:p>
          <a:p>
            <a:pPr algn="just"/>
            <a:r>
              <a:rPr lang="en-US" dirty="0"/>
              <a:t>When one action is taken, no others can be executed or taken.</a:t>
            </a:r>
          </a:p>
          <a:p>
            <a:pPr algn="just"/>
            <a:r>
              <a:rPr lang="en-US" dirty="0"/>
              <a:t>In such situation, if…else if…else if…else structure is used.</a:t>
            </a:r>
          </a:p>
          <a:p>
            <a:pPr algn="just"/>
            <a:r>
              <a:rPr lang="en-US" dirty="0"/>
              <a:t>The general structure is given in coming slide:</a:t>
            </a:r>
          </a:p>
          <a:p>
            <a:pPr algn="just">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8775" y="1371601"/>
            <a:ext cx="8229600" cy="5349875"/>
          </a:xfrm>
        </p:spPr>
        <p:txBody>
          <a:bodyPr>
            <a:normAutofit fontScale="70000" lnSpcReduction="20000"/>
          </a:bodyPr>
          <a:lstStyle/>
          <a:p>
            <a:pPr algn="just">
              <a:buNone/>
            </a:pPr>
            <a:r>
              <a:rPr lang="en-US" dirty="0"/>
              <a:t>		</a:t>
            </a:r>
            <a:r>
              <a:rPr lang="en-US" sz="2700" b="1" dirty="0"/>
              <a:t>if(condition 1)</a:t>
            </a:r>
          </a:p>
          <a:p>
            <a:pPr algn="just">
              <a:buNone/>
            </a:pPr>
            <a:r>
              <a:rPr lang="en-US" sz="2700" b="1" dirty="0"/>
              <a:t>		{</a:t>
            </a:r>
          </a:p>
          <a:p>
            <a:pPr algn="just">
              <a:buNone/>
            </a:pPr>
            <a:r>
              <a:rPr lang="en-US" sz="2700" b="1" dirty="0"/>
              <a:t>			statement-1;</a:t>
            </a:r>
          </a:p>
          <a:p>
            <a:pPr algn="just">
              <a:buNone/>
            </a:pPr>
            <a:r>
              <a:rPr lang="en-US" sz="2700" b="1" dirty="0"/>
              <a:t>		}</a:t>
            </a:r>
          </a:p>
          <a:p>
            <a:pPr algn="just">
              <a:buNone/>
            </a:pPr>
            <a:r>
              <a:rPr lang="en-US" sz="2700" b="1" dirty="0"/>
              <a:t>		else if(condition 2)</a:t>
            </a:r>
          </a:p>
          <a:p>
            <a:pPr algn="just">
              <a:buNone/>
            </a:pPr>
            <a:r>
              <a:rPr lang="en-US" sz="2700" b="1" dirty="0"/>
              <a:t>		{</a:t>
            </a:r>
          </a:p>
          <a:p>
            <a:pPr algn="just">
              <a:buNone/>
            </a:pPr>
            <a:r>
              <a:rPr lang="en-US" sz="2700" b="1" dirty="0"/>
              <a:t>			statement-2;</a:t>
            </a:r>
          </a:p>
          <a:p>
            <a:pPr algn="just">
              <a:buNone/>
            </a:pPr>
            <a:r>
              <a:rPr lang="en-US" sz="2700" b="1" dirty="0"/>
              <a:t>		}</a:t>
            </a:r>
          </a:p>
          <a:p>
            <a:pPr algn="just">
              <a:buNone/>
            </a:pPr>
            <a:r>
              <a:rPr lang="en-US" sz="2700" b="1" dirty="0"/>
              <a:t>		… … … … … … … … …</a:t>
            </a:r>
          </a:p>
          <a:p>
            <a:pPr algn="just">
              <a:buNone/>
            </a:pPr>
            <a:r>
              <a:rPr lang="en-US" sz="2700" b="1" dirty="0"/>
              <a:t>		else if(condition n)</a:t>
            </a:r>
          </a:p>
          <a:p>
            <a:pPr algn="just">
              <a:buNone/>
            </a:pPr>
            <a:r>
              <a:rPr lang="en-US" sz="2700" b="1" dirty="0"/>
              <a:t>		{</a:t>
            </a:r>
          </a:p>
          <a:p>
            <a:pPr algn="just">
              <a:buNone/>
            </a:pPr>
            <a:r>
              <a:rPr lang="en-US" sz="2700" b="1" dirty="0"/>
              <a:t>			statement-n;</a:t>
            </a:r>
          </a:p>
          <a:p>
            <a:pPr algn="just">
              <a:buNone/>
            </a:pPr>
            <a:r>
              <a:rPr lang="en-US" sz="2700" b="1" dirty="0"/>
              <a:t>		}</a:t>
            </a:r>
          </a:p>
          <a:p>
            <a:pPr algn="just">
              <a:buNone/>
            </a:pPr>
            <a:r>
              <a:rPr lang="en-US" sz="2700" b="1" dirty="0"/>
              <a:t>		else</a:t>
            </a:r>
          </a:p>
          <a:p>
            <a:pPr algn="just">
              <a:buNone/>
            </a:pPr>
            <a:r>
              <a:rPr lang="en-US" sz="2700" b="1" dirty="0"/>
              <a:t>		{</a:t>
            </a:r>
          </a:p>
          <a:p>
            <a:pPr algn="just">
              <a:buNone/>
            </a:pPr>
            <a:r>
              <a:rPr lang="en-US" sz="2700" b="1" dirty="0"/>
              <a:t>			default-statement;</a:t>
            </a:r>
          </a:p>
          <a:p>
            <a:pPr algn="just">
              <a:buNone/>
            </a:pPr>
            <a:r>
              <a:rPr lang="en-US" sz="2700" b="1" dirty="0"/>
              <a:t>		}</a:t>
            </a:r>
          </a:p>
          <a:p>
            <a:pPr algn="just">
              <a:buNone/>
            </a:pPr>
            <a:r>
              <a:rPr lang="en-US" sz="2700" b="1" dirty="0"/>
              <a:t>		statement-x;</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2" name="TextBox 1"/>
          <p:cNvSpPr txBox="1"/>
          <p:nvPr/>
        </p:nvSpPr>
        <p:spPr>
          <a:xfrm>
            <a:off x="2286000" y="762000"/>
            <a:ext cx="4114800" cy="523220"/>
          </a:xfrm>
          <a:prstGeom prst="rect">
            <a:avLst/>
          </a:prstGeom>
          <a:noFill/>
        </p:spPr>
        <p:txBody>
          <a:bodyPr wrap="square" rtlCol="0">
            <a:spAutoFit/>
          </a:bodyPr>
          <a:lstStyle/>
          <a:p>
            <a:r>
              <a:rPr lang="en-US" sz="2800" b="1" dirty="0">
                <a:solidFill>
                  <a:srgbClr val="FF0000"/>
                </a:solidFill>
              </a:rPr>
              <a:t>Syntax:</a:t>
            </a:r>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If …else if</a:t>
            </a:r>
            <a:r>
              <a:rPr lang="en-US" dirty="0"/>
              <a:t> statement…</a:t>
            </a:r>
          </a:p>
        </p:txBody>
      </p:sp>
      <p:sp>
        <p:nvSpPr>
          <p:cNvPr id="3" name="Content Placeholder 2"/>
          <p:cNvSpPr>
            <a:spLocks noGrp="1"/>
          </p:cNvSpPr>
          <p:nvPr>
            <p:ph idx="1"/>
          </p:nvPr>
        </p:nvSpPr>
        <p:spPr/>
        <p:txBody>
          <a:bodyPr/>
          <a:lstStyle/>
          <a:p>
            <a:r>
              <a:rPr lang="en-US" dirty="0"/>
              <a:t>The conditions are evaluated from top to bottom until a true condition is found.</a:t>
            </a:r>
          </a:p>
          <a:p>
            <a:pPr algn="just"/>
            <a:r>
              <a:rPr lang="en-US" dirty="0"/>
              <a:t>Whenever any One of the conditions becomes True, the statements associated with it are executed and then the control is transferred directly to statement-x; skipping the rest of the structure.</a:t>
            </a:r>
          </a:p>
          <a:p>
            <a:pPr algn="just"/>
            <a:r>
              <a:rPr lang="en-US" dirty="0"/>
              <a:t>When all the n conditions become false, then the final else containing the default-statement will be executed.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2052" name="Picture 4" descr="PHP If Else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1050555"/>
            <a:ext cx="6553200" cy="563758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Compiled By: Dabbal S. Mahara</a:t>
            </a:r>
            <a:endParaRPr lang="en-US" dirty="0"/>
          </a:p>
        </p:txBody>
      </p:sp>
    </p:spTree>
    <p:extLst>
      <p:ext uri="{BB962C8B-B14F-4D97-AF65-F5344CB8AC3E}">
        <p14:creationId xmlns:p14="http://schemas.microsoft.com/office/powerpoint/2010/main" val="1389240865"/>
      </p:ext>
    </p:extLst>
  </p:cSld>
  <p:clrMapOvr>
    <a:masterClrMapping/>
  </p:clrMapOvr>
  <p:transition spd="slow">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305800" cy="5715000"/>
          </a:xfrm>
        </p:spPr>
        <p:txBody>
          <a:bodyPr>
            <a:normAutofit fontScale="47500" lnSpcReduction="20000"/>
          </a:bodyPr>
          <a:lstStyle/>
          <a:p>
            <a:pPr>
              <a:buNone/>
            </a:pPr>
            <a:endParaRPr lang="en-US" sz="3400" b="1" dirty="0">
              <a:latin typeface="Times New Roman" pitchFamily="18" charset="0"/>
              <a:cs typeface="Times New Roman" pitchFamily="18" charset="0"/>
            </a:endParaRPr>
          </a:p>
          <a:p>
            <a:pPr>
              <a:buNone/>
            </a:pPr>
            <a:r>
              <a:rPr lang="en-US" sz="3400" b="1" dirty="0">
                <a:latin typeface="Times New Roman" pitchFamily="18" charset="0"/>
                <a:cs typeface="Times New Roman" pitchFamily="18" charset="0"/>
              </a:rPr>
              <a:t>#include &lt;</a:t>
            </a:r>
            <a:r>
              <a:rPr lang="en-US" sz="3400" b="1" dirty="0" err="1">
                <a:latin typeface="Times New Roman" pitchFamily="18" charset="0"/>
                <a:cs typeface="Times New Roman" pitchFamily="18" charset="0"/>
              </a:rPr>
              <a:t>stdio.h</a:t>
            </a:r>
            <a:r>
              <a:rPr lang="en-US" sz="3400" b="1" dirty="0">
                <a:latin typeface="Times New Roman" pitchFamily="18" charset="0"/>
                <a:cs typeface="Times New Roman" pitchFamily="18" charset="0"/>
              </a:rPr>
              <a:t>&gt;</a:t>
            </a:r>
          </a:p>
          <a:p>
            <a:pPr>
              <a:buNone/>
            </a:pPr>
            <a:r>
              <a:rPr lang="en-US" sz="3400" b="1" dirty="0">
                <a:latin typeface="Times New Roman" pitchFamily="18" charset="0"/>
                <a:cs typeface="Times New Roman" pitchFamily="18" charset="0"/>
              </a:rPr>
              <a:t>#include &lt;</a:t>
            </a:r>
            <a:r>
              <a:rPr lang="en-US" sz="3400" b="1" dirty="0" err="1">
                <a:latin typeface="Times New Roman" pitchFamily="18" charset="0"/>
                <a:cs typeface="Times New Roman" pitchFamily="18" charset="0"/>
              </a:rPr>
              <a:t>conio.h</a:t>
            </a:r>
            <a:r>
              <a:rPr lang="en-US" sz="3400" b="1" dirty="0">
                <a:latin typeface="Times New Roman" pitchFamily="18" charset="0"/>
                <a:cs typeface="Times New Roman" pitchFamily="18" charset="0"/>
              </a:rPr>
              <a:t>&gt;</a:t>
            </a:r>
          </a:p>
          <a:p>
            <a:pPr>
              <a:buNone/>
            </a:pPr>
            <a:r>
              <a:rPr lang="en-US" sz="3400" b="1" dirty="0" err="1">
                <a:latin typeface="Times New Roman" pitchFamily="18" charset="0"/>
                <a:cs typeface="Times New Roman" pitchFamily="18" charset="0"/>
              </a:rPr>
              <a:t>int</a:t>
            </a:r>
            <a:r>
              <a:rPr lang="en-US" sz="3400" b="1" dirty="0">
                <a:latin typeface="Times New Roman" pitchFamily="18" charset="0"/>
                <a:cs typeface="Times New Roman" pitchFamily="18" charset="0"/>
              </a:rPr>
              <a:t> main()</a:t>
            </a:r>
          </a:p>
          <a:p>
            <a:pPr>
              <a:buNone/>
            </a:pPr>
            <a:r>
              <a:rPr lang="en-US" sz="3400" b="1" dirty="0">
                <a:latin typeface="Times New Roman" pitchFamily="18" charset="0"/>
                <a:cs typeface="Times New Roman" pitchFamily="18" charset="0"/>
              </a:rPr>
              <a:t>{</a:t>
            </a:r>
          </a:p>
          <a:p>
            <a:pPr>
              <a:buNone/>
            </a:pPr>
            <a:r>
              <a:rPr lang="en-US" sz="3400" b="1" dirty="0">
                <a:latin typeface="Times New Roman" pitchFamily="18" charset="0"/>
                <a:cs typeface="Times New Roman" pitchFamily="18" charset="0"/>
              </a:rPr>
              <a:t>	</a:t>
            </a:r>
            <a:r>
              <a:rPr lang="en-US" sz="3400" b="1" dirty="0" err="1">
                <a:latin typeface="Times New Roman" pitchFamily="18" charset="0"/>
                <a:cs typeface="Times New Roman" pitchFamily="18" charset="0"/>
              </a:rPr>
              <a:t>int</a:t>
            </a:r>
            <a:r>
              <a:rPr lang="en-US" sz="3400" b="1" dirty="0">
                <a:latin typeface="Times New Roman" pitchFamily="18" charset="0"/>
                <a:cs typeface="Times New Roman" pitchFamily="18" charset="0"/>
              </a:rPr>
              <a:t> n1,n2,n3;</a:t>
            </a:r>
          </a:p>
          <a:p>
            <a:pPr>
              <a:buNone/>
            </a:pPr>
            <a:r>
              <a:rPr lang="en-US" sz="3400" b="1" dirty="0">
                <a:latin typeface="Times New Roman" pitchFamily="18" charset="0"/>
                <a:cs typeface="Times New Roman" pitchFamily="18" charset="0"/>
              </a:rPr>
              <a:t>	</a:t>
            </a:r>
            <a:r>
              <a:rPr lang="en-US" sz="3400" b="1" dirty="0" err="1">
                <a:latin typeface="Times New Roman" pitchFamily="18" charset="0"/>
                <a:cs typeface="Times New Roman" pitchFamily="18" charset="0"/>
              </a:rPr>
              <a:t>printf</a:t>
            </a:r>
            <a:r>
              <a:rPr lang="en-US" sz="3400" b="1" dirty="0">
                <a:latin typeface="Times New Roman" pitchFamily="18" charset="0"/>
                <a:cs typeface="Times New Roman" pitchFamily="18" charset="0"/>
              </a:rPr>
              <a:t>("\</a:t>
            </a:r>
            <a:r>
              <a:rPr lang="en-US" sz="3400" b="1" dirty="0" err="1">
                <a:latin typeface="Times New Roman" pitchFamily="18" charset="0"/>
                <a:cs typeface="Times New Roman" pitchFamily="18" charset="0"/>
              </a:rPr>
              <a:t>nEnter</a:t>
            </a:r>
            <a:r>
              <a:rPr lang="en-US" sz="3400" b="1" dirty="0">
                <a:latin typeface="Times New Roman" pitchFamily="18" charset="0"/>
                <a:cs typeface="Times New Roman" pitchFamily="18" charset="0"/>
              </a:rPr>
              <a:t> 3 numbers:\t");</a:t>
            </a:r>
          </a:p>
          <a:p>
            <a:pPr>
              <a:buNone/>
            </a:pPr>
            <a:r>
              <a:rPr lang="en-US" sz="3400" b="1" dirty="0">
                <a:latin typeface="Times New Roman" pitchFamily="18" charset="0"/>
                <a:cs typeface="Times New Roman" pitchFamily="18" charset="0"/>
              </a:rPr>
              <a:t>	</a:t>
            </a:r>
            <a:r>
              <a:rPr lang="en-US" sz="3400" b="1" dirty="0" err="1">
                <a:latin typeface="Times New Roman" pitchFamily="18" charset="0"/>
                <a:cs typeface="Times New Roman" pitchFamily="18" charset="0"/>
              </a:rPr>
              <a:t>scanf</a:t>
            </a:r>
            <a:r>
              <a:rPr lang="en-US" sz="3400" b="1" dirty="0">
                <a:latin typeface="Times New Roman" pitchFamily="18" charset="0"/>
                <a:cs typeface="Times New Roman" pitchFamily="18" charset="0"/>
              </a:rPr>
              <a:t>("%d %d %d",&amp;n1,&amp;n2,&amp;n3);</a:t>
            </a:r>
          </a:p>
          <a:p>
            <a:pPr>
              <a:buNone/>
            </a:pPr>
            <a:r>
              <a:rPr lang="en-US" sz="3400" b="1" dirty="0">
                <a:latin typeface="Times New Roman" pitchFamily="18" charset="0"/>
                <a:cs typeface="Times New Roman" pitchFamily="18" charset="0"/>
              </a:rPr>
              <a:t>	if(n1&gt;n2 &amp;&amp; n1&gt;n3)</a:t>
            </a:r>
          </a:p>
          <a:p>
            <a:pPr>
              <a:buNone/>
            </a:pPr>
            <a:r>
              <a:rPr lang="en-US" sz="3400" b="1" dirty="0">
                <a:latin typeface="Times New Roman" pitchFamily="18" charset="0"/>
                <a:cs typeface="Times New Roman" pitchFamily="18" charset="0"/>
              </a:rPr>
              <a:t>	{</a:t>
            </a:r>
          </a:p>
          <a:p>
            <a:pPr>
              <a:buNone/>
            </a:pPr>
            <a:r>
              <a:rPr lang="en-US" sz="3400" b="1" dirty="0">
                <a:latin typeface="Times New Roman" pitchFamily="18" charset="0"/>
                <a:cs typeface="Times New Roman" pitchFamily="18" charset="0"/>
              </a:rPr>
              <a:t>		</a:t>
            </a:r>
            <a:r>
              <a:rPr lang="en-US" sz="3400" b="1" dirty="0" err="1">
                <a:latin typeface="Times New Roman" pitchFamily="18" charset="0"/>
                <a:cs typeface="Times New Roman" pitchFamily="18" charset="0"/>
              </a:rPr>
              <a:t>printf</a:t>
            </a:r>
            <a:r>
              <a:rPr lang="en-US" sz="3400" b="1" dirty="0">
                <a:latin typeface="Times New Roman" pitchFamily="18" charset="0"/>
                <a:cs typeface="Times New Roman" pitchFamily="18" charset="0"/>
              </a:rPr>
              <a:t>("\</a:t>
            </a:r>
            <a:r>
              <a:rPr lang="en-US" sz="3400" b="1" dirty="0" err="1">
                <a:latin typeface="Times New Roman" pitchFamily="18" charset="0"/>
                <a:cs typeface="Times New Roman" pitchFamily="18" charset="0"/>
              </a:rPr>
              <a:t>n%d</a:t>
            </a:r>
            <a:r>
              <a:rPr lang="en-US" sz="3400" b="1" dirty="0">
                <a:latin typeface="Times New Roman" pitchFamily="18" charset="0"/>
                <a:cs typeface="Times New Roman" pitchFamily="18" charset="0"/>
              </a:rPr>
              <a:t> is the greatest number.",n1);</a:t>
            </a:r>
          </a:p>
          <a:p>
            <a:pPr>
              <a:buNone/>
            </a:pPr>
            <a:r>
              <a:rPr lang="en-US" sz="3400" b="1" dirty="0">
                <a:latin typeface="Times New Roman" pitchFamily="18" charset="0"/>
                <a:cs typeface="Times New Roman" pitchFamily="18" charset="0"/>
              </a:rPr>
              <a:t>	}</a:t>
            </a:r>
          </a:p>
          <a:p>
            <a:pPr>
              <a:buNone/>
            </a:pPr>
            <a:r>
              <a:rPr lang="en-US" sz="3400" b="1" dirty="0">
                <a:latin typeface="Times New Roman" pitchFamily="18" charset="0"/>
                <a:cs typeface="Times New Roman" pitchFamily="18" charset="0"/>
              </a:rPr>
              <a:t>	else if(n2&gt;n1 &amp;&amp; n2&gt;n3)</a:t>
            </a:r>
          </a:p>
          <a:p>
            <a:pPr>
              <a:buNone/>
            </a:pPr>
            <a:r>
              <a:rPr lang="en-US" sz="3400" b="1" dirty="0">
                <a:latin typeface="Times New Roman" pitchFamily="18" charset="0"/>
                <a:cs typeface="Times New Roman" pitchFamily="18" charset="0"/>
              </a:rPr>
              <a:t>	{</a:t>
            </a:r>
          </a:p>
          <a:p>
            <a:pPr>
              <a:buNone/>
            </a:pPr>
            <a:r>
              <a:rPr lang="en-US" sz="3400" b="1" dirty="0">
                <a:latin typeface="Times New Roman" pitchFamily="18" charset="0"/>
                <a:cs typeface="Times New Roman" pitchFamily="18" charset="0"/>
              </a:rPr>
              <a:t>		</a:t>
            </a:r>
            <a:r>
              <a:rPr lang="en-US" sz="3400" b="1" dirty="0" err="1">
                <a:latin typeface="Times New Roman" pitchFamily="18" charset="0"/>
                <a:cs typeface="Times New Roman" pitchFamily="18" charset="0"/>
              </a:rPr>
              <a:t>printf</a:t>
            </a:r>
            <a:r>
              <a:rPr lang="en-US" sz="3400" b="1" dirty="0">
                <a:latin typeface="Times New Roman" pitchFamily="18" charset="0"/>
                <a:cs typeface="Times New Roman" pitchFamily="18" charset="0"/>
              </a:rPr>
              <a:t>("\</a:t>
            </a:r>
            <a:r>
              <a:rPr lang="en-US" sz="3400" b="1" dirty="0" err="1">
                <a:latin typeface="Times New Roman" pitchFamily="18" charset="0"/>
                <a:cs typeface="Times New Roman" pitchFamily="18" charset="0"/>
              </a:rPr>
              <a:t>n%d</a:t>
            </a:r>
            <a:r>
              <a:rPr lang="en-US" sz="3400" b="1" dirty="0">
                <a:latin typeface="Times New Roman" pitchFamily="18" charset="0"/>
                <a:cs typeface="Times New Roman" pitchFamily="18" charset="0"/>
              </a:rPr>
              <a:t> is the greatest number.",n2);</a:t>
            </a:r>
          </a:p>
          <a:p>
            <a:pPr>
              <a:buNone/>
            </a:pPr>
            <a:r>
              <a:rPr lang="en-US" sz="3400" b="1" dirty="0">
                <a:latin typeface="Times New Roman" pitchFamily="18" charset="0"/>
                <a:cs typeface="Times New Roman" pitchFamily="18" charset="0"/>
              </a:rPr>
              <a:t>	}</a:t>
            </a:r>
          </a:p>
          <a:p>
            <a:pPr>
              <a:buNone/>
            </a:pPr>
            <a:r>
              <a:rPr lang="en-US" sz="3400" b="1" dirty="0">
                <a:latin typeface="Times New Roman" pitchFamily="18" charset="0"/>
                <a:cs typeface="Times New Roman" pitchFamily="18" charset="0"/>
              </a:rPr>
              <a:t>	else</a:t>
            </a:r>
          </a:p>
          <a:p>
            <a:pPr>
              <a:buNone/>
            </a:pPr>
            <a:r>
              <a:rPr lang="en-US" sz="3400" b="1" dirty="0">
                <a:latin typeface="Times New Roman" pitchFamily="18" charset="0"/>
                <a:cs typeface="Times New Roman" pitchFamily="18" charset="0"/>
              </a:rPr>
              <a:t>	{</a:t>
            </a:r>
          </a:p>
          <a:p>
            <a:pPr>
              <a:buNone/>
            </a:pPr>
            <a:r>
              <a:rPr lang="en-US" sz="3400" b="1" dirty="0">
                <a:latin typeface="Times New Roman" pitchFamily="18" charset="0"/>
                <a:cs typeface="Times New Roman" pitchFamily="18" charset="0"/>
              </a:rPr>
              <a:t>		</a:t>
            </a:r>
            <a:r>
              <a:rPr lang="en-US" sz="3400" b="1" dirty="0" err="1">
                <a:latin typeface="Times New Roman" pitchFamily="18" charset="0"/>
                <a:cs typeface="Times New Roman" pitchFamily="18" charset="0"/>
              </a:rPr>
              <a:t>printf</a:t>
            </a:r>
            <a:r>
              <a:rPr lang="en-US" sz="3400" b="1" dirty="0">
                <a:latin typeface="Times New Roman" pitchFamily="18" charset="0"/>
                <a:cs typeface="Times New Roman" pitchFamily="18" charset="0"/>
              </a:rPr>
              <a:t>("\</a:t>
            </a:r>
            <a:r>
              <a:rPr lang="en-US" sz="3400" b="1" dirty="0" err="1">
                <a:latin typeface="Times New Roman" pitchFamily="18" charset="0"/>
                <a:cs typeface="Times New Roman" pitchFamily="18" charset="0"/>
              </a:rPr>
              <a:t>n%d</a:t>
            </a:r>
            <a:r>
              <a:rPr lang="en-US" sz="3400" b="1" dirty="0">
                <a:latin typeface="Times New Roman" pitchFamily="18" charset="0"/>
                <a:cs typeface="Times New Roman" pitchFamily="18" charset="0"/>
              </a:rPr>
              <a:t> is the greatest number.",n3);</a:t>
            </a:r>
          </a:p>
          <a:p>
            <a:pPr>
              <a:buNone/>
            </a:pPr>
            <a:r>
              <a:rPr lang="en-US" sz="3400" b="1" dirty="0">
                <a:latin typeface="Times New Roman" pitchFamily="18" charset="0"/>
                <a:cs typeface="Times New Roman" pitchFamily="18" charset="0"/>
              </a:rPr>
              <a:t>	}</a:t>
            </a:r>
          </a:p>
          <a:p>
            <a:pPr>
              <a:buNone/>
            </a:pPr>
            <a:r>
              <a:rPr lang="en-US" sz="3400" b="1" dirty="0">
                <a:latin typeface="Times New Roman" pitchFamily="18" charset="0"/>
                <a:cs typeface="Times New Roman" pitchFamily="18" charset="0"/>
              </a:rPr>
              <a:t>	</a:t>
            </a:r>
            <a:r>
              <a:rPr lang="en-US" sz="3400" b="1" dirty="0" err="1">
                <a:latin typeface="Times New Roman" pitchFamily="18" charset="0"/>
                <a:cs typeface="Times New Roman" pitchFamily="18" charset="0"/>
              </a:rPr>
              <a:t>getch</a:t>
            </a:r>
            <a:r>
              <a:rPr lang="en-US" sz="3400" b="1" dirty="0">
                <a:latin typeface="Times New Roman" pitchFamily="18" charset="0"/>
                <a:cs typeface="Times New Roman" pitchFamily="18" charset="0"/>
              </a:rPr>
              <a:t>();</a:t>
            </a:r>
          </a:p>
          <a:p>
            <a:pPr>
              <a:buNone/>
            </a:pPr>
            <a:r>
              <a:rPr lang="en-US" sz="3400" b="1"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2" name="Footer Placeholder 1"/>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normAutofit fontScale="92500"/>
          </a:bodyPr>
          <a:lstStyle/>
          <a:p>
            <a:pPr algn="just">
              <a:buNone/>
            </a:pPr>
            <a:r>
              <a:rPr lang="en-US" sz="5400" u="sng" dirty="0"/>
              <a:t>Exercise</a:t>
            </a:r>
            <a:endParaRPr lang="en-US" sz="2800" u="sng" dirty="0"/>
          </a:p>
          <a:p>
            <a:pPr algn="just">
              <a:buNone/>
            </a:pPr>
            <a:r>
              <a:rPr lang="en-US" sz="2800" dirty="0"/>
              <a:t>Write an algorithm, draw a flowchart and write a C program using </a:t>
            </a:r>
            <a:r>
              <a:rPr lang="en-US" sz="2800" i="1" dirty="0"/>
              <a:t>else if</a:t>
            </a:r>
            <a:r>
              <a:rPr lang="en-US" sz="2800" dirty="0"/>
              <a:t> statement to read the marks of  a student in various subjects of  First semester, then calculate the percentage obtained by them and output the division. The conditions to be used are:</a:t>
            </a:r>
          </a:p>
          <a:p>
            <a:pPr algn="just"/>
            <a:r>
              <a:rPr lang="en-US" sz="2800" dirty="0"/>
              <a:t>% greater than or equal to 80 =&gt; Distinction</a:t>
            </a:r>
          </a:p>
          <a:p>
            <a:pPr algn="just"/>
            <a:r>
              <a:rPr lang="en-US" sz="2800" dirty="0"/>
              <a:t>% between 70 and 79 =&gt; First Division</a:t>
            </a:r>
          </a:p>
          <a:p>
            <a:pPr algn="just"/>
            <a:r>
              <a:rPr lang="en-US" sz="2800" dirty="0"/>
              <a:t>% between 60 and 69 =&gt; Second Division</a:t>
            </a:r>
          </a:p>
          <a:p>
            <a:pPr algn="just"/>
            <a:r>
              <a:rPr lang="en-US" sz="2800" dirty="0"/>
              <a:t>% between 50 and 59 =&gt; Third Division</a:t>
            </a:r>
          </a:p>
          <a:p>
            <a:pPr algn="just"/>
            <a:r>
              <a:rPr lang="en-US" sz="2800" dirty="0"/>
              <a:t>% less than 50 =&gt; Fail</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2" name="Footer Placeholder 1"/>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i="1" dirty="0"/>
              <a:t>if…else</a:t>
            </a:r>
            <a:r>
              <a:rPr lang="en-US" dirty="0"/>
              <a:t> Statement</a:t>
            </a:r>
          </a:p>
        </p:txBody>
      </p:sp>
      <p:sp>
        <p:nvSpPr>
          <p:cNvPr id="3" name="Content Placeholder 2"/>
          <p:cNvSpPr>
            <a:spLocks noGrp="1"/>
          </p:cNvSpPr>
          <p:nvPr>
            <p:ph idx="1"/>
          </p:nvPr>
        </p:nvSpPr>
        <p:spPr/>
        <p:txBody>
          <a:bodyPr/>
          <a:lstStyle/>
          <a:p>
            <a:pPr algn="just"/>
            <a:r>
              <a:rPr lang="en-US" dirty="0"/>
              <a:t>If an entire </a:t>
            </a:r>
            <a:r>
              <a:rPr lang="en-US" i="1" dirty="0"/>
              <a:t>if…else </a:t>
            </a:r>
            <a:r>
              <a:rPr lang="en-US" dirty="0"/>
              <a:t>construct is written under either the body of an </a:t>
            </a:r>
            <a:r>
              <a:rPr lang="en-US" i="1" dirty="0"/>
              <a:t>if</a:t>
            </a:r>
            <a:r>
              <a:rPr lang="en-US" dirty="0"/>
              <a:t> statement or the body of an </a:t>
            </a:r>
            <a:r>
              <a:rPr lang="en-US" i="1" dirty="0"/>
              <a:t>else</a:t>
            </a:r>
            <a:r>
              <a:rPr lang="en-US" dirty="0"/>
              <a:t> statement, then such type of construct is called </a:t>
            </a:r>
            <a:r>
              <a:rPr lang="en-US" dirty="0">
                <a:solidFill>
                  <a:srgbClr val="FF0000"/>
                </a:solidFill>
              </a:rPr>
              <a:t>nested </a:t>
            </a:r>
            <a:r>
              <a:rPr lang="en-US" i="1" dirty="0">
                <a:solidFill>
                  <a:srgbClr val="FF0000"/>
                </a:solidFill>
              </a:rPr>
              <a:t>if…else </a:t>
            </a:r>
            <a:r>
              <a:rPr lang="en-US" dirty="0">
                <a:solidFill>
                  <a:srgbClr val="FF0000"/>
                </a:solidFill>
              </a:rPr>
              <a:t>statement</a:t>
            </a:r>
            <a:r>
              <a:rPr lang="en-US" dirty="0"/>
              <a:t>.</a:t>
            </a:r>
          </a:p>
          <a:p>
            <a:pPr algn="just"/>
            <a:r>
              <a:rPr lang="en-US" dirty="0"/>
              <a:t>In nested form, the condition for </a:t>
            </a:r>
            <a:r>
              <a:rPr lang="en-US" i="1" dirty="0"/>
              <a:t>inner if</a:t>
            </a:r>
            <a:r>
              <a:rPr lang="en-US" dirty="0"/>
              <a:t> is evaluated only if the condition for </a:t>
            </a:r>
            <a:r>
              <a:rPr lang="en-US" i="1" dirty="0"/>
              <a:t>outer if</a:t>
            </a:r>
            <a:r>
              <a:rPr lang="en-US" dirty="0"/>
              <a:t> is satisfied; otherwise, it is skipped and the </a:t>
            </a:r>
            <a:r>
              <a:rPr lang="en-US" i="1" dirty="0"/>
              <a:t>else </a:t>
            </a:r>
            <a:r>
              <a:rPr lang="en-US" dirty="0"/>
              <a:t>part of the </a:t>
            </a:r>
            <a:r>
              <a:rPr lang="en-US" i="1" dirty="0"/>
              <a:t>outer if</a:t>
            </a:r>
            <a:r>
              <a:rPr lang="en-US" dirty="0"/>
              <a:t> is executed.</a:t>
            </a:r>
          </a:p>
          <a:p>
            <a:pPr algn="just"/>
            <a:r>
              <a:rPr lang="en-US" dirty="0"/>
              <a:t>The general form is given in coming slide: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715000"/>
          </a:xfrm>
        </p:spPr>
        <p:txBody>
          <a:bodyPr>
            <a:normAutofit fontScale="62500" lnSpcReduction="20000"/>
          </a:bodyPr>
          <a:lstStyle/>
          <a:p>
            <a:pPr>
              <a:buNone/>
            </a:pPr>
            <a:r>
              <a:rPr lang="en-US" b="1" dirty="0"/>
              <a:t>	if(condition 1)</a:t>
            </a:r>
          </a:p>
          <a:p>
            <a:pPr>
              <a:buNone/>
            </a:pPr>
            <a:r>
              <a:rPr lang="en-US" b="1" dirty="0"/>
              <a:t>		{</a:t>
            </a:r>
          </a:p>
          <a:p>
            <a:pPr>
              <a:buNone/>
            </a:pPr>
            <a:r>
              <a:rPr lang="en-US" b="1" dirty="0"/>
              <a:t>			if(condition 2)</a:t>
            </a:r>
          </a:p>
          <a:p>
            <a:pPr>
              <a:buNone/>
            </a:pPr>
            <a:r>
              <a:rPr lang="en-US" b="1" dirty="0"/>
              <a:t>			{</a:t>
            </a:r>
          </a:p>
          <a:p>
            <a:pPr>
              <a:buNone/>
            </a:pPr>
            <a:r>
              <a:rPr lang="en-US" b="1" dirty="0"/>
              <a:t>				statement-1;</a:t>
            </a:r>
          </a:p>
          <a:p>
            <a:pPr>
              <a:buNone/>
            </a:pPr>
            <a:r>
              <a:rPr lang="en-US" b="1" dirty="0"/>
              <a:t>			}</a:t>
            </a:r>
          </a:p>
          <a:p>
            <a:pPr>
              <a:buNone/>
            </a:pPr>
            <a:r>
              <a:rPr lang="en-US" b="1" dirty="0"/>
              <a:t>			else</a:t>
            </a:r>
          </a:p>
          <a:p>
            <a:pPr>
              <a:buNone/>
            </a:pPr>
            <a:r>
              <a:rPr lang="en-US" b="1" dirty="0"/>
              <a:t>			{</a:t>
            </a:r>
          </a:p>
          <a:p>
            <a:pPr>
              <a:buNone/>
            </a:pPr>
            <a:r>
              <a:rPr lang="en-US" b="1" dirty="0"/>
              <a:t>				statement-2;</a:t>
            </a:r>
          </a:p>
          <a:p>
            <a:pPr>
              <a:buNone/>
            </a:pPr>
            <a:r>
              <a:rPr lang="en-US" b="1" dirty="0"/>
              <a:t>			}</a:t>
            </a:r>
          </a:p>
          <a:p>
            <a:pPr>
              <a:buNone/>
            </a:pPr>
            <a:r>
              <a:rPr lang="en-US" b="1" dirty="0"/>
              <a:t>		}</a:t>
            </a:r>
          </a:p>
          <a:p>
            <a:pPr>
              <a:buNone/>
            </a:pPr>
            <a:r>
              <a:rPr lang="en-US" b="1" dirty="0"/>
              <a:t>	else</a:t>
            </a:r>
          </a:p>
          <a:p>
            <a:pPr>
              <a:buNone/>
            </a:pPr>
            <a:r>
              <a:rPr lang="en-US" b="1" dirty="0"/>
              <a:t>		{</a:t>
            </a:r>
          </a:p>
          <a:p>
            <a:pPr>
              <a:buNone/>
            </a:pPr>
            <a:r>
              <a:rPr lang="en-US" b="1" dirty="0"/>
              <a:t>			if(condition 3)</a:t>
            </a:r>
          </a:p>
          <a:p>
            <a:pPr>
              <a:buNone/>
            </a:pPr>
            <a:r>
              <a:rPr lang="en-US" b="1" dirty="0"/>
              <a:t>			{</a:t>
            </a:r>
          </a:p>
          <a:p>
            <a:pPr>
              <a:buNone/>
            </a:pPr>
            <a:r>
              <a:rPr lang="en-US" b="1" dirty="0"/>
              <a:t>				statement-3;</a:t>
            </a:r>
          </a:p>
          <a:p>
            <a:pPr>
              <a:buNone/>
            </a:pPr>
            <a:r>
              <a:rPr lang="en-US" b="1" dirty="0"/>
              <a:t>			}</a:t>
            </a:r>
          </a:p>
          <a:p>
            <a:pPr>
              <a:buNone/>
            </a:pPr>
            <a:r>
              <a:rPr lang="en-US" b="1" dirty="0"/>
              <a:t>			else</a:t>
            </a:r>
          </a:p>
          <a:p>
            <a:pPr>
              <a:buNone/>
            </a:pPr>
            <a:r>
              <a:rPr lang="en-US" b="1" dirty="0"/>
              <a:t>			{</a:t>
            </a:r>
          </a:p>
          <a:p>
            <a:pPr>
              <a:buNone/>
            </a:pPr>
            <a:r>
              <a:rPr lang="en-US" b="1" dirty="0"/>
              <a:t>				statement-4;</a:t>
            </a:r>
          </a:p>
          <a:p>
            <a:pPr>
              <a:buNone/>
            </a:pPr>
            <a:r>
              <a:rPr lang="en-US" b="1" dirty="0"/>
              <a:t>			}</a:t>
            </a:r>
          </a:p>
          <a:p>
            <a:pPr>
              <a:buNone/>
            </a:pPr>
            <a:r>
              <a:rPr lang="en-US" b="1" dirty="0"/>
              <a:t>		}</a:t>
            </a:r>
          </a:p>
          <a:p>
            <a:pPr>
              <a:buNone/>
            </a:pPr>
            <a:r>
              <a:rPr lang="en-US" b="1" dirty="0"/>
              <a:t>	statement-x;</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2" name="Footer Placeholder 1"/>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Statements</a:t>
            </a:r>
          </a:p>
        </p:txBody>
      </p:sp>
      <p:sp>
        <p:nvSpPr>
          <p:cNvPr id="3" name="Content Placeholder 2"/>
          <p:cNvSpPr>
            <a:spLocks noGrp="1"/>
          </p:cNvSpPr>
          <p:nvPr>
            <p:ph idx="1"/>
          </p:nvPr>
        </p:nvSpPr>
        <p:spPr/>
        <p:txBody>
          <a:bodyPr/>
          <a:lstStyle/>
          <a:p>
            <a:pPr algn="just">
              <a:lnSpc>
                <a:spcPct val="90000"/>
              </a:lnSpc>
              <a:buFont typeface="Wingdings" panose="05000000000000000000" pitchFamily="2" charset="2"/>
              <a:buChar char="§"/>
            </a:pPr>
            <a:r>
              <a:rPr lang="en-US" altLang="en-US" b="1" dirty="0">
                <a:latin typeface="Cambria" panose="02040503050406030204" pitchFamily="18" charset="0"/>
              </a:rPr>
              <a:t>Selection statement also known as Decision making and branching</a:t>
            </a:r>
            <a:r>
              <a:rPr lang="en-US" altLang="en-US" dirty="0">
                <a:latin typeface="Cambria" panose="02040503050406030204" pitchFamily="18" charset="0"/>
              </a:rPr>
              <a:t>” , is one of the most important concepts of computer programming. </a:t>
            </a:r>
          </a:p>
          <a:p>
            <a:pPr algn="just">
              <a:lnSpc>
                <a:spcPct val="90000"/>
              </a:lnSpc>
              <a:buFont typeface="Wingdings" panose="05000000000000000000" pitchFamily="2" charset="2"/>
              <a:buChar char="§"/>
            </a:pPr>
            <a:r>
              <a:rPr lang="en-US" altLang="en-US" dirty="0">
                <a:latin typeface="Cambria" panose="02040503050406030204" pitchFamily="18" charset="0"/>
              </a:rPr>
              <a:t>Programs should be able to make logical (true/false) decisions based on the condition provided.</a:t>
            </a:r>
          </a:p>
          <a:p>
            <a:pPr algn="just">
              <a:lnSpc>
                <a:spcPct val="90000"/>
              </a:lnSpc>
              <a:buFont typeface="Wingdings" panose="05000000000000000000" pitchFamily="2" charset="2"/>
              <a:buChar char="§"/>
            </a:pPr>
            <a:r>
              <a:rPr lang="en-US" altLang="en-US" dirty="0">
                <a:latin typeface="Cambria" panose="02040503050406030204" pitchFamily="18" charset="0"/>
              </a:rPr>
              <a:t>Every program has one or few problems to solve. In order to solve those particular problems important decisions have to be made depending on the nature of the problems. </a:t>
            </a:r>
          </a:p>
          <a:p>
            <a:pPr algn="just">
              <a:lnSpc>
                <a:spcPct val="90000"/>
              </a:lnSpc>
              <a:buFont typeface="Wingdings" panose="05000000000000000000" pitchFamily="2" charset="2"/>
              <a:buChar char="§"/>
            </a:pPr>
            <a:r>
              <a:rPr lang="en-US" altLang="en-US" dirty="0">
                <a:latin typeface="Cambria" panose="02040503050406030204" pitchFamily="18" charset="0"/>
              </a:rPr>
              <a:t>Generally C program execute it’s statements sequentially. But in order to solve problems we may have some situations where we have to change the order of executing the statements based on whether some conditions have met or not. So controlling the execution of statements based on certain condition or decision is called decision making and branching.</a:t>
            </a:r>
          </a:p>
          <a:p>
            <a:endParaRPr lang="en-US" dirty="0"/>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298834429"/>
      </p:ext>
    </p:extLst>
  </p:cSld>
  <p:clrMapOvr>
    <a:masterClrMapping/>
  </p:clrMapOvr>
  <p:transition spd="slow">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normAutofit lnSpcReduction="10000"/>
          </a:bodyPr>
          <a:lstStyle/>
          <a:p>
            <a:pPr algn="just"/>
            <a:r>
              <a:rPr lang="en-US" dirty="0"/>
              <a:t>If condition 1 is true, then the second test condition 2 is evaluated and statement-1 or statement-2 is executed, depending on the result of condition-2.</a:t>
            </a:r>
          </a:p>
          <a:p>
            <a:pPr algn="just"/>
            <a:r>
              <a:rPr lang="en-US" dirty="0"/>
              <a:t>If condition 1 is false, then the else portion is evaluated, which contains another test condition 3 =&gt; so that either statement-3 or statement-4 is executed depending on the result of condition 3.</a:t>
            </a:r>
          </a:p>
          <a:p>
            <a:pPr algn="just"/>
            <a:r>
              <a:rPr lang="en-US" dirty="0"/>
              <a:t>Thus, only one of the four statements will be  executed will be executed at a time, and after that the control is transferred to the statement-x.</a:t>
            </a:r>
          </a:p>
          <a:p>
            <a:pPr algn="just">
              <a:buNone/>
            </a:pPr>
            <a:endParaRPr lang="en-US" dirty="0"/>
          </a:p>
          <a:p>
            <a:pPr algn="just">
              <a:buNone/>
            </a:pPr>
            <a:r>
              <a:rPr lang="en-US" dirty="0"/>
              <a:t>Note: There can be other constructs of nested </a:t>
            </a:r>
            <a:r>
              <a:rPr lang="en-US" i="1" dirty="0"/>
              <a:t>if…else </a:t>
            </a:r>
            <a:r>
              <a:rPr lang="en-US" dirty="0"/>
              <a:t>depending on the presence or absence of </a:t>
            </a:r>
            <a:r>
              <a:rPr lang="en-US" i="1" dirty="0"/>
              <a:t>if…else </a:t>
            </a:r>
            <a:r>
              <a:rPr lang="en-US" dirty="0"/>
              <a:t>inside the outer </a:t>
            </a:r>
            <a:r>
              <a:rPr lang="en-US" i="1" dirty="0"/>
              <a:t>if…else </a:t>
            </a:r>
            <a:r>
              <a:rPr lang="en-US" dirty="0"/>
              <a:t>statements.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2" name="Footer Placeholder 1"/>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Java Control Statements- if-else and switch statements | Learn Java by  Exam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231630"/>
            <a:ext cx="6448425" cy="626930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a:xfrm>
            <a:off x="1447800" y="6268619"/>
            <a:ext cx="7619999" cy="365125"/>
          </a:xfrm>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473098133"/>
      </p:ext>
    </p:extLst>
  </p:cSld>
  <p:clrMapOvr>
    <a:masterClrMapping/>
  </p:clrMapOvr>
  <p:transition spd="slow">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0" y="28575"/>
            <a:ext cx="7467600" cy="6553200"/>
          </a:xfrm>
        </p:spPr>
        <p:txBody>
          <a:bodyPr>
            <a:noAutofit/>
          </a:bodyPr>
          <a:lstStyle/>
          <a:p>
            <a:pPr>
              <a:spcBef>
                <a:spcPts val="0"/>
              </a:spcBef>
              <a:buNone/>
            </a:pPr>
            <a:r>
              <a:rPr lang="en-US" sz="1600" b="1" dirty="0"/>
              <a:t>#include &lt;</a:t>
            </a:r>
            <a:r>
              <a:rPr lang="en-US" sz="1600" b="1" dirty="0" err="1"/>
              <a:t>stdio.h</a:t>
            </a:r>
            <a:r>
              <a:rPr lang="en-US" sz="1600" b="1" dirty="0"/>
              <a:t>&gt;</a:t>
            </a:r>
          </a:p>
          <a:p>
            <a:pPr>
              <a:spcBef>
                <a:spcPts val="0"/>
              </a:spcBef>
              <a:buNone/>
            </a:pPr>
            <a:r>
              <a:rPr lang="en-US" sz="1600" b="1" dirty="0"/>
              <a:t>#include &lt;</a:t>
            </a:r>
            <a:r>
              <a:rPr lang="en-US" sz="1600" b="1" dirty="0" err="1"/>
              <a:t>conio.h</a:t>
            </a:r>
            <a:r>
              <a:rPr lang="en-US" sz="1600" b="1" dirty="0"/>
              <a:t>&gt;</a:t>
            </a:r>
          </a:p>
          <a:p>
            <a:pPr>
              <a:spcBef>
                <a:spcPts val="0"/>
              </a:spcBef>
              <a:buNone/>
            </a:pPr>
            <a:r>
              <a:rPr lang="en-US" sz="1600" b="1" dirty="0" err="1"/>
              <a:t>int</a:t>
            </a:r>
            <a:r>
              <a:rPr lang="en-US" sz="1600" b="1" dirty="0"/>
              <a:t> main()</a:t>
            </a:r>
          </a:p>
          <a:p>
            <a:pPr>
              <a:spcBef>
                <a:spcPts val="0"/>
              </a:spcBef>
              <a:buNone/>
            </a:pPr>
            <a:r>
              <a:rPr lang="en-US" sz="1600" b="1" dirty="0"/>
              <a:t>{</a:t>
            </a:r>
          </a:p>
          <a:p>
            <a:pPr>
              <a:spcBef>
                <a:spcPts val="0"/>
              </a:spcBef>
              <a:buNone/>
            </a:pPr>
            <a:r>
              <a:rPr lang="en-US" sz="1600" b="1" dirty="0"/>
              <a:t>int n1,n2,n3;</a:t>
            </a:r>
          </a:p>
          <a:p>
            <a:pPr>
              <a:spcBef>
                <a:spcPts val="0"/>
              </a:spcBef>
              <a:buNone/>
            </a:pPr>
            <a:r>
              <a:rPr lang="en-US" sz="1600" b="1" dirty="0" err="1"/>
              <a:t>printf</a:t>
            </a:r>
            <a:r>
              <a:rPr lang="en-US" sz="1600" b="1" dirty="0"/>
              <a:t>("\</a:t>
            </a:r>
            <a:r>
              <a:rPr lang="en-US" sz="1600" b="1" dirty="0" err="1"/>
              <a:t>nEnter</a:t>
            </a:r>
            <a:r>
              <a:rPr lang="en-US" sz="1600" b="1" dirty="0"/>
              <a:t> 3 numbers:\t");</a:t>
            </a:r>
          </a:p>
          <a:p>
            <a:pPr>
              <a:spcBef>
                <a:spcPts val="0"/>
              </a:spcBef>
              <a:buNone/>
            </a:pPr>
            <a:r>
              <a:rPr lang="en-US" sz="1600" b="1" dirty="0" err="1"/>
              <a:t>scanf</a:t>
            </a:r>
            <a:r>
              <a:rPr lang="en-US" sz="1600" b="1" dirty="0"/>
              <a:t>("%d %d %d",&amp;n1,&amp;n2,&amp;n3);</a:t>
            </a:r>
          </a:p>
          <a:p>
            <a:pPr>
              <a:spcBef>
                <a:spcPts val="0"/>
              </a:spcBef>
              <a:buNone/>
            </a:pPr>
            <a:r>
              <a:rPr lang="en-US" sz="1600" b="1" dirty="0"/>
              <a:t>if(n1&gt;n2)</a:t>
            </a:r>
          </a:p>
          <a:p>
            <a:pPr>
              <a:spcBef>
                <a:spcPts val="0"/>
              </a:spcBef>
              <a:buNone/>
            </a:pPr>
            <a:r>
              <a:rPr lang="en-US" sz="1600" b="1" dirty="0"/>
              <a:t>	{</a:t>
            </a:r>
          </a:p>
          <a:p>
            <a:pPr>
              <a:spcBef>
                <a:spcPts val="0"/>
              </a:spcBef>
              <a:buNone/>
            </a:pPr>
            <a:r>
              <a:rPr lang="en-US" sz="1600" b="1" dirty="0"/>
              <a:t>	if(n1&gt;n3)</a:t>
            </a:r>
          </a:p>
          <a:p>
            <a:pPr>
              <a:spcBef>
                <a:spcPts val="0"/>
              </a:spcBef>
              <a:buNone/>
            </a:pPr>
            <a:r>
              <a:rPr lang="en-US" sz="1600" b="1" dirty="0"/>
              <a:t>		{</a:t>
            </a:r>
          </a:p>
          <a:p>
            <a:pPr>
              <a:spcBef>
                <a:spcPts val="0"/>
              </a:spcBef>
              <a:buNone/>
            </a:pPr>
            <a:r>
              <a:rPr lang="en-US" sz="1600" b="1" dirty="0"/>
              <a:t>		</a:t>
            </a:r>
            <a:r>
              <a:rPr lang="en-US" sz="1600" b="1" dirty="0" err="1"/>
              <a:t>printf</a:t>
            </a:r>
            <a:r>
              <a:rPr lang="en-US" sz="1600" b="1" dirty="0"/>
              <a:t>("\</a:t>
            </a:r>
            <a:r>
              <a:rPr lang="en-US" sz="1600" b="1" dirty="0" err="1"/>
              <a:t>n%d</a:t>
            </a:r>
            <a:r>
              <a:rPr lang="en-US" sz="1600" b="1" dirty="0"/>
              <a:t> is the greatest number.",n1);</a:t>
            </a:r>
          </a:p>
          <a:p>
            <a:pPr>
              <a:spcBef>
                <a:spcPts val="0"/>
              </a:spcBef>
              <a:buNone/>
            </a:pPr>
            <a:r>
              <a:rPr lang="en-US" sz="1600" b="1" dirty="0"/>
              <a:t>		}</a:t>
            </a:r>
          </a:p>
          <a:p>
            <a:pPr>
              <a:spcBef>
                <a:spcPts val="0"/>
              </a:spcBef>
              <a:buNone/>
            </a:pPr>
            <a:r>
              <a:rPr lang="en-US" sz="1600" b="1" dirty="0"/>
              <a:t>	else</a:t>
            </a:r>
          </a:p>
          <a:p>
            <a:pPr>
              <a:spcBef>
                <a:spcPts val="0"/>
              </a:spcBef>
              <a:buNone/>
            </a:pPr>
            <a:r>
              <a:rPr lang="en-US" sz="1600" b="1" dirty="0"/>
              <a:t>		{</a:t>
            </a:r>
          </a:p>
          <a:p>
            <a:pPr>
              <a:spcBef>
                <a:spcPts val="0"/>
              </a:spcBef>
              <a:buNone/>
            </a:pPr>
            <a:r>
              <a:rPr lang="en-US" sz="1600" b="1" dirty="0"/>
              <a:t>		</a:t>
            </a:r>
            <a:r>
              <a:rPr lang="en-US" sz="1600" b="1" dirty="0" err="1"/>
              <a:t>printf</a:t>
            </a:r>
            <a:r>
              <a:rPr lang="en-US" sz="1600" b="1" dirty="0"/>
              <a:t>("\</a:t>
            </a:r>
            <a:r>
              <a:rPr lang="en-US" sz="1600" b="1" dirty="0" err="1"/>
              <a:t>n%d</a:t>
            </a:r>
            <a:r>
              <a:rPr lang="en-US" sz="1600" b="1" dirty="0"/>
              <a:t> is the greatest number.",n3);</a:t>
            </a:r>
          </a:p>
          <a:p>
            <a:pPr>
              <a:spcBef>
                <a:spcPts val="0"/>
              </a:spcBef>
              <a:buNone/>
            </a:pPr>
            <a:r>
              <a:rPr lang="en-US" sz="1600" b="1" dirty="0"/>
              <a:t>		}</a:t>
            </a:r>
          </a:p>
          <a:p>
            <a:pPr>
              <a:spcBef>
                <a:spcPts val="0"/>
              </a:spcBef>
              <a:buNone/>
            </a:pPr>
            <a:r>
              <a:rPr lang="en-US" sz="1600" b="1" dirty="0"/>
              <a:t>	}</a:t>
            </a:r>
          </a:p>
          <a:p>
            <a:pPr>
              <a:spcBef>
                <a:spcPts val="0"/>
              </a:spcBef>
              <a:buNone/>
            </a:pPr>
            <a:r>
              <a:rPr lang="en-US" sz="1600" b="1" dirty="0"/>
              <a:t>else</a:t>
            </a:r>
          </a:p>
          <a:p>
            <a:pPr>
              <a:spcBef>
                <a:spcPts val="0"/>
              </a:spcBef>
              <a:buNone/>
            </a:pPr>
            <a:r>
              <a:rPr lang="en-US" sz="1600" b="1" dirty="0"/>
              <a:t>	{</a:t>
            </a:r>
          </a:p>
          <a:p>
            <a:pPr>
              <a:spcBef>
                <a:spcPts val="0"/>
              </a:spcBef>
              <a:buNone/>
            </a:pPr>
            <a:r>
              <a:rPr lang="en-US" sz="1600" b="1" dirty="0"/>
              <a:t>		if(n2&gt;n3)</a:t>
            </a:r>
          </a:p>
          <a:p>
            <a:pPr>
              <a:spcBef>
                <a:spcPts val="0"/>
              </a:spcBef>
              <a:buNone/>
            </a:pPr>
            <a:r>
              <a:rPr lang="en-US" sz="1600" b="1" dirty="0"/>
              <a:t>		{</a:t>
            </a:r>
          </a:p>
          <a:p>
            <a:pPr>
              <a:spcBef>
                <a:spcPts val="0"/>
              </a:spcBef>
              <a:buNone/>
            </a:pPr>
            <a:r>
              <a:rPr lang="en-US" sz="1600" b="1" dirty="0"/>
              <a:t>		</a:t>
            </a:r>
            <a:r>
              <a:rPr lang="en-US" sz="1600" b="1" dirty="0" err="1"/>
              <a:t>printf</a:t>
            </a:r>
            <a:r>
              <a:rPr lang="en-US" sz="1600" b="1" dirty="0"/>
              <a:t>("\</a:t>
            </a:r>
            <a:r>
              <a:rPr lang="en-US" sz="1600" b="1" dirty="0" err="1"/>
              <a:t>n%d</a:t>
            </a:r>
            <a:r>
              <a:rPr lang="en-US" sz="1600" b="1" dirty="0"/>
              <a:t> is the greatest number.",n2);</a:t>
            </a:r>
          </a:p>
          <a:p>
            <a:pPr>
              <a:spcBef>
                <a:spcPts val="0"/>
              </a:spcBef>
              <a:buNone/>
            </a:pPr>
            <a:r>
              <a:rPr lang="en-US" sz="1600" b="1" dirty="0"/>
              <a:t>		}</a:t>
            </a:r>
          </a:p>
          <a:p>
            <a:pPr>
              <a:spcBef>
                <a:spcPts val="0"/>
              </a:spcBef>
              <a:buNone/>
            </a:pPr>
            <a:r>
              <a:rPr lang="en-US" sz="1600" b="1" dirty="0"/>
              <a:t>		else</a:t>
            </a:r>
          </a:p>
          <a:p>
            <a:pPr>
              <a:spcBef>
                <a:spcPts val="0"/>
              </a:spcBef>
              <a:buNone/>
            </a:pPr>
            <a:r>
              <a:rPr lang="en-US" sz="1600" b="1" dirty="0"/>
              <a:t>		{</a:t>
            </a:r>
          </a:p>
          <a:p>
            <a:pPr>
              <a:spcBef>
                <a:spcPts val="0"/>
              </a:spcBef>
              <a:buNone/>
            </a:pPr>
            <a:r>
              <a:rPr lang="en-US" sz="1600" b="1" dirty="0"/>
              <a:t>		</a:t>
            </a:r>
            <a:r>
              <a:rPr lang="en-US" sz="1600" b="1" dirty="0" err="1"/>
              <a:t>printf</a:t>
            </a:r>
            <a:r>
              <a:rPr lang="en-US" sz="1600" b="1" dirty="0"/>
              <a:t>("\</a:t>
            </a:r>
            <a:r>
              <a:rPr lang="en-US" sz="1600" b="1" dirty="0" err="1"/>
              <a:t>n%d</a:t>
            </a:r>
            <a:r>
              <a:rPr lang="en-US" sz="1600" b="1" dirty="0"/>
              <a:t> is the greatest number.",n3);</a:t>
            </a:r>
          </a:p>
          <a:p>
            <a:pPr>
              <a:spcBef>
                <a:spcPts val="0"/>
              </a:spcBef>
              <a:buNone/>
            </a:pPr>
            <a:r>
              <a:rPr lang="en-US" sz="1600" b="1" dirty="0"/>
              <a:t>		}</a:t>
            </a:r>
          </a:p>
          <a:p>
            <a:pPr>
              <a:spcBef>
                <a:spcPts val="0"/>
              </a:spcBef>
              <a:buNone/>
            </a:pPr>
            <a:r>
              <a:rPr lang="en-US" sz="1600" b="1" dirty="0"/>
              <a:t>	}</a:t>
            </a:r>
          </a:p>
          <a:p>
            <a:pPr>
              <a:spcBef>
                <a:spcPts val="0"/>
              </a:spcBef>
              <a:buNone/>
            </a:pPr>
            <a:r>
              <a:rPr lang="en-US" sz="1600" b="1" dirty="0" err="1"/>
              <a:t>getch</a:t>
            </a:r>
            <a:r>
              <a:rPr lang="en-US" sz="1600" b="1" dirty="0"/>
              <a:t>();</a:t>
            </a:r>
          </a:p>
          <a:p>
            <a:pPr>
              <a:spcBef>
                <a:spcPts val="0"/>
              </a:spcBef>
              <a:buNone/>
            </a:pPr>
            <a:r>
              <a:rPr lang="en-US" sz="1600" b="1" dirty="0"/>
              <a:t>}</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ransition spd="slow">
    <p:wedg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r>
              <a:rPr lang="en-US" i="1" dirty="0"/>
              <a:t>switch</a:t>
            </a:r>
            <a:r>
              <a:rPr lang="en-US" dirty="0"/>
              <a:t> Statement</a:t>
            </a:r>
          </a:p>
        </p:txBody>
      </p:sp>
      <p:sp>
        <p:nvSpPr>
          <p:cNvPr id="3" name="Content Placeholder 2"/>
          <p:cNvSpPr>
            <a:spLocks noGrp="1"/>
          </p:cNvSpPr>
          <p:nvPr>
            <p:ph idx="1"/>
          </p:nvPr>
        </p:nvSpPr>
        <p:spPr>
          <a:xfrm>
            <a:off x="1981200" y="1600200"/>
            <a:ext cx="8229600" cy="4724400"/>
          </a:xfrm>
        </p:spPr>
        <p:txBody>
          <a:bodyPr/>
          <a:lstStyle/>
          <a:p>
            <a:pPr algn="just"/>
            <a:r>
              <a:rPr lang="en-US" dirty="0"/>
              <a:t>When there are a number of else alternatives, </a:t>
            </a:r>
            <a:r>
              <a:rPr lang="en-US" i="1" dirty="0"/>
              <a:t>switch </a:t>
            </a:r>
            <a:r>
              <a:rPr lang="en-US" dirty="0"/>
              <a:t>statement is another way of representing this multi-way selection. (</a:t>
            </a:r>
            <a:r>
              <a:rPr lang="en-US" dirty="0">
                <a:solidFill>
                  <a:srgbClr val="FF0000"/>
                </a:solidFill>
              </a:rPr>
              <a:t>What was one other way???</a:t>
            </a:r>
            <a:r>
              <a:rPr lang="en-US" dirty="0"/>
              <a:t>) </a:t>
            </a:r>
          </a:p>
          <a:p>
            <a:pPr algn="just"/>
            <a:r>
              <a:rPr lang="en-US" dirty="0"/>
              <a:t>The </a:t>
            </a:r>
            <a:r>
              <a:rPr lang="en-US" i="1" dirty="0"/>
              <a:t>switch</a:t>
            </a:r>
            <a:r>
              <a:rPr lang="en-US" dirty="0"/>
              <a:t> statement is useful when a variable is to be compared with different constants, and in case it is equal to a constant, a set of statements are to be executed.</a:t>
            </a:r>
          </a:p>
          <a:p>
            <a:pPr algn="just"/>
            <a:r>
              <a:rPr lang="en-US" dirty="0"/>
              <a:t>The constants in the case statement may be either </a:t>
            </a:r>
            <a:r>
              <a:rPr lang="en-US" i="1" dirty="0"/>
              <a:t>char </a:t>
            </a:r>
            <a:r>
              <a:rPr lang="en-US" dirty="0"/>
              <a:t>or </a:t>
            </a:r>
            <a:r>
              <a:rPr lang="en-US" i="1" dirty="0"/>
              <a:t>int </a:t>
            </a:r>
            <a:r>
              <a:rPr lang="en-US" dirty="0"/>
              <a:t>type only.</a:t>
            </a:r>
          </a:p>
          <a:p>
            <a:pPr algn="just"/>
            <a:r>
              <a:rPr lang="en-US" dirty="0"/>
              <a:t>Syntax is provided in coming slide: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normAutofit lnSpcReduction="10000"/>
          </a:bodyPr>
          <a:lstStyle/>
          <a:p>
            <a:pPr>
              <a:buNone/>
            </a:pPr>
            <a:r>
              <a:rPr lang="en-US" dirty="0"/>
              <a:t>switch(variable_name)</a:t>
            </a:r>
          </a:p>
          <a:p>
            <a:pPr>
              <a:buNone/>
            </a:pPr>
            <a:r>
              <a:rPr lang="en-US" dirty="0"/>
              <a:t>{</a:t>
            </a:r>
          </a:p>
          <a:p>
            <a:pPr>
              <a:buNone/>
            </a:pPr>
            <a:r>
              <a:rPr lang="en-US" dirty="0"/>
              <a:t>	case caseConstant1:</a:t>
            </a:r>
          </a:p>
          <a:p>
            <a:pPr>
              <a:buNone/>
            </a:pPr>
            <a:r>
              <a:rPr lang="en-US" dirty="0"/>
              <a:t>		statements;</a:t>
            </a:r>
          </a:p>
          <a:p>
            <a:pPr>
              <a:buNone/>
            </a:pPr>
            <a:r>
              <a:rPr lang="en-US" dirty="0"/>
              <a:t>		break;</a:t>
            </a:r>
          </a:p>
          <a:p>
            <a:pPr>
              <a:buNone/>
            </a:pPr>
            <a:r>
              <a:rPr lang="en-US" dirty="0"/>
              <a:t>case caseConstant2:</a:t>
            </a:r>
          </a:p>
          <a:p>
            <a:pPr>
              <a:buNone/>
            </a:pPr>
            <a:r>
              <a:rPr lang="en-US" dirty="0"/>
              <a:t>		statements;</a:t>
            </a:r>
          </a:p>
          <a:p>
            <a:pPr>
              <a:buNone/>
            </a:pPr>
            <a:r>
              <a:rPr lang="en-US" dirty="0"/>
              <a:t>		break;</a:t>
            </a:r>
          </a:p>
          <a:p>
            <a:pPr>
              <a:buNone/>
            </a:pPr>
            <a:r>
              <a:rPr lang="en-US" dirty="0"/>
              <a:t>… … … … … … … … …</a:t>
            </a:r>
          </a:p>
          <a:p>
            <a:pPr>
              <a:buNone/>
            </a:pPr>
            <a:r>
              <a:rPr lang="en-US" dirty="0"/>
              <a:t>default:</a:t>
            </a:r>
          </a:p>
          <a:p>
            <a:pPr>
              <a:buNone/>
            </a:pPr>
            <a:r>
              <a:rPr lang="en-US" dirty="0"/>
              <a:t>		statements;</a:t>
            </a:r>
          </a:p>
          <a:p>
            <a:pPr>
              <a:buNone/>
            </a:pPr>
            <a:r>
              <a:rPr lang="en-US"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 name="Footer Placeholder 1"/>
          <p:cNvSpPr>
            <a:spLocks noGrp="1"/>
          </p:cNvSpPr>
          <p:nvPr>
            <p:ph type="ftr" sz="quarter" idx="11"/>
          </p:nvPr>
        </p:nvSpPr>
        <p:spPr/>
        <p:txBody>
          <a:bodyPr/>
          <a:lstStyle/>
          <a:p>
            <a:r>
              <a:rPr lang="en-US"/>
              <a:t>Compiled By: Dabbal S. Mahara</a:t>
            </a:r>
            <a:endParaRPr lang="en-US" dirty="0"/>
          </a:p>
        </p:txBody>
      </p:sp>
    </p:spTree>
  </p:cSld>
  <p:clrMapOvr>
    <a:masterClrMapping/>
  </p:clrMapOvr>
  <p:transition spd="slow">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04088"/>
            <a:ext cx="8077200" cy="591312"/>
          </a:xfrm>
        </p:spPr>
        <p:txBody>
          <a:bodyPr>
            <a:noAutofit/>
          </a:bodyPr>
          <a:lstStyle/>
          <a:p>
            <a:r>
              <a:rPr lang="en-US" sz="3200" b="1" dirty="0"/>
              <a:t>Switch statement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5122" name="Picture 2" descr="C switch stat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86200" y="1290638"/>
            <a:ext cx="5105400" cy="5401569"/>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Compiled By: Dabbal S. Mahara</a:t>
            </a:r>
            <a:endParaRPr lang="en-US" dirty="0"/>
          </a:p>
        </p:txBody>
      </p:sp>
    </p:spTree>
    <p:extLst>
      <p:ext uri="{BB962C8B-B14F-4D97-AF65-F5344CB8AC3E}">
        <p14:creationId xmlns:p14="http://schemas.microsoft.com/office/powerpoint/2010/main" val="3209498930"/>
      </p:ext>
    </p:extLst>
  </p:cSld>
  <p:clrMapOvr>
    <a:masterClrMapping/>
  </p:clrMapOvr>
  <p:transition spd="slow">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6000750" cy="5776913"/>
          </a:xfrm>
        </p:spPr>
        <p:txBody>
          <a:bodyPr>
            <a:noAutofit/>
          </a:bodyPr>
          <a:lstStyle/>
          <a:p>
            <a:pPr>
              <a:buNone/>
            </a:pPr>
            <a:r>
              <a:rPr lang="en-US" sz="1200" b="1" dirty="0" err="1"/>
              <a:t>Int</a:t>
            </a:r>
            <a:r>
              <a:rPr lang="en-US" sz="1200" b="1" dirty="0"/>
              <a:t>  main()</a:t>
            </a:r>
          </a:p>
          <a:p>
            <a:pPr>
              <a:buNone/>
            </a:pPr>
            <a:r>
              <a:rPr lang="en-US" sz="1200" b="1" dirty="0"/>
              <a:t>{</a:t>
            </a:r>
          </a:p>
          <a:p>
            <a:pPr>
              <a:buNone/>
            </a:pPr>
            <a:r>
              <a:rPr lang="en-US" sz="1200" b="1" dirty="0"/>
              <a:t>int choice;</a:t>
            </a:r>
          </a:p>
          <a:p>
            <a:pPr>
              <a:buNone/>
            </a:pPr>
            <a:r>
              <a:rPr lang="en-US" sz="1200" b="1" dirty="0" err="1"/>
              <a:t>printf</a:t>
            </a:r>
            <a:r>
              <a:rPr lang="en-US" sz="1200" b="1" dirty="0"/>
              <a:t>("\</a:t>
            </a:r>
            <a:r>
              <a:rPr lang="en-US" sz="1200" b="1" dirty="0" err="1"/>
              <a:t>nWhich</a:t>
            </a:r>
            <a:r>
              <a:rPr lang="en-US" sz="1200" b="1" dirty="0"/>
              <a:t> of these websites you visit the most?");</a:t>
            </a:r>
          </a:p>
          <a:p>
            <a:pPr>
              <a:buNone/>
            </a:pPr>
            <a:r>
              <a:rPr lang="en-US" sz="1200" b="1" dirty="0" err="1"/>
              <a:t>printf</a:t>
            </a:r>
            <a:r>
              <a:rPr lang="en-US" sz="1200" b="1" dirty="0"/>
              <a:t>("\</a:t>
            </a:r>
            <a:r>
              <a:rPr lang="en-US" sz="1200" b="1" dirty="0" err="1"/>
              <a:t>nSelect</a:t>
            </a:r>
            <a:r>
              <a:rPr lang="en-US" sz="1200" b="1" dirty="0"/>
              <a:t> 1 for FACEBOOK, 2 for YAHOO! and 3 for GOOGLE.");</a:t>
            </a:r>
          </a:p>
          <a:p>
            <a:pPr>
              <a:buNone/>
            </a:pPr>
            <a:r>
              <a:rPr lang="pt-BR" sz="1200" b="1" dirty="0"/>
              <a:t>printf("\n1=&gt;FACEBOOK \n2=&gt;YAHOO! \n3=&gt;GOOGLE\n");</a:t>
            </a:r>
          </a:p>
          <a:p>
            <a:pPr>
              <a:buNone/>
            </a:pPr>
            <a:r>
              <a:rPr lang="en-US" sz="1200" b="1" dirty="0" err="1"/>
              <a:t>scanf</a:t>
            </a:r>
            <a:r>
              <a:rPr lang="en-US" sz="1200" b="1" dirty="0"/>
              <a:t>("%</a:t>
            </a:r>
            <a:r>
              <a:rPr lang="en-US" sz="1200" b="1" dirty="0" err="1"/>
              <a:t>d",&amp;choice</a:t>
            </a:r>
            <a:r>
              <a:rPr lang="en-US" sz="1200" b="1" dirty="0"/>
              <a:t>);</a:t>
            </a:r>
          </a:p>
          <a:p>
            <a:pPr>
              <a:buNone/>
            </a:pPr>
            <a:endParaRPr lang="en-US" sz="1200" b="1" dirty="0"/>
          </a:p>
          <a:p>
            <a:pPr>
              <a:buNone/>
            </a:pPr>
            <a:r>
              <a:rPr lang="en-US" sz="1200" b="1" dirty="0"/>
              <a:t>switch(choice)</a:t>
            </a:r>
          </a:p>
          <a:p>
            <a:pPr>
              <a:buNone/>
            </a:pPr>
            <a:r>
              <a:rPr lang="en-US" sz="1200" b="1" dirty="0"/>
              <a:t>	{</a:t>
            </a:r>
          </a:p>
          <a:p>
            <a:pPr>
              <a:buNone/>
            </a:pPr>
            <a:r>
              <a:rPr lang="en-US" sz="1200" b="1" dirty="0"/>
              <a:t>	case 1:</a:t>
            </a:r>
          </a:p>
          <a:p>
            <a:pPr>
              <a:buNone/>
            </a:pPr>
            <a:r>
              <a:rPr lang="en-US" sz="1200" b="1" dirty="0"/>
              <a:t>		</a:t>
            </a:r>
            <a:r>
              <a:rPr lang="en-US" sz="1200" b="1" dirty="0" err="1"/>
              <a:t>printf</a:t>
            </a:r>
            <a:r>
              <a:rPr lang="en-US" sz="1200" b="1" dirty="0"/>
              <a:t>("\</a:t>
            </a:r>
            <a:r>
              <a:rPr lang="en-US" sz="1200" b="1" dirty="0" err="1"/>
              <a:t>nYou</a:t>
            </a:r>
            <a:r>
              <a:rPr lang="en-US" sz="1200" b="1" dirty="0"/>
              <a:t> use FACEBOOK.");</a:t>
            </a:r>
          </a:p>
          <a:p>
            <a:pPr>
              <a:buNone/>
            </a:pPr>
            <a:r>
              <a:rPr lang="en-US" sz="1200" b="1" dirty="0"/>
              <a:t>		break;</a:t>
            </a:r>
          </a:p>
          <a:p>
            <a:pPr>
              <a:buNone/>
            </a:pPr>
            <a:r>
              <a:rPr lang="en-US" sz="1200" b="1" dirty="0"/>
              <a:t>	case 2:</a:t>
            </a:r>
          </a:p>
          <a:p>
            <a:pPr>
              <a:buNone/>
            </a:pPr>
            <a:r>
              <a:rPr lang="en-US" sz="1200" b="1" dirty="0"/>
              <a:t>		</a:t>
            </a:r>
            <a:r>
              <a:rPr lang="en-US" sz="1200" b="1" dirty="0" err="1"/>
              <a:t>printf</a:t>
            </a:r>
            <a:r>
              <a:rPr lang="en-US" sz="1200" b="1" dirty="0"/>
              <a:t>("\</a:t>
            </a:r>
            <a:r>
              <a:rPr lang="en-US" sz="1200" b="1" dirty="0" err="1"/>
              <a:t>nYou</a:t>
            </a:r>
            <a:r>
              <a:rPr lang="en-US" sz="1200" b="1" dirty="0"/>
              <a:t> use YAHOO!.");</a:t>
            </a:r>
          </a:p>
          <a:p>
            <a:pPr>
              <a:buNone/>
            </a:pPr>
            <a:r>
              <a:rPr lang="en-US" sz="1200" b="1" dirty="0"/>
              <a:t>		break;</a:t>
            </a:r>
          </a:p>
          <a:p>
            <a:pPr>
              <a:buNone/>
            </a:pPr>
            <a:r>
              <a:rPr lang="en-US" sz="1200" b="1" dirty="0"/>
              <a:t>	case 3:</a:t>
            </a:r>
          </a:p>
          <a:p>
            <a:pPr>
              <a:buNone/>
            </a:pPr>
            <a:r>
              <a:rPr lang="en-US" sz="1200" b="1" dirty="0"/>
              <a:t>		</a:t>
            </a:r>
            <a:r>
              <a:rPr lang="en-US" sz="1200" b="1" dirty="0" err="1"/>
              <a:t>printf</a:t>
            </a:r>
            <a:r>
              <a:rPr lang="en-US" sz="1200" b="1" dirty="0"/>
              <a:t>("\</a:t>
            </a:r>
            <a:r>
              <a:rPr lang="en-US" sz="1200" b="1" dirty="0" err="1"/>
              <a:t>nYou</a:t>
            </a:r>
            <a:r>
              <a:rPr lang="en-US" sz="1200" b="1" dirty="0"/>
              <a:t> use GOOGLE.");</a:t>
            </a:r>
          </a:p>
          <a:p>
            <a:pPr>
              <a:buNone/>
            </a:pPr>
            <a:r>
              <a:rPr lang="en-US" sz="1200" b="1" dirty="0"/>
              <a:t>		break;</a:t>
            </a:r>
          </a:p>
          <a:p>
            <a:pPr>
              <a:buNone/>
            </a:pPr>
            <a:r>
              <a:rPr lang="en-US" sz="1200" b="1" dirty="0"/>
              <a:t>	default:</a:t>
            </a:r>
          </a:p>
          <a:p>
            <a:pPr>
              <a:buNone/>
            </a:pPr>
            <a:r>
              <a:rPr lang="en-US" sz="1200" b="1" dirty="0"/>
              <a:t>		</a:t>
            </a:r>
            <a:r>
              <a:rPr lang="en-US" sz="1200" b="1" dirty="0" err="1"/>
              <a:t>printf</a:t>
            </a:r>
            <a:r>
              <a:rPr lang="en-US" sz="1200" b="1" dirty="0"/>
              <a:t>("\</a:t>
            </a:r>
            <a:r>
              <a:rPr lang="en-US" sz="1200" b="1" dirty="0" err="1"/>
              <a:t>nYou</a:t>
            </a:r>
            <a:r>
              <a:rPr lang="en-US" sz="1200" b="1" dirty="0"/>
              <a:t> have entered an invalid option.");</a:t>
            </a:r>
          </a:p>
          <a:p>
            <a:pPr>
              <a:buNone/>
            </a:pPr>
            <a:r>
              <a:rPr lang="en-US" sz="1200" b="1" dirty="0"/>
              <a:t>	}</a:t>
            </a:r>
          </a:p>
          <a:p>
            <a:pPr>
              <a:buNone/>
            </a:pPr>
            <a:r>
              <a:rPr lang="en-US" sz="1200" b="1" dirty="0" err="1"/>
              <a:t>getch</a:t>
            </a:r>
            <a:r>
              <a:rPr lang="en-US" sz="1200" b="1" dirty="0"/>
              <a:t>();</a:t>
            </a:r>
          </a:p>
          <a:p>
            <a:pPr>
              <a:buNone/>
            </a:pPr>
            <a:r>
              <a:rPr lang="en-US" sz="1200" b="1" dirty="0"/>
              <a:t>}</a:t>
            </a:r>
          </a:p>
          <a:p>
            <a:pPr>
              <a:buNone/>
            </a:pPr>
            <a:endParaRPr lang="en-US" sz="700" b="1" dirty="0"/>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transition spd="slow">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0" y="242888"/>
            <a:ext cx="8229600" cy="6324600"/>
          </a:xfrm>
        </p:spPr>
        <p:txBody>
          <a:bodyPr>
            <a:normAutofit fontScale="92500" lnSpcReduction="20000"/>
          </a:bodyPr>
          <a:lstStyle/>
          <a:p>
            <a:pPr>
              <a:buNone/>
            </a:pPr>
            <a:r>
              <a:rPr lang="en-US" dirty="0"/>
              <a:t>/*Program to add, subtract, multiply and divide two complex numbers using </a:t>
            </a:r>
            <a:r>
              <a:rPr lang="en-US" i="1" dirty="0"/>
              <a:t>switch</a:t>
            </a:r>
            <a:r>
              <a:rPr lang="en-US" dirty="0"/>
              <a:t> statement*/</a:t>
            </a:r>
          </a:p>
          <a:p>
            <a:pPr>
              <a:buNone/>
            </a:pPr>
            <a:r>
              <a:rPr lang="en-US" dirty="0"/>
              <a:t>#include &lt;</a:t>
            </a:r>
            <a:r>
              <a:rPr lang="en-US" dirty="0" err="1"/>
              <a:t>stdio.h</a:t>
            </a:r>
            <a:r>
              <a:rPr lang="en-US" dirty="0"/>
              <a:t>&gt;</a:t>
            </a:r>
          </a:p>
          <a:p>
            <a:pPr>
              <a:buNone/>
            </a:pPr>
            <a:r>
              <a:rPr lang="en-US" dirty="0"/>
              <a:t>#include &lt;</a:t>
            </a:r>
            <a:r>
              <a:rPr lang="en-US" dirty="0" err="1"/>
              <a:t>conio.h</a:t>
            </a:r>
            <a:r>
              <a:rPr lang="en-US" dirty="0"/>
              <a:t>&gt;</a:t>
            </a:r>
          </a:p>
          <a:p>
            <a:pPr>
              <a:buNone/>
            </a:pPr>
            <a:r>
              <a:rPr lang="en-US" dirty="0" err="1"/>
              <a:t>Int</a:t>
            </a:r>
            <a:r>
              <a:rPr lang="en-US" dirty="0"/>
              <a:t>  main()</a:t>
            </a:r>
          </a:p>
          <a:p>
            <a:pPr>
              <a:buNone/>
            </a:pPr>
            <a:r>
              <a:rPr lang="en-US" dirty="0"/>
              <a:t>{</a:t>
            </a:r>
          </a:p>
          <a:p>
            <a:pPr>
              <a:buNone/>
            </a:pPr>
            <a:r>
              <a:rPr lang="en-US" dirty="0"/>
              <a:t>int </a:t>
            </a:r>
            <a:r>
              <a:rPr lang="en-US" dirty="0" err="1"/>
              <a:t>a,b,x,y,real,img</a:t>
            </a:r>
            <a:r>
              <a:rPr lang="en-US" dirty="0"/>
              <a:t>;</a:t>
            </a:r>
          </a:p>
          <a:p>
            <a:pPr>
              <a:buNone/>
            </a:pPr>
            <a:r>
              <a:rPr lang="en-US" dirty="0"/>
              <a:t>char </a:t>
            </a:r>
            <a:r>
              <a:rPr lang="en-US" dirty="0" err="1"/>
              <a:t>opr</a:t>
            </a:r>
            <a:r>
              <a:rPr lang="en-US" dirty="0"/>
              <a:t>;</a:t>
            </a:r>
          </a:p>
          <a:p>
            <a:pPr>
              <a:buNone/>
            </a:pPr>
            <a:r>
              <a:rPr lang="en-US" dirty="0" err="1"/>
              <a:t>printf</a:t>
            </a:r>
            <a:r>
              <a:rPr lang="en-US" dirty="0"/>
              <a:t>("\</a:t>
            </a:r>
            <a:r>
              <a:rPr lang="en-US" dirty="0" err="1"/>
              <a:t>nEnter</a:t>
            </a:r>
            <a:r>
              <a:rPr lang="en-US" dirty="0"/>
              <a:t> first complex number of the form (</a:t>
            </a:r>
            <a:r>
              <a:rPr lang="en-US" dirty="0" err="1"/>
              <a:t>a+ib</a:t>
            </a:r>
            <a:r>
              <a:rPr lang="en-US" dirty="0"/>
              <a:t>):");</a:t>
            </a:r>
          </a:p>
          <a:p>
            <a:pPr>
              <a:buNone/>
            </a:pPr>
            <a:r>
              <a:rPr lang="en-US" dirty="0" err="1"/>
              <a:t>scanf</a:t>
            </a:r>
            <a:r>
              <a:rPr lang="en-US" dirty="0"/>
              <a:t>("%</a:t>
            </a:r>
            <a:r>
              <a:rPr lang="en-US" dirty="0" err="1"/>
              <a:t>d+i%d</a:t>
            </a:r>
            <a:r>
              <a:rPr lang="en-US" dirty="0"/>
              <a:t>", &amp;a, &amp;b);</a:t>
            </a:r>
          </a:p>
          <a:p>
            <a:pPr>
              <a:buNone/>
            </a:pPr>
            <a:r>
              <a:rPr lang="en-US" dirty="0" err="1"/>
              <a:t>printf</a:t>
            </a:r>
            <a:r>
              <a:rPr lang="en-US" dirty="0"/>
              <a:t>("\</a:t>
            </a:r>
            <a:r>
              <a:rPr lang="en-US" dirty="0" err="1"/>
              <a:t>nEnter</a:t>
            </a:r>
            <a:r>
              <a:rPr lang="en-US" dirty="0"/>
              <a:t> second complex number of the form (</a:t>
            </a:r>
            <a:r>
              <a:rPr lang="en-US" dirty="0" err="1"/>
              <a:t>x+iy</a:t>
            </a:r>
            <a:r>
              <a:rPr lang="en-US" dirty="0"/>
              <a:t>):");</a:t>
            </a:r>
          </a:p>
          <a:p>
            <a:pPr>
              <a:buNone/>
            </a:pPr>
            <a:r>
              <a:rPr lang="en-US" dirty="0" err="1"/>
              <a:t>scanf</a:t>
            </a:r>
            <a:r>
              <a:rPr lang="en-US" dirty="0"/>
              <a:t>("%</a:t>
            </a:r>
            <a:r>
              <a:rPr lang="en-US" dirty="0" err="1"/>
              <a:t>d+i%d</a:t>
            </a:r>
            <a:r>
              <a:rPr lang="en-US" dirty="0"/>
              <a:t>", &amp;x, &amp;y);</a:t>
            </a:r>
          </a:p>
          <a:p>
            <a:pPr>
              <a:buNone/>
            </a:pPr>
            <a:r>
              <a:rPr lang="en-US" dirty="0" err="1"/>
              <a:t>printf</a:t>
            </a:r>
            <a:r>
              <a:rPr lang="en-US" dirty="0"/>
              <a:t>("\</a:t>
            </a:r>
            <a:r>
              <a:rPr lang="en-US" dirty="0" err="1"/>
              <a:t>nEnter</a:t>
            </a:r>
            <a:r>
              <a:rPr lang="en-US" dirty="0"/>
              <a:t> one of the operators among +, -, *, /:\t");</a:t>
            </a:r>
          </a:p>
          <a:p>
            <a:pPr>
              <a:buNone/>
            </a:pPr>
            <a:r>
              <a:rPr lang="en-US" dirty="0" err="1"/>
              <a:t>scanf</a:t>
            </a:r>
            <a:r>
              <a:rPr lang="en-US" dirty="0"/>
              <a:t>(" %</a:t>
            </a:r>
            <a:r>
              <a:rPr lang="en-US" dirty="0" err="1"/>
              <a:t>c",&amp;opr</a:t>
            </a:r>
            <a:r>
              <a:rPr lang="en-US" dirty="0"/>
              <a:t>);</a:t>
            </a:r>
          </a:p>
          <a:p>
            <a:pPr>
              <a:buNone/>
            </a:pPr>
            <a:endParaRPr lang="en-US" dirty="0"/>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transition spd="slow">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p:spPr>
        <p:txBody>
          <a:bodyPr>
            <a:noAutofit/>
          </a:bodyPr>
          <a:lstStyle/>
          <a:p>
            <a:pPr>
              <a:buNone/>
            </a:pPr>
            <a:r>
              <a:rPr lang="en-US" sz="1100" b="1" dirty="0">
                <a:latin typeface="Times New Roman" pitchFamily="18" charset="0"/>
                <a:cs typeface="Times New Roman" pitchFamily="18" charset="0"/>
              </a:rPr>
              <a:t>switch(</a:t>
            </a:r>
            <a:r>
              <a:rPr lang="en-US" sz="1100" b="1" dirty="0" err="1">
                <a:latin typeface="Times New Roman" pitchFamily="18" charset="0"/>
                <a:cs typeface="Times New Roman" pitchFamily="18" charset="0"/>
              </a:rPr>
              <a:t>opr</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	{</a:t>
            </a:r>
          </a:p>
          <a:p>
            <a:pPr>
              <a:buNone/>
            </a:pPr>
            <a:r>
              <a:rPr lang="en-US" sz="1100" b="1" dirty="0">
                <a:latin typeface="Times New Roman" pitchFamily="18" charset="0"/>
                <a:cs typeface="Times New Roman" pitchFamily="18" charset="0"/>
              </a:rPr>
              <a:t>	case '+':</a:t>
            </a:r>
          </a:p>
          <a:p>
            <a:pPr>
              <a:buNone/>
            </a:pPr>
            <a:r>
              <a:rPr lang="en-US" sz="1100" b="1" dirty="0">
                <a:latin typeface="Times New Roman" pitchFamily="18" charset="0"/>
                <a:cs typeface="Times New Roman" pitchFamily="18" charset="0"/>
              </a:rPr>
              <a:t>		real = </a:t>
            </a:r>
            <a:r>
              <a:rPr lang="en-US" sz="1100" b="1" dirty="0" err="1">
                <a:latin typeface="Times New Roman" pitchFamily="18" charset="0"/>
                <a:cs typeface="Times New Roman" pitchFamily="18" charset="0"/>
              </a:rPr>
              <a:t>a+x</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 = </a:t>
            </a:r>
            <a:r>
              <a:rPr lang="en-US" sz="1100" b="1" dirty="0" err="1">
                <a:latin typeface="Times New Roman" pitchFamily="18" charset="0"/>
                <a:cs typeface="Times New Roman" pitchFamily="18" charset="0"/>
              </a:rPr>
              <a:t>b+y</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printf</a:t>
            </a:r>
            <a:r>
              <a:rPr lang="en-US" sz="1100" b="1" dirty="0">
                <a:latin typeface="Times New Roman" pitchFamily="18" charset="0"/>
                <a:cs typeface="Times New Roman" pitchFamily="18" charset="0"/>
              </a:rPr>
              <a:t>("\</a:t>
            </a:r>
            <a:r>
              <a:rPr lang="en-US" sz="1100" b="1" dirty="0" err="1">
                <a:latin typeface="Times New Roman" pitchFamily="18" charset="0"/>
                <a:cs typeface="Times New Roman" pitchFamily="18" charset="0"/>
              </a:rPr>
              <a:t>nThe</a:t>
            </a:r>
            <a:r>
              <a:rPr lang="en-US" sz="1100" b="1" dirty="0">
                <a:latin typeface="Times New Roman" pitchFamily="18" charset="0"/>
                <a:cs typeface="Times New Roman" pitchFamily="18" charset="0"/>
              </a:rPr>
              <a:t> addition is:%</a:t>
            </a:r>
            <a:r>
              <a:rPr lang="en-US" sz="1100" b="1" dirty="0" err="1">
                <a:latin typeface="Times New Roman" pitchFamily="18" charset="0"/>
                <a:cs typeface="Times New Roman" pitchFamily="18" charset="0"/>
              </a:rPr>
              <a:t>d+i%d</a:t>
            </a:r>
            <a:r>
              <a:rPr lang="en-US" sz="1100" b="1" dirty="0">
                <a:latin typeface="Times New Roman" pitchFamily="18" charset="0"/>
                <a:cs typeface="Times New Roman" pitchFamily="18" charset="0"/>
              </a:rPr>
              <a:t>.", real,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		break;</a:t>
            </a:r>
          </a:p>
          <a:p>
            <a:pPr>
              <a:buNone/>
            </a:pPr>
            <a:r>
              <a:rPr lang="en-US" sz="1100" b="1" dirty="0">
                <a:latin typeface="Times New Roman" pitchFamily="18" charset="0"/>
                <a:cs typeface="Times New Roman" pitchFamily="18" charset="0"/>
              </a:rPr>
              <a:t>	case '-':</a:t>
            </a:r>
          </a:p>
          <a:p>
            <a:pPr>
              <a:buNone/>
            </a:pPr>
            <a:r>
              <a:rPr lang="en-US" sz="1100" b="1" dirty="0">
                <a:latin typeface="Times New Roman" pitchFamily="18" charset="0"/>
                <a:cs typeface="Times New Roman" pitchFamily="18" charset="0"/>
              </a:rPr>
              <a:t>		real = a-x;</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 = b-y;</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printf</a:t>
            </a:r>
            <a:r>
              <a:rPr lang="en-US" sz="1100" b="1" dirty="0">
                <a:latin typeface="Times New Roman" pitchFamily="18" charset="0"/>
                <a:cs typeface="Times New Roman" pitchFamily="18" charset="0"/>
              </a:rPr>
              <a:t>("\</a:t>
            </a:r>
            <a:r>
              <a:rPr lang="en-US" sz="1100" b="1" dirty="0" err="1">
                <a:latin typeface="Times New Roman" pitchFamily="18" charset="0"/>
                <a:cs typeface="Times New Roman" pitchFamily="18" charset="0"/>
              </a:rPr>
              <a:t>nThe</a:t>
            </a:r>
            <a:r>
              <a:rPr lang="en-US" sz="1100" b="1" dirty="0">
                <a:latin typeface="Times New Roman" pitchFamily="18" charset="0"/>
                <a:cs typeface="Times New Roman" pitchFamily="18" charset="0"/>
              </a:rPr>
              <a:t> subtraction is:%</a:t>
            </a:r>
            <a:r>
              <a:rPr lang="en-US" sz="1100" b="1" dirty="0" err="1">
                <a:latin typeface="Times New Roman" pitchFamily="18" charset="0"/>
                <a:cs typeface="Times New Roman" pitchFamily="18" charset="0"/>
              </a:rPr>
              <a:t>d+i%d</a:t>
            </a:r>
            <a:r>
              <a:rPr lang="en-US" sz="1100" b="1" dirty="0">
                <a:latin typeface="Times New Roman" pitchFamily="18" charset="0"/>
                <a:cs typeface="Times New Roman" pitchFamily="18" charset="0"/>
              </a:rPr>
              <a:t>.", real,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		break;</a:t>
            </a:r>
          </a:p>
          <a:p>
            <a:pPr>
              <a:buNone/>
            </a:pPr>
            <a:r>
              <a:rPr lang="en-US" sz="1100" b="1" dirty="0">
                <a:latin typeface="Times New Roman" pitchFamily="18" charset="0"/>
                <a:cs typeface="Times New Roman" pitchFamily="18" charset="0"/>
              </a:rPr>
              <a:t>	case '*':</a:t>
            </a:r>
          </a:p>
          <a:p>
            <a:pPr>
              <a:buNone/>
            </a:pPr>
            <a:r>
              <a:rPr lang="en-US" sz="1100" b="1" dirty="0">
                <a:latin typeface="Times New Roman" pitchFamily="18" charset="0"/>
                <a:cs typeface="Times New Roman" pitchFamily="18" charset="0"/>
              </a:rPr>
              <a:t>		real = a*x-b*y;</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 = a*</a:t>
            </a:r>
            <a:r>
              <a:rPr lang="en-US" sz="1100" b="1" dirty="0" err="1">
                <a:latin typeface="Times New Roman" pitchFamily="18" charset="0"/>
                <a:cs typeface="Times New Roman" pitchFamily="18" charset="0"/>
              </a:rPr>
              <a:t>y+b</a:t>
            </a:r>
            <a:r>
              <a:rPr lang="en-US" sz="1100" b="1" dirty="0">
                <a:latin typeface="Times New Roman" pitchFamily="18" charset="0"/>
                <a:cs typeface="Times New Roman" pitchFamily="18" charset="0"/>
              </a:rPr>
              <a:t>*x;</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printf</a:t>
            </a:r>
            <a:r>
              <a:rPr lang="en-US" sz="1100" b="1" dirty="0">
                <a:latin typeface="Times New Roman" pitchFamily="18" charset="0"/>
                <a:cs typeface="Times New Roman" pitchFamily="18" charset="0"/>
              </a:rPr>
              <a:t>("\</a:t>
            </a:r>
            <a:r>
              <a:rPr lang="en-US" sz="1100" b="1" dirty="0" err="1">
                <a:latin typeface="Times New Roman" pitchFamily="18" charset="0"/>
                <a:cs typeface="Times New Roman" pitchFamily="18" charset="0"/>
              </a:rPr>
              <a:t>nThe</a:t>
            </a:r>
            <a:r>
              <a:rPr lang="en-US" sz="1100" b="1" dirty="0">
                <a:latin typeface="Times New Roman" pitchFamily="18" charset="0"/>
                <a:cs typeface="Times New Roman" pitchFamily="18" charset="0"/>
              </a:rPr>
              <a:t> multiplication is:%</a:t>
            </a:r>
            <a:r>
              <a:rPr lang="en-US" sz="1100" b="1" dirty="0" err="1">
                <a:latin typeface="Times New Roman" pitchFamily="18" charset="0"/>
                <a:cs typeface="Times New Roman" pitchFamily="18" charset="0"/>
              </a:rPr>
              <a:t>d+i%d</a:t>
            </a:r>
            <a:r>
              <a:rPr lang="en-US" sz="1100" b="1" dirty="0">
                <a:latin typeface="Times New Roman" pitchFamily="18" charset="0"/>
                <a:cs typeface="Times New Roman" pitchFamily="18" charset="0"/>
              </a:rPr>
              <a:t>", real,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		break;</a:t>
            </a:r>
          </a:p>
          <a:p>
            <a:pPr>
              <a:buNone/>
            </a:pPr>
            <a:r>
              <a:rPr lang="en-US" sz="1100" b="1" dirty="0">
                <a:latin typeface="Times New Roman" pitchFamily="18" charset="0"/>
                <a:cs typeface="Times New Roman" pitchFamily="18" charset="0"/>
              </a:rPr>
              <a:t>	case '/':</a:t>
            </a:r>
          </a:p>
          <a:p>
            <a:pPr>
              <a:buNone/>
            </a:pPr>
            <a:r>
              <a:rPr lang="en-US" sz="1100" b="1" dirty="0">
                <a:latin typeface="Times New Roman" pitchFamily="18" charset="0"/>
                <a:cs typeface="Times New Roman" pitchFamily="18" charset="0"/>
              </a:rPr>
              <a:t>		real = (a*</a:t>
            </a:r>
            <a:r>
              <a:rPr lang="en-US" sz="1100" b="1" dirty="0" err="1">
                <a:latin typeface="Times New Roman" pitchFamily="18" charset="0"/>
                <a:cs typeface="Times New Roman" pitchFamily="18" charset="0"/>
              </a:rPr>
              <a:t>x+b</a:t>
            </a:r>
            <a:r>
              <a:rPr lang="en-US" sz="1100" b="1" dirty="0">
                <a:latin typeface="Times New Roman" pitchFamily="18" charset="0"/>
                <a:cs typeface="Times New Roman" pitchFamily="18" charset="0"/>
              </a:rPr>
              <a:t>*y)/(x*</a:t>
            </a:r>
            <a:r>
              <a:rPr lang="en-US" sz="1100" b="1" dirty="0" err="1">
                <a:latin typeface="Times New Roman" pitchFamily="18" charset="0"/>
                <a:cs typeface="Times New Roman" pitchFamily="18" charset="0"/>
              </a:rPr>
              <a:t>x+y</a:t>
            </a:r>
            <a:r>
              <a:rPr lang="en-US" sz="1100" b="1" dirty="0">
                <a:latin typeface="Times New Roman" pitchFamily="18" charset="0"/>
                <a:cs typeface="Times New Roman" pitchFamily="18" charset="0"/>
              </a:rPr>
              <a:t>*y);</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 = (b*x-a*y)/(x*</a:t>
            </a:r>
            <a:r>
              <a:rPr lang="en-US" sz="1100" b="1" dirty="0" err="1">
                <a:latin typeface="Times New Roman" pitchFamily="18" charset="0"/>
                <a:cs typeface="Times New Roman" pitchFamily="18" charset="0"/>
              </a:rPr>
              <a:t>x+y</a:t>
            </a:r>
            <a:r>
              <a:rPr lang="en-US" sz="1100" b="1" dirty="0">
                <a:latin typeface="Times New Roman" pitchFamily="18" charset="0"/>
                <a:cs typeface="Times New Roman" pitchFamily="18" charset="0"/>
              </a:rPr>
              <a:t>*y);</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printf</a:t>
            </a:r>
            <a:r>
              <a:rPr lang="en-US" sz="1100" b="1" dirty="0">
                <a:latin typeface="Times New Roman" pitchFamily="18" charset="0"/>
                <a:cs typeface="Times New Roman" pitchFamily="18" charset="0"/>
              </a:rPr>
              <a:t>("\</a:t>
            </a:r>
            <a:r>
              <a:rPr lang="en-US" sz="1100" b="1" dirty="0" err="1">
                <a:latin typeface="Times New Roman" pitchFamily="18" charset="0"/>
                <a:cs typeface="Times New Roman" pitchFamily="18" charset="0"/>
              </a:rPr>
              <a:t>nThe</a:t>
            </a:r>
            <a:r>
              <a:rPr lang="en-US" sz="1100" b="1" dirty="0">
                <a:latin typeface="Times New Roman" pitchFamily="18" charset="0"/>
                <a:cs typeface="Times New Roman" pitchFamily="18" charset="0"/>
              </a:rPr>
              <a:t> division is:%</a:t>
            </a:r>
            <a:r>
              <a:rPr lang="en-US" sz="1100" b="1" dirty="0" err="1">
                <a:latin typeface="Times New Roman" pitchFamily="18" charset="0"/>
                <a:cs typeface="Times New Roman" pitchFamily="18" charset="0"/>
              </a:rPr>
              <a:t>d+i%d</a:t>
            </a:r>
            <a:r>
              <a:rPr lang="en-US" sz="1100" b="1" dirty="0">
                <a:latin typeface="Times New Roman" pitchFamily="18" charset="0"/>
                <a:cs typeface="Times New Roman" pitchFamily="18" charset="0"/>
              </a:rPr>
              <a:t>", real, </a:t>
            </a:r>
            <a:r>
              <a:rPr lang="en-US" sz="1100" b="1" dirty="0" err="1">
                <a:latin typeface="Times New Roman" pitchFamily="18" charset="0"/>
                <a:cs typeface="Times New Roman" pitchFamily="18" charset="0"/>
              </a:rPr>
              <a:t>img</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		break;</a:t>
            </a:r>
          </a:p>
          <a:p>
            <a:pPr>
              <a:buNone/>
            </a:pPr>
            <a:r>
              <a:rPr lang="en-US" sz="1100" b="1" dirty="0">
                <a:latin typeface="Times New Roman" pitchFamily="18" charset="0"/>
                <a:cs typeface="Times New Roman" pitchFamily="18" charset="0"/>
              </a:rPr>
              <a:t>	default:</a:t>
            </a:r>
          </a:p>
          <a:p>
            <a:pPr>
              <a:buNone/>
            </a:pPr>
            <a:r>
              <a:rPr lang="en-US" sz="1100" b="1" dirty="0">
                <a:latin typeface="Times New Roman" pitchFamily="18" charset="0"/>
                <a:cs typeface="Times New Roman" pitchFamily="18" charset="0"/>
              </a:rPr>
              <a:t>		</a:t>
            </a:r>
            <a:r>
              <a:rPr lang="en-US" sz="1100" b="1" dirty="0" err="1">
                <a:latin typeface="Times New Roman" pitchFamily="18" charset="0"/>
                <a:cs typeface="Times New Roman" pitchFamily="18" charset="0"/>
              </a:rPr>
              <a:t>printf</a:t>
            </a:r>
            <a:r>
              <a:rPr lang="en-US" sz="1100" b="1" dirty="0">
                <a:latin typeface="Times New Roman" pitchFamily="18" charset="0"/>
                <a:cs typeface="Times New Roman" pitchFamily="18" charset="0"/>
              </a:rPr>
              <a:t>("\</a:t>
            </a:r>
            <a:r>
              <a:rPr lang="en-US" sz="1100" b="1" dirty="0" err="1">
                <a:latin typeface="Times New Roman" pitchFamily="18" charset="0"/>
                <a:cs typeface="Times New Roman" pitchFamily="18" charset="0"/>
              </a:rPr>
              <a:t>nInvalid</a:t>
            </a:r>
            <a:r>
              <a:rPr lang="en-US" sz="1100" b="1" dirty="0">
                <a:latin typeface="Times New Roman" pitchFamily="18" charset="0"/>
                <a:cs typeface="Times New Roman" pitchFamily="18" charset="0"/>
              </a:rPr>
              <a:t> Operator.");</a:t>
            </a:r>
          </a:p>
          <a:p>
            <a:pPr>
              <a:buNone/>
            </a:pPr>
            <a:r>
              <a:rPr lang="en-US" sz="1100" b="1" dirty="0">
                <a:latin typeface="Times New Roman" pitchFamily="18" charset="0"/>
                <a:cs typeface="Times New Roman" pitchFamily="18" charset="0"/>
              </a:rPr>
              <a:t>	}</a:t>
            </a:r>
          </a:p>
          <a:p>
            <a:pPr>
              <a:buNone/>
            </a:pPr>
            <a:r>
              <a:rPr lang="en-US" sz="1100" b="1" dirty="0" err="1">
                <a:latin typeface="Times New Roman" pitchFamily="18" charset="0"/>
                <a:cs typeface="Times New Roman" pitchFamily="18" charset="0"/>
              </a:rPr>
              <a:t>getch</a:t>
            </a:r>
            <a:r>
              <a:rPr lang="en-US" sz="1100" b="1" dirty="0">
                <a:latin typeface="Times New Roman" pitchFamily="18" charset="0"/>
                <a:cs typeface="Times New Roman" pitchFamily="18" charset="0"/>
              </a:rPr>
              <a:t>();</a:t>
            </a:r>
          </a:p>
          <a:p>
            <a:pPr>
              <a:buNone/>
            </a:pPr>
            <a:r>
              <a:rPr lang="en-US" sz="1100" b="1" dirty="0">
                <a:latin typeface="Times New Roman" pitchFamily="18" charset="0"/>
                <a:cs typeface="Times New Roman" pitchFamily="18" charset="0"/>
              </a:rPr>
              <a:t>}</a:t>
            </a:r>
          </a:p>
          <a:p>
            <a:pPr>
              <a:buNone/>
            </a:pPr>
            <a:endParaRPr lang="en-US" sz="1100" b="1"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dirty="0"/>
          </a:p>
        </p:txBody>
      </p:sp>
    </p:spTree>
  </p:cSld>
  <p:clrMapOvr>
    <a:masterClrMapping/>
  </p:clrMapOvr>
  <p:transition spd="slow">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goto</a:t>
            </a:r>
            <a:r>
              <a:rPr lang="en-US" dirty="0"/>
              <a:t> Statement</a:t>
            </a:r>
          </a:p>
        </p:txBody>
      </p:sp>
      <p:sp>
        <p:nvSpPr>
          <p:cNvPr id="3" name="Content Placeholder 2"/>
          <p:cNvSpPr>
            <a:spLocks noGrp="1"/>
          </p:cNvSpPr>
          <p:nvPr>
            <p:ph idx="1"/>
          </p:nvPr>
        </p:nvSpPr>
        <p:spPr>
          <a:xfrm>
            <a:off x="1981200" y="1935480"/>
            <a:ext cx="8229600" cy="4465320"/>
          </a:xfrm>
        </p:spPr>
        <p:txBody>
          <a:bodyPr>
            <a:normAutofit lnSpcReduction="10000"/>
          </a:bodyPr>
          <a:lstStyle/>
          <a:p>
            <a:pPr algn="just"/>
            <a:r>
              <a:rPr lang="en-US" dirty="0"/>
              <a:t>The </a:t>
            </a:r>
            <a:r>
              <a:rPr lang="en-US" i="1" dirty="0"/>
              <a:t>goto </a:t>
            </a:r>
            <a:r>
              <a:rPr lang="en-US" dirty="0"/>
              <a:t> statement is used to alter the normal sequence of program execution by unconditionally transferring control to some other part of the program.</a:t>
            </a:r>
          </a:p>
          <a:p>
            <a:pPr algn="just"/>
            <a:r>
              <a:rPr lang="en-US" dirty="0"/>
              <a:t>The </a:t>
            </a:r>
            <a:r>
              <a:rPr lang="en-US" i="1" dirty="0"/>
              <a:t>goto </a:t>
            </a:r>
            <a:r>
              <a:rPr lang="en-US" dirty="0"/>
              <a:t>statement transfers the control to a labeled statement somewhere in the current function using syntax:</a:t>
            </a:r>
          </a:p>
          <a:p>
            <a:pPr algn="just">
              <a:buNone/>
            </a:pPr>
            <a:r>
              <a:rPr lang="en-US" dirty="0"/>
              <a:t>			</a:t>
            </a:r>
            <a:r>
              <a:rPr lang="en-US" dirty="0">
                <a:solidFill>
                  <a:srgbClr val="FF0000"/>
                </a:solidFill>
              </a:rPr>
              <a:t>goto label;</a:t>
            </a:r>
          </a:p>
          <a:p>
            <a:pPr algn="just"/>
            <a:r>
              <a:rPr lang="en-US" dirty="0"/>
              <a:t>Here, label is an identifier used to label the target statement to which the control would be transferred.</a:t>
            </a:r>
          </a:p>
          <a:p>
            <a:pPr algn="just"/>
            <a:r>
              <a:rPr lang="en-US" dirty="0"/>
              <a:t>The target statement must be labeled using syntax:</a:t>
            </a:r>
          </a:p>
          <a:p>
            <a:pPr algn="just">
              <a:buNone/>
            </a:pPr>
            <a:r>
              <a:rPr lang="en-US" dirty="0"/>
              <a:t>		</a:t>
            </a:r>
            <a:r>
              <a:rPr lang="en-US" dirty="0">
                <a:solidFill>
                  <a:srgbClr val="FF0000"/>
                </a:solidFill>
              </a:rPr>
              <a:t>label: statements;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dirty="0"/>
          </a:p>
        </p:txBody>
      </p:sp>
      <p:sp>
        <p:nvSpPr>
          <p:cNvPr id="4" name="Footer Placeholder 3"/>
          <p:cNvSpPr>
            <a:spLocks noGrp="1"/>
          </p:cNvSpPr>
          <p:nvPr>
            <p:ph type="ftr" sz="quarter" idx="11"/>
          </p:nvPr>
        </p:nvSpPr>
        <p:spPr/>
        <p:txBody>
          <a:bodyPr/>
          <a:lstStyle/>
          <a:p>
            <a:r>
              <a:rPr lang="en-US"/>
              <a:t>Compiled By: Dabbal S. Mahara</a:t>
            </a:r>
            <a:endParaRPr lang="en-US" dirty="0"/>
          </a:p>
        </p:txBody>
      </p:sp>
    </p:spTree>
    <p:extLst>
      <p:ext uri="{BB962C8B-B14F-4D97-AF65-F5344CB8AC3E}">
        <p14:creationId xmlns:p14="http://schemas.microsoft.com/office/powerpoint/2010/main" val="3682697199"/>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0" y="457200"/>
            <a:ext cx="1219200" cy="457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2000" b="1" dirty="0">
                <a:latin typeface="Cambria" pitchFamily="18" charset="0"/>
              </a:rPr>
              <a:t>START</a:t>
            </a:r>
          </a:p>
        </p:txBody>
      </p:sp>
      <p:sp>
        <p:nvSpPr>
          <p:cNvPr id="6" name="Rectangle 5"/>
          <p:cNvSpPr/>
          <p:nvPr/>
        </p:nvSpPr>
        <p:spPr>
          <a:xfrm>
            <a:off x="5156200" y="1295400"/>
            <a:ext cx="16002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Cambria" pitchFamily="18" charset="0"/>
              </a:rPr>
              <a:t>Read User Input</a:t>
            </a:r>
          </a:p>
        </p:txBody>
      </p:sp>
      <p:sp>
        <p:nvSpPr>
          <p:cNvPr id="7" name="Diamond 6"/>
          <p:cNvSpPr/>
          <p:nvPr/>
        </p:nvSpPr>
        <p:spPr>
          <a:xfrm>
            <a:off x="4813300" y="2286000"/>
            <a:ext cx="2286000" cy="762000"/>
          </a:xfrm>
          <a:prstGeom prst="diamond">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600" b="1" dirty="0">
                <a:solidFill>
                  <a:schemeClr val="accent1"/>
                </a:solidFill>
                <a:latin typeface="Cambria" pitchFamily="18" charset="0"/>
              </a:rPr>
              <a:t>Condition?</a:t>
            </a:r>
          </a:p>
        </p:txBody>
      </p:sp>
      <p:sp>
        <p:nvSpPr>
          <p:cNvPr id="10" name="Rectangle 9"/>
          <p:cNvSpPr/>
          <p:nvPr/>
        </p:nvSpPr>
        <p:spPr>
          <a:xfrm>
            <a:off x="3635375" y="3505200"/>
            <a:ext cx="16002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Cambria" pitchFamily="18" charset="0"/>
              </a:rPr>
              <a:t>Perform Some Tasks </a:t>
            </a:r>
          </a:p>
        </p:txBody>
      </p:sp>
      <p:sp>
        <p:nvSpPr>
          <p:cNvPr id="11" name="Rectangle 10"/>
          <p:cNvSpPr/>
          <p:nvPr/>
        </p:nvSpPr>
        <p:spPr>
          <a:xfrm>
            <a:off x="6746875" y="3505200"/>
            <a:ext cx="16002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Cambria" pitchFamily="18" charset="0"/>
              </a:rPr>
              <a:t>Perform Some Other Tasks</a:t>
            </a:r>
          </a:p>
        </p:txBody>
      </p:sp>
      <p:cxnSp>
        <p:nvCxnSpPr>
          <p:cNvPr id="23" name="Straight Arrow Connector 22"/>
          <p:cNvCxnSpPr>
            <a:stCxn id="6" idx="2"/>
            <a:endCxn id="7" idx="0"/>
          </p:cNvCxnSpPr>
          <p:nvPr/>
        </p:nvCxnSpPr>
        <p:spPr>
          <a:xfrm>
            <a:off x="5956300" y="19050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5" idx="2"/>
            <a:endCxn id="6" idx="0"/>
          </p:cNvCxnSpPr>
          <p:nvPr/>
        </p:nvCxnSpPr>
        <p:spPr>
          <a:xfrm>
            <a:off x="5943600" y="914400"/>
            <a:ext cx="127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Connector 26"/>
          <p:cNvCxnSpPr>
            <a:stCxn id="7" idx="3"/>
          </p:cNvCxnSpPr>
          <p:nvPr/>
        </p:nvCxnSpPr>
        <p:spPr>
          <a:xfrm>
            <a:off x="7099300" y="2667000"/>
            <a:ext cx="520700"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4267200" y="2679700"/>
            <a:ext cx="520700"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4267200" y="2679700"/>
            <a:ext cx="0" cy="825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7620000" y="2667000"/>
            <a:ext cx="0" cy="825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Rectangle 33"/>
          <p:cNvSpPr/>
          <p:nvPr/>
        </p:nvSpPr>
        <p:spPr>
          <a:xfrm>
            <a:off x="5219700" y="4865688"/>
            <a:ext cx="1600200" cy="6096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Cambria" pitchFamily="18" charset="0"/>
              </a:rPr>
              <a:t>Show Result</a:t>
            </a:r>
          </a:p>
        </p:txBody>
      </p:sp>
      <p:sp>
        <p:nvSpPr>
          <p:cNvPr id="37" name="Rounded Rectangle 36"/>
          <p:cNvSpPr/>
          <p:nvPr/>
        </p:nvSpPr>
        <p:spPr>
          <a:xfrm>
            <a:off x="5410200" y="5867400"/>
            <a:ext cx="1219200" cy="457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2000" b="1" dirty="0">
                <a:latin typeface="Cambria" pitchFamily="18" charset="0"/>
              </a:rPr>
              <a:t>END</a:t>
            </a:r>
          </a:p>
        </p:txBody>
      </p:sp>
      <p:cxnSp>
        <p:nvCxnSpPr>
          <p:cNvPr id="39" name="Straight Arrow Connector 38"/>
          <p:cNvCxnSpPr/>
          <p:nvPr/>
        </p:nvCxnSpPr>
        <p:spPr>
          <a:xfrm>
            <a:off x="6019800" y="54864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Connector 35"/>
          <p:cNvCxnSpPr>
            <a:stCxn id="10" idx="2"/>
          </p:cNvCxnSpPr>
          <p:nvPr/>
        </p:nvCxnSpPr>
        <p:spPr>
          <a:xfrm>
            <a:off x="4435475" y="41148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7391400" y="41148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4435476" y="4495800"/>
            <a:ext cx="1203325"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a:xfrm>
            <a:off x="5638800" y="4495800"/>
            <a:ext cx="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6188076" y="4495800"/>
            <a:ext cx="1203325" cy="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a:off x="6197600" y="4495800"/>
            <a:ext cx="1588"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18" name="TextBox 42"/>
          <p:cNvSpPr txBox="1">
            <a:spLocks noChangeArrowheads="1"/>
          </p:cNvSpPr>
          <p:nvPr/>
        </p:nvSpPr>
        <p:spPr bwMode="auto">
          <a:xfrm>
            <a:off x="7924800" y="19050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Cambria" panose="02040503050406030204" pitchFamily="18" charset="0"/>
              </a:rPr>
              <a:t>Making Decision</a:t>
            </a:r>
          </a:p>
        </p:txBody>
      </p:sp>
      <p:cxnSp>
        <p:nvCxnSpPr>
          <p:cNvPr id="48" name="Straight Arrow Connector 47"/>
          <p:cNvCxnSpPr>
            <a:stCxn id="4118" idx="1"/>
          </p:cNvCxnSpPr>
          <p:nvPr/>
        </p:nvCxnSpPr>
        <p:spPr>
          <a:xfrm flipH="1">
            <a:off x="6789738" y="2089150"/>
            <a:ext cx="1135062" cy="2730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20" name="TextBox 50"/>
          <p:cNvSpPr txBox="1">
            <a:spLocks noChangeArrowheads="1"/>
          </p:cNvSpPr>
          <p:nvPr/>
        </p:nvSpPr>
        <p:spPr bwMode="auto">
          <a:xfrm>
            <a:off x="7696200" y="2743201"/>
            <a:ext cx="289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FF0000"/>
                </a:solidFill>
                <a:latin typeface="Cambria" panose="02040503050406030204" pitchFamily="18" charset="0"/>
              </a:rPr>
              <a:t>Condition not Satisfied</a:t>
            </a:r>
          </a:p>
          <a:p>
            <a:pPr algn="ctr"/>
            <a:r>
              <a:rPr lang="en-US" altLang="en-US" b="1">
                <a:solidFill>
                  <a:srgbClr val="FF0000"/>
                </a:solidFill>
                <a:latin typeface="Cambria" panose="02040503050406030204" pitchFamily="18" charset="0"/>
              </a:rPr>
              <a:t>[False]</a:t>
            </a:r>
          </a:p>
        </p:txBody>
      </p:sp>
      <p:sp>
        <p:nvSpPr>
          <p:cNvPr id="4121" name="TextBox 51"/>
          <p:cNvSpPr txBox="1">
            <a:spLocks noChangeArrowheads="1"/>
          </p:cNvSpPr>
          <p:nvPr/>
        </p:nvSpPr>
        <p:spPr bwMode="auto">
          <a:xfrm>
            <a:off x="1524000" y="2819401"/>
            <a:ext cx="289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00B050"/>
                </a:solidFill>
                <a:latin typeface="Cambria" panose="02040503050406030204" pitchFamily="18" charset="0"/>
              </a:rPr>
              <a:t>Condition Satisfied</a:t>
            </a:r>
          </a:p>
          <a:p>
            <a:pPr algn="ctr"/>
            <a:r>
              <a:rPr lang="en-US" altLang="en-US" b="1">
                <a:solidFill>
                  <a:srgbClr val="00B050"/>
                </a:solidFill>
                <a:latin typeface="Cambria" panose="02040503050406030204" pitchFamily="18" charset="0"/>
              </a:rPr>
              <a:t>[True]</a:t>
            </a:r>
          </a:p>
        </p:txBody>
      </p:sp>
      <p:sp>
        <p:nvSpPr>
          <p:cNvPr id="4122" name="TextBox 52"/>
          <p:cNvSpPr txBox="1">
            <a:spLocks noChangeArrowheads="1"/>
          </p:cNvSpPr>
          <p:nvPr/>
        </p:nvSpPr>
        <p:spPr bwMode="auto">
          <a:xfrm>
            <a:off x="8763000" y="4659314"/>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Cambria" panose="02040503050406030204" pitchFamily="18" charset="0"/>
              </a:rPr>
              <a:t>Branch 2</a:t>
            </a:r>
          </a:p>
        </p:txBody>
      </p:sp>
      <p:sp>
        <p:nvSpPr>
          <p:cNvPr id="4123" name="TextBox 53"/>
          <p:cNvSpPr txBox="1">
            <a:spLocks noChangeArrowheads="1"/>
          </p:cNvSpPr>
          <p:nvPr/>
        </p:nvSpPr>
        <p:spPr bwMode="auto">
          <a:xfrm>
            <a:off x="2209800" y="4735514"/>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Cambria" panose="02040503050406030204" pitchFamily="18" charset="0"/>
              </a:rPr>
              <a:t>Branch 1</a:t>
            </a:r>
          </a:p>
        </p:txBody>
      </p:sp>
      <p:cxnSp>
        <p:nvCxnSpPr>
          <p:cNvPr id="50" name="Straight Arrow Connector 49"/>
          <p:cNvCxnSpPr/>
          <p:nvPr/>
        </p:nvCxnSpPr>
        <p:spPr>
          <a:xfrm flipV="1">
            <a:off x="3276600" y="4191001"/>
            <a:ext cx="609600" cy="5445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H="1" flipV="1">
            <a:off x="8347076" y="4191001"/>
            <a:ext cx="644525" cy="468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26" name="TextBox 61"/>
          <p:cNvSpPr txBox="1">
            <a:spLocks noChangeArrowheads="1"/>
          </p:cNvSpPr>
          <p:nvPr/>
        </p:nvSpPr>
        <p:spPr bwMode="auto">
          <a:xfrm>
            <a:off x="5410200" y="3135314"/>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latin typeface="Cambria" panose="02040503050406030204" pitchFamily="18" charset="0"/>
              </a:rPr>
              <a:t>Branching</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099205176"/>
      </p:ext>
    </p:extLst>
  </p:cSld>
  <p:clrMapOvr>
    <a:masterClrMapping/>
  </p:clrMapOvr>
  <p:transition spd="slow">
    <p:wedg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61913"/>
            <a:ext cx="8229600" cy="6477000"/>
          </a:xfrm>
        </p:spPr>
        <p:txBody>
          <a:bodyPr>
            <a:noAutofit/>
          </a:bodyPr>
          <a:lstStyle/>
          <a:p>
            <a:pPr>
              <a:buNone/>
            </a:pPr>
            <a:r>
              <a:rPr lang="en-US" sz="1500" b="1" dirty="0"/>
              <a:t>/* Program to ask two numbers and display message “Either number is negative”, if one of the numbers is negative; otherwise display message “Both numbers are positive” */</a:t>
            </a:r>
          </a:p>
          <a:p>
            <a:pPr>
              <a:buNone/>
            </a:pPr>
            <a:r>
              <a:rPr lang="en-US" sz="1400" b="1" dirty="0" err="1"/>
              <a:t>int</a:t>
            </a:r>
            <a:r>
              <a:rPr lang="en-US" sz="1400" b="1" dirty="0"/>
              <a:t> main()</a:t>
            </a:r>
          </a:p>
          <a:p>
            <a:pPr>
              <a:buNone/>
            </a:pPr>
            <a:r>
              <a:rPr lang="en-US" sz="1400" b="1" dirty="0"/>
              <a:t>{</a:t>
            </a:r>
          </a:p>
          <a:p>
            <a:pPr>
              <a:buNone/>
            </a:pPr>
            <a:r>
              <a:rPr lang="en-US" sz="1400" b="1" dirty="0"/>
              <a:t>int i, num1, num2;</a:t>
            </a:r>
          </a:p>
          <a:p>
            <a:pPr>
              <a:buNone/>
            </a:pPr>
            <a:r>
              <a:rPr lang="en-US" sz="1400" b="1" dirty="0" err="1"/>
              <a:t>printf</a:t>
            </a:r>
            <a:r>
              <a:rPr lang="en-US" sz="1400" b="1" dirty="0"/>
              <a:t>("Enter first no:");</a:t>
            </a:r>
          </a:p>
          <a:p>
            <a:pPr>
              <a:buNone/>
            </a:pPr>
            <a:r>
              <a:rPr lang="en-US" sz="1400" b="1" dirty="0" err="1"/>
              <a:t>scanf</a:t>
            </a:r>
            <a:r>
              <a:rPr lang="en-US" sz="1400" b="1" dirty="0"/>
              <a:t>("%d", &amp;num1);</a:t>
            </a:r>
          </a:p>
          <a:p>
            <a:pPr>
              <a:buNone/>
            </a:pPr>
            <a:r>
              <a:rPr lang="en-US" sz="1400" b="1" dirty="0"/>
              <a:t>	if(num1&lt;0)</a:t>
            </a:r>
          </a:p>
          <a:p>
            <a:pPr>
              <a:buNone/>
            </a:pPr>
            <a:r>
              <a:rPr lang="en-US" sz="1400" b="1" dirty="0"/>
              <a:t>		{</a:t>
            </a:r>
          </a:p>
          <a:p>
            <a:pPr>
              <a:buNone/>
            </a:pPr>
            <a:r>
              <a:rPr lang="en-US" sz="1400" b="1" dirty="0"/>
              <a:t>		goto negative;</a:t>
            </a:r>
          </a:p>
          <a:p>
            <a:pPr>
              <a:buNone/>
            </a:pPr>
            <a:r>
              <a:rPr lang="en-US" sz="1400" b="1" dirty="0"/>
              <a:t>		}</a:t>
            </a:r>
          </a:p>
          <a:p>
            <a:pPr>
              <a:buNone/>
            </a:pPr>
            <a:r>
              <a:rPr lang="en-US" sz="1400" b="1" dirty="0" err="1"/>
              <a:t>printf</a:t>
            </a:r>
            <a:r>
              <a:rPr lang="en-US" sz="1400" b="1" dirty="0"/>
              <a:t>("\</a:t>
            </a:r>
            <a:r>
              <a:rPr lang="en-US" sz="1400" b="1" dirty="0" err="1"/>
              <a:t>nEnter</a:t>
            </a:r>
            <a:r>
              <a:rPr lang="en-US" sz="1400" b="1" dirty="0"/>
              <a:t> second number:");</a:t>
            </a:r>
          </a:p>
          <a:p>
            <a:pPr>
              <a:buNone/>
            </a:pPr>
            <a:r>
              <a:rPr lang="en-US" sz="1400" b="1" dirty="0" err="1"/>
              <a:t>scanf</a:t>
            </a:r>
            <a:r>
              <a:rPr lang="en-US" sz="1400" b="1" dirty="0"/>
              <a:t>("%d", &amp;num2);</a:t>
            </a:r>
          </a:p>
          <a:p>
            <a:pPr>
              <a:buNone/>
            </a:pPr>
            <a:r>
              <a:rPr lang="en-US" sz="1400" b="1" dirty="0"/>
              <a:t>	if(num2&lt;0)</a:t>
            </a:r>
          </a:p>
          <a:p>
            <a:pPr>
              <a:buNone/>
            </a:pPr>
            <a:r>
              <a:rPr lang="en-US" sz="1400" b="1" dirty="0"/>
              <a:t>		{</a:t>
            </a:r>
          </a:p>
          <a:p>
            <a:pPr>
              <a:buNone/>
            </a:pPr>
            <a:r>
              <a:rPr lang="en-US" sz="1400" b="1" dirty="0"/>
              <a:t>		goto negative;</a:t>
            </a:r>
          </a:p>
          <a:p>
            <a:pPr>
              <a:buNone/>
            </a:pPr>
            <a:r>
              <a:rPr lang="en-US" sz="1400" b="1" dirty="0"/>
              <a:t>		}</a:t>
            </a:r>
          </a:p>
          <a:p>
            <a:pPr>
              <a:buNone/>
            </a:pPr>
            <a:r>
              <a:rPr lang="en-US" sz="1400" b="1" dirty="0" err="1"/>
              <a:t>printf</a:t>
            </a:r>
            <a:r>
              <a:rPr lang="en-US" sz="1400" b="1" dirty="0"/>
              <a:t>("\</a:t>
            </a:r>
            <a:r>
              <a:rPr lang="en-US" sz="1400" b="1" dirty="0" err="1"/>
              <a:t>nBoth</a:t>
            </a:r>
            <a:r>
              <a:rPr lang="en-US" sz="1400" b="1" dirty="0"/>
              <a:t> numbers are positive");</a:t>
            </a:r>
          </a:p>
          <a:p>
            <a:pPr>
              <a:buNone/>
            </a:pPr>
            <a:r>
              <a:rPr lang="en-US" sz="1400" b="1" dirty="0" err="1"/>
              <a:t>getch</a:t>
            </a:r>
            <a:r>
              <a:rPr lang="en-US" sz="1400" b="1" dirty="0"/>
              <a:t>();</a:t>
            </a:r>
          </a:p>
          <a:p>
            <a:pPr>
              <a:buNone/>
            </a:pPr>
            <a:r>
              <a:rPr lang="en-US" sz="1400" b="1" dirty="0"/>
              <a:t>return;</a:t>
            </a:r>
          </a:p>
          <a:p>
            <a:pPr>
              <a:buNone/>
            </a:pPr>
            <a:r>
              <a:rPr lang="en-US" sz="1400" b="1" dirty="0"/>
              <a:t>negative: </a:t>
            </a:r>
            <a:r>
              <a:rPr lang="en-US" sz="1400" b="1" dirty="0" err="1"/>
              <a:t>printf</a:t>
            </a:r>
            <a:r>
              <a:rPr lang="en-US" sz="1400" b="1" dirty="0"/>
              <a:t>("\</a:t>
            </a:r>
            <a:r>
              <a:rPr lang="en-US" sz="1400" b="1" dirty="0" err="1"/>
              <a:t>nEither</a:t>
            </a:r>
            <a:r>
              <a:rPr lang="en-US" sz="1400" b="1" dirty="0"/>
              <a:t> number is negative");</a:t>
            </a:r>
          </a:p>
          <a:p>
            <a:pPr>
              <a:buNone/>
            </a:pPr>
            <a:r>
              <a:rPr lang="en-US" sz="1400" b="1" dirty="0" err="1"/>
              <a:t>getch</a:t>
            </a:r>
            <a:r>
              <a:rPr lang="en-US" sz="1400" b="1" dirty="0"/>
              <a:t>();</a:t>
            </a:r>
          </a:p>
          <a:p>
            <a:pPr>
              <a:buNone/>
            </a:pPr>
            <a:r>
              <a:rPr lang="en-US" sz="1400" b="1" dirty="0"/>
              <a:t>}</a:t>
            </a:r>
          </a:p>
          <a:p>
            <a:pPr>
              <a:buNone/>
            </a:pPr>
            <a:endParaRPr lang="en-US" sz="1200" b="1" dirty="0"/>
          </a:p>
          <a:p>
            <a:pPr>
              <a:buNone/>
            </a:pPr>
            <a:endParaRPr lang="en-US" sz="1200" b="1" dirty="0"/>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531828686"/>
      </p:ext>
    </p:extLst>
  </p:cSld>
  <p:clrMapOvr>
    <a:masterClrMapping/>
  </p:clrMapOvr>
  <p:transition spd="slow">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452435"/>
            <a:ext cx="7886700" cy="1325563"/>
          </a:xfrm>
        </p:spPr>
        <p:txBody>
          <a:bodyPr>
            <a:normAutofit/>
          </a:bodyPr>
          <a:lstStyle/>
          <a:p>
            <a:pPr algn="ctr"/>
            <a:r>
              <a:rPr lang="en-US" sz="4000" b="1" dirty="0">
                <a:solidFill>
                  <a:schemeClr val="accent6">
                    <a:lumMod val="75000"/>
                  </a:schemeClr>
                </a:solidFill>
              </a:rPr>
              <a:t>Homework</a:t>
            </a:r>
          </a:p>
        </p:txBody>
      </p:sp>
      <p:sp>
        <p:nvSpPr>
          <p:cNvPr id="3" name="Content Placeholder 2"/>
          <p:cNvSpPr>
            <a:spLocks noGrp="1"/>
          </p:cNvSpPr>
          <p:nvPr>
            <p:ph idx="1"/>
          </p:nvPr>
        </p:nvSpPr>
        <p:spPr>
          <a:xfrm>
            <a:off x="2362200" y="1600201"/>
            <a:ext cx="7677150" cy="4195763"/>
          </a:xfrm>
        </p:spPr>
        <p:txBody>
          <a:bodyPr>
            <a:normAutofit fontScale="92500" lnSpcReduction="10000"/>
          </a:bodyPr>
          <a:lstStyle/>
          <a:p>
            <a:pPr marL="457200" indent="-457200">
              <a:buFont typeface="+mj-lt"/>
              <a:buAutoNum type="arabicPeriod"/>
            </a:pPr>
            <a:r>
              <a:rPr lang="en-US" dirty="0"/>
              <a:t>What do you mean by control structure?</a:t>
            </a:r>
          </a:p>
          <a:p>
            <a:pPr marL="457200" indent="-457200">
              <a:buFont typeface="+mj-lt"/>
              <a:buAutoNum type="arabicPeriod"/>
            </a:pPr>
            <a:r>
              <a:rPr lang="en-US" dirty="0"/>
              <a:t>Discuss different types of decision making statements.</a:t>
            </a:r>
          </a:p>
          <a:p>
            <a:pPr marL="457200" indent="-457200">
              <a:buFont typeface="+mj-lt"/>
              <a:buAutoNum type="arabicPeriod"/>
            </a:pPr>
            <a:r>
              <a:rPr lang="en-US" dirty="0"/>
              <a:t>Explain simple if statement with syntax and flowchart.</a:t>
            </a:r>
          </a:p>
          <a:p>
            <a:pPr marL="457200" indent="-457200">
              <a:buFont typeface="+mj-lt"/>
              <a:buAutoNum type="arabicPeriod"/>
            </a:pPr>
            <a:r>
              <a:rPr lang="en-US" dirty="0"/>
              <a:t>Explain if else statement with syntax and flowchart.</a:t>
            </a:r>
          </a:p>
          <a:p>
            <a:pPr marL="457200" indent="-457200">
              <a:buFont typeface="+mj-lt"/>
              <a:buAutoNum type="arabicPeriod"/>
            </a:pPr>
            <a:r>
              <a:rPr lang="en-US" dirty="0"/>
              <a:t>Demonstrate if else statement with a program.</a:t>
            </a:r>
          </a:p>
          <a:p>
            <a:pPr marL="457200" indent="-457200">
              <a:buFont typeface="+mj-lt"/>
              <a:buAutoNum type="arabicPeriod"/>
            </a:pPr>
            <a:r>
              <a:rPr lang="en-US" dirty="0"/>
              <a:t>Illustrate if else if statement with an example.</a:t>
            </a:r>
          </a:p>
          <a:p>
            <a:pPr marL="457200" indent="-457200">
              <a:buFont typeface="+mj-lt"/>
              <a:buAutoNum type="arabicPeriod"/>
            </a:pPr>
            <a:r>
              <a:rPr lang="en-US" dirty="0"/>
              <a:t>What is switch statement? Explain with syntax and flowchart.</a:t>
            </a:r>
          </a:p>
        </p:txBody>
      </p:sp>
      <p:sp>
        <p:nvSpPr>
          <p:cNvPr id="5" name="Footer Placeholder 4"/>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775028404"/>
      </p:ext>
    </p:extLst>
  </p:cSld>
  <p:clrMapOvr>
    <a:masterClrMapping/>
  </p:clrMapOvr>
  <p:transition spd="slow">
    <p:wedg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2670" y="2971800"/>
            <a:ext cx="7498080" cy="857250"/>
          </a:xfrm>
        </p:spPr>
        <p:txBody>
          <a:bodyPr>
            <a:noAutofit/>
          </a:bodyPr>
          <a:lstStyle/>
          <a:p>
            <a:pPr algn="ctr"/>
            <a:r>
              <a:rPr lang="en-US" sz="8625" dirty="0"/>
              <a:t> Thank you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2" name="Footer Placeholder 1"/>
          <p:cNvSpPr>
            <a:spLocks noGrp="1"/>
          </p:cNvSpPr>
          <p:nvPr>
            <p:ph type="ftr" sz="quarter" idx="11"/>
          </p:nvPr>
        </p:nvSpPr>
        <p:spPr/>
        <p:txBody>
          <a:bodyPr/>
          <a:lstStyle/>
          <a:p>
            <a:r>
              <a:rPr lang="en-US"/>
              <a:t>Compiled By: Dabbal S. Mahara</a:t>
            </a:r>
          </a:p>
        </p:txBody>
      </p:sp>
    </p:spTree>
    <p:extLst>
      <p:ext uri="{BB962C8B-B14F-4D97-AF65-F5344CB8AC3E}">
        <p14:creationId xmlns:p14="http://schemas.microsoft.com/office/powerpoint/2010/main" val="327602669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533400"/>
            <a:ext cx="8229600" cy="1143000"/>
          </a:xfrm>
        </p:spPr>
        <p:txBody>
          <a:bodyPr>
            <a:normAutofit fontScale="90000"/>
          </a:bodyPr>
          <a:lstStyle/>
          <a:p>
            <a:pPr eaLnBrk="1" hangingPunct="1"/>
            <a:r>
              <a:rPr lang="en-US" altLang="en-US" sz="4000" b="1" dirty="0">
                <a:latin typeface="Cambria" panose="02040503050406030204" pitchFamily="18" charset="0"/>
              </a:rPr>
              <a:t>Decision Making &amp; Branching in C</a:t>
            </a:r>
          </a:p>
        </p:txBody>
      </p:sp>
      <p:sp>
        <p:nvSpPr>
          <p:cNvPr id="7171" name="Content Placeholder 2"/>
          <p:cNvSpPr>
            <a:spLocks noGrp="1"/>
          </p:cNvSpPr>
          <p:nvPr>
            <p:ph idx="1"/>
          </p:nvPr>
        </p:nvSpPr>
        <p:spPr>
          <a:xfrm>
            <a:off x="1676400" y="1905001"/>
            <a:ext cx="8839200" cy="4221163"/>
          </a:xfrm>
        </p:spPr>
        <p:txBody>
          <a:bodyPr>
            <a:normAutofit/>
          </a:bodyPr>
          <a:lstStyle/>
          <a:p>
            <a:pPr algn="just" eaLnBrk="1" hangingPunct="1">
              <a:buFont typeface="Wingdings" panose="05000000000000000000" pitchFamily="2" charset="2"/>
              <a:buChar char="§"/>
            </a:pPr>
            <a:r>
              <a:rPr lang="en-US" altLang="en-US" sz="2800" dirty="0">
                <a:latin typeface="Cambria" panose="02040503050406030204" pitchFamily="18" charset="0"/>
              </a:rPr>
              <a:t>C language possesses decision making and branching capabilities by supporting the following statements:</a:t>
            </a:r>
          </a:p>
          <a:p>
            <a:pPr marL="1314450" lvl="2" indent="-514350" algn="just">
              <a:buFont typeface="Calibri" panose="020F0502020204030204" pitchFamily="34" charset="0"/>
              <a:buAutoNum type="arabicPeriod"/>
            </a:pPr>
            <a:r>
              <a:rPr lang="en-US" altLang="en-US" sz="1800" dirty="0">
                <a:latin typeface="Cambria" panose="02040503050406030204" pitchFamily="18" charset="0"/>
              </a:rPr>
              <a:t>If statement</a:t>
            </a:r>
          </a:p>
          <a:p>
            <a:pPr marL="1314450" lvl="2" indent="-514350" algn="just">
              <a:buFont typeface="Calibri" panose="020F0502020204030204" pitchFamily="34" charset="0"/>
              <a:buAutoNum type="arabicPeriod"/>
            </a:pPr>
            <a:r>
              <a:rPr lang="en-US" altLang="en-US" sz="1800" dirty="0">
                <a:latin typeface="Cambria" panose="02040503050406030204" pitchFamily="18" charset="0"/>
              </a:rPr>
              <a:t>Switch statement</a:t>
            </a:r>
          </a:p>
          <a:p>
            <a:pPr marL="1314450" lvl="2" indent="-514350" algn="just">
              <a:buFont typeface="Calibri" panose="020F0502020204030204" pitchFamily="34" charset="0"/>
              <a:buAutoNum type="arabicPeriod"/>
            </a:pPr>
            <a:r>
              <a:rPr lang="en-US" altLang="en-US" sz="1800" dirty="0">
                <a:latin typeface="Cambria" panose="02040503050406030204" pitchFamily="18" charset="0"/>
              </a:rPr>
              <a:t>Conditional operator statement</a:t>
            </a:r>
          </a:p>
          <a:p>
            <a:pPr marL="1314450" lvl="2" indent="-514350" algn="just">
              <a:buFont typeface="Calibri" panose="020F0502020204030204" pitchFamily="34" charset="0"/>
              <a:buAutoNum type="arabicPeriod"/>
            </a:pPr>
            <a:r>
              <a:rPr lang="en-US" altLang="en-US" sz="1800" dirty="0" err="1">
                <a:latin typeface="Cambria" panose="02040503050406030204" pitchFamily="18" charset="0"/>
              </a:rPr>
              <a:t>goto</a:t>
            </a:r>
            <a:r>
              <a:rPr lang="en-US" altLang="en-US" sz="1800" dirty="0">
                <a:latin typeface="Cambria" panose="02040503050406030204" pitchFamily="18" charset="0"/>
              </a:rPr>
              <a:t> statement</a:t>
            </a:r>
          </a:p>
          <a:p>
            <a:pPr algn="just" eaLnBrk="1" hangingPunct="1">
              <a:buFont typeface="Wingdings" panose="05000000000000000000" pitchFamily="2" charset="2"/>
              <a:buChar char="§"/>
            </a:pPr>
            <a:r>
              <a:rPr lang="en-US" altLang="en-US" sz="2800" dirty="0">
                <a:latin typeface="Cambria" panose="02040503050406030204" pitchFamily="18" charset="0"/>
              </a:rPr>
              <a:t>These statements are knows as </a:t>
            </a:r>
            <a:r>
              <a:rPr lang="en-US" altLang="en-US" sz="2800" b="1" dirty="0">
                <a:latin typeface="Cambria" panose="02040503050406030204" pitchFamily="18" charset="0"/>
              </a:rPr>
              <a:t>decision making statements</a:t>
            </a:r>
            <a:r>
              <a:rPr lang="en-US" altLang="en-US" sz="2800" dirty="0">
                <a:latin typeface="Cambria" panose="02040503050406030204" pitchFamily="18" charset="0"/>
              </a:rPr>
              <a:t>. They are also called </a:t>
            </a:r>
            <a:r>
              <a:rPr lang="en-US" altLang="en-US" sz="2800" b="1" dirty="0">
                <a:latin typeface="Cambria" panose="02040503050406030204" pitchFamily="18" charset="0"/>
              </a:rPr>
              <a:t>control statements</a:t>
            </a:r>
            <a:r>
              <a:rPr lang="en-US" altLang="en-US" sz="2800" dirty="0">
                <a:latin typeface="Cambria" panose="02040503050406030204" pitchFamily="18" charset="0"/>
              </a:rPr>
              <a:t> as the control the flow of execution. </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155659574"/>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609600"/>
            <a:ext cx="8229600" cy="1143000"/>
          </a:xfrm>
        </p:spPr>
        <p:txBody>
          <a:bodyPr/>
          <a:lstStyle/>
          <a:p>
            <a:pPr eaLnBrk="1" hangingPunct="1"/>
            <a:r>
              <a:rPr lang="en-US" altLang="en-US" sz="4000" b="1" dirty="0">
                <a:latin typeface="Cambria" panose="02040503050406030204" pitchFamily="18" charset="0"/>
              </a:rPr>
              <a:t>IF Statement</a:t>
            </a:r>
          </a:p>
        </p:txBody>
      </p:sp>
      <p:sp>
        <p:nvSpPr>
          <p:cNvPr id="8195" name="Content Placeholder 2"/>
          <p:cNvSpPr>
            <a:spLocks noGrp="1"/>
          </p:cNvSpPr>
          <p:nvPr>
            <p:ph idx="1"/>
          </p:nvPr>
        </p:nvSpPr>
        <p:spPr>
          <a:xfrm>
            <a:off x="1828800" y="1905000"/>
            <a:ext cx="8382000" cy="4191000"/>
          </a:xfrm>
        </p:spPr>
        <p:txBody>
          <a:bodyPr>
            <a:normAutofit/>
          </a:bodyPr>
          <a:lstStyle/>
          <a:p>
            <a:pPr algn="just" eaLnBrk="1" hangingPunct="1">
              <a:buFont typeface="Wingdings" panose="05000000000000000000" pitchFamily="2" charset="2"/>
              <a:buChar char="§"/>
            </a:pPr>
            <a:r>
              <a:rPr lang="en-US" altLang="en-US" sz="2000" b="1" dirty="0">
                <a:latin typeface="Cambria" panose="02040503050406030204" pitchFamily="18" charset="0"/>
              </a:rPr>
              <a:t>It is basically a two-way decision making statement and is used in conjunction with an expression.</a:t>
            </a:r>
            <a:r>
              <a:rPr lang="en-US" altLang="en-US" sz="2000" dirty="0">
                <a:latin typeface="Cambria" panose="02040503050406030204" pitchFamily="18" charset="0"/>
              </a:rPr>
              <a:t> </a:t>
            </a:r>
          </a:p>
          <a:p>
            <a:pPr algn="just" eaLnBrk="1" hangingPunct="1">
              <a:buFont typeface="Wingdings" panose="05000000000000000000" pitchFamily="2" charset="2"/>
              <a:buChar char="§"/>
            </a:pPr>
            <a:r>
              <a:rPr lang="en-US" altLang="en-US" sz="2000" dirty="0">
                <a:latin typeface="Cambria" panose="02040503050406030204" pitchFamily="18" charset="0"/>
              </a:rPr>
              <a:t>It takes the following structure:</a:t>
            </a:r>
          </a:p>
          <a:p>
            <a:pPr algn="just" eaLnBrk="1" hangingPunct="1">
              <a:buFont typeface="Arial" panose="020B0604020202020204" pitchFamily="34" charset="0"/>
              <a:buNone/>
            </a:pPr>
            <a:r>
              <a:rPr lang="en-US" altLang="en-US" sz="2000" dirty="0">
                <a:latin typeface="Cambria" panose="02040503050406030204" pitchFamily="18" charset="0"/>
              </a:rPr>
              <a:t>                                         </a:t>
            </a:r>
            <a:r>
              <a:rPr lang="en-US" altLang="en-US" sz="2000" b="1" dirty="0">
                <a:latin typeface="Cambria" panose="02040503050406030204" pitchFamily="18" charset="0"/>
              </a:rPr>
              <a:t>if (test-condition)</a:t>
            </a:r>
          </a:p>
          <a:p>
            <a:pPr algn="just" eaLnBrk="1" hangingPunct="1">
              <a:buFont typeface="Wingdings" panose="05000000000000000000" pitchFamily="2" charset="2"/>
              <a:buChar char="§"/>
            </a:pPr>
            <a:r>
              <a:rPr lang="en-US" altLang="en-US" sz="2000" dirty="0">
                <a:latin typeface="Cambria" panose="02040503050406030204" pitchFamily="18" charset="0"/>
              </a:rPr>
              <a:t>It allows the computer to evaluate the expression first and then depending on whether the value of the expression or condition is true or false, it transfer the control to a particular statement.  </a:t>
            </a:r>
          </a:p>
          <a:p>
            <a:pPr algn="just" eaLnBrk="1" hangingPunct="1">
              <a:buFont typeface="Wingdings" panose="05000000000000000000" pitchFamily="2" charset="2"/>
              <a:buChar char="§"/>
            </a:pPr>
            <a:r>
              <a:rPr lang="en-US" altLang="en-US" sz="2000" dirty="0">
                <a:latin typeface="Cambria" panose="02040503050406030204" pitchFamily="18" charset="0"/>
              </a:rPr>
              <a:t>This point of program has two paths to follow, one for the true condition and the other for the false condition.  </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804627389"/>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z="4000" b="1">
                <a:solidFill>
                  <a:srgbClr val="FF0000"/>
                </a:solidFill>
                <a:latin typeface="Cambria" panose="02040503050406030204" pitchFamily="18" charset="0"/>
              </a:rPr>
              <a:t>IF Statement</a:t>
            </a:r>
          </a:p>
        </p:txBody>
      </p:sp>
      <p:sp>
        <p:nvSpPr>
          <p:cNvPr id="10243" name="Content Placeholder 2"/>
          <p:cNvSpPr>
            <a:spLocks noGrp="1"/>
          </p:cNvSpPr>
          <p:nvPr>
            <p:ph idx="1"/>
          </p:nvPr>
        </p:nvSpPr>
        <p:spPr/>
        <p:txBody>
          <a:bodyPr>
            <a:normAutofit/>
          </a:bodyPr>
          <a:lstStyle/>
          <a:p>
            <a:pPr algn="just" eaLnBrk="1" hangingPunct="1">
              <a:buFont typeface="Wingdings" panose="05000000000000000000" pitchFamily="2" charset="2"/>
              <a:buChar char="§"/>
            </a:pPr>
            <a:r>
              <a:rPr lang="en-US" altLang="en-US" sz="2800" dirty="0">
                <a:latin typeface="Cambria" panose="02040503050406030204" pitchFamily="18" charset="0"/>
              </a:rPr>
              <a:t>The if statement can be implemented if four different forms depending on the complexity of the conditions to be tested. </a:t>
            </a:r>
          </a:p>
          <a:p>
            <a:pPr algn="just" eaLnBrk="1" hangingPunct="1">
              <a:buFont typeface="Wingdings" panose="05000000000000000000" pitchFamily="2" charset="2"/>
              <a:buChar char="§"/>
            </a:pPr>
            <a:r>
              <a:rPr lang="en-US" altLang="en-US" sz="2800" dirty="0">
                <a:latin typeface="Cambria" panose="02040503050406030204" pitchFamily="18" charset="0"/>
              </a:rPr>
              <a:t>The four forms are:</a:t>
            </a:r>
          </a:p>
          <a:p>
            <a:pPr marL="1314450" lvl="2" indent="-514350">
              <a:buFont typeface="Calibri" panose="020F0502020204030204" pitchFamily="34" charset="0"/>
              <a:buAutoNum type="arabicPeriod"/>
            </a:pPr>
            <a:r>
              <a:rPr lang="en-US" altLang="en-US" sz="2800" dirty="0">
                <a:latin typeface="Cambria" panose="02040503050406030204" pitchFamily="18" charset="0"/>
              </a:rPr>
              <a:t>Simple if statement</a:t>
            </a:r>
          </a:p>
          <a:p>
            <a:pPr marL="1314450" lvl="2" indent="-514350">
              <a:buFont typeface="Calibri" panose="020F0502020204030204" pitchFamily="34" charset="0"/>
              <a:buAutoNum type="arabicPeriod"/>
            </a:pPr>
            <a:r>
              <a:rPr lang="en-US" altLang="en-US" sz="2800" dirty="0">
                <a:latin typeface="Cambria" panose="02040503050406030204" pitchFamily="18" charset="0"/>
              </a:rPr>
              <a:t>If else statement</a:t>
            </a:r>
          </a:p>
          <a:p>
            <a:pPr marL="1314450" lvl="2" indent="-514350">
              <a:buFont typeface="Calibri" panose="020F0502020204030204" pitchFamily="34" charset="0"/>
              <a:buAutoNum type="arabicPeriod"/>
            </a:pPr>
            <a:r>
              <a:rPr lang="en-US" altLang="en-US" sz="2800" dirty="0">
                <a:latin typeface="Cambria" panose="02040503050406030204" pitchFamily="18" charset="0"/>
              </a:rPr>
              <a:t>Nested if else statement</a:t>
            </a:r>
          </a:p>
          <a:p>
            <a:pPr marL="1314450" lvl="2" indent="-514350">
              <a:buFont typeface="Calibri" panose="020F0502020204030204" pitchFamily="34" charset="0"/>
              <a:buAutoNum type="arabicPeriod"/>
            </a:pPr>
            <a:r>
              <a:rPr lang="en-US" altLang="en-US" sz="2800" dirty="0">
                <a:latin typeface="Cambria" panose="02040503050406030204" pitchFamily="18" charset="0"/>
              </a:rPr>
              <a:t>Else if ladder</a:t>
            </a:r>
          </a:p>
          <a:p>
            <a:pPr eaLnBrk="1" hangingPunct="1">
              <a:buFont typeface="Wingdings" panose="05000000000000000000" pitchFamily="2" charset="2"/>
              <a:buChar char="§"/>
            </a:pPr>
            <a:endParaRPr lang="en-US" altLang="en-US" sz="3600" dirty="0">
              <a:latin typeface="Cambria" panose="02040503050406030204" pitchFamily="18" charset="0"/>
            </a:endParaRP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619400348"/>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057400" y="1066800"/>
            <a:ext cx="8153400" cy="780288"/>
          </a:xfrm>
        </p:spPr>
        <p:txBody>
          <a:bodyPr/>
          <a:lstStyle/>
          <a:p>
            <a:pPr eaLnBrk="1" hangingPunct="1"/>
            <a:r>
              <a:rPr lang="en-US" altLang="en-US" sz="4000" b="1" dirty="0">
                <a:solidFill>
                  <a:srgbClr val="FF0000"/>
                </a:solidFill>
                <a:latin typeface="Cambria" panose="02040503050406030204" pitchFamily="18" charset="0"/>
              </a:rPr>
              <a:t>Simple if Statement- Structure</a:t>
            </a:r>
          </a:p>
        </p:txBody>
      </p:sp>
      <p:sp>
        <p:nvSpPr>
          <p:cNvPr id="3" name="Content Placeholder 2"/>
          <p:cNvSpPr>
            <a:spLocks noGrp="1"/>
          </p:cNvSpPr>
          <p:nvPr>
            <p:ph idx="1"/>
          </p:nvPr>
        </p:nvSpPr>
        <p:spPr>
          <a:xfrm>
            <a:off x="2819400" y="2667000"/>
            <a:ext cx="7219950" cy="3509962"/>
          </a:xfrm>
        </p:spPr>
        <p:txBody>
          <a:bodyPr rtlCol="0">
            <a:normAutofit fontScale="77500" lnSpcReduction="20000"/>
          </a:bodyPr>
          <a:lstStyle/>
          <a:p>
            <a:pPr>
              <a:buFont typeface="Wingdings" pitchFamily="2" charset="2"/>
              <a:buChar char="§"/>
              <a:defRPr/>
            </a:pPr>
            <a:r>
              <a:rPr lang="en-US" dirty="0">
                <a:latin typeface="Cambria" pitchFamily="18" charset="0"/>
              </a:rPr>
              <a:t>The general form of a simple if statement is:</a:t>
            </a:r>
          </a:p>
          <a:p>
            <a:pPr marL="0" indent="0">
              <a:buNone/>
              <a:defRPr/>
            </a:pPr>
            <a:endParaRPr lang="en-US" dirty="0">
              <a:latin typeface="Cambria" pitchFamily="18" charset="0"/>
            </a:endParaRPr>
          </a:p>
          <a:p>
            <a:pPr marL="0" indent="0">
              <a:buNone/>
              <a:defRPr/>
            </a:pPr>
            <a:r>
              <a:rPr lang="en-US" dirty="0">
                <a:latin typeface="Cambria" pitchFamily="18" charset="0"/>
              </a:rPr>
              <a:t>           if (test_condition)</a:t>
            </a:r>
          </a:p>
          <a:p>
            <a:pPr marL="0" indent="0">
              <a:buNone/>
              <a:defRPr/>
            </a:pPr>
            <a:r>
              <a:rPr lang="en-US" dirty="0">
                <a:latin typeface="Cambria" pitchFamily="18" charset="0"/>
              </a:rPr>
              <a:t>		{</a:t>
            </a:r>
          </a:p>
          <a:p>
            <a:pPr marL="0" indent="0">
              <a:buNone/>
              <a:defRPr/>
            </a:pPr>
            <a:r>
              <a:rPr lang="en-US" dirty="0">
                <a:latin typeface="Cambria" pitchFamily="18" charset="0"/>
              </a:rPr>
              <a:t>			statement-block;</a:t>
            </a:r>
          </a:p>
          <a:p>
            <a:pPr marL="0" indent="0">
              <a:buNone/>
              <a:defRPr/>
            </a:pPr>
            <a:r>
              <a:rPr lang="en-US" dirty="0">
                <a:latin typeface="Cambria" pitchFamily="18" charset="0"/>
              </a:rPr>
              <a:t>		} </a:t>
            </a:r>
          </a:p>
          <a:p>
            <a:pPr marL="0" indent="0">
              <a:buNone/>
              <a:defRPr/>
            </a:pPr>
            <a:r>
              <a:rPr lang="en-US" dirty="0">
                <a:latin typeface="Cambria" pitchFamily="18" charset="0"/>
              </a:rPr>
              <a:t>	statement x;</a:t>
            </a:r>
          </a:p>
          <a:p>
            <a:pPr marL="0" indent="0">
              <a:buNone/>
              <a:defRPr/>
            </a:pPr>
            <a:endParaRPr lang="en-US" dirty="0">
              <a:latin typeface="Cambria" pitchFamily="18" charset="0"/>
            </a:endParaRPr>
          </a:p>
          <a:p>
            <a:pPr marL="0" indent="0">
              <a:buNone/>
              <a:defRPr/>
            </a:pPr>
            <a:endParaRPr lang="en-US" dirty="0">
              <a:latin typeface="Cambria" pitchFamily="18" charset="0"/>
            </a:endParaRPr>
          </a:p>
          <a:p>
            <a:pPr marL="0" indent="0">
              <a:buNone/>
              <a:defRPr/>
            </a:pPr>
            <a:endParaRPr lang="en-US" dirty="0">
              <a:latin typeface="Cambria" pitchFamily="18" charset="0"/>
            </a:endParaRPr>
          </a:p>
          <a:p>
            <a:pPr marL="0" indent="0">
              <a:buNone/>
              <a:defRPr/>
            </a:pPr>
            <a:r>
              <a:rPr lang="en-US" dirty="0">
                <a:latin typeface="Cambria" pitchFamily="18" charset="0"/>
              </a:rPr>
              <a:t> </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82397241"/>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05000" y="704088"/>
            <a:ext cx="8305800" cy="819912"/>
          </a:xfrm>
        </p:spPr>
        <p:txBody>
          <a:bodyPr/>
          <a:lstStyle/>
          <a:p>
            <a:pPr eaLnBrk="1" hangingPunct="1"/>
            <a:r>
              <a:rPr lang="en-US" altLang="en-US" sz="4000" b="1" dirty="0">
                <a:solidFill>
                  <a:srgbClr val="FF0000"/>
                </a:solidFill>
                <a:latin typeface="Cambria" panose="02040503050406030204" pitchFamily="18" charset="0"/>
              </a:rPr>
              <a:t>Simple if Statement</a:t>
            </a:r>
          </a:p>
        </p:txBody>
      </p:sp>
      <p:sp>
        <p:nvSpPr>
          <p:cNvPr id="3" name="Content Placeholder 2"/>
          <p:cNvSpPr>
            <a:spLocks noGrp="1"/>
          </p:cNvSpPr>
          <p:nvPr>
            <p:ph idx="1"/>
          </p:nvPr>
        </p:nvSpPr>
        <p:spPr>
          <a:xfrm>
            <a:off x="2286000" y="1690689"/>
            <a:ext cx="7753350" cy="4486274"/>
          </a:xfrm>
        </p:spPr>
        <p:txBody>
          <a:bodyPr rtlCol="0">
            <a:noAutofit/>
          </a:bodyPr>
          <a:lstStyle/>
          <a:p>
            <a:pPr algn="just">
              <a:buFont typeface="Wingdings" pitchFamily="2" charset="2"/>
              <a:buChar char="§"/>
              <a:defRPr/>
            </a:pPr>
            <a:r>
              <a:rPr lang="en-US" sz="2400" dirty="0">
                <a:latin typeface="Cambria" pitchFamily="18" charset="0"/>
              </a:rPr>
              <a:t>The statement block may consists of a single statement or a group of statements. </a:t>
            </a:r>
          </a:p>
          <a:p>
            <a:pPr algn="just">
              <a:buFont typeface="Wingdings" pitchFamily="2" charset="2"/>
              <a:buChar char="§"/>
              <a:defRPr/>
            </a:pPr>
            <a:r>
              <a:rPr lang="en-US" sz="2400" dirty="0">
                <a:latin typeface="Cambria" pitchFamily="18" charset="0"/>
              </a:rPr>
              <a:t>If the test_condition is satisfied then the statement block will be executed first then the statement-x will be executed after completing the execution of statement block.</a:t>
            </a:r>
          </a:p>
          <a:p>
            <a:pPr algn="just">
              <a:buFont typeface="Wingdings" pitchFamily="2" charset="2"/>
              <a:buChar char="§"/>
              <a:defRPr/>
            </a:pPr>
            <a:r>
              <a:rPr lang="en-US" sz="2400" dirty="0">
                <a:latin typeface="Cambria" pitchFamily="18" charset="0"/>
              </a:rPr>
              <a:t>Otherwise if the test_condition doesn’t satisfied then, the statement block will be skipped and the execution will jump to the statement-x.</a:t>
            </a:r>
          </a:p>
          <a:p>
            <a:pPr algn="just">
              <a:buFont typeface="Wingdings" pitchFamily="2" charset="2"/>
              <a:buChar char="§"/>
              <a:defRPr/>
            </a:pPr>
            <a:r>
              <a:rPr lang="en-US" sz="2400" dirty="0">
                <a:latin typeface="Cambria" pitchFamily="18" charset="0"/>
              </a:rPr>
              <a:t>So in short when the condition is true then both the statement block and the statement-x are executed but in sequence.</a:t>
            </a:r>
          </a:p>
          <a:p>
            <a:pPr>
              <a:buFont typeface="Wingdings" pitchFamily="2" charset="2"/>
              <a:buChar char="§"/>
              <a:defRPr/>
            </a:pPr>
            <a:endParaRPr lang="en-US" sz="2400" dirty="0">
              <a:latin typeface="Cambria" pitchFamily="18" charset="0"/>
            </a:endParaRPr>
          </a:p>
          <a:p>
            <a:pPr marL="0" indent="0">
              <a:buNone/>
              <a:defRPr/>
            </a:pPr>
            <a:endParaRPr lang="en-US" sz="2400" dirty="0">
              <a:latin typeface="Cambria" pitchFamily="18" charset="0"/>
            </a:endParaRPr>
          </a:p>
          <a:p>
            <a:pPr marL="0" indent="0">
              <a:buNone/>
              <a:defRPr/>
            </a:pPr>
            <a:endParaRPr lang="en-US" sz="2400" dirty="0">
              <a:latin typeface="Cambria" pitchFamily="18" charset="0"/>
            </a:endParaRPr>
          </a:p>
          <a:p>
            <a:pPr marL="0" indent="0">
              <a:buNone/>
              <a:defRPr/>
            </a:pPr>
            <a:r>
              <a:rPr lang="en-US" sz="2400" dirty="0">
                <a:latin typeface="Cambria" pitchFamily="18" charset="0"/>
              </a:rPr>
              <a:t> </a:t>
            </a:r>
          </a:p>
        </p:txBody>
      </p:sp>
      <p:sp>
        <p:nvSpPr>
          <p:cNvPr id="2" name="Footer Placeholder 1"/>
          <p:cNvSpPr>
            <a:spLocks noGrp="1"/>
          </p:cNvSpPr>
          <p:nvPr>
            <p:ph type="ftr" sz="quarter" idx="11"/>
          </p:nvPr>
        </p:nvSpPr>
        <p:spPr/>
        <p:txBody>
          <a:bodyPr/>
          <a:lstStyle/>
          <a:p>
            <a:r>
              <a:rPr lang="en-US"/>
              <a:t>Compiled By: Dabbal S. Mahara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631157105"/>
      </p:ext>
    </p:extLst>
  </p:cSld>
  <p:clrMapOvr>
    <a:masterClrMapping/>
  </p:clrMapOvr>
  <p:transition spd="slow">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1684</TotalTime>
  <Words>3526</Words>
  <Application>Microsoft Office PowerPoint</Application>
  <PresentationFormat>Widescreen</PresentationFormat>
  <Paragraphs>530</Paragraphs>
  <Slides>42</Slides>
  <Notes>2</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42</vt:i4>
      </vt:variant>
    </vt:vector>
  </HeadingPairs>
  <TitlesOfParts>
    <vt:vector size="58" baseType="lpstr">
      <vt:lpstr>Arial</vt:lpstr>
      <vt:lpstr>Calibri</vt:lpstr>
      <vt:lpstr>Calibri Light</vt:lpstr>
      <vt:lpstr>Cambria</vt:lpstr>
      <vt:lpstr>Century Gothic</vt:lpstr>
      <vt:lpstr>Constantia</vt:lpstr>
      <vt:lpstr>Gill Sans MT</vt:lpstr>
      <vt:lpstr>Times New Roman</vt:lpstr>
      <vt:lpstr>Wingdings</vt:lpstr>
      <vt:lpstr>Wingdings 2</vt:lpstr>
      <vt:lpstr>Wingdings 3</vt:lpstr>
      <vt:lpstr>Flow</vt:lpstr>
      <vt:lpstr>Wisp</vt:lpstr>
      <vt:lpstr>Dividend</vt:lpstr>
      <vt:lpstr>Office Theme</vt:lpstr>
      <vt:lpstr>1_Office Theme</vt:lpstr>
      <vt:lpstr>UNIT – 3 Part I Selection Statements </vt:lpstr>
      <vt:lpstr>Control Statements</vt:lpstr>
      <vt:lpstr>Selection Statements</vt:lpstr>
      <vt:lpstr>PowerPoint Presentation</vt:lpstr>
      <vt:lpstr>Decision Making &amp; Branching in C</vt:lpstr>
      <vt:lpstr>IF Statement</vt:lpstr>
      <vt:lpstr>IF Statement</vt:lpstr>
      <vt:lpstr>Simple if Statement- Structure</vt:lpstr>
      <vt:lpstr>Simple if Statement</vt:lpstr>
      <vt:lpstr>Simple if Statement- Flowchart</vt:lpstr>
      <vt:lpstr>Simple if Statement-Example</vt:lpstr>
      <vt:lpstr>Simple if Statement</vt:lpstr>
      <vt:lpstr>Simple if Statement</vt:lpstr>
      <vt:lpstr>Simple if Statement</vt:lpstr>
      <vt:lpstr>PowerPoint Presentation</vt:lpstr>
      <vt:lpstr>if…else Statement</vt:lpstr>
      <vt:lpstr>PowerPoint Presentation</vt:lpstr>
      <vt:lpstr>PowerPoint Presentation</vt:lpstr>
      <vt:lpstr>Example</vt:lpstr>
      <vt:lpstr>PowerPoint Presentation</vt:lpstr>
      <vt:lpstr>Class Work</vt:lpstr>
      <vt:lpstr>If … else if statement</vt:lpstr>
      <vt:lpstr>PowerPoint Presentation</vt:lpstr>
      <vt:lpstr>If …else if statement…</vt:lpstr>
      <vt:lpstr>PowerPoint Presentation</vt:lpstr>
      <vt:lpstr>PowerPoint Presentation</vt:lpstr>
      <vt:lpstr>PowerPoint Presentation</vt:lpstr>
      <vt:lpstr>Nested if…else Statement</vt:lpstr>
      <vt:lpstr>PowerPoint Presentation</vt:lpstr>
      <vt:lpstr>PowerPoint Presentation</vt:lpstr>
      <vt:lpstr>PowerPoint Presentation</vt:lpstr>
      <vt:lpstr>PowerPoint Presentation</vt:lpstr>
      <vt:lpstr>switch Statement</vt:lpstr>
      <vt:lpstr>PowerPoint Presentation</vt:lpstr>
      <vt:lpstr>Switch statement</vt:lpstr>
      <vt:lpstr>PowerPoint Presentation</vt:lpstr>
      <vt:lpstr>PowerPoint Presentation</vt:lpstr>
      <vt:lpstr>PowerPoint Presentation</vt:lpstr>
      <vt:lpstr>goto Statement</vt:lpstr>
      <vt:lpstr>PowerPoint Presentation</vt:lpstr>
      <vt:lpstr>Homework</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Control Statement</dc:title>
  <dc:creator>DsinghMa</dc:creator>
  <cp:lastModifiedBy>DABBAL SINGH  MAHARA</cp:lastModifiedBy>
  <cp:revision>260</cp:revision>
  <dcterms:created xsi:type="dcterms:W3CDTF">2006-08-16T00:00:00Z</dcterms:created>
  <dcterms:modified xsi:type="dcterms:W3CDTF">2023-01-31T15:00:29Z</dcterms:modified>
</cp:coreProperties>
</file>