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 id="2147483778" r:id="rId2"/>
    <p:sldMasterId id="2147483844" r:id="rId3"/>
    <p:sldMasterId id="2147483868" r:id="rId4"/>
    <p:sldMasterId id="2147483880" r:id="rId5"/>
    <p:sldMasterId id="2147483892" r:id="rId6"/>
    <p:sldMasterId id="2147483916" r:id="rId7"/>
  </p:sldMasterIdLst>
  <p:notesMasterIdLst>
    <p:notesMasterId r:id="rId46"/>
  </p:notesMasterIdLst>
  <p:sldIdLst>
    <p:sldId id="383" r:id="rId8"/>
    <p:sldId id="384" r:id="rId9"/>
    <p:sldId id="385" r:id="rId10"/>
    <p:sldId id="388" r:id="rId11"/>
    <p:sldId id="260" r:id="rId12"/>
    <p:sldId id="386" r:id="rId13"/>
    <p:sldId id="262" r:id="rId14"/>
    <p:sldId id="263" r:id="rId15"/>
    <p:sldId id="264" r:id="rId16"/>
    <p:sldId id="265" r:id="rId17"/>
    <p:sldId id="266" r:id="rId18"/>
    <p:sldId id="267" r:id="rId19"/>
    <p:sldId id="269" r:id="rId20"/>
    <p:sldId id="268" r:id="rId21"/>
    <p:sldId id="270" r:id="rId22"/>
    <p:sldId id="273" r:id="rId23"/>
    <p:sldId id="390" r:id="rId24"/>
    <p:sldId id="274" r:id="rId25"/>
    <p:sldId id="277" r:id="rId26"/>
    <p:sldId id="278" r:id="rId27"/>
    <p:sldId id="279" r:id="rId28"/>
    <p:sldId id="280" r:id="rId29"/>
    <p:sldId id="282" r:id="rId30"/>
    <p:sldId id="283" r:id="rId31"/>
    <p:sldId id="284" r:id="rId32"/>
    <p:sldId id="285" r:id="rId33"/>
    <p:sldId id="286" r:id="rId34"/>
    <p:sldId id="287" r:id="rId35"/>
    <p:sldId id="290" r:id="rId36"/>
    <p:sldId id="291" r:id="rId37"/>
    <p:sldId id="292" r:id="rId38"/>
    <p:sldId id="293" r:id="rId39"/>
    <p:sldId id="294" r:id="rId40"/>
    <p:sldId id="295" r:id="rId41"/>
    <p:sldId id="299" r:id="rId42"/>
    <p:sldId id="300" r:id="rId43"/>
    <p:sldId id="301" r:id="rId44"/>
    <p:sldId id="38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65" d="100"/>
          <a:sy n="65" d="100"/>
        </p:scale>
        <p:origin x="828"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viewProps" Target="viewProps.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notesMaster" Target="notesMasters/notesMaster1.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4F5812-138A-46F2-B81F-2E77FD647F2A}" type="datetimeFigureOut">
              <a:rPr lang="en-US" smtClean="0"/>
              <a:pPr/>
              <a:t>3/6/2023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F270F9-6597-4771-853F-A7E196B8FA2E}" type="slidenum">
              <a:rPr lang="en-US" smtClean="0"/>
              <a:pPr/>
              <a:t>‹#›</a:t>
            </a:fld>
            <a:endParaRPr lang="en-US" dirty="0"/>
          </a:p>
        </p:txBody>
      </p:sp>
    </p:spTree>
    <p:extLst>
      <p:ext uri="{BB962C8B-B14F-4D97-AF65-F5344CB8AC3E}">
        <p14:creationId xmlns:p14="http://schemas.microsoft.com/office/powerpoint/2010/main" val="1978423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A94529-9AF2-465F-AE5B-846A446D81BF}" type="slidenum">
              <a:rPr lang="en-US" smtClean="0"/>
              <a:t>1</a:t>
            </a:fld>
            <a:endParaRPr lang="en-US"/>
          </a:p>
        </p:txBody>
      </p:sp>
    </p:spTree>
    <p:extLst>
      <p:ext uri="{BB962C8B-B14F-4D97-AF65-F5344CB8AC3E}">
        <p14:creationId xmlns:p14="http://schemas.microsoft.com/office/powerpoint/2010/main" val="66997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857749-FC88-4A6C-BCF6-C9AD7CB16E01}" type="datetime1">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29490151"/>
      </p:ext>
    </p:extLst>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7505-C91B-44A9-8A68-48E46C58EB6F}" type="datetime1">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9593396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7505-C91B-44A9-8A68-48E46C58EB6F}" type="datetime1">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3617852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94C7505-C91B-44A9-8A68-48E46C58EB6F}" type="datetime1">
              <a:rPr lang="en-US" smtClean="0"/>
              <a:pPr/>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314968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94C7505-C91B-44A9-8A68-48E46C58EB6F}" type="datetime1">
              <a:rPr lang="en-US" smtClean="0"/>
              <a:pPr/>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910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94C7505-C91B-44A9-8A68-48E46C58EB6F}" type="datetime1">
              <a:rPr lang="en-US" smtClean="0"/>
              <a:pPr/>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01172220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ADF49B-191B-43E5-88CD-36B63AF62B28}" type="datetime1">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002252264"/>
      </p:ext>
    </p:extLst>
  </p:cSld>
  <p:clrMapOvr>
    <a:masterClrMapping/>
  </p:clrMapOvr>
  <p:transition spd="slow">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EF671-ECF2-45C9-AC86-D90C397746CC}" type="datetime1">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035374170"/>
      </p:ext>
    </p:extLst>
  </p:cSld>
  <p:clrMapOvr>
    <a:masterClrMapping/>
  </p:clrMapOvr>
  <p:transition spd="slow">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857749-FC88-4A6C-BCF6-C9AD7CB16E01}" type="datetime1">
              <a:rPr lang="en-US" smtClean="0"/>
              <a:pPr/>
              <a:t>3/6/2023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B6F15528-21DE-4FAA-801E-634DDDAF4B2B}"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2681070"/>
      </p:ext>
    </p:extLst>
  </p:cSld>
  <p:clrMapOvr>
    <a:masterClrMapping/>
  </p:clrMapOvr>
  <p:transition spd="slow">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B0E51-7385-42E0-BF76-C9A3DF359712}" type="datetime1">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42155386"/>
      </p:ext>
    </p:extLst>
  </p:cSld>
  <p:clrMapOvr>
    <a:masterClrMapping/>
  </p:clrMapOvr>
  <p:transition spd="slow">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299A12-3433-4054-B104-9EC87777E230}" type="datetime1">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5340653"/>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B0E51-7385-42E0-BF76-C9A3DF359712}" type="datetime1">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17388309"/>
      </p:ext>
    </p:extLst>
  </p:cSld>
  <p:clrMapOvr>
    <a:masterClrMapping/>
  </p:clrMapOvr>
  <p:transition spd="slow">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F6B17C-D45C-416C-AE23-89D414CFC08B}" type="datetime1">
              <a:rPr lang="en-US" smtClean="0"/>
              <a:pPr/>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8916086"/>
      </p:ext>
    </p:extLst>
  </p:cSld>
  <p:clrMapOvr>
    <a:masterClrMapping/>
  </p:clrMapOvr>
  <p:transition spd="slow">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4C7505-C91B-44A9-8A68-48E46C58EB6F}" type="datetime1">
              <a:rPr lang="en-US" smtClean="0"/>
              <a:pPr/>
              <a:t>3/6/2023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0489526"/>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0B8A7E-5CA2-4531-9B76-8BB4441C5181}" type="datetime1">
              <a:rPr lang="en-US" smtClean="0"/>
              <a:pPr/>
              <a:t>3/6/2023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1998502"/>
      </p:ext>
    </p:extLst>
  </p:cSld>
  <p:clrMapOvr>
    <a:masterClrMapping/>
  </p:clrMapOvr>
  <p:transition spd="slow">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7D15F5-ABDF-4ACE-A4B3-9F95D64B1F00}" type="datetime1">
              <a:rPr lang="en-US" smtClean="0"/>
              <a:pPr/>
              <a:t>3/6/2023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60605831"/>
      </p:ext>
    </p:extLst>
  </p:cSld>
  <p:clrMapOvr>
    <a:masterClrMapping/>
  </p:clrMapOvr>
  <p:transition spd="slow">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45F428-E969-403B-BDE2-88601838CED9}" type="datetime1">
              <a:rPr lang="en-US" smtClean="0"/>
              <a:pPr/>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615532"/>
      </p:ext>
    </p:extLst>
  </p:cSld>
  <p:clrMapOvr>
    <a:masterClrMapping/>
  </p:clrMapOvr>
  <p:transition spd="slow">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2B4B3F9-D4EB-43FB-BD35-511CCF7D2447}" type="datetime1">
              <a:rPr lang="en-US" smtClean="0"/>
              <a:pPr/>
              <a:t>3/6/2023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626465"/>
      </p:ext>
    </p:extLst>
  </p:cSld>
  <p:clrMapOvr>
    <a:masterClrMapping/>
  </p:clrMapOvr>
  <p:transition spd="slow">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ADF49B-191B-43E5-88CD-36B63AF62B28}" type="datetime1">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0893151"/>
      </p:ext>
    </p:extLst>
  </p:cSld>
  <p:clrMapOvr>
    <a:masterClrMapping/>
  </p:clrMapOvr>
  <p:transition spd="slow">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EF671-ECF2-45C9-AC86-D90C397746CC}" type="datetime1">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8052140"/>
      </p:ext>
    </p:extLst>
  </p:cSld>
  <p:clrMapOvr>
    <a:masterClrMapping/>
  </p:clrMapOvr>
  <p:transition spd="slow">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857749-FC88-4A6C-BCF6-C9AD7CB16E01}" type="datetime1">
              <a:rPr lang="en-US" smtClean="0"/>
              <a:pPr/>
              <a:t>3/6/2023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B6F15528-21DE-4FAA-801E-634DDDAF4B2B}"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987951"/>
      </p:ext>
    </p:extLst>
  </p:cSld>
  <p:clrMapOvr>
    <a:masterClrMapping/>
  </p:clrMapOvr>
  <p:transition spd="slow">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B0E51-7385-42E0-BF76-C9A3DF359712}" type="datetime1">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7646551"/>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299A12-3433-4054-B104-9EC87777E230}" type="datetime1">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407222383"/>
      </p:ext>
    </p:extLst>
  </p:cSld>
  <p:clrMapOvr>
    <a:masterClrMapping/>
  </p:clrMapOvr>
  <p:transition spd="slow">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299A12-3433-4054-B104-9EC87777E230}" type="datetime1">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3333685"/>
      </p:ext>
    </p:extLst>
  </p:cSld>
  <p:clrMapOvr>
    <a:masterClrMapping/>
  </p:clrMapOvr>
  <p:transition spd="slow">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F6B17C-D45C-416C-AE23-89D414CFC08B}" type="datetime1">
              <a:rPr lang="en-US" smtClean="0"/>
              <a:pPr/>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0273089"/>
      </p:ext>
    </p:extLst>
  </p:cSld>
  <p:clrMapOvr>
    <a:masterClrMapping/>
  </p:clrMapOvr>
  <p:transition spd="slow">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4C7505-C91B-44A9-8A68-48E46C58EB6F}" type="datetime1">
              <a:rPr lang="en-US" smtClean="0"/>
              <a:pPr/>
              <a:t>3/6/2023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3078923"/>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0B8A7E-5CA2-4531-9B76-8BB4441C5181}" type="datetime1">
              <a:rPr lang="en-US" smtClean="0"/>
              <a:pPr/>
              <a:t>3/6/2023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0773072"/>
      </p:ext>
    </p:extLst>
  </p:cSld>
  <p:clrMapOvr>
    <a:masterClrMapping/>
  </p:clrMapOvr>
  <p:transition spd="slow">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7D15F5-ABDF-4ACE-A4B3-9F95D64B1F00}" type="datetime1">
              <a:rPr lang="en-US" smtClean="0"/>
              <a:pPr/>
              <a:t>3/6/2023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44356012"/>
      </p:ext>
    </p:extLst>
  </p:cSld>
  <p:clrMapOvr>
    <a:masterClrMapping/>
  </p:clrMapOvr>
  <p:transition spd="slow">
    <p:wipe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45F428-E969-403B-BDE2-88601838CED9}" type="datetime1">
              <a:rPr lang="en-US" smtClean="0"/>
              <a:pPr/>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6966038"/>
      </p:ext>
    </p:extLst>
  </p:cSld>
  <p:clrMapOvr>
    <a:masterClrMapping/>
  </p:clrMapOvr>
  <p:transition spd="slow">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2B4B3F9-D4EB-43FB-BD35-511CCF7D2447}" type="datetime1">
              <a:rPr lang="en-US" smtClean="0"/>
              <a:pPr/>
              <a:t>3/6/2023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5094809"/>
      </p:ext>
    </p:extLst>
  </p:cSld>
  <p:clrMapOvr>
    <a:masterClrMapping/>
  </p:clrMapOvr>
  <p:transition spd="slow">
    <p:wipe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ADF49B-191B-43E5-88CD-36B63AF62B28}" type="datetime1">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6084531"/>
      </p:ext>
    </p:extLst>
  </p:cSld>
  <p:clrMapOvr>
    <a:masterClrMapping/>
  </p:clrMapOvr>
  <p:transition spd="slow">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EF671-ECF2-45C9-AC86-D90C397746CC}" type="datetime1">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2929430"/>
      </p:ext>
    </p:extLst>
  </p:cSld>
  <p:clrMapOvr>
    <a:masterClrMapping/>
  </p:clrMapOvr>
  <p:transition spd="slow">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7D0A1-0795-4DB8-9B4D-C66D3E6974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889017-9A23-4E8D-8707-442707D970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C19024-94BB-4365-BD6D-0EECB061D06B}"/>
              </a:ext>
            </a:extLst>
          </p:cNvPr>
          <p:cNvSpPr>
            <a:spLocks noGrp="1"/>
          </p:cNvSpPr>
          <p:nvPr>
            <p:ph type="dt" sz="half" idx="10"/>
          </p:nvPr>
        </p:nvSpPr>
        <p:spPr/>
        <p:txBody>
          <a:bodyPr/>
          <a:lstStyle/>
          <a:p>
            <a:fld id="{C2857749-FC88-4A6C-BCF6-C9AD7CB16E01}" type="datetime1">
              <a:rPr lang="en-US" smtClean="0"/>
              <a:pPr/>
              <a:t>3/6/2023</a:t>
            </a:fld>
            <a:endParaRPr lang="en-US" dirty="0"/>
          </a:p>
        </p:txBody>
      </p:sp>
      <p:sp>
        <p:nvSpPr>
          <p:cNvPr id="5" name="Footer Placeholder 4">
            <a:extLst>
              <a:ext uri="{FF2B5EF4-FFF2-40B4-BE49-F238E27FC236}">
                <a16:creationId xmlns:a16="http://schemas.microsoft.com/office/drawing/2014/main" id="{5B2D880E-832A-4C4B-8D5F-3BFC6854C0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9C8C5B-EC24-4FD6-89B9-B534CF0BA836}"/>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8096971"/>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F6B17C-D45C-416C-AE23-89D414CFC08B}" type="datetime1">
              <a:rPr lang="en-US" smtClean="0"/>
              <a:pPr/>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192204325"/>
      </p:ext>
    </p:extLst>
  </p:cSld>
  <p:clrMapOvr>
    <a:masterClrMapping/>
  </p:clrMapOvr>
  <p:transition spd="slow">
    <p:wipe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BFBDB-66BD-454A-8311-F8CFD46C0C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377CC8-0743-4373-BFFE-C954C72205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539A7A-C967-4233-AA50-A2A98F595FEB}"/>
              </a:ext>
            </a:extLst>
          </p:cNvPr>
          <p:cNvSpPr>
            <a:spLocks noGrp="1"/>
          </p:cNvSpPr>
          <p:nvPr>
            <p:ph type="dt" sz="half" idx="10"/>
          </p:nvPr>
        </p:nvSpPr>
        <p:spPr/>
        <p:txBody>
          <a:bodyPr/>
          <a:lstStyle/>
          <a:p>
            <a:fld id="{6B0B0E51-7385-42E0-BF76-C9A3DF359712}" type="datetime1">
              <a:rPr lang="en-US" smtClean="0"/>
              <a:pPr/>
              <a:t>3/6/2023</a:t>
            </a:fld>
            <a:endParaRPr lang="en-US" dirty="0"/>
          </a:p>
        </p:txBody>
      </p:sp>
      <p:sp>
        <p:nvSpPr>
          <p:cNvPr id="5" name="Footer Placeholder 4">
            <a:extLst>
              <a:ext uri="{FF2B5EF4-FFF2-40B4-BE49-F238E27FC236}">
                <a16:creationId xmlns:a16="http://schemas.microsoft.com/office/drawing/2014/main" id="{0066DBE9-02DC-4309-8091-FEDAE191A5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58624C-FAB2-4307-AE20-5F1839DFB5B7}"/>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44464308"/>
      </p:ext>
    </p:extLst>
  </p:cSld>
  <p:clrMapOvr>
    <a:masterClrMapping/>
  </p:clrMapOvr>
  <p:transition spd="slow">
    <p:wipe dir="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60120-EAD3-4CEE-8D4C-831B7C09C9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50D628-5D16-436B-A272-0CE976DC47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087AA3-7B94-4E90-8D7F-C667606AC580}"/>
              </a:ext>
            </a:extLst>
          </p:cNvPr>
          <p:cNvSpPr>
            <a:spLocks noGrp="1"/>
          </p:cNvSpPr>
          <p:nvPr>
            <p:ph type="dt" sz="half" idx="10"/>
          </p:nvPr>
        </p:nvSpPr>
        <p:spPr/>
        <p:txBody>
          <a:bodyPr/>
          <a:lstStyle/>
          <a:p>
            <a:fld id="{1E299A12-3433-4054-B104-9EC87777E230}" type="datetime1">
              <a:rPr lang="en-US" smtClean="0"/>
              <a:pPr/>
              <a:t>3/6/2023</a:t>
            </a:fld>
            <a:endParaRPr lang="en-US" dirty="0"/>
          </a:p>
        </p:txBody>
      </p:sp>
      <p:sp>
        <p:nvSpPr>
          <p:cNvPr id="5" name="Footer Placeholder 4">
            <a:extLst>
              <a:ext uri="{FF2B5EF4-FFF2-40B4-BE49-F238E27FC236}">
                <a16:creationId xmlns:a16="http://schemas.microsoft.com/office/drawing/2014/main" id="{0E2DA5B8-C41D-4D85-A248-D6302829C4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DAC7A90-F6A1-45B3-8403-C67BF0461527}"/>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190012805"/>
      </p:ext>
    </p:extLst>
  </p:cSld>
  <p:clrMapOvr>
    <a:masterClrMapping/>
  </p:clrMapOvr>
  <p:transition spd="slow">
    <p:wipe dir="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E8BF5-2312-46EC-945D-726E4FD1AA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BA9BC7-384A-475D-815C-B415E1E3CC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BD43E2-4610-4F43-B7CE-7489045E71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CE2038-F9DB-4677-92DC-CDF05F516872}"/>
              </a:ext>
            </a:extLst>
          </p:cNvPr>
          <p:cNvSpPr>
            <a:spLocks noGrp="1"/>
          </p:cNvSpPr>
          <p:nvPr>
            <p:ph type="dt" sz="half" idx="10"/>
          </p:nvPr>
        </p:nvSpPr>
        <p:spPr/>
        <p:txBody>
          <a:bodyPr/>
          <a:lstStyle/>
          <a:p>
            <a:fld id="{16F6B17C-D45C-416C-AE23-89D414CFC08B}" type="datetime1">
              <a:rPr lang="en-US" smtClean="0"/>
              <a:pPr/>
              <a:t>3/6/2023</a:t>
            </a:fld>
            <a:endParaRPr lang="en-US" dirty="0"/>
          </a:p>
        </p:txBody>
      </p:sp>
      <p:sp>
        <p:nvSpPr>
          <p:cNvPr id="6" name="Footer Placeholder 5">
            <a:extLst>
              <a:ext uri="{FF2B5EF4-FFF2-40B4-BE49-F238E27FC236}">
                <a16:creationId xmlns:a16="http://schemas.microsoft.com/office/drawing/2014/main" id="{A72A07A6-10DF-4C73-A813-A0FDFA38ADD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975771D-6006-450B-A67F-6A0C5C99F248}"/>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94694821"/>
      </p:ext>
    </p:extLst>
  </p:cSld>
  <p:clrMapOvr>
    <a:masterClrMapping/>
  </p:clrMapOvr>
  <p:transition spd="slow">
    <p:wipe dir="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26D80-2775-480C-B426-54E074C0AF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86D118-22E2-4AF1-AC6F-0AB676D52B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683B3E-71C5-4113-A2E9-121A9A366A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6985BB-4AF7-4142-8464-D6FD1A5E56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3F1258-986B-4434-A300-7CF1094B55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A795DE-423C-4A1B-A302-AF77BA13B3BD}"/>
              </a:ext>
            </a:extLst>
          </p:cNvPr>
          <p:cNvSpPr>
            <a:spLocks noGrp="1"/>
          </p:cNvSpPr>
          <p:nvPr>
            <p:ph type="dt" sz="half" idx="10"/>
          </p:nvPr>
        </p:nvSpPr>
        <p:spPr/>
        <p:txBody>
          <a:bodyPr/>
          <a:lstStyle/>
          <a:p>
            <a:fld id="{1EDE7D4F-1C30-4651-8B54-B3C714D850BB}" type="datetime1">
              <a:rPr lang="en-US" smtClean="0"/>
              <a:pPr/>
              <a:t>3/6/2023</a:t>
            </a:fld>
            <a:endParaRPr lang="en-US" dirty="0"/>
          </a:p>
        </p:txBody>
      </p:sp>
      <p:sp>
        <p:nvSpPr>
          <p:cNvPr id="8" name="Footer Placeholder 7">
            <a:extLst>
              <a:ext uri="{FF2B5EF4-FFF2-40B4-BE49-F238E27FC236}">
                <a16:creationId xmlns:a16="http://schemas.microsoft.com/office/drawing/2014/main" id="{74FC6162-37D6-4C07-9449-17F0CF32B3C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0FC3EE9-EDAC-4391-93A3-5E87D3E10806}"/>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24215867"/>
      </p:ext>
    </p:extLst>
  </p:cSld>
  <p:clrMapOvr>
    <a:masterClrMapping/>
  </p:clrMapOvr>
  <p:transition spd="slow">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88A41-666F-4F5A-A6B2-F972C56369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3A15D-EFF7-43BA-A26C-D102CA395E8E}"/>
              </a:ext>
            </a:extLst>
          </p:cNvPr>
          <p:cNvSpPr>
            <a:spLocks noGrp="1"/>
          </p:cNvSpPr>
          <p:nvPr>
            <p:ph type="dt" sz="half" idx="10"/>
          </p:nvPr>
        </p:nvSpPr>
        <p:spPr/>
        <p:txBody>
          <a:bodyPr/>
          <a:lstStyle/>
          <a:p>
            <a:fld id="{870B8A7E-5CA2-4531-9B76-8BB4441C5181}" type="datetime1">
              <a:rPr lang="en-US" smtClean="0"/>
              <a:pPr/>
              <a:t>3/6/2023</a:t>
            </a:fld>
            <a:endParaRPr lang="en-US" dirty="0"/>
          </a:p>
        </p:txBody>
      </p:sp>
      <p:sp>
        <p:nvSpPr>
          <p:cNvPr id="4" name="Footer Placeholder 3">
            <a:extLst>
              <a:ext uri="{FF2B5EF4-FFF2-40B4-BE49-F238E27FC236}">
                <a16:creationId xmlns:a16="http://schemas.microsoft.com/office/drawing/2014/main" id="{77D905B2-A399-4A81-BA32-197AE7B336A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3358C01-36FF-49EC-9D5C-1CCF05666581}"/>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75057034"/>
      </p:ext>
    </p:extLst>
  </p:cSld>
  <p:clrMapOvr>
    <a:masterClrMapping/>
  </p:clrMapOvr>
  <p:transition spd="slow">
    <p:wipe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7E21DD-8BCE-4536-8F72-D0253EF91023}"/>
              </a:ext>
            </a:extLst>
          </p:cNvPr>
          <p:cNvSpPr>
            <a:spLocks noGrp="1"/>
          </p:cNvSpPr>
          <p:nvPr>
            <p:ph type="dt" sz="half" idx="10"/>
          </p:nvPr>
        </p:nvSpPr>
        <p:spPr/>
        <p:txBody>
          <a:bodyPr/>
          <a:lstStyle/>
          <a:p>
            <a:fld id="{237D15F5-ABDF-4ACE-A4B3-9F95D64B1F00}" type="datetime1">
              <a:rPr lang="en-US" smtClean="0"/>
              <a:pPr/>
              <a:t>3/6/2023</a:t>
            </a:fld>
            <a:endParaRPr lang="en-US" dirty="0"/>
          </a:p>
        </p:txBody>
      </p:sp>
      <p:sp>
        <p:nvSpPr>
          <p:cNvPr id="3" name="Footer Placeholder 2">
            <a:extLst>
              <a:ext uri="{FF2B5EF4-FFF2-40B4-BE49-F238E27FC236}">
                <a16:creationId xmlns:a16="http://schemas.microsoft.com/office/drawing/2014/main" id="{E4457861-D6F9-40E9-A533-17697ADF6D7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DC24575-188A-45C8-8AF7-16FE9145883A}"/>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329113"/>
      </p:ext>
    </p:extLst>
  </p:cSld>
  <p:clrMapOvr>
    <a:masterClrMapping/>
  </p:clrMapOvr>
  <p:transition spd="slow">
    <p:wipe dir="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46A58-B498-40DD-B6C3-C7D4A9F6BC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884E5B-9461-4FF5-9F51-00839A78B3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94B7DF-BAFD-4BF5-8E09-044F01688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62933D-824E-4031-98A5-4023C9EC68F9}"/>
              </a:ext>
            </a:extLst>
          </p:cNvPr>
          <p:cNvSpPr>
            <a:spLocks noGrp="1"/>
          </p:cNvSpPr>
          <p:nvPr>
            <p:ph type="dt" sz="half" idx="10"/>
          </p:nvPr>
        </p:nvSpPr>
        <p:spPr/>
        <p:txBody>
          <a:bodyPr/>
          <a:lstStyle/>
          <a:p>
            <a:fld id="{AD45F428-E969-403B-BDE2-88601838CED9}" type="datetime1">
              <a:rPr lang="en-US" smtClean="0"/>
              <a:pPr/>
              <a:t>3/6/2023</a:t>
            </a:fld>
            <a:endParaRPr lang="en-US" dirty="0"/>
          </a:p>
        </p:txBody>
      </p:sp>
      <p:sp>
        <p:nvSpPr>
          <p:cNvPr id="6" name="Footer Placeholder 5">
            <a:extLst>
              <a:ext uri="{FF2B5EF4-FFF2-40B4-BE49-F238E27FC236}">
                <a16:creationId xmlns:a16="http://schemas.microsoft.com/office/drawing/2014/main" id="{561288A2-4264-4B2A-BEE9-DBEC72F1FB9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66C08F3-B9EB-45E6-92A7-061E833AE88A}"/>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75273672"/>
      </p:ext>
    </p:extLst>
  </p:cSld>
  <p:clrMapOvr>
    <a:masterClrMapping/>
  </p:clrMapOvr>
  <p:transition spd="slow">
    <p:wipe dir="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11CB-AA30-4A93-875C-AC8CC738A1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356AF2-DA1F-4E6A-BD38-F38BB2BB26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FA384E-028E-47A0-854B-EBD5BFA652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77222E-3761-46EE-9DA8-129D9CC7DD33}"/>
              </a:ext>
            </a:extLst>
          </p:cNvPr>
          <p:cNvSpPr>
            <a:spLocks noGrp="1"/>
          </p:cNvSpPr>
          <p:nvPr>
            <p:ph type="dt" sz="half" idx="10"/>
          </p:nvPr>
        </p:nvSpPr>
        <p:spPr/>
        <p:txBody>
          <a:bodyPr/>
          <a:lstStyle/>
          <a:p>
            <a:fld id="{72B4B3F9-D4EB-43FB-BD35-511CCF7D2447}" type="datetime1">
              <a:rPr lang="en-US" smtClean="0"/>
              <a:pPr/>
              <a:t>3/6/2023</a:t>
            </a:fld>
            <a:endParaRPr lang="en-US" dirty="0"/>
          </a:p>
        </p:txBody>
      </p:sp>
      <p:sp>
        <p:nvSpPr>
          <p:cNvPr id="6" name="Footer Placeholder 5">
            <a:extLst>
              <a:ext uri="{FF2B5EF4-FFF2-40B4-BE49-F238E27FC236}">
                <a16:creationId xmlns:a16="http://schemas.microsoft.com/office/drawing/2014/main" id="{1D4EACD9-8414-482D-9743-85CF336C085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B5C48EF-8839-4734-AA4E-48083E06DB74}"/>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617668077"/>
      </p:ext>
    </p:extLst>
  </p:cSld>
  <p:clrMapOvr>
    <a:masterClrMapping/>
  </p:clrMapOvr>
  <p:transition spd="slow">
    <p:wipe dir="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8EC38-35B1-40A1-A08A-82246E35ED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F51E4F-DF5B-4B70-AF71-E4A55B86FA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5F4600-0EE5-46E4-9D8E-2C1AE6F919CB}"/>
              </a:ext>
            </a:extLst>
          </p:cNvPr>
          <p:cNvSpPr>
            <a:spLocks noGrp="1"/>
          </p:cNvSpPr>
          <p:nvPr>
            <p:ph type="dt" sz="half" idx="10"/>
          </p:nvPr>
        </p:nvSpPr>
        <p:spPr/>
        <p:txBody>
          <a:bodyPr/>
          <a:lstStyle/>
          <a:p>
            <a:fld id="{92ADF49B-191B-43E5-88CD-36B63AF62B28}" type="datetime1">
              <a:rPr lang="en-US" smtClean="0"/>
              <a:pPr/>
              <a:t>3/6/2023</a:t>
            </a:fld>
            <a:endParaRPr lang="en-US" dirty="0"/>
          </a:p>
        </p:txBody>
      </p:sp>
      <p:sp>
        <p:nvSpPr>
          <p:cNvPr id="5" name="Footer Placeholder 4">
            <a:extLst>
              <a:ext uri="{FF2B5EF4-FFF2-40B4-BE49-F238E27FC236}">
                <a16:creationId xmlns:a16="http://schemas.microsoft.com/office/drawing/2014/main" id="{A22994DA-CAB0-4129-8F63-754737197A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E5A2621-4331-4F89-9F22-E3B73842E2DA}"/>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76858220"/>
      </p:ext>
    </p:extLst>
  </p:cSld>
  <p:clrMapOvr>
    <a:masterClrMapping/>
  </p:clrMapOvr>
  <p:transition spd="slow">
    <p:wipe dir="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0AB87A-788F-42C8-8A94-DAE7FB18DE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EDC234-A1EA-44BA-9B88-657E2C3A68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2D6B0D-03CB-4A79-A7F2-73DC59F196F7}"/>
              </a:ext>
            </a:extLst>
          </p:cNvPr>
          <p:cNvSpPr>
            <a:spLocks noGrp="1"/>
          </p:cNvSpPr>
          <p:nvPr>
            <p:ph type="dt" sz="half" idx="10"/>
          </p:nvPr>
        </p:nvSpPr>
        <p:spPr/>
        <p:txBody>
          <a:bodyPr/>
          <a:lstStyle/>
          <a:p>
            <a:fld id="{398EF671-ECF2-45C9-AC86-D90C397746CC}" type="datetime1">
              <a:rPr lang="en-US" smtClean="0"/>
              <a:pPr/>
              <a:t>3/6/2023</a:t>
            </a:fld>
            <a:endParaRPr lang="en-US" dirty="0"/>
          </a:p>
        </p:txBody>
      </p:sp>
      <p:sp>
        <p:nvSpPr>
          <p:cNvPr id="5" name="Footer Placeholder 4">
            <a:extLst>
              <a:ext uri="{FF2B5EF4-FFF2-40B4-BE49-F238E27FC236}">
                <a16:creationId xmlns:a16="http://schemas.microsoft.com/office/drawing/2014/main" id="{217D4CCA-8365-45FD-AEB7-22E2ECD82F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9EE039E-11E8-4E3E-A4C3-CAD9AA7475CA}"/>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28177880"/>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DE7D4F-1C30-4651-8B54-B3C714D850BB}" type="datetime1">
              <a:rPr lang="en-US" smtClean="0"/>
              <a:pPr/>
              <a:t>3/6/2023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95705736"/>
      </p:ext>
    </p:extLst>
  </p:cSld>
  <p:clrMapOvr>
    <a:masterClrMapping/>
  </p:clrMapOvr>
  <p:transition spd="slow">
    <p:wipe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857749-FC88-4A6C-BCF6-C9AD7CB16E01}" type="datetime1">
              <a:rPr lang="en-US" smtClean="0"/>
              <a:pPr/>
              <a:t>3/6/2023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B6F15528-21DE-4FAA-801E-634DDDAF4B2B}"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8394843"/>
      </p:ext>
    </p:extLst>
  </p:cSld>
  <p:clrMapOvr>
    <a:masterClrMapping/>
  </p:clrMapOvr>
  <p:transition spd="slow">
    <p:wipe dir="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B0E51-7385-42E0-BF76-C9A3DF359712}" type="datetime1">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0504248"/>
      </p:ext>
    </p:extLst>
  </p:cSld>
  <p:clrMapOvr>
    <a:masterClrMapping/>
  </p:clrMapOvr>
  <p:transition spd="slow">
    <p:wipe dir="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299A12-3433-4054-B104-9EC87777E230}" type="datetime1">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7737797"/>
      </p:ext>
    </p:extLst>
  </p:cSld>
  <p:clrMapOvr>
    <a:masterClrMapping/>
  </p:clrMapOvr>
  <p:transition spd="slow">
    <p:wipe dir="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F6B17C-D45C-416C-AE23-89D414CFC08B}" type="datetime1">
              <a:rPr lang="en-US" smtClean="0"/>
              <a:pPr/>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4162534"/>
      </p:ext>
    </p:extLst>
  </p:cSld>
  <p:clrMapOvr>
    <a:masterClrMapping/>
  </p:clrMapOvr>
  <p:transition spd="slow">
    <p:wipe dir="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DE7D4F-1C30-4651-8B54-B3C714D850BB}" type="datetime1">
              <a:rPr lang="en-US" smtClean="0"/>
              <a:pPr/>
              <a:t>3/6/2023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4160136"/>
      </p:ext>
    </p:extLst>
  </p:cSld>
  <p:clrMapOvr>
    <a:masterClrMapping/>
  </p:clrMapOvr>
  <p:transition spd="slow">
    <p:wipe dir="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0B8A7E-5CA2-4531-9B76-8BB4441C5181}" type="datetime1">
              <a:rPr lang="en-US" smtClean="0"/>
              <a:pPr/>
              <a:t>3/6/2023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0837713"/>
      </p:ext>
    </p:extLst>
  </p:cSld>
  <p:clrMapOvr>
    <a:masterClrMapping/>
  </p:clrMapOvr>
  <p:transition spd="slow">
    <p:wipe dir="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7D15F5-ABDF-4ACE-A4B3-9F95D64B1F00}" type="datetime1">
              <a:rPr lang="en-US" smtClean="0"/>
              <a:pPr/>
              <a:t>3/6/2023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08091384"/>
      </p:ext>
    </p:extLst>
  </p:cSld>
  <p:clrMapOvr>
    <a:masterClrMapping/>
  </p:clrMapOvr>
  <p:transition spd="slow">
    <p:wipe dir="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45F428-E969-403B-BDE2-88601838CED9}" type="datetime1">
              <a:rPr lang="en-US" smtClean="0"/>
              <a:pPr/>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5346774"/>
      </p:ext>
    </p:extLst>
  </p:cSld>
  <p:clrMapOvr>
    <a:masterClrMapping/>
  </p:clrMapOvr>
  <p:transition spd="slow">
    <p:wipe dir="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2B4B3F9-D4EB-43FB-BD35-511CCF7D2447}" type="datetime1">
              <a:rPr lang="en-US" smtClean="0"/>
              <a:pPr/>
              <a:t>3/6/2023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6213020"/>
      </p:ext>
    </p:extLst>
  </p:cSld>
  <p:clrMapOvr>
    <a:masterClrMapping/>
  </p:clrMapOvr>
  <p:transition spd="slow">
    <p:wipe dir="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ADF49B-191B-43E5-88CD-36B63AF62B28}" type="datetime1">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6176468"/>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0B8A7E-5CA2-4531-9B76-8BB4441C5181}" type="datetime1">
              <a:rPr lang="en-US" smtClean="0"/>
              <a:pPr/>
              <a:t>3/6/2023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688721988"/>
      </p:ext>
    </p:extLst>
  </p:cSld>
  <p:clrMapOvr>
    <a:masterClrMapping/>
  </p:clrMapOvr>
  <p:transition spd="slow">
    <p:wipe dir="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EF671-ECF2-45C9-AC86-D90C397746CC}" type="datetime1">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5860314"/>
      </p:ext>
    </p:extLst>
  </p:cSld>
  <p:clrMapOvr>
    <a:masterClrMapping/>
  </p:clrMapOvr>
  <p:transition spd="slow">
    <p:wipe dir="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2857749-FC88-4A6C-BCF6-C9AD7CB16E01}" type="datetime1">
              <a:rPr lang="en-US" smtClean="0"/>
              <a:pPr/>
              <a:t>3/6/2023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522029069"/>
      </p:ext>
    </p:extLst>
  </p:cSld>
  <p:clrMapOvr>
    <a:masterClrMapping/>
  </p:clrMapOvr>
  <p:transition spd="slow">
    <p:wipe dir="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B0E51-7385-42E0-BF76-C9A3DF359712}" type="datetime1">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04845165"/>
      </p:ext>
    </p:extLst>
  </p:cSld>
  <p:clrMapOvr>
    <a:masterClrMapping/>
  </p:clrMapOvr>
  <p:transition spd="slow">
    <p:wipe dir="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E299A12-3433-4054-B104-9EC87777E230}" type="datetime1">
              <a:rPr lang="en-US" smtClean="0"/>
              <a:pPr/>
              <a:t>3/6/2023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96635819"/>
      </p:ext>
    </p:extLst>
  </p:cSld>
  <p:clrMapOvr>
    <a:masterClrMapping/>
  </p:clrMapOvr>
  <p:transition spd="slow">
    <p:wipe dir="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F6B17C-D45C-416C-AE23-89D414CFC08B}" type="datetime1">
              <a:rPr lang="en-US" smtClean="0"/>
              <a:pPr/>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240904238"/>
      </p:ext>
    </p:extLst>
  </p:cSld>
  <p:clrMapOvr>
    <a:masterClrMapping/>
  </p:clrMapOvr>
  <p:transition spd="slow">
    <p:wipe dir="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4C7505-C91B-44A9-8A68-48E46C58EB6F}" type="datetime1">
              <a:rPr lang="en-US" smtClean="0"/>
              <a:pPr/>
              <a:t>3/6/2023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85235514"/>
      </p:ext>
    </p:extLst>
  </p:cSld>
  <p:clrMapOvr>
    <a:masterClrMapping/>
  </p:clrMapOvr>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0B8A7E-5CA2-4531-9B76-8BB4441C5181}" type="datetime1">
              <a:rPr lang="en-US" smtClean="0"/>
              <a:pPr/>
              <a:t>3/6/2023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154008157"/>
      </p:ext>
    </p:extLst>
  </p:cSld>
  <p:clrMapOvr>
    <a:masterClrMapping/>
  </p:clrMapOvr>
  <p:transition spd="slow">
    <p:wipe dir="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7D15F5-ABDF-4ACE-A4B3-9F95D64B1F00}" type="datetime1">
              <a:rPr lang="en-US" smtClean="0"/>
              <a:pPr/>
              <a:t>3/6/2023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36608217"/>
      </p:ext>
    </p:extLst>
  </p:cSld>
  <p:clrMapOvr>
    <a:masterClrMapping/>
  </p:clrMapOvr>
  <p:transition spd="slow">
    <p:wipe dir="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D45F428-E969-403B-BDE2-88601838CED9}" type="datetime1">
              <a:rPr lang="en-US" smtClean="0"/>
              <a:pPr/>
              <a:t>3/6/2023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81329923"/>
      </p:ext>
    </p:extLst>
  </p:cSld>
  <p:clrMapOvr>
    <a:masterClrMapping/>
  </p:clrMapOvr>
  <p:transition spd="slow">
    <p:wipe dir="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B4B3F9-D4EB-43FB-BD35-511CCF7D2447}" type="datetime1">
              <a:rPr lang="en-US" smtClean="0"/>
              <a:pPr/>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828724593"/>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7D15F5-ABDF-4ACE-A4B3-9F95D64B1F00}" type="datetime1">
              <a:rPr lang="en-US" smtClean="0"/>
              <a:pPr/>
              <a:t>3/6/2023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660538514"/>
      </p:ext>
    </p:extLst>
  </p:cSld>
  <p:clrMapOvr>
    <a:masterClrMapping/>
  </p:clrMapOvr>
  <p:transition spd="slow">
    <p:wipe dir="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ADF49B-191B-43E5-88CD-36B63AF62B28}" type="datetime1">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35376494"/>
      </p:ext>
    </p:extLst>
  </p:cSld>
  <p:clrMapOvr>
    <a:masterClrMapping/>
  </p:clrMapOvr>
  <p:transition spd="slow">
    <p:wipe dir="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398EF671-ECF2-45C9-AC86-D90C397746CC}" type="datetime1">
              <a:rPr lang="en-US" smtClean="0"/>
              <a:pPr/>
              <a:t>3/6/2023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708054214"/>
      </p:ext>
    </p:extLst>
  </p:cSld>
  <p:clrMapOvr>
    <a:masterClrMapping/>
  </p:clrMapOvr>
  <p:transition spd="slow">
    <p:wipe dir="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857749-FC88-4A6C-BCF6-C9AD7CB16E01}" type="datetime1">
              <a:rPr lang="en-US" smtClean="0"/>
              <a:pPr/>
              <a:t>3/6/2023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850031394"/>
      </p:ext>
    </p:extLst>
  </p:cSld>
  <p:clrMapOvr>
    <a:masterClrMapping/>
  </p:clrMapOvr>
  <p:transition spd="slow">
    <p:wipe dir="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B0E51-7385-42E0-BF76-C9A3DF359712}" type="datetime1">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501494584"/>
      </p:ext>
    </p:extLst>
  </p:cSld>
  <p:clrMapOvr>
    <a:masterClrMapping/>
  </p:clrMapOvr>
  <p:transition spd="slow">
    <p:wipe dir="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299A12-3433-4054-B104-9EC87777E230}" type="datetime1">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833170553"/>
      </p:ext>
    </p:extLst>
  </p:cSld>
  <p:clrMapOvr>
    <a:masterClrMapping/>
  </p:clrMapOvr>
  <p:transition spd="slow">
    <p:wipe dir="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F6B17C-D45C-416C-AE23-89D414CFC08B}" type="datetime1">
              <a:rPr lang="en-US" smtClean="0"/>
              <a:pPr/>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3830780"/>
      </p:ext>
    </p:extLst>
  </p:cSld>
  <p:clrMapOvr>
    <a:masterClrMapping/>
  </p:clrMapOvr>
  <p:transition spd="slow">
    <p:wipe dir="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DE7D4F-1C30-4651-8B54-B3C714D850BB}" type="datetime1">
              <a:rPr lang="en-US" smtClean="0"/>
              <a:pPr/>
              <a:t>3/6/2023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889615280"/>
      </p:ext>
    </p:extLst>
  </p:cSld>
  <p:clrMapOvr>
    <a:masterClrMapping/>
  </p:clrMapOvr>
  <p:transition spd="slow">
    <p:wipe dir="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0B8A7E-5CA2-4531-9B76-8BB4441C5181}" type="datetime1">
              <a:rPr lang="en-US" smtClean="0"/>
              <a:pPr/>
              <a:t>3/6/2023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051391623"/>
      </p:ext>
    </p:extLst>
  </p:cSld>
  <p:clrMapOvr>
    <a:masterClrMapping/>
  </p:clrMapOvr>
  <p:transition spd="slow">
    <p:wipe dir="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7D15F5-ABDF-4ACE-A4B3-9F95D64B1F00}" type="datetime1">
              <a:rPr lang="en-US" smtClean="0"/>
              <a:pPr/>
              <a:t>3/6/2023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923371722"/>
      </p:ext>
    </p:extLst>
  </p:cSld>
  <p:clrMapOvr>
    <a:masterClrMapping/>
  </p:clrMapOvr>
  <p:transition spd="slow">
    <p:wipe dir="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45F428-E969-403B-BDE2-88601838CED9}" type="datetime1">
              <a:rPr lang="en-US" smtClean="0"/>
              <a:pPr/>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5677867"/>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45F428-E969-403B-BDE2-88601838CED9}" type="datetime1">
              <a:rPr lang="en-US" smtClean="0"/>
              <a:pPr/>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092796937"/>
      </p:ext>
    </p:extLst>
  </p:cSld>
  <p:clrMapOvr>
    <a:masterClrMapping/>
  </p:clrMapOvr>
  <p:transition spd="slow">
    <p:wipe dir="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B4B3F9-D4EB-43FB-BD35-511CCF7D2447}" type="datetime1">
              <a:rPr lang="en-US" smtClean="0"/>
              <a:pPr/>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93577888"/>
      </p:ext>
    </p:extLst>
  </p:cSld>
  <p:clrMapOvr>
    <a:masterClrMapping/>
  </p:clrMapOvr>
  <p:transition spd="slow">
    <p:wipe dir="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7505-C91B-44A9-8A68-48E46C58EB6F}" type="datetime1">
              <a:rPr lang="en-US" smtClean="0"/>
              <a:pPr/>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265188218"/>
      </p:ext>
    </p:extLst>
  </p:cSld>
  <p:clrMapOvr>
    <a:masterClrMapping/>
  </p:clrMapOvr>
  <p:hf hdr="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7505-C91B-44A9-8A68-48E46C58EB6F}" type="datetime1">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584636415"/>
      </p:ext>
    </p:extLst>
  </p:cSld>
  <p:clrMapOvr>
    <a:masterClrMapping/>
  </p:clrMapOvr>
  <p:hf hdr="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7505-C91B-44A9-8A68-48E46C58EB6F}" type="datetime1">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837355790"/>
      </p:ext>
    </p:extLst>
  </p:cSld>
  <p:clrMapOvr>
    <a:masterClrMapping/>
  </p:clrMapOvr>
  <p:hf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7505-C91B-44A9-8A68-48E46C58EB6F}" type="datetime1">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258420046"/>
      </p:ext>
    </p:extLst>
  </p:cSld>
  <p:clrMapOvr>
    <a:masterClrMapping/>
  </p:clrMapOvr>
  <p:hf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7505-C91B-44A9-8A68-48E46C58EB6F}" type="datetime1">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53482499"/>
      </p:ext>
    </p:extLst>
  </p:cSld>
  <p:clrMapOvr>
    <a:masterClrMapping/>
  </p:clrMapOvr>
  <p:hf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7505-C91B-44A9-8A68-48E46C58EB6F}" type="datetime1">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2112346"/>
      </p:ext>
    </p:extLst>
  </p:cSld>
  <p:clrMapOvr>
    <a:masterClrMapping/>
  </p:clrMapOvr>
  <p:hf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ADF49B-191B-43E5-88CD-36B63AF62B28}" type="datetime1">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250688077"/>
      </p:ext>
    </p:extLst>
  </p:cSld>
  <p:clrMapOvr>
    <a:masterClrMapping/>
  </p:clrMapOvr>
  <p:transition spd="slow">
    <p:wipe dir="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EF671-ECF2-45C9-AC86-D90C397746CC}" type="datetime1">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584290273"/>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B4B3F9-D4EB-43FB-BD35-511CCF7D2447}" type="datetime1">
              <a:rPr lang="en-US" smtClean="0"/>
              <a:pPr/>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05680251"/>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1.jp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jp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4.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image" Target="../media/image1.jpg"/><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theme" Target="../theme/theme5.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theme" Target="../theme/theme6.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slideLayout" Target="../slideLayouts/slideLayout84.xml"/><Relationship Id="rId18" Type="http://schemas.openxmlformats.org/officeDocument/2006/relationships/theme" Target="../theme/theme7.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17" Type="http://schemas.openxmlformats.org/officeDocument/2006/relationships/slideLayout" Target="../slideLayouts/slideLayout88.xml"/><Relationship Id="rId2" Type="http://schemas.openxmlformats.org/officeDocument/2006/relationships/slideLayout" Target="../slideLayouts/slideLayout73.xml"/><Relationship Id="rId16" Type="http://schemas.openxmlformats.org/officeDocument/2006/relationships/slideLayout" Target="../slideLayouts/slideLayout87.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5" Type="http://schemas.openxmlformats.org/officeDocument/2006/relationships/slideLayout" Target="../slideLayouts/slideLayout8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94C7505-C91B-44A9-8A68-48E46C58EB6F}" type="datetime1">
              <a:rPr lang="en-US" smtClean="0"/>
              <a:pPr/>
              <a:t>3/6/2023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74752234"/>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ransition spd="slow">
    <p:wipe dir="r"/>
  </p:transition>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94C7505-C91B-44A9-8A68-48E46C58EB6F}" type="datetime1">
              <a:rPr lang="en-US" smtClean="0"/>
              <a:pPr/>
              <a:t>3/6/2023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6F15528-21DE-4FAA-801E-634DDDAF4B2B}"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2808384"/>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ransition spd="slow">
    <p:wipe dir="r"/>
  </p:transition>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94C7505-C91B-44A9-8A68-48E46C58EB6F}" type="datetime1">
              <a:rPr lang="en-US" smtClean="0"/>
              <a:pPr/>
              <a:t>3/6/2023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6F15528-21DE-4FAA-801E-634DDDAF4B2B}"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0722124"/>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ransition spd="slow">
    <p:wipe dir="r"/>
  </p:transition>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A8AB51-9A1E-41F8-B22F-5370E10E92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77EBE2-2D12-46E3-B838-B70F5DEBE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B8CD62-E21E-42E2-90D6-8D2A16E017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4C7505-C91B-44A9-8A68-48E46C58EB6F}" type="datetime1">
              <a:rPr lang="en-US" smtClean="0"/>
              <a:pPr/>
              <a:t>3/6/2023</a:t>
            </a:fld>
            <a:endParaRPr lang="en-US" dirty="0"/>
          </a:p>
        </p:txBody>
      </p:sp>
      <p:sp>
        <p:nvSpPr>
          <p:cNvPr id="5" name="Footer Placeholder 4">
            <a:extLst>
              <a:ext uri="{FF2B5EF4-FFF2-40B4-BE49-F238E27FC236}">
                <a16:creationId xmlns:a16="http://schemas.microsoft.com/office/drawing/2014/main" id="{D1C0316B-035B-4CEF-988A-23B0A18D7D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2D866F7-BA3E-4AB1-9B9C-FEFAB45A7A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96175332"/>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Lst>
  <p:transition spd="slow">
    <p:wipe dir="r"/>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94C7505-C91B-44A9-8A68-48E46C58EB6F}" type="datetime1">
              <a:rPr lang="en-US" smtClean="0"/>
              <a:pPr/>
              <a:t>3/6/2023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6F15528-21DE-4FAA-801E-634DDDAF4B2B}"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70614"/>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Lst>
  <p:transition spd="slow">
    <p:wipe dir="r"/>
  </p:transition>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94C7505-C91B-44A9-8A68-48E46C58EB6F}" type="datetime1">
              <a:rPr lang="en-US" smtClean="0"/>
              <a:pPr/>
              <a:t>3/6/2023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B6F15528-21DE-4FAA-801E-634DDDAF4B2B}"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01382219"/>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p:transition spd="slow">
    <p:wipe dir="r"/>
  </p:transition>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94C7505-C91B-44A9-8A68-48E46C58EB6F}" type="datetime1">
              <a:rPr lang="en-US" smtClean="0"/>
              <a:pPr/>
              <a:t>3/6/2023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8914749"/>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 id="2147483930" r:id="rId14"/>
    <p:sldLayoutId id="2147483931" r:id="rId15"/>
    <p:sldLayoutId id="2147483932" r:id="rId16"/>
    <p:sldLayoutId id="2147483933" r:id="rId17"/>
  </p:sldLayoutIdLst>
  <p:transition spd="slow">
    <p:wipe dir="r"/>
  </p:transition>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457200"/>
            <a:ext cx="7543800" cy="990600"/>
          </a:xfrm>
        </p:spPr>
        <p:txBody>
          <a:bodyPr>
            <a:normAutofit fontScale="90000"/>
          </a:bodyPr>
          <a:lstStyle/>
          <a:p>
            <a:pPr algn="ctr"/>
            <a:r>
              <a:rPr lang="en-US" sz="4050" b="1" dirty="0">
                <a:solidFill>
                  <a:srgbClr val="7030A0"/>
                </a:solidFill>
              </a:rPr>
              <a:t>UNIT – 5 Part I</a:t>
            </a:r>
            <a:br>
              <a:rPr lang="en-US" sz="4050" b="1" dirty="0">
                <a:solidFill>
                  <a:srgbClr val="7030A0"/>
                </a:solidFill>
              </a:rPr>
            </a:br>
            <a:r>
              <a:rPr lang="en-US" sz="4050" dirty="0">
                <a:solidFill>
                  <a:srgbClr val="7030A0"/>
                </a:solidFill>
              </a:rPr>
              <a:t>Arrays</a:t>
            </a:r>
            <a:endParaRPr lang="en-US" sz="2100" b="1" dirty="0">
              <a:solidFill>
                <a:srgbClr val="7030A0"/>
              </a:solidFill>
            </a:endParaRPr>
          </a:p>
        </p:txBody>
      </p:sp>
      <p:sp>
        <p:nvSpPr>
          <p:cNvPr id="4" name="Subtitle 3"/>
          <p:cNvSpPr>
            <a:spLocks noGrp="1"/>
          </p:cNvSpPr>
          <p:nvPr>
            <p:ph type="subTitle" idx="1"/>
          </p:nvPr>
        </p:nvSpPr>
        <p:spPr>
          <a:xfrm>
            <a:off x="3581400" y="2000250"/>
            <a:ext cx="6229350" cy="3600450"/>
          </a:xfrm>
        </p:spPr>
        <p:txBody>
          <a:bodyPr>
            <a:noAutofit/>
          </a:bodyPr>
          <a:lstStyle/>
          <a:p>
            <a:pPr algn="ctr">
              <a:spcBef>
                <a:spcPts val="450"/>
              </a:spcBef>
            </a:pPr>
            <a:r>
              <a:rPr lang="en-US" sz="2800" b="1" dirty="0">
                <a:solidFill>
                  <a:srgbClr val="7030A0"/>
                </a:solidFill>
              </a:rPr>
              <a:t>Programming in C (COM412)</a:t>
            </a:r>
          </a:p>
          <a:p>
            <a:pPr algn="ctr">
              <a:spcBef>
                <a:spcPts val="450"/>
              </a:spcBef>
            </a:pPr>
            <a:r>
              <a:rPr lang="en-US" sz="2800" b="1" dirty="0">
                <a:solidFill>
                  <a:srgbClr val="FF0000"/>
                </a:solidFill>
              </a:rPr>
              <a:t>BSc CSIT First Semester</a:t>
            </a:r>
          </a:p>
          <a:p>
            <a:pPr algn="ctr">
              <a:spcBef>
                <a:spcPts val="450"/>
              </a:spcBef>
            </a:pPr>
            <a:r>
              <a:rPr lang="en-US" dirty="0">
                <a:solidFill>
                  <a:srgbClr val="002060"/>
                </a:solidFill>
              </a:rPr>
              <a:t>Mid-West University</a:t>
            </a:r>
          </a:p>
          <a:p>
            <a:pPr algn="ctr">
              <a:spcBef>
                <a:spcPts val="450"/>
              </a:spcBef>
            </a:pPr>
            <a:r>
              <a:rPr lang="en-US" dirty="0">
                <a:solidFill>
                  <a:srgbClr val="002060"/>
                </a:solidFill>
              </a:rPr>
              <a:t>Birendranagar, Surkhet, Nepal</a:t>
            </a:r>
          </a:p>
          <a:p>
            <a:pPr algn="ctr">
              <a:spcBef>
                <a:spcPts val="450"/>
              </a:spcBef>
            </a:pPr>
            <a:endParaRPr lang="en-US" dirty="0">
              <a:solidFill>
                <a:srgbClr val="002060"/>
              </a:solidFill>
            </a:endParaRPr>
          </a:p>
          <a:p>
            <a:pPr algn="ctr"/>
            <a:r>
              <a:rPr lang="en-US" sz="2800" b="1" dirty="0">
                <a:solidFill>
                  <a:srgbClr val="C00000"/>
                </a:solidFill>
              </a:rPr>
              <a:t>Prepared by:</a:t>
            </a:r>
          </a:p>
          <a:p>
            <a:pPr algn="ctr"/>
            <a:r>
              <a:rPr lang="en-US" sz="2800" dirty="0">
                <a:solidFill>
                  <a:srgbClr val="0070C0"/>
                </a:solidFill>
              </a:rPr>
              <a:t>Dabbal Singh Mahara</a:t>
            </a:r>
          </a:p>
          <a:p>
            <a:pPr algn="ctr"/>
            <a:r>
              <a:rPr lang="en-US" sz="2800" dirty="0">
                <a:solidFill>
                  <a:srgbClr val="0070C0"/>
                </a:solidFill>
              </a:rPr>
              <a:t>Asst. Prof. </a:t>
            </a:r>
          </a:p>
          <a:p>
            <a:pPr algn="ctr"/>
            <a:r>
              <a:rPr lang="en-US" sz="2800" dirty="0">
                <a:solidFill>
                  <a:srgbClr val="0070C0"/>
                </a:solidFill>
              </a:rPr>
              <a:t>2023</a:t>
            </a:r>
          </a:p>
          <a:p>
            <a:pPr algn="ctr"/>
            <a:endParaRPr lang="en-US" sz="2800" dirty="0">
              <a:solidFill>
                <a:srgbClr val="0070C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222515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76200"/>
            <a:ext cx="8229600" cy="1143000"/>
          </a:xfrm>
        </p:spPr>
        <p:txBody>
          <a:bodyPr/>
          <a:lstStyle/>
          <a:p>
            <a:r>
              <a:rPr lang="en-US" dirty="0"/>
              <a:t>Initialization of 1-D Array…</a:t>
            </a:r>
          </a:p>
        </p:txBody>
      </p:sp>
      <p:sp>
        <p:nvSpPr>
          <p:cNvPr id="2" name="Content Placeholder 1"/>
          <p:cNvSpPr>
            <a:spLocks noGrp="1"/>
          </p:cNvSpPr>
          <p:nvPr>
            <p:ph idx="1"/>
          </p:nvPr>
        </p:nvSpPr>
        <p:spPr>
          <a:xfrm>
            <a:off x="762000" y="2023899"/>
            <a:ext cx="10636045" cy="4114800"/>
          </a:xfrm>
        </p:spPr>
        <p:txBody>
          <a:bodyPr>
            <a:normAutofit fontScale="92500" lnSpcReduction="10000"/>
          </a:bodyPr>
          <a:lstStyle/>
          <a:p>
            <a:pPr algn="just"/>
            <a:r>
              <a:rPr lang="en-US" sz="2400" dirty="0"/>
              <a:t>The syntax for array initialization is:</a:t>
            </a:r>
          </a:p>
          <a:p>
            <a:pPr algn="just">
              <a:buNone/>
            </a:pPr>
            <a:endParaRPr lang="en-US" sz="700" dirty="0"/>
          </a:p>
          <a:p>
            <a:pPr algn="just">
              <a:buNone/>
            </a:pPr>
            <a:r>
              <a:rPr lang="en-US" sz="2000" b="1" dirty="0">
                <a:solidFill>
                  <a:srgbClr val="FF0000"/>
                </a:solidFill>
              </a:rPr>
              <a:t>	storage_class data_type array_name[size]={value1, value2,…, valueN};</a:t>
            </a:r>
          </a:p>
          <a:p>
            <a:pPr algn="just"/>
            <a:endParaRPr lang="en-US" sz="1600" dirty="0"/>
          </a:p>
          <a:p>
            <a:pPr algn="just">
              <a:buNone/>
            </a:pPr>
            <a:r>
              <a:rPr lang="en-US" sz="1600" dirty="0"/>
              <a:t>	</a:t>
            </a:r>
            <a:r>
              <a:rPr lang="en-US" sz="2800" dirty="0"/>
              <a:t>where, </a:t>
            </a:r>
            <a:r>
              <a:rPr lang="en-US" sz="2800" i="1" dirty="0"/>
              <a:t>value1</a:t>
            </a:r>
            <a:r>
              <a:rPr lang="en-US" sz="2800" dirty="0"/>
              <a:t> is value of first element, </a:t>
            </a:r>
            <a:r>
              <a:rPr lang="en-US" sz="2800" i="1" dirty="0"/>
              <a:t>value2</a:t>
            </a:r>
            <a:r>
              <a:rPr lang="en-US" sz="2800" dirty="0"/>
              <a:t> is value of second element and so on.</a:t>
            </a:r>
            <a:r>
              <a:rPr lang="en-US" sz="2400" dirty="0"/>
              <a:t> </a:t>
            </a:r>
            <a:endParaRPr lang="en-US" dirty="0"/>
          </a:p>
          <a:p>
            <a:pPr algn="just"/>
            <a:r>
              <a:rPr lang="en-US" sz="2400" dirty="0"/>
              <a:t>E.g.</a:t>
            </a:r>
          </a:p>
          <a:p>
            <a:pPr algn="just">
              <a:buNone/>
            </a:pPr>
            <a:r>
              <a:rPr lang="en-US" sz="2400" dirty="0"/>
              <a:t>			</a:t>
            </a:r>
            <a:r>
              <a:rPr lang="en-US" sz="2400" dirty="0">
                <a:solidFill>
                  <a:srgbClr val="FF0000"/>
                </a:solidFill>
              </a:rPr>
              <a:t>int a[5]={21, 13, 54, 5, 101};</a:t>
            </a:r>
          </a:p>
          <a:p>
            <a:pPr algn="just">
              <a:buNone/>
            </a:pPr>
            <a:r>
              <a:rPr lang="en-US" sz="2400" dirty="0"/>
              <a:t>	Here, a is an integer type array which has 5 elements. Their values are initialized to 21, 13, 54, 5 and 101 (i.e. a[0]=21, a[1]=13, a[2]=54, a[3]=5 and a[4]=101). These array elements are stored sequentially in separate memory locations.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dirty="0"/>
          </a:p>
        </p:txBody>
      </p:sp>
    </p:spTree>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76200"/>
            <a:ext cx="8229600" cy="1143000"/>
          </a:xfrm>
        </p:spPr>
        <p:txBody>
          <a:bodyPr/>
          <a:lstStyle/>
          <a:p>
            <a:r>
              <a:rPr lang="en-US" dirty="0"/>
              <a:t>Initialization of 1-D Array…</a:t>
            </a:r>
          </a:p>
        </p:txBody>
      </p:sp>
      <p:sp>
        <p:nvSpPr>
          <p:cNvPr id="2" name="Content Placeholder 1"/>
          <p:cNvSpPr>
            <a:spLocks noGrp="1"/>
          </p:cNvSpPr>
          <p:nvPr>
            <p:ph idx="1"/>
          </p:nvPr>
        </p:nvSpPr>
        <p:spPr>
          <a:xfrm>
            <a:off x="1295400" y="1828800"/>
            <a:ext cx="10058400" cy="4178492"/>
          </a:xfrm>
        </p:spPr>
        <p:txBody>
          <a:bodyPr>
            <a:normAutofit fontScale="92500" lnSpcReduction="10000"/>
          </a:bodyPr>
          <a:lstStyle/>
          <a:p>
            <a:pPr algn="just"/>
            <a:r>
              <a:rPr lang="en-US" sz="1600" dirty="0"/>
              <a:t>Note:</a:t>
            </a:r>
          </a:p>
          <a:p>
            <a:pPr algn="just">
              <a:buNone/>
            </a:pPr>
            <a:r>
              <a:rPr lang="en-US" sz="1600" dirty="0"/>
              <a:t>		</a:t>
            </a:r>
            <a:r>
              <a:rPr lang="en-US" sz="2400" dirty="0"/>
              <a:t>	</a:t>
            </a:r>
            <a:r>
              <a:rPr lang="en-US" sz="2400" dirty="0">
                <a:solidFill>
                  <a:srgbClr val="FF0000"/>
                </a:solidFill>
              </a:rPr>
              <a:t>int b[]={12, 75, 321};</a:t>
            </a:r>
          </a:p>
          <a:p>
            <a:pPr algn="just">
              <a:buNone/>
            </a:pPr>
            <a:r>
              <a:rPr lang="en-US" sz="1600" dirty="0"/>
              <a:t>	</a:t>
            </a:r>
            <a:r>
              <a:rPr lang="en-US" sz="2400" dirty="0"/>
              <a:t>Here, size of array b is not given, the compiler can automatically set its size according to the number of values given. Thus, the size of array b is 3 with its elements b[0], b[1] and b[2] initialized to values 12, 75, and 321 respectively. Therefore,</a:t>
            </a:r>
            <a:endParaRPr lang="en-US" sz="1600" dirty="0"/>
          </a:p>
          <a:p>
            <a:pPr algn="just">
              <a:buNone/>
            </a:pPr>
            <a:r>
              <a:rPr lang="en-US" sz="1600" dirty="0"/>
              <a:t>	</a:t>
            </a:r>
            <a:r>
              <a:rPr lang="en-US" sz="2400" dirty="0">
                <a:solidFill>
                  <a:srgbClr val="FF0000"/>
                </a:solidFill>
              </a:rPr>
              <a:t>int b[]={12, 75, 321};</a:t>
            </a:r>
            <a:r>
              <a:rPr lang="en-US" sz="2400" dirty="0"/>
              <a:t> </a:t>
            </a:r>
            <a:r>
              <a:rPr lang="en-US" sz="4800" b="1" dirty="0"/>
              <a:t>≡ </a:t>
            </a:r>
            <a:r>
              <a:rPr lang="en-US" sz="2400" dirty="0">
                <a:solidFill>
                  <a:srgbClr val="FF0000"/>
                </a:solidFill>
              </a:rPr>
              <a:t>int b[3]={12, 75, 321};</a:t>
            </a:r>
          </a:p>
          <a:p>
            <a:pPr algn="just"/>
            <a:r>
              <a:rPr lang="en-US" sz="1600" dirty="0"/>
              <a:t>Note:</a:t>
            </a:r>
          </a:p>
          <a:p>
            <a:pPr algn="just">
              <a:buNone/>
            </a:pPr>
            <a:r>
              <a:rPr lang="en-US" sz="1600" dirty="0"/>
              <a:t>			</a:t>
            </a:r>
            <a:r>
              <a:rPr lang="en-US" sz="1600" dirty="0">
                <a:solidFill>
                  <a:srgbClr val="FF0000"/>
                </a:solidFill>
              </a:rPr>
              <a:t>int c[10]={6 , 7, 12, 43, 0};</a:t>
            </a:r>
          </a:p>
          <a:p>
            <a:pPr algn="just">
              <a:buNone/>
            </a:pPr>
            <a:r>
              <a:rPr lang="en-US" sz="1600" dirty="0"/>
              <a:t>	Here, size of array c is 10 but only 5 elements are assigned values at the time of initialization. In this case, all individual elements that are not assigned values contain zero as initial values. Thus, the value of c[5], c[6], c[7], c[8] and c[9] is zero.</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dirty="0"/>
          </a:p>
        </p:txBody>
      </p:sp>
    </p:spTree>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Accessing Array Elements</a:t>
            </a:r>
          </a:p>
        </p:txBody>
      </p:sp>
      <p:sp>
        <p:nvSpPr>
          <p:cNvPr id="2" name="Content Placeholder 1"/>
          <p:cNvSpPr>
            <a:spLocks noGrp="1"/>
          </p:cNvSpPr>
          <p:nvPr>
            <p:ph idx="1"/>
          </p:nvPr>
        </p:nvSpPr>
        <p:spPr>
          <a:xfrm>
            <a:off x="990600" y="2057399"/>
            <a:ext cx="10210800" cy="4450491"/>
          </a:xfrm>
        </p:spPr>
        <p:txBody>
          <a:bodyPr>
            <a:normAutofit/>
          </a:bodyPr>
          <a:lstStyle/>
          <a:p>
            <a:pPr algn="just"/>
            <a:r>
              <a:rPr lang="en-US" sz="2400" dirty="0"/>
              <a:t>A single operation involving an entire array, are not permitted in C.</a:t>
            </a:r>
          </a:p>
          <a:p>
            <a:pPr algn="just"/>
            <a:r>
              <a:rPr lang="en-US" sz="2400" dirty="0"/>
              <a:t>For e.g., if </a:t>
            </a:r>
            <a:r>
              <a:rPr lang="en-US" sz="2400" i="1" dirty="0"/>
              <a:t>num </a:t>
            </a:r>
            <a:r>
              <a:rPr lang="en-US" sz="2400" dirty="0"/>
              <a:t> and </a:t>
            </a:r>
            <a:r>
              <a:rPr lang="en-US" sz="2400" i="1" dirty="0"/>
              <a:t>list </a:t>
            </a:r>
            <a:r>
              <a:rPr lang="en-US" sz="2400" dirty="0"/>
              <a:t>are two similar arrays (i.e. same data type, dimension and size), then assignment operations, comparison operations, etc., involving these two arrays must be carried out on an </a:t>
            </a:r>
            <a:r>
              <a:rPr lang="en-US" sz="2400" dirty="0">
                <a:solidFill>
                  <a:srgbClr val="FF0000"/>
                </a:solidFill>
              </a:rPr>
              <a:t>element-by-element basis</a:t>
            </a:r>
            <a:r>
              <a:rPr lang="en-US" sz="2400" dirty="0"/>
              <a:t>.</a:t>
            </a:r>
          </a:p>
          <a:p>
            <a:pPr algn="just">
              <a:buNone/>
            </a:pPr>
            <a:r>
              <a:rPr lang="en-US" sz="2400" dirty="0"/>
              <a:t>			int a[5], b[5];</a:t>
            </a:r>
          </a:p>
          <a:p>
            <a:pPr algn="just">
              <a:buNone/>
            </a:pPr>
            <a:r>
              <a:rPr lang="en-US" sz="2400" dirty="0"/>
              <a:t>			a=0;</a:t>
            </a:r>
          </a:p>
          <a:p>
            <a:pPr algn="just">
              <a:buNone/>
            </a:pPr>
            <a:r>
              <a:rPr lang="en-US" sz="2400" dirty="0"/>
              <a:t>			b=a;</a:t>
            </a:r>
          </a:p>
          <a:p>
            <a:pPr algn="just">
              <a:buNone/>
            </a:pPr>
            <a:r>
              <a:rPr lang="en-US" sz="2400" dirty="0"/>
              <a:t>			if(a&lt;b)</a:t>
            </a:r>
          </a:p>
          <a:p>
            <a:pPr algn="just">
              <a:buNone/>
            </a:pPr>
            <a:r>
              <a:rPr lang="en-US" sz="2400"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dirty="0"/>
          </a:p>
        </p:txBody>
      </p:sp>
      <p:sp>
        <p:nvSpPr>
          <p:cNvPr id="6" name="Rectangle 5"/>
          <p:cNvSpPr/>
          <p:nvPr/>
        </p:nvSpPr>
        <p:spPr>
          <a:xfrm>
            <a:off x="5937156" y="4338935"/>
            <a:ext cx="1454244" cy="40011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//WRONG</a:t>
            </a:r>
          </a:p>
        </p:txBody>
      </p:sp>
      <p:sp>
        <p:nvSpPr>
          <p:cNvPr id="7" name="Rectangle 6"/>
          <p:cNvSpPr/>
          <p:nvPr/>
        </p:nvSpPr>
        <p:spPr>
          <a:xfrm>
            <a:off x="5784756" y="4781490"/>
            <a:ext cx="1454244" cy="40011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//WRONG</a:t>
            </a:r>
          </a:p>
        </p:txBody>
      </p:sp>
      <p:sp>
        <p:nvSpPr>
          <p:cNvPr id="8" name="Rectangle 7"/>
          <p:cNvSpPr/>
          <p:nvPr/>
        </p:nvSpPr>
        <p:spPr>
          <a:xfrm>
            <a:off x="5595832" y="5181600"/>
            <a:ext cx="1947969"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//WRONG</a:t>
            </a:r>
          </a:p>
        </p:txBody>
      </p:sp>
      <p:sp>
        <p:nvSpPr>
          <p:cNvPr id="9" name="Rectangle 8"/>
          <p:cNvSpPr/>
          <p:nvPr/>
        </p:nvSpPr>
        <p:spPr>
          <a:xfrm>
            <a:off x="6043698" y="3962400"/>
            <a:ext cx="1271503" cy="40011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//RIGHT</a:t>
            </a:r>
          </a:p>
        </p:txBody>
      </p:sp>
    </p:spTree>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Accessing Array Elements…</a:t>
            </a:r>
          </a:p>
        </p:txBody>
      </p:sp>
      <p:sp>
        <p:nvSpPr>
          <p:cNvPr id="2" name="Content Placeholder 1"/>
          <p:cNvSpPr>
            <a:spLocks noGrp="1"/>
          </p:cNvSpPr>
          <p:nvPr>
            <p:ph idx="1"/>
          </p:nvPr>
        </p:nvSpPr>
        <p:spPr>
          <a:xfrm>
            <a:off x="581192" y="1905000"/>
            <a:ext cx="11119195" cy="4766187"/>
          </a:xfrm>
        </p:spPr>
        <p:txBody>
          <a:bodyPr>
            <a:normAutofit/>
          </a:bodyPr>
          <a:lstStyle/>
          <a:p>
            <a:pPr algn="just"/>
            <a:r>
              <a:rPr lang="en-US" sz="2400" dirty="0"/>
              <a:t>However the following are </a:t>
            </a:r>
            <a:r>
              <a:rPr lang="en-US" sz="2400" dirty="0">
                <a:solidFill>
                  <a:srgbClr val="FF0000"/>
                </a:solidFill>
              </a:rPr>
              <a:t>RIGHT</a:t>
            </a:r>
            <a:r>
              <a:rPr lang="en-US" sz="2400" dirty="0"/>
              <a:t>:</a:t>
            </a:r>
          </a:p>
          <a:p>
            <a:pPr algn="just">
              <a:buNone/>
            </a:pPr>
            <a:r>
              <a:rPr lang="en-US" sz="2400" dirty="0"/>
              <a:t>			</a:t>
            </a:r>
            <a:r>
              <a:rPr lang="en-US" sz="2400" dirty="0">
                <a:solidFill>
                  <a:srgbClr val="FF0000"/>
                </a:solidFill>
              </a:rPr>
              <a:t>int a[5], b[5], x;</a:t>
            </a:r>
          </a:p>
          <a:p>
            <a:pPr algn="just">
              <a:buNone/>
            </a:pPr>
            <a:r>
              <a:rPr lang="en-US" sz="2400" dirty="0">
                <a:solidFill>
                  <a:srgbClr val="FF0000"/>
                </a:solidFill>
              </a:rPr>
              <a:t>			x=a[0]+10;</a:t>
            </a:r>
          </a:p>
          <a:p>
            <a:pPr algn="just">
              <a:buNone/>
            </a:pPr>
            <a:r>
              <a:rPr lang="en-US" sz="2400" dirty="0">
                <a:solidFill>
                  <a:srgbClr val="FF0000"/>
                </a:solidFill>
              </a:rPr>
              <a:t>			a[4]=a[1]+a[2];</a:t>
            </a:r>
          </a:p>
          <a:p>
            <a:pPr algn="just">
              <a:buNone/>
            </a:pPr>
            <a:r>
              <a:rPr lang="en-US" sz="2400" dirty="0">
                <a:solidFill>
                  <a:srgbClr val="FF0000"/>
                </a:solidFill>
              </a:rPr>
              <a:t>			b[3]=b[0]+a[3]+x;</a:t>
            </a:r>
          </a:p>
          <a:p>
            <a:pPr algn="just">
              <a:buNone/>
            </a:pPr>
            <a:r>
              <a:rPr lang="en-US" sz="2400" dirty="0">
                <a:solidFill>
                  <a:srgbClr val="FF0000"/>
                </a:solidFill>
              </a:rPr>
              <a:t>			b[4]=a[2]*6;</a:t>
            </a:r>
          </a:p>
          <a:p>
            <a:pPr algn="just"/>
            <a:r>
              <a:rPr lang="en-US" sz="2400" dirty="0"/>
              <a:t>The particular array element in an array is accessed by specifying the name of array, followed by a square bracket that encloses an integer, called array index.</a:t>
            </a:r>
          </a:p>
          <a:p>
            <a:pPr algn="just"/>
            <a:r>
              <a:rPr lang="en-US" sz="2400" dirty="0"/>
              <a:t>Generally, a loop is used to access (i.e. input and output) the elements of array.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dirty="0"/>
          </a:p>
        </p:txBody>
      </p:sp>
    </p:spTree>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5000" y="228600"/>
            <a:ext cx="8686800" cy="5867400"/>
          </a:xfrm>
        </p:spPr>
        <p:txBody>
          <a:bodyPr>
            <a:normAutofit fontScale="55000" lnSpcReduction="20000"/>
          </a:bodyPr>
          <a:lstStyle/>
          <a:p>
            <a:pPr>
              <a:buNone/>
            </a:pPr>
            <a:r>
              <a:rPr lang="en-US" sz="4000" b="1" dirty="0">
                <a:solidFill>
                  <a:srgbClr val="002060"/>
                </a:solidFill>
              </a:rPr>
              <a:t>//Program to access array elements</a:t>
            </a:r>
          </a:p>
          <a:p>
            <a:pPr>
              <a:buNone/>
            </a:pPr>
            <a:r>
              <a:rPr lang="en-US" b="1" dirty="0"/>
              <a:t>#include &lt;stdio.h&gt;</a:t>
            </a:r>
          </a:p>
          <a:p>
            <a:pPr>
              <a:buNone/>
            </a:pPr>
            <a:r>
              <a:rPr lang="en-US" b="1" dirty="0"/>
              <a:t>#include &lt;conio.h&gt;</a:t>
            </a:r>
          </a:p>
          <a:p>
            <a:pPr>
              <a:buNone/>
            </a:pPr>
            <a:r>
              <a:rPr lang="en-US" b="1" dirty="0"/>
              <a:t>main()</a:t>
            </a:r>
          </a:p>
          <a:p>
            <a:pPr>
              <a:buNone/>
            </a:pPr>
            <a:r>
              <a:rPr lang="en-US" b="1" dirty="0"/>
              <a:t>{ </a:t>
            </a:r>
          </a:p>
          <a:p>
            <a:pPr>
              <a:buNone/>
            </a:pPr>
            <a:r>
              <a:rPr lang="en-US" b="1" dirty="0"/>
              <a:t>   </a:t>
            </a:r>
            <a:r>
              <a:rPr lang="en-US" b="1" dirty="0" err="1"/>
              <a:t>int</a:t>
            </a:r>
            <a:r>
              <a:rPr lang="en-US" b="1" dirty="0"/>
              <a:t> a[5],i;</a:t>
            </a:r>
          </a:p>
          <a:p>
            <a:pPr>
              <a:buNone/>
            </a:pPr>
            <a:endParaRPr lang="en-US" b="1" dirty="0"/>
          </a:p>
          <a:p>
            <a:pPr>
              <a:buNone/>
            </a:pPr>
            <a:r>
              <a:rPr lang="en-US" b="1" dirty="0"/>
              <a:t>    </a:t>
            </a:r>
            <a:r>
              <a:rPr lang="en-US" b="1" dirty="0" err="1"/>
              <a:t>printf</a:t>
            </a:r>
            <a:r>
              <a:rPr lang="en-US" b="1" dirty="0"/>
              <a:t>(“\nEnter 5 numbers:\t");</a:t>
            </a:r>
          </a:p>
          <a:p>
            <a:pPr>
              <a:buNone/>
            </a:pPr>
            <a:r>
              <a:rPr lang="en-US" b="1" dirty="0"/>
              <a:t>	for(i=0;i&lt;5;i++)</a:t>
            </a:r>
          </a:p>
          <a:p>
            <a:pPr>
              <a:buNone/>
            </a:pPr>
            <a:r>
              <a:rPr lang="en-US" b="1" dirty="0"/>
              <a:t>	 {</a:t>
            </a:r>
          </a:p>
          <a:p>
            <a:pPr>
              <a:buNone/>
            </a:pPr>
            <a:r>
              <a:rPr lang="en-US" b="1" dirty="0"/>
              <a:t>	 scanf("%d", &amp;a[i]);	//array input</a:t>
            </a:r>
          </a:p>
          <a:p>
            <a:pPr>
              <a:buNone/>
            </a:pPr>
            <a:r>
              <a:rPr lang="en-US" b="1" dirty="0"/>
              <a:t>	 }</a:t>
            </a:r>
          </a:p>
          <a:p>
            <a:pPr>
              <a:buNone/>
            </a:pPr>
            <a:r>
              <a:rPr lang="en-US" b="1" dirty="0"/>
              <a:t>	 printf("\nWe have entered these 5 numbers:\n");</a:t>
            </a:r>
          </a:p>
          <a:p>
            <a:pPr>
              <a:buNone/>
            </a:pPr>
            <a:r>
              <a:rPr lang="en-US" b="1" dirty="0"/>
              <a:t>	 for(i=0;i&lt;5;i++)</a:t>
            </a:r>
          </a:p>
          <a:p>
            <a:pPr>
              <a:buNone/>
            </a:pPr>
            <a:r>
              <a:rPr lang="en-US" b="1" dirty="0"/>
              <a:t>		{</a:t>
            </a:r>
          </a:p>
          <a:p>
            <a:pPr>
              <a:buNone/>
            </a:pPr>
            <a:r>
              <a:rPr lang="en-US" b="1" dirty="0"/>
              <a:t>		printf("\ta[%d]=%d", i, a[i]);     //array output</a:t>
            </a:r>
          </a:p>
          <a:p>
            <a:pPr>
              <a:buNone/>
            </a:pPr>
            <a:r>
              <a:rPr lang="en-US" b="1" dirty="0"/>
              <a:t>		}</a:t>
            </a:r>
          </a:p>
          <a:p>
            <a:pPr>
              <a:buNone/>
            </a:pPr>
            <a:r>
              <a:rPr lang="en-US" b="1" dirty="0"/>
              <a:t>    </a:t>
            </a:r>
            <a:r>
              <a:rPr lang="en-US" b="1" dirty="0" err="1"/>
              <a:t>getch</a:t>
            </a:r>
            <a:r>
              <a:rPr lang="en-US" b="1" dirty="0"/>
              <a:t>();</a:t>
            </a:r>
          </a:p>
          <a:p>
            <a:pPr>
              <a:buNone/>
            </a:pPr>
            <a:r>
              <a:rPr lang="en-US" b="1" dirty="0"/>
              <a:t>}</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dirty="0"/>
          </a:p>
        </p:txBody>
      </p:sp>
      <p:sp>
        <p:nvSpPr>
          <p:cNvPr id="5" name="Rectangle 4"/>
          <p:cNvSpPr/>
          <p:nvPr/>
        </p:nvSpPr>
        <p:spPr>
          <a:xfrm>
            <a:off x="3904291" y="5257801"/>
            <a:ext cx="5878532" cy="46166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Note: C performs no bounds checking</a:t>
            </a:r>
          </a:p>
        </p:txBody>
      </p:sp>
      <p:sp>
        <p:nvSpPr>
          <p:cNvPr id="6" name="Rectangle 5"/>
          <p:cNvSpPr/>
          <p:nvPr/>
        </p:nvSpPr>
        <p:spPr>
          <a:xfrm>
            <a:off x="3151084" y="5715001"/>
            <a:ext cx="7364517" cy="461665"/>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Ensure array indices are within declared limits</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228600"/>
            <a:ext cx="8229600" cy="5867400"/>
          </a:xfrm>
        </p:spPr>
        <p:txBody>
          <a:bodyPr>
            <a:normAutofit fontScale="77500" lnSpcReduction="20000"/>
          </a:bodyPr>
          <a:lstStyle/>
          <a:p>
            <a:pPr>
              <a:buNone/>
            </a:pPr>
            <a:r>
              <a:rPr lang="en-US" sz="2400" b="1" dirty="0">
                <a:solidFill>
                  <a:srgbClr val="002060"/>
                </a:solidFill>
              </a:rPr>
              <a:t>//Program to show memory addresses of array elements</a:t>
            </a:r>
            <a:endParaRPr lang="en-US" sz="4000" b="1" dirty="0">
              <a:solidFill>
                <a:srgbClr val="002060"/>
              </a:solidFill>
            </a:endParaRPr>
          </a:p>
          <a:p>
            <a:pPr>
              <a:buNone/>
            </a:pPr>
            <a:r>
              <a:rPr lang="en-US" dirty="0"/>
              <a:t>#include &lt;stdio.h&gt;</a:t>
            </a:r>
          </a:p>
          <a:p>
            <a:pPr>
              <a:buNone/>
            </a:pPr>
            <a:r>
              <a:rPr lang="en-US" dirty="0"/>
              <a:t>#include &lt;conio.h&gt;</a:t>
            </a:r>
          </a:p>
          <a:p>
            <a:pPr>
              <a:buNone/>
            </a:pPr>
            <a:r>
              <a:rPr lang="en-US" dirty="0" err="1"/>
              <a:t>int</a:t>
            </a:r>
            <a:r>
              <a:rPr lang="en-US" dirty="0"/>
              <a:t> main()</a:t>
            </a:r>
          </a:p>
          <a:p>
            <a:pPr>
              <a:buNone/>
            </a:pPr>
            <a:r>
              <a:rPr lang="en-US" dirty="0"/>
              <a:t>{</a:t>
            </a:r>
          </a:p>
          <a:p>
            <a:pPr>
              <a:buNone/>
            </a:pPr>
            <a:r>
              <a:rPr lang="en-US" dirty="0"/>
              <a:t>float a[4]={20,0,5.6,98.5};</a:t>
            </a:r>
          </a:p>
          <a:p>
            <a:pPr>
              <a:buNone/>
            </a:pPr>
            <a:r>
              <a:rPr lang="en-US" dirty="0"/>
              <a:t>int i;</a:t>
            </a:r>
          </a:p>
          <a:p>
            <a:pPr>
              <a:buNone/>
            </a:pPr>
            <a:endParaRPr lang="en-US" dirty="0"/>
          </a:p>
          <a:p>
            <a:pPr>
              <a:buNone/>
            </a:pPr>
            <a:r>
              <a:rPr lang="en-US" dirty="0"/>
              <a:t>printf("The contiguous memory locations are:\t");</a:t>
            </a:r>
          </a:p>
          <a:p>
            <a:pPr>
              <a:buNone/>
            </a:pPr>
            <a:r>
              <a:rPr lang="en-US" dirty="0"/>
              <a:t>for(i=0;i&lt;4;i++)</a:t>
            </a:r>
          </a:p>
          <a:p>
            <a:pPr>
              <a:buNone/>
            </a:pPr>
            <a:r>
              <a:rPr lang="en-US" dirty="0"/>
              <a:t>{</a:t>
            </a:r>
          </a:p>
          <a:p>
            <a:pPr>
              <a:buNone/>
            </a:pPr>
            <a:r>
              <a:rPr lang="en-US" dirty="0"/>
              <a:t>printf("\na[%d]=%f is located at\t%u.", i, a[i], &amp;a[i]);   </a:t>
            </a:r>
            <a:r>
              <a:rPr lang="en-US" dirty="0">
                <a:solidFill>
                  <a:srgbClr val="C00000"/>
                </a:solidFill>
              </a:rPr>
              <a:t> 			//address of array elements</a:t>
            </a:r>
          </a:p>
          <a:p>
            <a:pPr>
              <a:buNone/>
            </a:pPr>
            <a:r>
              <a:rPr lang="en-US" dirty="0"/>
              <a:t>}</a:t>
            </a:r>
          </a:p>
          <a:p>
            <a:pPr>
              <a:buNone/>
            </a:pPr>
            <a:r>
              <a:rPr lang="en-US" dirty="0"/>
              <a:t>getch();</a:t>
            </a:r>
          </a:p>
          <a:p>
            <a:pPr>
              <a:buNone/>
            </a:pPr>
            <a:r>
              <a:rPr lang="en-US" dirty="0"/>
              <a:t>}</a:t>
            </a:r>
          </a:p>
          <a:p>
            <a:pPr>
              <a:buNone/>
            </a:pPr>
            <a:endParaRPr lang="en-US"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dirty="0"/>
          </a:p>
        </p:txBody>
      </p:sp>
    </p:spTree>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Multidimensional Arrays</a:t>
            </a:r>
          </a:p>
        </p:txBody>
      </p:sp>
      <p:sp>
        <p:nvSpPr>
          <p:cNvPr id="2" name="Content Placeholder 1"/>
          <p:cNvSpPr>
            <a:spLocks noGrp="1"/>
          </p:cNvSpPr>
          <p:nvPr>
            <p:ph idx="1"/>
          </p:nvPr>
        </p:nvSpPr>
        <p:spPr/>
        <p:txBody>
          <a:bodyPr numCol="1">
            <a:normAutofit fontScale="92500"/>
          </a:bodyPr>
          <a:lstStyle/>
          <a:p>
            <a:pPr algn="just"/>
            <a:r>
              <a:rPr lang="en-US" sz="3200" dirty="0"/>
              <a:t>Multidimensional arrays are those having more than one dimension.</a:t>
            </a:r>
          </a:p>
          <a:p>
            <a:pPr algn="just"/>
            <a:r>
              <a:rPr lang="en-US" sz="3200" dirty="0"/>
              <a:t>Multidimensional arrays are defined in the same way as one dimensional arrays, except that a separate pair of square brackets is required for each subscript or dimension or index.</a:t>
            </a:r>
          </a:p>
          <a:p>
            <a:pPr algn="just"/>
            <a:r>
              <a:rPr lang="en-US" sz="3200" dirty="0"/>
              <a:t>Thus a 2-D (two dimensional) array requires two pairs of square brackets, a 3-D array requires three pairs of square brackets and so 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dirty="0"/>
          </a:p>
        </p:txBody>
      </p:sp>
    </p:spTree>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53"/>
            <a:ext cx="10515600" cy="725488"/>
          </a:xfrm>
        </p:spPr>
        <p:txBody>
          <a:bodyPr>
            <a:normAutofit fontScale="90000"/>
          </a:bodyPr>
          <a:lstStyle/>
          <a:p>
            <a:pPr algn="ctr"/>
            <a:br>
              <a:rPr lang="en-US" dirty="0"/>
            </a:br>
            <a:br>
              <a:rPr lang="en-US" dirty="0"/>
            </a:br>
            <a:r>
              <a:rPr lang="en-US" sz="4900" b="1" dirty="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Two-Dimensional array</a:t>
            </a:r>
            <a:br>
              <a:rPr lang="en-US" sz="4900" b="1" dirty="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br>
            <a:br>
              <a:rPr lang="en-US" sz="4900" b="1" dirty="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br>
            <a:endParaRPr lang="en-US" sz="4900" b="1" dirty="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Content Placeholder 5"/>
          <p:cNvSpPr>
            <a:spLocks noGrp="1"/>
          </p:cNvSpPr>
          <p:nvPr>
            <p:ph sz="half" idx="1"/>
          </p:nvPr>
        </p:nvSpPr>
        <p:spPr>
          <a:xfrm>
            <a:off x="1979272" y="1193421"/>
            <a:ext cx="8776379" cy="2779711"/>
          </a:xfrm>
        </p:spPr>
        <p:txBody>
          <a:bodyPr>
            <a:noAutofit/>
          </a:bodyPr>
          <a:lstStyle/>
          <a:p>
            <a:pPr>
              <a:lnSpc>
                <a:spcPct val="100000"/>
              </a:lnSpc>
              <a:spcBef>
                <a:spcPts val="0"/>
              </a:spcBef>
              <a:spcAft>
                <a:spcPts val="600"/>
              </a:spcAf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Two-dimensional arrays are specified by two subscripts in the form of  rows and columns</a:t>
            </a:r>
          </a:p>
          <a:p>
            <a:pPr>
              <a:lnSpc>
                <a:spcPct val="100000"/>
              </a:lnSpc>
              <a:spcBef>
                <a:spcPts val="0"/>
              </a:spcBef>
              <a:spcAft>
                <a:spcPts val="600"/>
              </a:spcAft>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Use first subscript to specify row no and the second subscript to specify column no.</a:t>
            </a:r>
          </a:p>
          <a:p>
            <a:pPr>
              <a:lnSpc>
                <a:spcPct val="100000"/>
              </a:lnSpc>
              <a:spcBef>
                <a:spcPts val="0"/>
              </a:spcBef>
              <a:spcAft>
                <a:spcPts val="600"/>
              </a:spcAft>
            </a:pP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2D</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-array is defined by following type declaration statement:</a:t>
            </a:r>
          </a:p>
          <a:p>
            <a:pPr marL="457200" lvl="2" indent="0">
              <a:lnSpc>
                <a:spcPct val="100000"/>
              </a:lnSpc>
              <a:spcBef>
                <a:spcPts val="0"/>
              </a:spcBef>
              <a:spcAft>
                <a:spcPts val="600"/>
              </a:spcAft>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datatype </a:t>
            </a:r>
            <a:r>
              <a:rPr 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array_name</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row_size</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column_size</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285750" lvl="1" indent="-285750">
              <a:lnSpc>
                <a:spcPct val="100000"/>
              </a:lnSpc>
              <a:spcBef>
                <a:spcPts val="0"/>
              </a:spcBef>
              <a:spcAft>
                <a:spcPts val="600"/>
              </a:spcAft>
            </a:pPr>
            <a:r>
              <a:rPr lang="en-US" sz="2200" b="1" dirty="0" err="1">
                <a:latin typeface="Arial Unicode MS" panose="020B0604020202020204" pitchFamily="34" charset="-128"/>
                <a:ea typeface="Arial Unicode MS" panose="020B0604020202020204" pitchFamily="34" charset="-128"/>
                <a:cs typeface="Arial Unicode MS" panose="020B0604020202020204" pitchFamily="34" charset="-128"/>
              </a:rPr>
              <a:t>int</a:t>
            </a:r>
            <a:r>
              <a:rPr lang="en-US" sz="2600" b="1" dirty="0">
                <a:latin typeface="Arial Unicode MS" panose="020B0604020202020204" pitchFamily="34" charset="-128"/>
                <a:ea typeface="Arial Unicode MS" panose="020B0604020202020204" pitchFamily="34" charset="-128"/>
                <a:cs typeface="Arial Unicode MS" panose="020B0604020202020204" pitchFamily="34" charset="-128"/>
              </a:rPr>
              <a:t> a[3][4];    this array can be thought as given below:</a:t>
            </a:r>
          </a:p>
          <a:p>
            <a:pPr marL="0" indent="0">
              <a:lnSpc>
                <a:spcPct val="100000"/>
              </a:lnSpc>
              <a:spcBef>
                <a:spcPts val="0"/>
              </a:spcBef>
              <a:spcAft>
                <a:spcPts val="600"/>
              </a:spcAft>
              <a:buNone/>
            </a:pP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nSpc>
                <a:spcPct val="100000"/>
              </a:lnSpc>
              <a:spcBef>
                <a:spcPts val="0"/>
              </a:spcBef>
              <a:spcAft>
                <a:spcPts val="600"/>
              </a:spcAft>
            </a:pP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nSpc>
                <a:spcPct val="100000"/>
              </a:lnSpc>
              <a:spcBef>
                <a:spcPts val="0"/>
              </a:spcBef>
              <a:spcAft>
                <a:spcPts val="600"/>
              </a:spcAft>
            </a:pPr>
            <a:endParaRPr lang="en-US" sz="2000" b="1" dirty="0"/>
          </a:p>
        </p:txBody>
      </p:sp>
      <p:sp>
        <p:nvSpPr>
          <p:cNvPr id="4" name="Slide Number Placeholder 3"/>
          <p:cNvSpPr>
            <a:spLocks noGrp="1"/>
          </p:cNvSpPr>
          <p:nvPr>
            <p:ph type="sldNum" sz="quarter" idx="12"/>
          </p:nvPr>
        </p:nvSpPr>
        <p:spPr/>
        <p:txBody>
          <a:bodyPr/>
          <a:lstStyle/>
          <a:p>
            <a:fld id="{D345D67A-B385-4912-A110-EBD406079547}" type="slidenum">
              <a:rPr lang="en-US" smtClean="0"/>
              <a:t>17</a:t>
            </a:fld>
            <a:endParaRPr lang="en-US"/>
          </a:p>
        </p:txBody>
      </p:sp>
      <p:pic>
        <p:nvPicPr>
          <p:cNvPr id="7" name="Picture 6"/>
          <p:cNvPicPr>
            <a:picLocks noChangeAspect="1"/>
          </p:cNvPicPr>
          <p:nvPr/>
        </p:nvPicPr>
        <p:blipFill>
          <a:blip r:embed="rId2"/>
          <a:stretch>
            <a:fillRect/>
          </a:stretch>
        </p:blipFill>
        <p:spPr>
          <a:xfrm>
            <a:off x="2352676" y="4218812"/>
            <a:ext cx="7143750" cy="2502663"/>
          </a:xfrm>
          <a:prstGeom prst="rect">
            <a:avLst/>
          </a:prstGeom>
        </p:spPr>
      </p:pic>
    </p:spTree>
    <p:extLst>
      <p:ext uri="{BB962C8B-B14F-4D97-AF65-F5344CB8AC3E}">
        <p14:creationId xmlns:p14="http://schemas.microsoft.com/office/powerpoint/2010/main" val="734462592"/>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52600" y="533400"/>
            <a:ext cx="8229600" cy="1143000"/>
          </a:xfrm>
        </p:spPr>
        <p:txBody>
          <a:bodyPr/>
          <a:lstStyle/>
          <a:p>
            <a:r>
              <a:rPr lang="en-US" dirty="0"/>
              <a:t>Multidimensional Arrays…</a:t>
            </a:r>
          </a:p>
        </p:txBody>
      </p:sp>
      <p:sp>
        <p:nvSpPr>
          <p:cNvPr id="2" name="Content Placeholder 1"/>
          <p:cNvSpPr>
            <a:spLocks noGrp="1"/>
          </p:cNvSpPr>
          <p:nvPr>
            <p:ph idx="1"/>
          </p:nvPr>
        </p:nvSpPr>
        <p:spPr>
          <a:xfrm>
            <a:off x="1143000" y="1905000"/>
            <a:ext cx="9906000" cy="4419600"/>
          </a:xfrm>
        </p:spPr>
        <p:txBody>
          <a:bodyPr>
            <a:normAutofit fontScale="77500" lnSpcReduction="20000"/>
          </a:bodyPr>
          <a:lstStyle/>
          <a:p>
            <a:pPr algn="just"/>
            <a:r>
              <a:rPr lang="en-US" sz="2400" dirty="0"/>
              <a:t>Syntax for defining multidimensional array is:</a:t>
            </a:r>
          </a:p>
          <a:p>
            <a:pPr algn="just">
              <a:buNone/>
            </a:pPr>
            <a:endParaRPr lang="en-US" sz="400" dirty="0"/>
          </a:p>
          <a:p>
            <a:pPr algn="just">
              <a:buNone/>
            </a:pPr>
            <a:r>
              <a:rPr lang="en-US" sz="2800" b="1" dirty="0">
                <a:solidFill>
                  <a:srgbClr val="FF0000"/>
                </a:solidFill>
              </a:rPr>
              <a:t>storage_class data_type array_name[dim1][dim2]…[dimN];</a:t>
            </a:r>
          </a:p>
          <a:p>
            <a:pPr algn="just">
              <a:buNone/>
            </a:pPr>
            <a:r>
              <a:rPr lang="en-US" sz="2800" dirty="0"/>
              <a:t>	Here, dim1, dim2,…,dimN are positive valued integer expressions that indicate the number of array elements associated with each subscript. Thus, total no. of elements=dim1*dim2*…*dimN</a:t>
            </a:r>
          </a:p>
          <a:p>
            <a:pPr algn="just"/>
            <a:r>
              <a:rPr lang="en-US" sz="2400" dirty="0"/>
              <a:t>E.g. </a:t>
            </a:r>
          </a:p>
          <a:p>
            <a:pPr algn="just">
              <a:buNone/>
            </a:pPr>
            <a:r>
              <a:rPr lang="en-US" sz="2400" dirty="0"/>
              <a:t>		</a:t>
            </a:r>
            <a:r>
              <a:rPr lang="en-US" sz="2400" dirty="0">
                <a:solidFill>
                  <a:srgbClr val="FF0000"/>
                </a:solidFill>
              </a:rPr>
              <a:t>int survey[3][5][12];</a:t>
            </a:r>
          </a:p>
          <a:p>
            <a:pPr algn="just">
              <a:buNone/>
            </a:pPr>
            <a:r>
              <a:rPr lang="en-US" sz="2400" dirty="0"/>
              <a:t>	Here, survey  is a 3-D array that can contain 3*5*12=180 integer type data. This array survey may represent a survey data of rainfall during last three </a:t>
            </a:r>
            <a:r>
              <a:rPr lang="en-US" sz="2400" dirty="0">
                <a:solidFill>
                  <a:srgbClr val="FF0000"/>
                </a:solidFill>
              </a:rPr>
              <a:t>years</a:t>
            </a:r>
            <a:r>
              <a:rPr lang="en-US" sz="2400" dirty="0"/>
              <a:t> (2009,2010,2011) from </a:t>
            </a:r>
            <a:r>
              <a:rPr lang="en-US" sz="2400" dirty="0">
                <a:solidFill>
                  <a:srgbClr val="FF0000"/>
                </a:solidFill>
              </a:rPr>
              <a:t>months</a:t>
            </a:r>
            <a:r>
              <a:rPr lang="en-US" sz="2400" dirty="0"/>
              <a:t> Jan. to Dec. in five </a:t>
            </a:r>
            <a:r>
              <a:rPr lang="en-US" sz="2400" dirty="0">
                <a:solidFill>
                  <a:srgbClr val="FF0000"/>
                </a:solidFill>
              </a:rPr>
              <a:t>cities</a:t>
            </a:r>
            <a:r>
              <a:rPr lang="en-US" sz="2400" dirty="0"/>
              <a:t>. Its individual elements are from survey[0][0][0] to survey[2][4][11].</a:t>
            </a:r>
          </a:p>
          <a:p>
            <a:pPr algn="just"/>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dirty="0"/>
          </a:p>
        </p:txBody>
      </p:sp>
    </p:spTree>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2-D Arrays (Initialization)</a:t>
            </a:r>
          </a:p>
        </p:txBody>
      </p:sp>
      <p:sp>
        <p:nvSpPr>
          <p:cNvPr id="2" name="Content Placeholder 1"/>
          <p:cNvSpPr>
            <a:spLocks noGrp="1"/>
          </p:cNvSpPr>
          <p:nvPr>
            <p:ph idx="1"/>
          </p:nvPr>
        </p:nvSpPr>
        <p:spPr/>
        <p:txBody>
          <a:bodyPr>
            <a:normAutofit fontScale="77500" lnSpcReduction="20000"/>
          </a:bodyPr>
          <a:lstStyle/>
          <a:p>
            <a:pPr algn="just"/>
            <a:r>
              <a:rPr lang="en-US" sz="2800" dirty="0"/>
              <a:t>Like 1-D arrays, 2-D arrays can be </a:t>
            </a:r>
            <a:r>
              <a:rPr lang="en-US" sz="2800" dirty="0">
                <a:solidFill>
                  <a:srgbClr val="FF0000"/>
                </a:solidFill>
              </a:rPr>
              <a:t>initialized</a:t>
            </a:r>
            <a:r>
              <a:rPr lang="en-US" sz="2800" dirty="0"/>
              <a:t> at the time of array definition or declaration.</a:t>
            </a:r>
          </a:p>
          <a:p>
            <a:pPr algn="just"/>
            <a:r>
              <a:rPr lang="en-US" sz="2800" dirty="0"/>
              <a:t>E.g.</a:t>
            </a:r>
          </a:p>
          <a:p>
            <a:pPr algn="just">
              <a:buNone/>
            </a:pPr>
            <a:r>
              <a:rPr lang="en-US" sz="2800" dirty="0"/>
              <a:t>		</a:t>
            </a:r>
            <a:r>
              <a:rPr lang="en-US" sz="2800" dirty="0">
                <a:solidFill>
                  <a:srgbClr val="C00000"/>
                </a:solidFill>
              </a:rPr>
              <a:t>int marks[2][3]={0,0,0,1,1,1};</a:t>
            </a:r>
          </a:p>
          <a:p>
            <a:pPr algn="just">
              <a:buNone/>
            </a:pPr>
            <a:r>
              <a:rPr lang="en-US" sz="2800" dirty="0"/>
              <a:t>	Here, elements of first row are initialized to 0 and the second row to one. The initialization is done row-by-row. The above statement can be equivalently written by surrounding the elements of each row by braces as:</a:t>
            </a:r>
          </a:p>
          <a:p>
            <a:pPr algn="just">
              <a:buNone/>
            </a:pPr>
            <a:r>
              <a:rPr lang="en-US" sz="2800" dirty="0"/>
              <a:t>		</a:t>
            </a:r>
            <a:r>
              <a:rPr lang="en-US" sz="2800" dirty="0">
                <a:solidFill>
                  <a:srgbClr val="C00000"/>
                </a:solidFill>
              </a:rPr>
              <a:t>int marks[2][3]={{0,0,0},{1,1,1}};</a:t>
            </a:r>
          </a:p>
          <a:p>
            <a:pPr algn="just">
              <a:buNone/>
            </a:pP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spTree>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A0CA68-23AE-4202-B415-9D748D64BAAC}"/>
              </a:ext>
            </a:extLst>
          </p:cNvPr>
          <p:cNvSpPr>
            <a:spLocks noGrp="1"/>
          </p:cNvSpPr>
          <p:nvPr>
            <p:ph type="title"/>
          </p:nvPr>
        </p:nvSpPr>
        <p:spPr/>
        <p:txBody>
          <a:bodyPr/>
          <a:lstStyle/>
          <a:p>
            <a:pPr algn="ctr"/>
            <a:r>
              <a:rPr lang="en-US" dirty="0"/>
              <a:t>Arrays in C</a:t>
            </a:r>
          </a:p>
        </p:txBody>
      </p:sp>
      <p:sp>
        <p:nvSpPr>
          <p:cNvPr id="2" name="Content Placeholder 1">
            <a:extLst>
              <a:ext uri="{FF2B5EF4-FFF2-40B4-BE49-F238E27FC236}">
                <a16:creationId xmlns:a16="http://schemas.microsoft.com/office/drawing/2014/main" id="{C58A9B88-3EB4-4E4E-8F69-38C75681DFCE}"/>
              </a:ext>
            </a:extLst>
          </p:cNvPr>
          <p:cNvSpPr>
            <a:spLocks noGrp="1"/>
          </p:cNvSpPr>
          <p:nvPr>
            <p:ph idx="1"/>
          </p:nvPr>
        </p:nvSpPr>
        <p:spPr>
          <a:xfrm>
            <a:off x="1451579" y="1853754"/>
            <a:ext cx="9826021" cy="3937446"/>
          </a:xfrm>
        </p:spPr>
        <p:txBody>
          <a:bodyPr>
            <a:normAutofit/>
          </a:bodyPr>
          <a:lstStyle/>
          <a:p>
            <a:pPr algn="l"/>
            <a:r>
              <a:rPr lang="en-US" b="0" i="0" dirty="0">
                <a:solidFill>
                  <a:srgbClr val="000000"/>
                </a:solidFill>
                <a:effectLst/>
                <a:latin typeface="segoe ui" panose="020B0502040204020203" pitchFamily="34" charset="0"/>
              </a:rPr>
              <a:t>When we need to store multiple values of same type like </a:t>
            </a:r>
            <a:r>
              <a:rPr lang="en-US" b="0" i="1" dirty="0">
                <a:solidFill>
                  <a:srgbClr val="000000"/>
                </a:solidFill>
                <a:effectLst/>
                <a:latin typeface="segoe ui" panose="020B0502040204020203" pitchFamily="34" charset="0"/>
              </a:rPr>
              <a:t>names of 10 students</a:t>
            </a:r>
            <a:r>
              <a:rPr lang="en-US" b="0" i="0" dirty="0">
                <a:solidFill>
                  <a:srgbClr val="000000"/>
                </a:solidFill>
                <a:effectLst/>
                <a:latin typeface="segoe ui" panose="020B0502040204020203" pitchFamily="34" charset="0"/>
              </a:rPr>
              <a:t>, </a:t>
            </a:r>
            <a:r>
              <a:rPr lang="en-US" b="0" i="1" dirty="0">
                <a:solidFill>
                  <a:srgbClr val="000000"/>
                </a:solidFill>
                <a:effectLst/>
                <a:latin typeface="segoe ui" panose="020B0502040204020203" pitchFamily="34" charset="0"/>
              </a:rPr>
              <a:t>50 mobile numbers</a:t>
            </a:r>
            <a:r>
              <a:rPr lang="en-US" b="0" i="0" dirty="0">
                <a:solidFill>
                  <a:srgbClr val="000000"/>
                </a:solidFill>
                <a:effectLst/>
                <a:latin typeface="segoe ui" panose="020B0502040204020203" pitchFamily="34" charset="0"/>
              </a:rPr>
              <a:t>, </a:t>
            </a:r>
            <a:r>
              <a:rPr lang="en-US" b="0" i="1" dirty="0">
                <a:solidFill>
                  <a:srgbClr val="000000"/>
                </a:solidFill>
                <a:effectLst/>
                <a:latin typeface="segoe ui" panose="020B0502040204020203" pitchFamily="34" charset="0"/>
              </a:rPr>
              <a:t>weight of 100 people</a:t>
            </a:r>
            <a:r>
              <a:rPr lang="en-US" b="0" i="0" dirty="0">
                <a:solidFill>
                  <a:srgbClr val="000000"/>
                </a:solidFill>
                <a:effectLst/>
                <a:latin typeface="segoe ui" panose="020B0502040204020203" pitchFamily="34" charset="0"/>
              </a:rPr>
              <a:t>. In this case, to declare and manage different variables to store separate values are really tough and unmanageable.</a:t>
            </a:r>
          </a:p>
          <a:p>
            <a:pPr algn="l"/>
            <a:r>
              <a:rPr lang="en-US" b="1" i="0" dirty="0">
                <a:solidFill>
                  <a:srgbClr val="000000"/>
                </a:solidFill>
                <a:effectLst/>
                <a:latin typeface="segoe ui" panose="020B0502040204020203" pitchFamily="34" charset="0"/>
              </a:rPr>
              <a:t>Then, what?</a:t>
            </a:r>
            <a:endParaRPr lang="en-US" b="0" i="0" dirty="0">
              <a:solidFill>
                <a:srgbClr val="000000"/>
              </a:solidFill>
              <a:effectLst/>
              <a:latin typeface="segoe ui" panose="020B0502040204020203" pitchFamily="34" charset="0"/>
            </a:endParaRPr>
          </a:p>
          <a:p>
            <a:pPr algn="l"/>
            <a:r>
              <a:rPr lang="en-US" b="0" i="0" dirty="0">
                <a:solidFill>
                  <a:srgbClr val="000000"/>
                </a:solidFill>
                <a:effectLst/>
                <a:latin typeface="segoe ui" panose="020B0502040204020203" pitchFamily="34" charset="0"/>
              </a:rPr>
              <a:t>C programming language provides an amazing feature to deal with such kind of situations that is known as </a:t>
            </a:r>
            <a:r>
              <a:rPr lang="en-US" b="1" i="0" dirty="0">
                <a:solidFill>
                  <a:srgbClr val="000000"/>
                </a:solidFill>
                <a:effectLst/>
                <a:latin typeface="segoe ui" panose="020B0502040204020203" pitchFamily="34" charset="0"/>
              </a:rPr>
              <a:t>"Arrays"</a:t>
            </a:r>
            <a:r>
              <a:rPr lang="en-US" b="0" i="0" dirty="0">
                <a:solidFill>
                  <a:srgbClr val="000000"/>
                </a:solidFill>
                <a:effectLst/>
                <a:latin typeface="segoe ui" panose="020B0502040204020203" pitchFamily="34" charset="0"/>
              </a:rPr>
              <a:t>.</a:t>
            </a:r>
          </a:p>
          <a:p>
            <a:pPr algn="l"/>
            <a:r>
              <a:rPr lang="en-US" dirty="0">
                <a:solidFill>
                  <a:srgbClr val="000000"/>
                </a:solidFill>
                <a:latin typeface="segoe ui" panose="020B0502040204020203" pitchFamily="34" charset="0"/>
              </a:rPr>
              <a:t>Array is </a:t>
            </a:r>
            <a:r>
              <a:rPr lang="en-US" b="0" i="0" dirty="0">
                <a:solidFill>
                  <a:srgbClr val="000000"/>
                </a:solidFill>
                <a:effectLst/>
                <a:latin typeface="segoe ui" panose="020B0502040204020203" pitchFamily="34" charset="0"/>
              </a:rPr>
              <a:t>a derived data type which is created with the help of </a:t>
            </a:r>
            <a:r>
              <a:rPr lang="en-US" b="0" i="0" u="none" strike="noStrike" dirty="0">
                <a:solidFill>
                  <a:srgbClr val="0000FF"/>
                </a:solidFill>
                <a:effectLst/>
                <a:latin typeface="segoe ui" panose="020B0502040204020203" pitchFamily="34" charset="0"/>
              </a:rPr>
              <a:t>basic data type</a:t>
            </a:r>
            <a:r>
              <a:rPr lang="en-US" b="0" i="0" dirty="0">
                <a:solidFill>
                  <a:srgbClr val="000000"/>
                </a:solidFill>
                <a:effectLst/>
                <a:latin typeface="segoe ui" panose="020B0502040204020203" pitchFamily="34" charset="0"/>
              </a:rPr>
              <a:t>. </a:t>
            </a:r>
          </a:p>
          <a:p>
            <a:pPr algn="l"/>
            <a:r>
              <a:rPr lang="en-US" b="0" i="0" dirty="0">
                <a:solidFill>
                  <a:srgbClr val="000000"/>
                </a:solidFill>
                <a:effectLst/>
                <a:latin typeface="segoe ui" panose="020B0502040204020203" pitchFamily="34" charset="0"/>
              </a:rPr>
              <a:t>An array takes contiguous memory blocks to store series of values.</a:t>
            </a:r>
          </a:p>
          <a:p>
            <a:endParaRPr lang="en-US" dirty="0"/>
          </a:p>
        </p:txBody>
      </p:sp>
      <p:sp>
        <p:nvSpPr>
          <p:cNvPr id="3" name="Slide Number Placeholder 2">
            <a:extLst>
              <a:ext uri="{FF2B5EF4-FFF2-40B4-BE49-F238E27FC236}">
                <a16:creationId xmlns:a16="http://schemas.microsoft.com/office/drawing/2014/main" id="{4A2B326F-544F-493E-B193-E11FC9D2D83F}"/>
              </a:ext>
            </a:extLst>
          </p:cNvPr>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3165287154"/>
      </p:ext>
    </p:ext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76200"/>
            <a:ext cx="8229600" cy="1143000"/>
          </a:xfrm>
        </p:spPr>
        <p:txBody>
          <a:bodyPr>
            <a:noAutofit/>
          </a:bodyPr>
          <a:lstStyle/>
          <a:p>
            <a:r>
              <a:rPr lang="en-US" sz="4000" dirty="0"/>
              <a:t>2-D Arrays (Initialization)…</a:t>
            </a:r>
          </a:p>
        </p:txBody>
      </p:sp>
      <p:sp>
        <p:nvSpPr>
          <p:cNvPr id="2" name="Content Placeholder 1"/>
          <p:cNvSpPr>
            <a:spLocks noGrp="1"/>
          </p:cNvSpPr>
          <p:nvPr>
            <p:ph idx="1"/>
          </p:nvPr>
        </p:nvSpPr>
        <p:spPr>
          <a:xfrm>
            <a:off x="1181100" y="1944329"/>
            <a:ext cx="9829800" cy="4800600"/>
          </a:xfrm>
        </p:spPr>
        <p:txBody>
          <a:bodyPr>
            <a:normAutofit/>
          </a:bodyPr>
          <a:lstStyle/>
          <a:p>
            <a:pPr algn="just"/>
            <a:r>
              <a:rPr lang="en-US" dirty="0"/>
              <a:t>We can also initialize a 2-D array in the form of a matrix as:</a:t>
            </a:r>
          </a:p>
          <a:p>
            <a:pPr algn="just">
              <a:buNone/>
            </a:pPr>
            <a:r>
              <a:rPr lang="en-US" dirty="0"/>
              <a:t>		</a:t>
            </a:r>
            <a:r>
              <a:rPr lang="en-US" dirty="0">
                <a:solidFill>
                  <a:srgbClr val="FF0000"/>
                </a:solidFill>
              </a:rPr>
              <a:t>int marks[2][3]={</a:t>
            </a:r>
          </a:p>
          <a:p>
            <a:pPr algn="just">
              <a:buNone/>
            </a:pPr>
            <a:r>
              <a:rPr lang="en-US" dirty="0">
                <a:solidFill>
                  <a:srgbClr val="FF0000"/>
                </a:solidFill>
              </a:rPr>
              <a:t>						{0,0,0},</a:t>
            </a:r>
          </a:p>
          <a:p>
            <a:pPr algn="just">
              <a:buNone/>
            </a:pPr>
            <a:r>
              <a:rPr lang="en-US" dirty="0">
                <a:solidFill>
                  <a:srgbClr val="FF0000"/>
                </a:solidFill>
              </a:rPr>
              <a:t>						{1,1,1}</a:t>
            </a:r>
          </a:p>
          <a:p>
            <a:pPr algn="just">
              <a:buNone/>
            </a:pPr>
            <a:r>
              <a:rPr lang="en-US" dirty="0">
                <a:solidFill>
                  <a:srgbClr val="FF0000"/>
                </a:solidFill>
              </a:rPr>
              <a:t>				    };</a:t>
            </a:r>
          </a:p>
          <a:p>
            <a:pPr algn="just"/>
            <a:r>
              <a:rPr lang="en-US" dirty="0"/>
              <a:t>If the values are missing in an initialization statement, they are automatically set to zero.</a:t>
            </a:r>
          </a:p>
          <a:p>
            <a:pPr algn="just">
              <a:buNone/>
            </a:pPr>
            <a:r>
              <a:rPr lang="en-US" dirty="0"/>
              <a:t>	E.g.</a:t>
            </a:r>
          </a:p>
          <a:p>
            <a:pPr algn="just">
              <a:buNone/>
            </a:pPr>
            <a:r>
              <a:rPr lang="en-US" dirty="0">
                <a:solidFill>
                  <a:srgbClr val="FF0000"/>
                </a:solidFill>
              </a:rPr>
              <a:t>		int marks[2][3]={   	{1,1},</a:t>
            </a:r>
          </a:p>
          <a:p>
            <a:pPr algn="just">
              <a:buNone/>
            </a:pPr>
            <a:r>
              <a:rPr lang="en-US" dirty="0">
                <a:solidFill>
                  <a:srgbClr val="FF0000"/>
                </a:solidFill>
              </a:rPr>
              <a:t>						{2}</a:t>
            </a:r>
          </a:p>
          <a:p>
            <a:pPr algn="just">
              <a:buNone/>
            </a:pPr>
            <a:r>
              <a:rPr lang="en-US" dirty="0">
                <a:solidFill>
                  <a:srgbClr val="FF0000"/>
                </a:solidFill>
              </a:rPr>
              <a:t>				    };</a:t>
            </a:r>
          </a:p>
          <a:p>
            <a:pPr algn="just">
              <a:buNone/>
            </a:pPr>
            <a:r>
              <a:rPr lang="en-US" dirty="0"/>
              <a:t>	Here the first two elements of the first row are initialized to one, the first element of the second row to two, and all other elements are zero.</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dirty="0"/>
          </a:p>
        </p:txBody>
      </p:sp>
    </p:spTree>
  </p:cSld>
  <p:clrMapOvr>
    <a:masterClrMapping/>
  </p:clrMapOvr>
  <p:transition spd="slow">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76200"/>
            <a:ext cx="8229600" cy="1143000"/>
          </a:xfrm>
        </p:spPr>
        <p:txBody>
          <a:bodyPr>
            <a:noAutofit/>
          </a:bodyPr>
          <a:lstStyle/>
          <a:p>
            <a:r>
              <a:rPr lang="en-US" sz="4000" dirty="0"/>
              <a:t>2-D Arrays (Initialization)…</a:t>
            </a:r>
          </a:p>
        </p:txBody>
      </p:sp>
      <p:sp>
        <p:nvSpPr>
          <p:cNvPr id="2" name="Content Placeholder 1"/>
          <p:cNvSpPr>
            <a:spLocks noGrp="1"/>
          </p:cNvSpPr>
          <p:nvPr>
            <p:ph idx="1"/>
          </p:nvPr>
        </p:nvSpPr>
        <p:spPr>
          <a:xfrm>
            <a:off x="838200" y="2057400"/>
            <a:ext cx="10439400" cy="3949892"/>
          </a:xfrm>
        </p:spPr>
        <p:txBody>
          <a:bodyPr>
            <a:normAutofit lnSpcReduction="10000"/>
          </a:bodyPr>
          <a:lstStyle/>
          <a:p>
            <a:pPr algn="just"/>
            <a:r>
              <a:rPr lang="en-US" sz="2000" dirty="0"/>
              <a:t>When all the elements are to be initialized to zero, the following short-cut method may be used:</a:t>
            </a:r>
          </a:p>
          <a:p>
            <a:pPr algn="just">
              <a:buNone/>
            </a:pPr>
            <a:r>
              <a:rPr lang="en-US" sz="2000" dirty="0"/>
              <a:t>		</a:t>
            </a:r>
            <a:r>
              <a:rPr lang="en-US" sz="2000" dirty="0">
                <a:solidFill>
                  <a:srgbClr val="FF0000"/>
                </a:solidFill>
              </a:rPr>
              <a:t>int marks[3][5]={{0}, {0}, {0}};</a:t>
            </a:r>
          </a:p>
          <a:p>
            <a:pPr algn="just">
              <a:buNone/>
            </a:pPr>
            <a:r>
              <a:rPr lang="en-US" sz="2000" dirty="0"/>
              <a:t>	Here, the elements of each row is explicitly initialized to zero while other elements are automatically initialized to zero.</a:t>
            </a:r>
          </a:p>
          <a:p>
            <a:pPr algn="just"/>
            <a:r>
              <a:rPr lang="en-US" sz="2000" dirty="0">
                <a:solidFill>
                  <a:srgbClr val="FF0000"/>
                </a:solidFill>
              </a:rPr>
              <a:t>Note: First dimension may be empty while initialization of 2-D array.</a:t>
            </a:r>
          </a:p>
          <a:p>
            <a:pPr algn="just">
              <a:buNone/>
            </a:pPr>
            <a:r>
              <a:rPr lang="en-US" sz="2000" dirty="0"/>
              <a:t>	E.g.</a:t>
            </a:r>
          </a:p>
          <a:p>
            <a:pPr algn="just">
              <a:buNone/>
            </a:pPr>
            <a:r>
              <a:rPr lang="en-US" sz="2000" dirty="0"/>
              <a:t>		</a:t>
            </a:r>
            <a:r>
              <a:rPr lang="en-US" sz="2000" dirty="0">
                <a:solidFill>
                  <a:srgbClr val="FF0000"/>
                </a:solidFill>
              </a:rPr>
              <a:t>int marks[ ][3]={{2, 4, 6},{8, 10, 12}};</a:t>
            </a:r>
          </a:p>
          <a:p>
            <a:pPr algn="just">
              <a:buNone/>
            </a:pPr>
            <a:r>
              <a:rPr lang="en-US" sz="2000" dirty="0"/>
              <a:t>			is equivalent to</a:t>
            </a:r>
          </a:p>
          <a:p>
            <a:pPr algn="just">
              <a:buNone/>
            </a:pPr>
            <a:r>
              <a:rPr lang="en-US" sz="2000" dirty="0">
                <a:solidFill>
                  <a:srgbClr val="FF0000"/>
                </a:solidFill>
              </a:rPr>
              <a:t>marks[0][0]=2;	marks[0][1]=4;	marks[0][2]=6;</a:t>
            </a:r>
          </a:p>
          <a:p>
            <a:pPr algn="just">
              <a:buNone/>
            </a:pPr>
            <a:r>
              <a:rPr lang="en-US" sz="2000" dirty="0">
                <a:solidFill>
                  <a:srgbClr val="FF0000"/>
                </a:solidFill>
              </a:rPr>
              <a:t>marks[1][0]=8;	marks[1][1]=10;	marks[1][2]=12;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dirty="0"/>
          </a:p>
        </p:txBody>
      </p:sp>
    </p:spTree>
  </p:cSld>
  <p:clrMapOvr>
    <a:masterClrMapping/>
  </p:clrMapOvr>
  <p:transition spd="slow">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Accessing 2-D Array Elements</a:t>
            </a:r>
          </a:p>
        </p:txBody>
      </p:sp>
      <p:sp>
        <p:nvSpPr>
          <p:cNvPr id="2" name="Content Placeholder 1"/>
          <p:cNvSpPr>
            <a:spLocks noGrp="1"/>
          </p:cNvSpPr>
          <p:nvPr>
            <p:ph idx="1"/>
          </p:nvPr>
        </p:nvSpPr>
        <p:spPr>
          <a:xfrm>
            <a:off x="1143000" y="1997075"/>
            <a:ext cx="9525000" cy="4648200"/>
          </a:xfrm>
        </p:spPr>
        <p:txBody>
          <a:bodyPr>
            <a:normAutofit/>
          </a:bodyPr>
          <a:lstStyle/>
          <a:p>
            <a:pPr algn="just"/>
            <a:r>
              <a:rPr lang="en-US" sz="2000" dirty="0"/>
              <a:t>In a 2-D array declaration, the first dimension specifies no. of rows and second dimension specifies no. of columns.</a:t>
            </a:r>
          </a:p>
          <a:p>
            <a:pPr algn="just"/>
            <a:r>
              <a:rPr lang="en-US" sz="2000" dirty="0"/>
              <a:t>Consider an array </a:t>
            </a:r>
            <a:r>
              <a:rPr lang="en-US" sz="2000" i="1" dirty="0"/>
              <a:t>marks</a:t>
            </a:r>
            <a:r>
              <a:rPr lang="en-US" sz="2000" dirty="0"/>
              <a:t> of size 4*3 with elements having values:</a:t>
            </a:r>
          </a:p>
          <a:p>
            <a:pPr algn="just">
              <a:buNone/>
            </a:pPr>
            <a:r>
              <a:rPr lang="en-US" sz="2800" dirty="0">
                <a:solidFill>
                  <a:srgbClr val="FF0000"/>
                </a:solidFill>
              </a:rPr>
              <a:t>	int marks[4][3]={35,10,11,34,90,76,13,8,5,76,4,1};</a:t>
            </a:r>
            <a:endParaRPr lang="en-US" sz="2000" dirty="0">
              <a:solidFill>
                <a:srgbClr val="FF0000"/>
              </a:solidFill>
            </a:endParaRPr>
          </a:p>
          <a:p>
            <a:pPr algn="just"/>
            <a:r>
              <a:rPr lang="en-US" sz="2000" dirty="0"/>
              <a:t>This array can be realized as a matrix having 4 rows and 3 columns as:</a:t>
            </a:r>
          </a:p>
          <a:p>
            <a:pPr algn="just">
              <a:buNone/>
            </a:pPr>
            <a:r>
              <a:rPr lang="en-US" sz="2000" dirty="0"/>
              <a:t>		35		10		11</a:t>
            </a:r>
          </a:p>
          <a:p>
            <a:pPr algn="just">
              <a:buNone/>
            </a:pPr>
            <a:r>
              <a:rPr lang="en-US" sz="2000" dirty="0"/>
              <a:t>		34		90		76</a:t>
            </a:r>
          </a:p>
          <a:p>
            <a:pPr algn="just">
              <a:buNone/>
            </a:pPr>
            <a:r>
              <a:rPr lang="en-US" sz="2000" dirty="0"/>
              <a:t>		13		8		5</a:t>
            </a:r>
          </a:p>
          <a:p>
            <a:pPr algn="just">
              <a:buNone/>
            </a:pPr>
            <a:r>
              <a:rPr lang="en-US" sz="2000" dirty="0"/>
              <a:t>		76		4		1</a:t>
            </a:r>
          </a:p>
          <a:p>
            <a:pPr algn="just"/>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dirty="0"/>
          </a:p>
        </p:txBody>
      </p:sp>
    </p:spTree>
  </p:cSld>
  <p:clrMapOvr>
    <a:masterClrMapping/>
  </p:clrMapOvr>
  <p:transition spd="slow">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Accessing 2-D Array Elements…</a:t>
            </a:r>
          </a:p>
        </p:txBody>
      </p:sp>
      <p:sp>
        <p:nvSpPr>
          <p:cNvPr id="2" name="Content Placeholder 1"/>
          <p:cNvSpPr>
            <a:spLocks noGrp="1"/>
          </p:cNvSpPr>
          <p:nvPr>
            <p:ph idx="1"/>
          </p:nvPr>
        </p:nvSpPr>
        <p:spPr>
          <a:xfrm>
            <a:off x="762000" y="2133600"/>
            <a:ext cx="10439400" cy="3873692"/>
          </a:xfrm>
        </p:spPr>
        <p:txBody>
          <a:bodyPr>
            <a:normAutofit/>
          </a:bodyPr>
          <a:lstStyle/>
          <a:p>
            <a:pPr algn="just"/>
            <a:r>
              <a:rPr lang="en-US" sz="2400" dirty="0"/>
              <a:t>To access a particular element of a 2-D array, we have to specify the array name, followed by two square brackets with row and column number inside it.</a:t>
            </a:r>
          </a:p>
          <a:p>
            <a:pPr algn="just"/>
            <a:r>
              <a:rPr lang="en-US" sz="2400" dirty="0"/>
              <a:t>Thus, marks[0][0] accesses 35, marks[1][1] accesses 90, marks[2][2] accesses 5 and so on.</a:t>
            </a:r>
          </a:p>
          <a:p>
            <a:pPr algn="just"/>
            <a:r>
              <a:rPr lang="en-US" sz="2400" dirty="0">
                <a:solidFill>
                  <a:srgbClr val="FF0000"/>
                </a:solidFill>
              </a:rPr>
              <a:t>Note: </a:t>
            </a:r>
            <a:r>
              <a:rPr lang="en-US" sz="2400" u="sng" dirty="0">
                <a:solidFill>
                  <a:srgbClr val="FF0000"/>
                </a:solidFill>
              </a:rPr>
              <a:t>Array traversal is row-by-row</a:t>
            </a:r>
            <a:r>
              <a:rPr lang="en-US" sz="2400" dirty="0">
                <a:solidFill>
                  <a:srgbClr val="FF0000"/>
                </a:solidFill>
              </a:rPr>
              <a:t> to access the particular element because  “</a:t>
            </a:r>
            <a:r>
              <a:rPr lang="en-US" sz="2400" i="1" dirty="0">
                <a:solidFill>
                  <a:srgbClr val="FF0000"/>
                </a:solidFill>
              </a:rPr>
              <a:t>2-D array can be visualized as an array of 1-D arrays”. </a:t>
            </a:r>
            <a:r>
              <a:rPr lang="en-US" sz="2400" dirty="0">
                <a:solidFill>
                  <a:srgbClr val="FF0000"/>
                </a:solidFill>
              </a:rPr>
              <a:t>Explain?????</a:t>
            </a:r>
          </a:p>
          <a:p>
            <a:pPr algn="just"/>
            <a:r>
              <a:rPr lang="en-US" sz="2400" dirty="0">
                <a:solidFill>
                  <a:srgbClr val="FF0000"/>
                </a:solidFill>
              </a:rPr>
              <a:t>Note: Nested loops are used to traverse the 2-D arrays.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dirty="0"/>
          </a:p>
        </p:txBody>
      </p:sp>
    </p:spTree>
  </p:cSld>
  <p:clrMapOvr>
    <a:masterClrMapping/>
  </p:clrMapOvr>
  <p:transition spd="slow">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52401"/>
            <a:ext cx="8229600" cy="5854891"/>
          </a:xfrm>
        </p:spPr>
        <p:txBody>
          <a:bodyPr>
            <a:normAutofit fontScale="62500" lnSpcReduction="20000"/>
          </a:bodyPr>
          <a:lstStyle/>
          <a:p>
            <a:pPr algn="just">
              <a:buNone/>
            </a:pPr>
            <a:r>
              <a:rPr lang="en-US" sz="4000" b="1" dirty="0"/>
              <a:t>//Program to display a matrix on screen</a:t>
            </a:r>
          </a:p>
          <a:p>
            <a:pPr>
              <a:buNone/>
            </a:pPr>
            <a:r>
              <a:rPr lang="en-US" b="1" dirty="0"/>
              <a:t>#include &lt;stdio.h&gt;</a:t>
            </a:r>
          </a:p>
          <a:p>
            <a:pPr>
              <a:buNone/>
            </a:pPr>
            <a:r>
              <a:rPr lang="en-US" b="1" dirty="0"/>
              <a:t>#include &lt;conio.h&gt;</a:t>
            </a:r>
          </a:p>
          <a:p>
            <a:pPr>
              <a:buNone/>
            </a:pPr>
            <a:r>
              <a:rPr lang="en-US" b="1" dirty="0"/>
              <a:t>void main()</a:t>
            </a:r>
          </a:p>
          <a:p>
            <a:pPr>
              <a:buNone/>
            </a:pPr>
            <a:r>
              <a:rPr lang="en-US" b="1" dirty="0"/>
              <a:t>{</a:t>
            </a:r>
          </a:p>
          <a:p>
            <a:pPr>
              <a:buNone/>
            </a:pPr>
            <a:r>
              <a:rPr lang="en-US" b="1" dirty="0"/>
              <a:t>int matrix[][3]={12,15,18,9,16}, i, j;</a:t>
            </a:r>
          </a:p>
          <a:p>
            <a:pPr>
              <a:buNone/>
            </a:pPr>
            <a:r>
              <a:rPr lang="en-US" b="1" dirty="0"/>
              <a:t>clrscr();</a:t>
            </a:r>
          </a:p>
          <a:p>
            <a:pPr>
              <a:buNone/>
            </a:pPr>
            <a:r>
              <a:rPr lang="en-US" b="1" dirty="0"/>
              <a:t>printf("\nThe entered matrix is:\n");</a:t>
            </a:r>
          </a:p>
          <a:p>
            <a:pPr>
              <a:buNone/>
            </a:pPr>
            <a:r>
              <a:rPr lang="en-US" b="1" dirty="0"/>
              <a:t>	for(i=0;i&lt;2;i++)</a:t>
            </a:r>
          </a:p>
          <a:p>
            <a:pPr>
              <a:buNone/>
            </a:pPr>
            <a:r>
              <a:rPr lang="en-US" b="1" dirty="0"/>
              <a:t>		{</a:t>
            </a:r>
          </a:p>
          <a:p>
            <a:pPr>
              <a:buNone/>
            </a:pPr>
            <a:r>
              <a:rPr lang="en-US" b="1" dirty="0"/>
              <a:t>		for(j=0;j&lt;3;j++)</a:t>
            </a:r>
          </a:p>
          <a:p>
            <a:pPr>
              <a:buNone/>
            </a:pPr>
            <a:r>
              <a:rPr lang="en-US" b="1" dirty="0"/>
              <a:t>			{</a:t>
            </a:r>
          </a:p>
          <a:p>
            <a:pPr>
              <a:buNone/>
            </a:pPr>
            <a:r>
              <a:rPr lang="en-US" b="1" dirty="0"/>
              <a:t>			printf("%d\t", matrix[i][j]);</a:t>
            </a:r>
          </a:p>
          <a:p>
            <a:pPr>
              <a:buNone/>
            </a:pPr>
            <a:r>
              <a:rPr lang="en-US" b="1" dirty="0"/>
              <a:t>			}</a:t>
            </a:r>
          </a:p>
          <a:p>
            <a:pPr>
              <a:buNone/>
            </a:pPr>
            <a:r>
              <a:rPr lang="en-US" b="1" dirty="0"/>
              <a:t>		printf("\n");</a:t>
            </a:r>
          </a:p>
          <a:p>
            <a:pPr>
              <a:buNone/>
            </a:pPr>
            <a:r>
              <a:rPr lang="en-US" b="1" dirty="0"/>
              <a:t>		}</a:t>
            </a:r>
          </a:p>
          <a:p>
            <a:pPr>
              <a:buNone/>
            </a:pPr>
            <a:r>
              <a:rPr lang="en-US" b="1" dirty="0"/>
              <a:t>getch();</a:t>
            </a:r>
          </a:p>
          <a:p>
            <a:pPr>
              <a:buNone/>
            </a:pPr>
            <a:r>
              <a:rPr lang="en-US" b="1" dirty="0"/>
              <a:t>}</a:t>
            </a:r>
          </a:p>
          <a:p>
            <a:pPr algn="just">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dirty="0"/>
          </a:p>
        </p:txBody>
      </p:sp>
      <p:sp>
        <p:nvSpPr>
          <p:cNvPr id="5" name="Rectangle 4"/>
          <p:cNvSpPr/>
          <p:nvPr/>
        </p:nvSpPr>
        <p:spPr>
          <a:xfrm>
            <a:off x="6137364" y="2743200"/>
            <a:ext cx="4225837"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Nested loop</a:t>
            </a:r>
          </a:p>
        </p:txBody>
      </p:sp>
      <p:sp>
        <p:nvSpPr>
          <p:cNvPr id="6" name="Right Brace 5"/>
          <p:cNvSpPr/>
          <p:nvPr/>
        </p:nvSpPr>
        <p:spPr>
          <a:xfrm>
            <a:off x="5486400" y="2743200"/>
            <a:ext cx="762000" cy="762000"/>
          </a:xfrm>
          <a:prstGeom prst="rightBrace">
            <a:avLst/>
          </a:prstGeom>
          <a:ln w="22225" cmpd="sng"/>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381000"/>
            <a:ext cx="11125200" cy="6296230"/>
          </a:xfrm>
        </p:spPr>
        <p:txBody>
          <a:bodyPr>
            <a:normAutofit/>
          </a:bodyPr>
          <a:lstStyle/>
          <a:p>
            <a:pPr algn="just">
              <a:spcBef>
                <a:spcPts val="0"/>
              </a:spcBef>
              <a:buNone/>
            </a:pPr>
            <a:r>
              <a:rPr lang="en-US" sz="2400" b="1" dirty="0"/>
              <a:t>//Program to read a matrix of size M*N from user and display it on screen</a:t>
            </a:r>
          </a:p>
          <a:p>
            <a:pPr algn="just">
              <a:spcBef>
                <a:spcPts val="0"/>
              </a:spcBef>
              <a:buNone/>
            </a:pPr>
            <a:r>
              <a:rPr lang="en-US" sz="2400" b="1" dirty="0"/>
              <a:t>#include&lt;stdio.h&gt;</a:t>
            </a:r>
          </a:p>
          <a:p>
            <a:pPr>
              <a:spcBef>
                <a:spcPts val="0"/>
              </a:spcBef>
              <a:buNone/>
            </a:pPr>
            <a:r>
              <a:rPr lang="en-US" sz="1800" b="1" dirty="0"/>
              <a:t>#define M 2</a:t>
            </a:r>
          </a:p>
          <a:p>
            <a:pPr>
              <a:spcBef>
                <a:spcPts val="0"/>
              </a:spcBef>
              <a:buNone/>
            </a:pPr>
            <a:r>
              <a:rPr lang="en-US" sz="1800" b="1" dirty="0"/>
              <a:t>#define N 4</a:t>
            </a:r>
          </a:p>
          <a:p>
            <a:pPr>
              <a:spcBef>
                <a:spcPts val="0"/>
              </a:spcBef>
              <a:buNone/>
            </a:pPr>
            <a:r>
              <a:rPr lang="en-US" sz="1800" b="1" dirty="0"/>
              <a:t>int main() </a:t>
            </a:r>
          </a:p>
          <a:p>
            <a:pPr>
              <a:spcBef>
                <a:spcPts val="0"/>
              </a:spcBef>
              <a:buNone/>
            </a:pPr>
            <a:r>
              <a:rPr lang="en-US" sz="1800" b="1" dirty="0"/>
              <a:t>{</a:t>
            </a:r>
          </a:p>
          <a:p>
            <a:pPr>
              <a:spcBef>
                <a:spcPts val="0"/>
              </a:spcBef>
              <a:buNone/>
            </a:pPr>
            <a:r>
              <a:rPr lang="en-US" sz="1800" b="1" dirty="0"/>
              <a:t>int matrix[M][N], i, j;</a:t>
            </a:r>
          </a:p>
          <a:p>
            <a:pPr>
              <a:spcBef>
                <a:spcPts val="0"/>
              </a:spcBef>
              <a:buNone/>
            </a:pPr>
            <a:r>
              <a:rPr lang="en-US" sz="1800" b="1" dirty="0" err="1"/>
              <a:t>printf</a:t>
            </a:r>
            <a:r>
              <a:rPr lang="en-US" sz="1800" b="1" dirty="0"/>
              <a:t>("\nEnter the matrix elements:\t");</a:t>
            </a:r>
          </a:p>
          <a:p>
            <a:pPr>
              <a:spcBef>
                <a:spcPts val="0"/>
              </a:spcBef>
              <a:buNone/>
            </a:pPr>
            <a:r>
              <a:rPr lang="en-US" sz="1800" b="1" dirty="0"/>
              <a:t>	for(i=0;i&lt;</a:t>
            </a:r>
            <a:r>
              <a:rPr lang="en-US" sz="1800" b="1" dirty="0" err="1"/>
              <a:t>M;i</a:t>
            </a:r>
            <a:r>
              <a:rPr lang="en-US" sz="1800" b="1" dirty="0"/>
              <a:t>++)  {</a:t>
            </a:r>
          </a:p>
          <a:p>
            <a:pPr>
              <a:spcBef>
                <a:spcPts val="0"/>
              </a:spcBef>
              <a:buNone/>
            </a:pPr>
            <a:r>
              <a:rPr lang="en-US" sz="1800" b="1" dirty="0"/>
              <a:t>		for(j=0;j&lt;</a:t>
            </a:r>
            <a:r>
              <a:rPr lang="en-US" sz="1800" b="1" dirty="0" err="1"/>
              <a:t>N;j</a:t>
            </a:r>
            <a:r>
              <a:rPr lang="en-US" sz="1800" b="1" dirty="0"/>
              <a:t>++) 	{</a:t>
            </a:r>
          </a:p>
          <a:p>
            <a:pPr>
              <a:spcBef>
                <a:spcPts val="0"/>
              </a:spcBef>
              <a:buNone/>
            </a:pPr>
            <a:r>
              <a:rPr lang="en-US" sz="1800" b="1" dirty="0"/>
              <a:t>			scanf("%d", &amp;matrix[i][j]);</a:t>
            </a:r>
          </a:p>
          <a:p>
            <a:pPr>
              <a:spcBef>
                <a:spcPts val="0"/>
              </a:spcBef>
              <a:buNone/>
            </a:pPr>
            <a:r>
              <a:rPr lang="en-US" sz="1800" b="1" dirty="0"/>
              <a:t>			}</a:t>
            </a:r>
          </a:p>
          <a:p>
            <a:pPr>
              <a:spcBef>
                <a:spcPts val="0"/>
              </a:spcBef>
              <a:buNone/>
            </a:pPr>
            <a:r>
              <a:rPr lang="en-US" sz="1800" b="1" dirty="0"/>
              <a:t>		}</a:t>
            </a:r>
          </a:p>
          <a:p>
            <a:pPr>
              <a:spcBef>
                <a:spcPts val="0"/>
              </a:spcBef>
              <a:buNone/>
            </a:pPr>
            <a:r>
              <a:rPr lang="en-US" sz="1800" b="1" dirty="0"/>
              <a:t>printf("\nThe entered matrix is:\n");</a:t>
            </a:r>
          </a:p>
          <a:p>
            <a:pPr>
              <a:spcBef>
                <a:spcPts val="0"/>
              </a:spcBef>
              <a:buNone/>
            </a:pPr>
            <a:r>
              <a:rPr lang="en-US" sz="1800" b="1" dirty="0"/>
              <a:t>	for(i=0;i&lt;</a:t>
            </a:r>
            <a:r>
              <a:rPr lang="en-US" sz="1800" b="1" dirty="0" err="1"/>
              <a:t>M;i</a:t>
            </a:r>
            <a:r>
              <a:rPr lang="en-US" sz="1800" b="1" dirty="0"/>
              <a:t>++) {</a:t>
            </a:r>
          </a:p>
          <a:p>
            <a:pPr>
              <a:spcBef>
                <a:spcPts val="0"/>
              </a:spcBef>
              <a:buNone/>
            </a:pPr>
            <a:r>
              <a:rPr lang="en-US" sz="1800" b="1" dirty="0"/>
              <a:t>		for(j=0;j&lt;</a:t>
            </a:r>
            <a:r>
              <a:rPr lang="en-US" sz="1800" b="1" dirty="0" err="1"/>
              <a:t>N;j</a:t>
            </a:r>
            <a:r>
              <a:rPr lang="en-US" sz="1800" b="1" dirty="0"/>
              <a:t>++){</a:t>
            </a:r>
          </a:p>
          <a:p>
            <a:pPr>
              <a:spcBef>
                <a:spcPts val="0"/>
              </a:spcBef>
              <a:buNone/>
            </a:pPr>
            <a:r>
              <a:rPr lang="en-US" sz="1800" b="1" dirty="0"/>
              <a:t>			printf("%d\t", matrix[i][j]);</a:t>
            </a:r>
          </a:p>
          <a:p>
            <a:pPr>
              <a:spcBef>
                <a:spcPts val="0"/>
              </a:spcBef>
              <a:buNone/>
            </a:pPr>
            <a:r>
              <a:rPr lang="en-US" sz="1800" b="1" dirty="0"/>
              <a:t>			}</a:t>
            </a:r>
          </a:p>
          <a:p>
            <a:pPr>
              <a:spcBef>
                <a:spcPts val="0"/>
              </a:spcBef>
              <a:buNone/>
            </a:pPr>
            <a:r>
              <a:rPr lang="en-US" sz="1800" b="1" dirty="0"/>
              <a:t>		printf("\n");</a:t>
            </a:r>
          </a:p>
          <a:p>
            <a:pPr>
              <a:spcBef>
                <a:spcPts val="0"/>
              </a:spcBef>
              <a:buNone/>
            </a:pPr>
            <a:r>
              <a:rPr lang="en-US" sz="1800" b="1" dirty="0"/>
              <a:t>		}</a:t>
            </a:r>
          </a:p>
          <a:p>
            <a:pPr>
              <a:spcBef>
                <a:spcPts val="0"/>
              </a:spcBef>
              <a:buNone/>
            </a:pPr>
            <a:r>
              <a:rPr lang="en-US" sz="1800" b="1" dirty="0" err="1"/>
              <a:t>getch</a:t>
            </a:r>
            <a:r>
              <a:rPr lang="en-US" sz="1800" b="1" dirty="0"/>
              <a:t>();</a:t>
            </a:r>
          </a:p>
          <a:p>
            <a:pPr>
              <a:spcBef>
                <a:spcPts val="0"/>
              </a:spcBef>
              <a:buNone/>
            </a:pPr>
            <a:r>
              <a:rPr lang="en-US" sz="1800" b="1" dirty="0"/>
              <a:t>Return 0;</a:t>
            </a:r>
          </a:p>
          <a:p>
            <a:pPr>
              <a:spcBef>
                <a:spcPts val="0"/>
              </a:spcBef>
              <a:buNone/>
            </a:pPr>
            <a:r>
              <a:rPr lang="en-US" sz="1800" b="1" dirty="0"/>
              <a:t>}</a:t>
            </a:r>
          </a:p>
          <a:p>
            <a:pPr>
              <a:spcBef>
                <a:spcPts val="0"/>
              </a:spcBef>
              <a:buNone/>
            </a:pPr>
            <a:endParaRPr lang="en-US" sz="1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dirty="0"/>
          </a:p>
        </p:txBody>
      </p:sp>
    </p:spTree>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90600" y="425354"/>
            <a:ext cx="8229600" cy="6007291"/>
          </a:xfrm>
        </p:spPr>
        <p:txBody>
          <a:bodyPr>
            <a:normAutofit fontScale="92500" lnSpcReduction="20000"/>
          </a:bodyPr>
          <a:lstStyle/>
          <a:p>
            <a:pPr algn="just">
              <a:spcBef>
                <a:spcPts val="0"/>
              </a:spcBef>
              <a:buNone/>
            </a:pPr>
            <a:r>
              <a:rPr lang="en-US" sz="2200" b="1" dirty="0"/>
              <a:t>/*Program to read two M*N matrices and display their sum/difference*/</a:t>
            </a:r>
          </a:p>
          <a:p>
            <a:pPr>
              <a:spcBef>
                <a:spcPts val="0"/>
              </a:spcBef>
              <a:buNone/>
            </a:pPr>
            <a:r>
              <a:rPr lang="en-US" sz="2200" b="1" dirty="0"/>
              <a:t>#include &lt;stdio.h&gt;</a:t>
            </a:r>
          </a:p>
          <a:p>
            <a:pPr>
              <a:spcBef>
                <a:spcPts val="0"/>
              </a:spcBef>
              <a:buNone/>
            </a:pPr>
            <a:r>
              <a:rPr lang="en-US" sz="2200" b="1" dirty="0"/>
              <a:t>#include &lt;conio.h&gt;</a:t>
            </a:r>
          </a:p>
          <a:p>
            <a:pPr>
              <a:spcBef>
                <a:spcPts val="0"/>
              </a:spcBef>
              <a:buNone/>
            </a:pPr>
            <a:r>
              <a:rPr lang="en-US" sz="2200" b="1" dirty="0"/>
              <a:t>#define M 3</a:t>
            </a:r>
          </a:p>
          <a:p>
            <a:pPr>
              <a:spcBef>
                <a:spcPts val="0"/>
              </a:spcBef>
              <a:buNone/>
            </a:pPr>
            <a:r>
              <a:rPr lang="en-US" sz="2200" b="1" dirty="0"/>
              <a:t>#define N 3</a:t>
            </a:r>
          </a:p>
          <a:p>
            <a:pPr>
              <a:spcBef>
                <a:spcPts val="0"/>
              </a:spcBef>
              <a:buNone/>
            </a:pPr>
            <a:r>
              <a:rPr lang="en-US" sz="2200" b="1" dirty="0"/>
              <a:t>int main()</a:t>
            </a:r>
          </a:p>
          <a:p>
            <a:pPr>
              <a:spcBef>
                <a:spcPts val="0"/>
              </a:spcBef>
              <a:buNone/>
            </a:pPr>
            <a:r>
              <a:rPr lang="en-US" sz="2200" b="1" dirty="0"/>
              <a:t>{</a:t>
            </a:r>
          </a:p>
          <a:p>
            <a:pPr>
              <a:spcBef>
                <a:spcPts val="0"/>
              </a:spcBef>
              <a:buNone/>
            </a:pPr>
            <a:r>
              <a:rPr lang="pt-BR" sz="2200" b="1" dirty="0"/>
              <a:t>int matrix1[M][N], matrix2[M][N], sum[M][N], i, j;</a:t>
            </a:r>
          </a:p>
          <a:p>
            <a:pPr>
              <a:spcBef>
                <a:spcPts val="0"/>
              </a:spcBef>
              <a:buNone/>
            </a:pPr>
            <a:r>
              <a:rPr lang="en-US" sz="2200" b="1" dirty="0" err="1"/>
              <a:t>printf</a:t>
            </a:r>
            <a:r>
              <a:rPr lang="en-US" sz="2200" b="1" dirty="0"/>
              <a:t>("\nEnter the elements of first matrix:\t");</a:t>
            </a:r>
          </a:p>
          <a:p>
            <a:pPr>
              <a:spcBef>
                <a:spcPts val="0"/>
              </a:spcBef>
              <a:buNone/>
            </a:pPr>
            <a:r>
              <a:rPr lang="en-US" sz="2200" b="1" dirty="0"/>
              <a:t>for(i=0;i&lt;M;i++)</a:t>
            </a:r>
          </a:p>
          <a:p>
            <a:pPr>
              <a:spcBef>
                <a:spcPts val="0"/>
              </a:spcBef>
              <a:buNone/>
            </a:pPr>
            <a:r>
              <a:rPr lang="en-US" sz="2200" b="1" dirty="0"/>
              <a:t>	{</a:t>
            </a:r>
          </a:p>
          <a:p>
            <a:pPr>
              <a:spcBef>
                <a:spcPts val="0"/>
              </a:spcBef>
              <a:buNone/>
            </a:pPr>
            <a:r>
              <a:rPr lang="en-US" sz="2200" b="1" dirty="0"/>
              <a:t>	for(j=0;j&lt;N;j++)</a:t>
            </a:r>
          </a:p>
          <a:p>
            <a:pPr>
              <a:spcBef>
                <a:spcPts val="0"/>
              </a:spcBef>
              <a:buNone/>
            </a:pPr>
            <a:r>
              <a:rPr lang="en-US" sz="2200" b="1" dirty="0"/>
              <a:t>		{</a:t>
            </a:r>
          </a:p>
          <a:p>
            <a:pPr>
              <a:spcBef>
                <a:spcPts val="0"/>
              </a:spcBef>
              <a:buNone/>
            </a:pPr>
            <a:r>
              <a:rPr lang="en-US" sz="2200" b="1" dirty="0"/>
              <a:t>		scanf("%d", &amp;matrix1[i][j]);</a:t>
            </a:r>
          </a:p>
          <a:p>
            <a:pPr>
              <a:spcBef>
                <a:spcPts val="0"/>
              </a:spcBef>
              <a:buNone/>
            </a:pPr>
            <a:r>
              <a:rPr lang="en-US" sz="2200" b="1" dirty="0"/>
              <a:t>		}</a:t>
            </a:r>
          </a:p>
          <a:p>
            <a:pPr>
              <a:spcBef>
                <a:spcPts val="0"/>
              </a:spcBef>
              <a:buNone/>
            </a:pPr>
            <a:r>
              <a:rPr lang="en-US" sz="2200" b="1" dirty="0"/>
              <a:t>	}</a:t>
            </a:r>
          </a:p>
          <a:p>
            <a:pPr>
              <a:spcBef>
                <a:spcPts val="0"/>
              </a:spcBef>
              <a:buNone/>
            </a:pPr>
            <a:r>
              <a:rPr lang="en-US" sz="2200" b="1" dirty="0"/>
              <a:t>printf("\nThe first matrix is:\n");</a:t>
            </a:r>
          </a:p>
          <a:p>
            <a:pPr>
              <a:spcBef>
                <a:spcPts val="0"/>
              </a:spcBef>
              <a:buNone/>
            </a:pPr>
            <a:r>
              <a:rPr lang="en-US" sz="2200" b="1" dirty="0"/>
              <a:t>for(i=0;i&lt;M;i++)</a:t>
            </a:r>
          </a:p>
          <a:p>
            <a:pPr>
              <a:spcBef>
                <a:spcPts val="0"/>
              </a:spcBef>
              <a:buNone/>
            </a:pPr>
            <a:r>
              <a:rPr lang="en-US" sz="2200" b="1" dirty="0"/>
              <a:t>	{</a:t>
            </a:r>
          </a:p>
          <a:p>
            <a:pPr>
              <a:spcBef>
                <a:spcPts val="0"/>
              </a:spcBef>
              <a:buNone/>
            </a:pPr>
            <a:r>
              <a:rPr lang="en-US" sz="2200" b="1" dirty="0"/>
              <a:t>	for(j=0;j&lt;N;j++)</a:t>
            </a:r>
          </a:p>
          <a:p>
            <a:pPr>
              <a:spcBef>
                <a:spcPts val="0"/>
              </a:spcBef>
              <a:buNone/>
            </a:pPr>
            <a:r>
              <a:rPr lang="en-US" sz="2200" b="1" dirty="0"/>
              <a:t>		{</a:t>
            </a:r>
          </a:p>
          <a:p>
            <a:pPr>
              <a:spcBef>
                <a:spcPts val="0"/>
              </a:spcBef>
              <a:buNone/>
            </a:pPr>
            <a:r>
              <a:rPr lang="en-US" sz="2200" b="1" dirty="0"/>
              <a:t>		printf("%d\t", matrix1[i][j]);</a:t>
            </a:r>
          </a:p>
          <a:p>
            <a:pPr>
              <a:spcBef>
                <a:spcPts val="0"/>
              </a:spcBef>
              <a:buNone/>
            </a:pPr>
            <a:r>
              <a:rPr lang="en-US" sz="2200" b="1" dirty="0"/>
              <a:t>		}</a:t>
            </a:r>
          </a:p>
          <a:p>
            <a:pPr>
              <a:spcBef>
                <a:spcPts val="0"/>
              </a:spcBef>
              <a:buNone/>
            </a:pPr>
            <a:r>
              <a:rPr lang="en-US" sz="2200" b="1" dirty="0"/>
              <a:t>	printf("\n");</a:t>
            </a:r>
          </a:p>
          <a:p>
            <a:pPr>
              <a:spcBef>
                <a:spcPts val="0"/>
              </a:spcBef>
              <a:buNone/>
            </a:pPr>
            <a:r>
              <a:rPr lang="en-US" sz="2200" b="1" dirty="0"/>
              <a:t>	}</a:t>
            </a:r>
          </a:p>
          <a:p>
            <a:pPr>
              <a:spcBef>
                <a:spcPts val="0"/>
              </a:spcBef>
              <a:buNone/>
            </a:pPr>
            <a:endParaRPr lang="en-US" sz="2200" b="1" dirty="0"/>
          </a:p>
          <a:p>
            <a:pPr>
              <a:spcBef>
                <a:spcPts val="0"/>
              </a:spcBef>
              <a:buNone/>
            </a:pPr>
            <a:endParaRPr lang="en-US" sz="18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dirty="0"/>
          </a:p>
        </p:txBody>
      </p:sp>
    </p:spTree>
  </p:cSld>
  <p:clrMapOvr>
    <a:masterClrMapping/>
  </p:clrMapOvr>
  <p:transition spd="slow">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382345"/>
            <a:ext cx="8229600" cy="6007291"/>
          </a:xfrm>
        </p:spPr>
        <p:txBody>
          <a:bodyPr>
            <a:normAutofit fontScale="62500" lnSpcReduction="20000"/>
          </a:bodyPr>
          <a:lstStyle/>
          <a:p>
            <a:pPr>
              <a:buNone/>
            </a:pPr>
            <a:r>
              <a:rPr lang="en-US" b="1" dirty="0"/>
              <a:t>printf("\nEnter the elements of second matrix:\t");</a:t>
            </a:r>
          </a:p>
          <a:p>
            <a:pPr>
              <a:buNone/>
            </a:pPr>
            <a:r>
              <a:rPr lang="en-US" b="1" dirty="0"/>
              <a:t>for(i=0;i&lt;M;i++)</a:t>
            </a:r>
          </a:p>
          <a:p>
            <a:pPr>
              <a:buNone/>
            </a:pPr>
            <a:r>
              <a:rPr lang="en-US" b="1" dirty="0"/>
              <a:t>	{</a:t>
            </a:r>
          </a:p>
          <a:p>
            <a:pPr>
              <a:buNone/>
            </a:pPr>
            <a:r>
              <a:rPr lang="en-US" b="1" dirty="0"/>
              <a:t>	for(j=0;j&lt;N;j++)</a:t>
            </a:r>
          </a:p>
          <a:p>
            <a:pPr>
              <a:buNone/>
            </a:pPr>
            <a:r>
              <a:rPr lang="en-US" b="1" dirty="0"/>
              <a:t>		{</a:t>
            </a:r>
          </a:p>
          <a:p>
            <a:pPr>
              <a:buNone/>
            </a:pPr>
            <a:r>
              <a:rPr lang="en-US" b="1" dirty="0"/>
              <a:t>		scanf("%d",&amp;matrix2[i][j]);</a:t>
            </a:r>
          </a:p>
          <a:p>
            <a:pPr>
              <a:buNone/>
            </a:pPr>
            <a:r>
              <a:rPr lang="en-US" b="1" dirty="0"/>
              <a:t>		}</a:t>
            </a:r>
          </a:p>
          <a:p>
            <a:pPr>
              <a:buNone/>
            </a:pPr>
            <a:r>
              <a:rPr lang="en-US" b="1" dirty="0"/>
              <a:t>	}</a:t>
            </a:r>
          </a:p>
          <a:p>
            <a:pPr>
              <a:buNone/>
            </a:pPr>
            <a:endParaRPr lang="en-US" b="1" dirty="0"/>
          </a:p>
          <a:p>
            <a:pPr>
              <a:buNone/>
            </a:pPr>
            <a:r>
              <a:rPr lang="en-US" b="1" dirty="0"/>
              <a:t>printf("\nThe second matrix is:\n");</a:t>
            </a:r>
          </a:p>
          <a:p>
            <a:pPr>
              <a:buNone/>
            </a:pPr>
            <a:r>
              <a:rPr lang="en-US" b="1" dirty="0"/>
              <a:t>for(i=0;i&lt;M;i++)</a:t>
            </a:r>
          </a:p>
          <a:p>
            <a:pPr>
              <a:buNone/>
            </a:pPr>
            <a:r>
              <a:rPr lang="en-US" b="1" dirty="0"/>
              <a:t>	{</a:t>
            </a:r>
          </a:p>
          <a:p>
            <a:pPr>
              <a:buNone/>
            </a:pPr>
            <a:r>
              <a:rPr lang="en-US" b="1" dirty="0"/>
              <a:t>	for(j=0;j&lt;N;j++)</a:t>
            </a:r>
          </a:p>
          <a:p>
            <a:pPr>
              <a:buNone/>
            </a:pPr>
            <a:r>
              <a:rPr lang="en-US" b="1" dirty="0"/>
              <a:t>		{</a:t>
            </a:r>
          </a:p>
          <a:p>
            <a:pPr>
              <a:buNone/>
            </a:pPr>
            <a:r>
              <a:rPr lang="en-US" b="1" dirty="0"/>
              <a:t>		printf("%d\t",matrix2[i][j]);</a:t>
            </a:r>
          </a:p>
          <a:p>
            <a:pPr>
              <a:buNone/>
            </a:pPr>
            <a:r>
              <a:rPr lang="en-US" b="1" dirty="0"/>
              <a:t>		}</a:t>
            </a:r>
          </a:p>
          <a:p>
            <a:pPr>
              <a:buNone/>
            </a:pPr>
            <a:r>
              <a:rPr lang="en-US" b="1" dirty="0"/>
              <a:t>	printf("\n");</a:t>
            </a:r>
          </a:p>
          <a:p>
            <a:pPr>
              <a:buNone/>
            </a:pPr>
            <a:r>
              <a:rPr lang="en-US" b="1" dirty="0"/>
              <a:t>	}</a:t>
            </a:r>
          </a:p>
          <a:p>
            <a:pPr>
              <a:buNone/>
            </a:pPr>
            <a:endParaRPr lang="en-US" dirty="0"/>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dirty="0"/>
          </a:p>
        </p:txBody>
      </p:sp>
    </p:spTree>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47800" y="531621"/>
            <a:ext cx="8229600" cy="6007291"/>
          </a:xfrm>
        </p:spPr>
        <p:txBody>
          <a:bodyPr>
            <a:normAutofit fontScale="55000" lnSpcReduction="20000"/>
          </a:bodyPr>
          <a:lstStyle/>
          <a:p>
            <a:pPr>
              <a:buNone/>
            </a:pPr>
            <a:r>
              <a:rPr lang="en-US" b="1" dirty="0"/>
              <a:t>for(i=0;i&lt;M;i++)</a:t>
            </a:r>
          </a:p>
          <a:p>
            <a:pPr>
              <a:buNone/>
            </a:pPr>
            <a:r>
              <a:rPr lang="en-US" b="1" dirty="0"/>
              <a:t>	{</a:t>
            </a:r>
          </a:p>
          <a:p>
            <a:pPr>
              <a:buNone/>
            </a:pPr>
            <a:r>
              <a:rPr lang="en-US" b="1" dirty="0"/>
              <a:t>	for(j=0;j&lt;N;j++)</a:t>
            </a:r>
          </a:p>
          <a:p>
            <a:pPr>
              <a:buNone/>
            </a:pPr>
            <a:r>
              <a:rPr lang="en-US" b="1" dirty="0"/>
              <a:t>		{</a:t>
            </a:r>
          </a:p>
          <a:p>
            <a:pPr>
              <a:buNone/>
            </a:pPr>
            <a:r>
              <a:rPr lang="pl-PL" b="1" dirty="0"/>
              <a:t>		sum[i][j]=matrix1[i][j]+matrix2[i][j];</a:t>
            </a:r>
          </a:p>
          <a:p>
            <a:pPr>
              <a:buNone/>
            </a:pPr>
            <a:r>
              <a:rPr lang="en-US" b="1" dirty="0"/>
              <a:t>		}</a:t>
            </a:r>
          </a:p>
          <a:p>
            <a:pPr>
              <a:buNone/>
            </a:pPr>
            <a:r>
              <a:rPr lang="en-US" b="1" dirty="0"/>
              <a:t>	}</a:t>
            </a:r>
          </a:p>
          <a:p>
            <a:pPr>
              <a:buNone/>
            </a:pPr>
            <a:endParaRPr lang="en-US" b="1" dirty="0"/>
          </a:p>
          <a:p>
            <a:pPr>
              <a:buNone/>
            </a:pPr>
            <a:r>
              <a:rPr lang="en-US" b="1" dirty="0"/>
              <a:t>printf("\nThe sum of the matrices is:\n");</a:t>
            </a:r>
          </a:p>
          <a:p>
            <a:pPr>
              <a:buNone/>
            </a:pPr>
            <a:r>
              <a:rPr lang="en-US" b="1" dirty="0"/>
              <a:t>for(i=0;i&lt;M;i++)</a:t>
            </a:r>
          </a:p>
          <a:p>
            <a:pPr>
              <a:buNone/>
            </a:pPr>
            <a:r>
              <a:rPr lang="en-US" b="1" dirty="0"/>
              <a:t>	{</a:t>
            </a:r>
          </a:p>
          <a:p>
            <a:pPr>
              <a:buNone/>
            </a:pPr>
            <a:r>
              <a:rPr lang="en-US" b="1" dirty="0"/>
              <a:t>	for(j=0;j&lt;N;j++)</a:t>
            </a:r>
          </a:p>
          <a:p>
            <a:pPr>
              <a:buNone/>
            </a:pPr>
            <a:r>
              <a:rPr lang="en-US" b="1" dirty="0"/>
              <a:t>		{</a:t>
            </a:r>
          </a:p>
          <a:p>
            <a:pPr>
              <a:buNone/>
            </a:pPr>
            <a:r>
              <a:rPr lang="en-US" b="1" dirty="0"/>
              <a:t>		printf("\t%d", sum[i][j]);</a:t>
            </a:r>
          </a:p>
          <a:p>
            <a:pPr>
              <a:buNone/>
            </a:pPr>
            <a:r>
              <a:rPr lang="en-US" b="1" dirty="0"/>
              <a:t>		}</a:t>
            </a:r>
          </a:p>
          <a:p>
            <a:pPr>
              <a:buNone/>
            </a:pPr>
            <a:r>
              <a:rPr lang="en-US" b="1" dirty="0"/>
              <a:t>	printf("\n");</a:t>
            </a:r>
          </a:p>
          <a:p>
            <a:pPr>
              <a:buNone/>
            </a:pPr>
            <a:r>
              <a:rPr lang="en-US" b="1" dirty="0"/>
              <a:t>	}</a:t>
            </a:r>
          </a:p>
          <a:p>
            <a:pPr>
              <a:buNone/>
            </a:pPr>
            <a:r>
              <a:rPr lang="en-US" b="1" dirty="0" err="1"/>
              <a:t>getch</a:t>
            </a:r>
            <a:r>
              <a:rPr lang="en-US" b="1" dirty="0"/>
              <a:t>();</a:t>
            </a:r>
          </a:p>
          <a:p>
            <a:pPr>
              <a:buNone/>
            </a:pPr>
            <a:r>
              <a:rPr lang="en-US" b="1" dirty="0"/>
              <a:t>return 0;</a:t>
            </a:r>
          </a:p>
          <a:p>
            <a:pPr>
              <a:buNone/>
            </a:pPr>
            <a:r>
              <a:rPr lang="en-US" b="1"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dirty="0"/>
          </a:p>
        </p:txBody>
      </p:sp>
    </p:spTree>
  </p:cSld>
  <p:clrMapOvr>
    <a:masterClrMapping/>
  </p:clrMapOvr>
  <p:transition spd="slow">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95400" y="214312"/>
            <a:ext cx="8229600" cy="6324600"/>
          </a:xfrm>
        </p:spPr>
        <p:txBody>
          <a:bodyPr>
            <a:noAutofit/>
          </a:bodyPr>
          <a:lstStyle/>
          <a:p>
            <a:pPr>
              <a:buNone/>
            </a:pPr>
            <a:r>
              <a:rPr lang="en-US" sz="1600" b="1" dirty="0"/>
              <a:t>// Program to find transpose of a matrix</a:t>
            </a:r>
          </a:p>
          <a:p>
            <a:pPr>
              <a:buNone/>
            </a:pPr>
            <a:r>
              <a:rPr lang="en-US" sz="1400" b="1" dirty="0"/>
              <a:t>#include &lt;stdio.h&gt;</a:t>
            </a:r>
          </a:p>
          <a:p>
            <a:pPr>
              <a:buNone/>
            </a:pPr>
            <a:r>
              <a:rPr lang="en-US" sz="1400" b="1" dirty="0"/>
              <a:t>#include &lt;conio.h&gt;</a:t>
            </a:r>
          </a:p>
          <a:p>
            <a:pPr>
              <a:buNone/>
            </a:pPr>
            <a:r>
              <a:rPr lang="en-US" sz="1400" b="1" dirty="0"/>
              <a:t>#define M 3</a:t>
            </a:r>
          </a:p>
          <a:p>
            <a:pPr>
              <a:buNone/>
            </a:pPr>
            <a:r>
              <a:rPr lang="en-US" sz="1400" b="1" dirty="0"/>
              <a:t>#define N 3</a:t>
            </a:r>
          </a:p>
          <a:p>
            <a:pPr>
              <a:buNone/>
            </a:pPr>
            <a:r>
              <a:rPr lang="en-US" sz="1400" b="1" dirty="0"/>
              <a:t>int main()</a:t>
            </a:r>
          </a:p>
          <a:p>
            <a:pPr>
              <a:buNone/>
            </a:pPr>
            <a:r>
              <a:rPr lang="en-US" sz="1400" b="1" dirty="0"/>
              <a:t>{</a:t>
            </a:r>
          </a:p>
          <a:p>
            <a:pPr>
              <a:buNone/>
            </a:pPr>
            <a:r>
              <a:rPr lang="pt-BR" sz="1400" b="1" dirty="0"/>
              <a:t>int matrix[M][N],transpose[N][M],i,j;</a:t>
            </a:r>
          </a:p>
          <a:p>
            <a:pPr>
              <a:buNone/>
            </a:pPr>
            <a:r>
              <a:rPr lang="en-US" sz="1400" b="1" dirty="0" err="1"/>
              <a:t>printf</a:t>
            </a:r>
            <a:r>
              <a:rPr lang="en-US" sz="1400" b="1" dirty="0"/>
              <a:t>("\nEnter the elements of matrix:\t");</a:t>
            </a:r>
          </a:p>
          <a:p>
            <a:pPr>
              <a:buNone/>
            </a:pPr>
            <a:r>
              <a:rPr lang="en-US" sz="1400" b="1" dirty="0"/>
              <a:t>	for(i=0;i&lt;</a:t>
            </a:r>
            <a:r>
              <a:rPr lang="en-US" sz="1400" b="1" dirty="0" err="1"/>
              <a:t>M;i</a:t>
            </a:r>
            <a:r>
              <a:rPr lang="en-US" sz="1400" b="1" dirty="0"/>
              <a:t>++) {</a:t>
            </a:r>
          </a:p>
          <a:p>
            <a:pPr>
              <a:buNone/>
            </a:pPr>
            <a:r>
              <a:rPr lang="en-US" sz="1400" b="1" dirty="0"/>
              <a:t>		for(j=0;j&lt;</a:t>
            </a:r>
            <a:r>
              <a:rPr lang="en-US" sz="1400" b="1" dirty="0" err="1"/>
              <a:t>N;j</a:t>
            </a:r>
            <a:r>
              <a:rPr lang="en-US" sz="1400" b="1" dirty="0"/>
              <a:t>++) {</a:t>
            </a:r>
          </a:p>
          <a:p>
            <a:pPr>
              <a:buNone/>
            </a:pPr>
            <a:r>
              <a:rPr lang="en-US" sz="1400" b="1" dirty="0"/>
              <a:t>			scanf("%d", &amp;matrix[i][j]);</a:t>
            </a:r>
          </a:p>
          <a:p>
            <a:pPr>
              <a:buNone/>
            </a:pPr>
            <a:r>
              <a:rPr lang="en-US" sz="1400" b="1" dirty="0"/>
              <a:t>			}</a:t>
            </a:r>
          </a:p>
          <a:p>
            <a:pPr>
              <a:buNone/>
            </a:pPr>
            <a:r>
              <a:rPr lang="en-US" sz="1400" b="1" dirty="0"/>
              <a:t>		}</a:t>
            </a:r>
          </a:p>
          <a:p>
            <a:pPr>
              <a:buNone/>
            </a:pPr>
            <a:r>
              <a:rPr lang="en-US" sz="1400" b="1" dirty="0"/>
              <a:t>printf("\nThe matrix to be transposed is:\n");</a:t>
            </a:r>
          </a:p>
          <a:p>
            <a:pPr>
              <a:buNone/>
            </a:pPr>
            <a:r>
              <a:rPr lang="en-US" sz="1400" b="1" dirty="0"/>
              <a:t>	for(i=0;i&lt;</a:t>
            </a:r>
            <a:r>
              <a:rPr lang="en-US" sz="1400" b="1" dirty="0" err="1"/>
              <a:t>M;i</a:t>
            </a:r>
            <a:r>
              <a:rPr lang="en-US" sz="1400" b="1" dirty="0"/>
              <a:t>++) 	{</a:t>
            </a:r>
          </a:p>
          <a:p>
            <a:pPr>
              <a:buNone/>
            </a:pPr>
            <a:r>
              <a:rPr lang="en-US" sz="1400" b="1" dirty="0"/>
              <a:t>		for(j=0;j&lt;</a:t>
            </a:r>
            <a:r>
              <a:rPr lang="en-US" sz="1400" b="1" dirty="0" err="1"/>
              <a:t>N;j</a:t>
            </a:r>
            <a:r>
              <a:rPr lang="en-US" sz="1400" b="1" dirty="0"/>
              <a:t>++) {</a:t>
            </a:r>
          </a:p>
          <a:p>
            <a:pPr>
              <a:buNone/>
            </a:pPr>
            <a:r>
              <a:rPr lang="en-US" sz="1400" b="1" dirty="0"/>
              <a:t>			printf("%d\t", matrix[i][j]);</a:t>
            </a:r>
          </a:p>
          <a:p>
            <a:pPr>
              <a:buNone/>
            </a:pPr>
            <a:r>
              <a:rPr lang="en-US" sz="1400" b="1" dirty="0"/>
              <a:t>			}</a:t>
            </a:r>
          </a:p>
          <a:p>
            <a:pPr>
              <a:buNone/>
            </a:pPr>
            <a:r>
              <a:rPr lang="en-US" sz="1400" b="1" dirty="0"/>
              <a:t>		printf("\n");</a:t>
            </a:r>
          </a:p>
          <a:p>
            <a:pPr>
              <a:buNone/>
            </a:pPr>
            <a:r>
              <a:rPr lang="en-US" sz="1400" b="1" dirty="0"/>
              <a:t>		}</a:t>
            </a:r>
          </a:p>
          <a:p>
            <a:pPr>
              <a:buNone/>
            </a:pPr>
            <a:endParaRPr lang="en-US" sz="1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dirty="0"/>
          </a:p>
        </p:txBody>
      </p:sp>
    </p:spTree>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C9CEA-52C0-41A8-8FA0-8738238EFD1C}"/>
              </a:ext>
            </a:extLst>
          </p:cNvPr>
          <p:cNvSpPr>
            <a:spLocks noGrp="1"/>
          </p:cNvSpPr>
          <p:nvPr>
            <p:ph type="title"/>
          </p:nvPr>
        </p:nvSpPr>
        <p:spPr/>
        <p:txBody>
          <a:bodyPr/>
          <a:lstStyle/>
          <a:p>
            <a:r>
              <a:rPr lang="en-US" dirty="0"/>
              <a:t>Array in c</a:t>
            </a:r>
          </a:p>
        </p:txBody>
      </p:sp>
      <p:sp>
        <p:nvSpPr>
          <p:cNvPr id="3" name="Content Placeholder 2">
            <a:extLst>
              <a:ext uri="{FF2B5EF4-FFF2-40B4-BE49-F238E27FC236}">
                <a16:creationId xmlns:a16="http://schemas.microsoft.com/office/drawing/2014/main" id="{FACDBBC1-04EB-4C77-ABF2-A88EB1E53444}"/>
              </a:ext>
            </a:extLst>
          </p:cNvPr>
          <p:cNvSpPr>
            <a:spLocks noGrp="1"/>
          </p:cNvSpPr>
          <p:nvPr>
            <p:ph idx="1"/>
          </p:nvPr>
        </p:nvSpPr>
        <p:spPr/>
        <p:txBody>
          <a:bodyPr>
            <a:normAutofit/>
          </a:bodyPr>
          <a:lstStyle/>
          <a:p>
            <a:pPr algn="just">
              <a:buBlip>
                <a:blip r:embed="rId2"/>
              </a:buBlip>
            </a:pPr>
            <a:r>
              <a:rPr lang="en-US" sz="2400" dirty="0"/>
              <a:t>An array is a group of related data items that share a common name.</a:t>
            </a:r>
          </a:p>
          <a:p>
            <a:pPr algn="just">
              <a:buBlip>
                <a:blip r:embed="rId2"/>
              </a:buBlip>
            </a:pPr>
            <a:r>
              <a:rPr lang="en-US" sz="2400" dirty="0"/>
              <a:t>The individual data items are called elements of the array and all of them are of same data type.</a:t>
            </a:r>
          </a:p>
          <a:p>
            <a:pPr>
              <a:buBlip>
                <a:blip r:embed="rId2"/>
              </a:buBlip>
            </a:pPr>
            <a:r>
              <a:rPr lang="en-US" sz="2400" dirty="0"/>
              <a:t>The individual elements are characterized by array name followed by one or more subscripts (or indices) enclosed in square brackets</a:t>
            </a:r>
          </a:p>
          <a:p>
            <a:pPr>
              <a:buBlip>
                <a:blip r:embed="rId2"/>
              </a:buBlip>
            </a:pPr>
            <a:endParaRPr lang="en-US" sz="2400" dirty="0"/>
          </a:p>
        </p:txBody>
      </p:sp>
      <p:sp>
        <p:nvSpPr>
          <p:cNvPr id="4" name="Slide Number Placeholder 3">
            <a:extLst>
              <a:ext uri="{FF2B5EF4-FFF2-40B4-BE49-F238E27FC236}">
                <a16:creationId xmlns:a16="http://schemas.microsoft.com/office/drawing/2014/main" id="{73447266-40D6-47F2-91BA-CC07EBC33EDC}"/>
              </a:ext>
            </a:extLst>
          </p:cNvPr>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3695099788"/>
      </p:ext>
    </p:extLst>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52600" y="488950"/>
            <a:ext cx="8229600" cy="5867400"/>
          </a:xfrm>
        </p:spPr>
        <p:txBody>
          <a:bodyPr>
            <a:noAutofit/>
          </a:bodyPr>
          <a:lstStyle/>
          <a:p>
            <a:pPr>
              <a:buNone/>
            </a:pPr>
            <a:r>
              <a:rPr lang="en-US" sz="1400" b="1" dirty="0"/>
              <a:t>/*finding transpose matrix*/</a:t>
            </a:r>
          </a:p>
          <a:p>
            <a:pPr>
              <a:buNone/>
            </a:pPr>
            <a:r>
              <a:rPr lang="en-US" sz="1400" b="1" dirty="0"/>
              <a:t>for(i=0;i&lt;</a:t>
            </a:r>
            <a:r>
              <a:rPr lang="en-US" sz="1400" b="1" dirty="0" err="1"/>
              <a:t>M;i</a:t>
            </a:r>
            <a:r>
              <a:rPr lang="en-US" sz="1400" b="1" dirty="0"/>
              <a:t>++) 	{</a:t>
            </a:r>
          </a:p>
          <a:p>
            <a:pPr>
              <a:buNone/>
            </a:pPr>
            <a:r>
              <a:rPr lang="en-US" sz="1400" b="1" dirty="0"/>
              <a:t>	for(j=0;j&lt;</a:t>
            </a:r>
            <a:r>
              <a:rPr lang="en-US" sz="1400" b="1" dirty="0" err="1"/>
              <a:t>N;j</a:t>
            </a:r>
            <a:r>
              <a:rPr lang="en-US" sz="1400" b="1" dirty="0"/>
              <a:t>++) 		{</a:t>
            </a:r>
          </a:p>
          <a:p>
            <a:pPr>
              <a:buNone/>
            </a:pPr>
            <a:r>
              <a:rPr lang="en-US" sz="1400" b="1" dirty="0"/>
              <a:t>		transpose[j][i]=matrix[i][j];</a:t>
            </a:r>
          </a:p>
          <a:p>
            <a:pPr>
              <a:buNone/>
            </a:pPr>
            <a:r>
              <a:rPr lang="en-US" sz="1400" b="1" dirty="0"/>
              <a:t>		}</a:t>
            </a:r>
          </a:p>
          <a:p>
            <a:pPr>
              <a:buNone/>
            </a:pPr>
            <a:r>
              <a:rPr lang="en-US" sz="1400" b="1" dirty="0"/>
              <a:t>	}</a:t>
            </a:r>
          </a:p>
          <a:p>
            <a:pPr>
              <a:buNone/>
            </a:pPr>
            <a:endParaRPr lang="en-US" sz="1400" b="1" dirty="0"/>
          </a:p>
          <a:p>
            <a:pPr>
              <a:buNone/>
            </a:pPr>
            <a:r>
              <a:rPr lang="en-US" sz="1400" b="1" dirty="0"/>
              <a:t>printf("\nThe transpose matrix is:\n");</a:t>
            </a:r>
          </a:p>
          <a:p>
            <a:pPr>
              <a:buNone/>
            </a:pPr>
            <a:r>
              <a:rPr lang="en-US" sz="1400" b="1" dirty="0"/>
              <a:t>for(i=0;i&lt;</a:t>
            </a:r>
            <a:r>
              <a:rPr lang="en-US" sz="1400" b="1" dirty="0" err="1"/>
              <a:t>M;i</a:t>
            </a:r>
            <a:r>
              <a:rPr lang="en-US" sz="1400" b="1" dirty="0"/>
              <a:t>++)	{</a:t>
            </a:r>
          </a:p>
          <a:p>
            <a:pPr>
              <a:buNone/>
            </a:pPr>
            <a:r>
              <a:rPr lang="en-US" sz="1400" b="1" dirty="0"/>
              <a:t>	for(j=0;j&lt;</a:t>
            </a:r>
            <a:r>
              <a:rPr lang="en-US" sz="1400" b="1" dirty="0" err="1"/>
              <a:t>N;j</a:t>
            </a:r>
            <a:r>
              <a:rPr lang="en-US" sz="1400" b="1" dirty="0"/>
              <a:t>++) 		{</a:t>
            </a:r>
          </a:p>
          <a:p>
            <a:pPr>
              <a:buNone/>
            </a:pPr>
            <a:r>
              <a:rPr lang="en-US" sz="1400" b="1" dirty="0"/>
              <a:t>		printf("%d\t",transpose[i][j]);</a:t>
            </a:r>
          </a:p>
          <a:p>
            <a:pPr>
              <a:buNone/>
            </a:pPr>
            <a:r>
              <a:rPr lang="en-US" sz="1400" b="1" dirty="0"/>
              <a:t>		}</a:t>
            </a:r>
          </a:p>
          <a:p>
            <a:pPr>
              <a:buNone/>
            </a:pPr>
            <a:r>
              <a:rPr lang="en-US" sz="1400" b="1" dirty="0"/>
              <a:t>	printf("\n");</a:t>
            </a:r>
          </a:p>
          <a:p>
            <a:pPr>
              <a:buNone/>
            </a:pPr>
            <a:r>
              <a:rPr lang="en-US" sz="1400" b="1" dirty="0"/>
              <a:t>	}</a:t>
            </a:r>
          </a:p>
          <a:p>
            <a:pPr>
              <a:buNone/>
            </a:pPr>
            <a:r>
              <a:rPr lang="en-US" sz="1400" b="1" dirty="0" err="1"/>
              <a:t>getch</a:t>
            </a:r>
            <a:r>
              <a:rPr lang="en-US" sz="1400" b="1" dirty="0"/>
              <a:t>();</a:t>
            </a:r>
          </a:p>
          <a:p>
            <a:pPr>
              <a:buNone/>
            </a:pPr>
            <a:r>
              <a:rPr lang="en-US" sz="1400" b="1" dirty="0"/>
              <a:t>return 0;</a:t>
            </a:r>
          </a:p>
          <a:p>
            <a:pPr>
              <a:buNone/>
            </a:pPr>
            <a:r>
              <a:rPr lang="en-US" sz="1400" b="1"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dirty="0"/>
          </a:p>
        </p:txBody>
      </p:sp>
    </p:spTree>
  </p:cSld>
  <p:clrMapOvr>
    <a:masterClrMapping/>
  </p:clrMapOvr>
  <p:transition spd="slow">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0"/>
            <a:ext cx="8229600" cy="6172200"/>
          </a:xfrm>
        </p:spPr>
        <p:txBody>
          <a:bodyPr>
            <a:normAutofit fontScale="55000" lnSpcReduction="20000"/>
          </a:bodyPr>
          <a:lstStyle/>
          <a:p>
            <a:pPr>
              <a:buNone/>
            </a:pPr>
            <a:r>
              <a:rPr lang="en-US" b="1" dirty="0"/>
              <a:t>//Program to find the sum of squares in a diagonal of a square matrix</a:t>
            </a:r>
          </a:p>
          <a:p>
            <a:pPr>
              <a:buNone/>
            </a:pPr>
            <a:r>
              <a:rPr lang="en-US" b="1" dirty="0"/>
              <a:t>#include &lt;stdio.h&gt;</a:t>
            </a:r>
          </a:p>
          <a:p>
            <a:pPr>
              <a:buNone/>
            </a:pPr>
            <a:r>
              <a:rPr lang="en-US" b="1" dirty="0"/>
              <a:t>#include &lt;conio.h&gt;</a:t>
            </a:r>
          </a:p>
          <a:p>
            <a:pPr>
              <a:buNone/>
            </a:pPr>
            <a:r>
              <a:rPr lang="en-US" b="1" dirty="0"/>
              <a:t>int main()</a:t>
            </a:r>
          </a:p>
          <a:p>
            <a:pPr>
              <a:buNone/>
            </a:pPr>
            <a:r>
              <a:rPr lang="en-US" b="1" dirty="0"/>
              <a:t>{</a:t>
            </a:r>
          </a:p>
          <a:p>
            <a:pPr>
              <a:buNone/>
            </a:pPr>
            <a:r>
              <a:rPr lang="en-US" b="1" dirty="0"/>
              <a:t>int matrix[10][10],i,j,sum=0,M,N;</a:t>
            </a:r>
          </a:p>
          <a:p>
            <a:pPr>
              <a:buNone/>
            </a:pPr>
            <a:r>
              <a:rPr lang="en-US" b="1" dirty="0" err="1"/>
              <a:t>printf</a:t>
            </a:r>
            <a:r>
              <a:rPr lang="en-US" b="1" dirty="0"/>
              <a:t>("\nEnter order of square matrix (less than 10*10):\t");</a:t>
            </a:r>
          </a:p>
          <a:p>
            <a:pPr>
              <a:buNone/>
            </a:pPr>
            <a:r>
              <a:rPr lang="pt-BR" b="1" dirty="0"/>
              <a:t>scanf("%d %d",&amp;M,&amp;N);</a:t>
            </a:r>
          </a:p>
          <a:p>
            <a:pPr>
              <a:buNone/>
            </a:pPr>
            <a:r>
              <a:rPr lang="en-US" b="1" dirty="0"/>
              <a:t>	if(M&gt;10 || N&gt;10)</a:t>
            </a:r>
          </a:p>
          <a:p>
            <a:pPr>
              <a:buNone/>
            </a:pPr>
            <a:r>
              <a:rPr lang="en-US" b="1" dirty="0"/>
              <a:t>	{</a:t>
            </a:r>
          </a:p>
          <a:p>
            <a:pPr>
              <a:buNone/>
            </a:pPr>
            <a:r>
              <a:rPr lang="en-US" b="1" dirty="0"/>
              <a:t>	printf("\nThe order is out of range.\n");</a:t>
            </a:r>
          </a:p>
          <a:p>
            <a:pPr>
              <a:buNone/>
            </a:pPr>
            <a:r>
              <a:rPr lang="en-US" b="1" dirty="0"/>
              <a:t>	getch();</a:t>
            </a:r>
          </a:p>
          <a:p>
            <a:pPr>
              <a:buNone/>
            </a:pPr>
            <a:r>
              <a:rPr lang="en-US" b="1" dirty="0"/>
              <a:t>	exit();</a:t>
            </a:r>
          </a:p>
          <a:p>
            <a:pPr>
              <a:buNone/>
            </a:pPr>
            <a:r>
              <a:rPr lang="en-US" b="1" dirty="0"/>
              <a:t>	}</a:t>
            </a:r>
          </a:p>
          <a:p>
            <a:pPr>
              <a:buNone/>
            </a:pPr>
            <a:r>
              <a:rPr lang="en-US" b="1" dirty="0"/>
              <a:t>		if(M!=N)</a:t>
            </a:r>
          </a:p>
          <a:p>
            <a:pPr>
              <a:buNone/>
            </a:pPr>
            <a:r>
              <a:rPr lang="en-US" b="1" dirty="0"/>
              <a:t>		{</a:t>
            </a:r>
          </a:p>
          <a:p>
            <a:pPr>
              <a:buNone/>
            </a:pPr>
            <a:r>
              <a:rPr lang="en-US" b="1" dirty="0"/>
              <a:t>		printf("Not square matrix.\n");</a:t>
            </a:r>
          </a:p>
          <a:p>
            <a:pPr>
              <a:buNone/>
            </a:pPr>
            <a:r>
              <a:rPr lang="en-US" b="1" dirty="0"/>
              <a:t>		getch();</a:t>
            </a:r>
          </a:p>
          <a:p>
            <a:pPr>
              <a:buNone/>
            </a:pPr>
            <a:r>
              <a:rPr lang="en-US" b="1" dirty="0"/>
              <a:t>		exit();</a:t>
            </a:r>
          </a:p>
          <a:p>
            <a:pPr>
              <a:buNone/>
            </a:pPr>
            <a:r>
              <a:rPr lang="en-US" b="1" dirty="0"/>
              <a:t>		}</a:t>
            </a:r>
          </a:p>
          <a:p>
            <a:pPr>
              <a:buNone/>
            </a:pPr>
            <a:endParaRPr lang="en-US"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dirty="0"/>
          </a:p>
        </p:txBody>
      </p:sp>
    </p:spTree>
  </p:cSld>
  <p:clrMapOvr>
    <a:masterClrMapping/>
  </p:clrMapOvr>
  <p:transition spd="slow">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228600"/>
            <a:ext cx="8229600" cy="5943600"/>
          </a:xfrm>
        </p:spPr>
        <p:txBody>
          <a:bodyPr>
            <a:noAutofit/>
          </a:bodyPr>
          <a:lstStyle/>
          <a:p>
            <a:pPr>
              <a:buNone/>
            </a:pPr>
            <a:r>
              <a:rPr lang="en-US" sz="1800" b="1" dirty="0"/>
              <a:t>printf("\nEnter the elements of matrix:\t");</a:t>
            </a:r>
          </a:p>
          <a:p>
            <a:pPr>
              <a:buNone/>
            </a:pPr>
            <a:r>
              <a:rPr lang="en-US" sz="1800" b="1" dirty="0"/>
              <a:t>for(i=0;i&lt;M;i++)</a:t>
            </a:r>
          </a:p>
          <a:p>
            <a:pPr>
              <a:buNone/>
            </a:pPr>
            <a:r>
              <a:rPr lang="en-US" sz="1800" b="1" dirty="0"/>
              <a:t>	{</a:t>
            </a:r>
          </a:p>
          <a:p>
            <a:pPr>
              <a:buNone/>
            </a:pPr>
            <a:r>
              <a:rPr lang="en-US" sz="1800" b="1" dirty="0"/>
              <a:t>	for(j=0;j&lt;N;j++)</a:t>
            </a:r>
          </a:p>
          <a:p>
            <a:pPr>
              <a:buNone/>
            </a:pPr>
            <a:r>
              <a:rPr lang="en-US" sz="1800" b="1" dirty="0"/>
              <a:t>		{</a:t>
            </a:r>
          </a:p>
          <a:p>
            <a:pPr>
              <a:buNone/>
            </a:pPr>
            <a:r>
              <a:rPr lang="en-US" sz="1800" b="1" dirty="0"/>
              <a:t>		scanf("%d",&amp;matrix[i][j]);</a:t>
            </a:r>
          </a:p>
          <a:p>
            <a:pPr>
              <a:buNone/>
            </a:pPr>
            <a:r>
              <a:rPr lang="en-US" sz="1800" b="1" dirty="0"/>
              <a:t>		}</a:t>
            </a:r>
          </a:p>
          <a:p>
            <a:pPr>
              <a:buNone/>
            </a:pPr>
            <a:r>
              <a:rPr lang="en-US" sz="1800" b="1" dirty="0"/>
              <a:t>	}</a:t>
            </a:r>
          </a:p>
          <a:p>
            <a:pPr>
              <a:buNone/>
            </a:pPr>
            <a:r>
              <a:rPr lang="en-US" sz="1800" b="1" dirty="0"/>
              <a:t>printf("\nThe matrix is:\n");</a:t>
            </a:r>
          </a:p>
          <a:p>
            <a:pPr>
              <a:buNone/>
            </a:pPr>
            <a:r>
              <a:rPr lang="en-US" sz="1800" b="1" dirty="0"/>
              <a:t>for(i=0;i&lt;M;i++)</a:t>
            </a:r>
          </a:p>
          <a:p>
            <a:pPr>
              <a:buNone/>
            </a:pPr>
            <a:r>
              <a:rPr lang="en-US" sz="1800" b="1" dirty="0"/>
              <a:t>	{</a:t>
            </a:r>
          </a:p>
          <a:p>
            <a:pPr>
              <a:buNone/>
            </a:pPr>
            <a:r>
              <a:rPr lang="en-US" sz="1800" b="1" dirty="0"/>
              <a:t>	for(j=0;j&lt;N;j++)</a:t>
            </a:r>
          </a:p>
          <a:p>
            <a:pPr>
              <a:buNone/>
            </a:pPr>
            <a:r>
              <a:rPr lang="en-US" sz="1800" b="1" dirty="0"/>
              <a:t>		{</a:t>
            </a:r>
          </a:p>
          <a:p>
            <a:pPr>
              <a:buNone/>
            </a:pPr>
            <a:r>
              <a:rPr lang="en-US" sz="1800" b="1" dirty="0"/>
              <a:t>		printf("%d\t",matrix[i][j]);</a:t>
            </a:r>
          </a:p>
          <a:p>
            <a:pPr>
              <a:buNone/>
            </a:pPr>
            <a:r>
              <a:rPr lang="en-US" sz="1800" b="1" dirty="0"/>
              <a:t>		}</a:t>
            </a:r>
          </a:p>
          <a:p>
            <a:pPr>
              <a:buNone/>
            </a:pPr>
            <a:r>
              <a:rPr lang="en-US" sz="1800" b="1" dirty="0"/>
              <a:t>	printf("\n");</a:t>
            </a:r>
          </a:p>
          <a:p>
            <a:pPr>
              <a:buNone/>
            </a:pPr>
            <a:r>
              <a:rPr lang="en-US" sz="1800" b="1" dirty="0"/>
              <a:t>	}</a:t>
            </a:r>
          </a:p>
          <a:p>
            <a:pPr>
              <a:buNone/>
            </a:pPr>
            <a:endParaRPr lang="en-US" sz="1800" b="1" dirty="0"/>
          </a:p>
          <a:p>
            <a:pPr>
              <a:buNone/>
            </a:pPr>
            <a:endParaRPr lang="en-US" sz="1800" b="1" dirty="0"/>
          </a:p>
          <a:p>
            <a:pPr>
              <a:buNone/>
            </a:pPr>
            <a:endParaRPr lang="en-US" sz="18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dirty="0"/>
          </a:p>
        </p:txBody>
      </p:sp>
    </p:spTree>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533400"/>
            <a:ext cx="8229600" cy="5638800"/>
          </a:xfrm>
        </p:spPr>
        <p:txBody>
          <a:bodyPr>
            <a:noAutofit/>
          </a:bodyPr>
          <a:lstStyle/>
          <a:p>
            <a:pPr>
              <a:buNone/>
            </a:pPr>
            <a:r>
              <a:rPr lang="en-US" sz="1800" b="1" dirty="0"/>
              <a:t>for(i=0;i&lt;M;i++)</a:t>
            </a:r>
          </a:p>
          <a:p>
            <a:pPr>
              <a:buNone/>
            </a:pPr>
            <a:r>
              <a:rPr lang="en-US" sz="1800" b="1" dirty="0"/>
              <a:t>	{</a:t>
            </a:r>
          </a:p>
          <a:p>
            <a:pPr>
              <a:buNone/>
            </a:pPr>
            <a:r>
              <a:rPr lang="en-US" sz="1800" b="1" dirty="0"/>
              <a:t>	for(j=0;j&lt;N;j++)</a:t>
            </a:r>
          </a:p>
          <a:p>
            <a:pPr>
              <a:buNone/>
            </a:pPr>
            <a:r>
              <a:rPr lang="en-US" sz="1800" b="1" dirty="0"/>
              <a:t>		{</a:t>
            </a:r>
          </a:p>
          <a:p>
            <a:pPr>
              <a:buNone/>
            </a:pPr>
            <a:r>
              <a:rPr lang="en-US" sz="1800" b="1" dirty="0"/>
              <a:t>		if(i==j)</a:t>
            </a:r>
          </a:p>
          <a:p>
            <a:pPr>
              <a:buNone/>
            </a:pPr>
            <a:r>
              <a:rPr lang="en-US" sz="1800" b="1" dirty="0"/>
              <a:t>		sum = sum + matrix[i][j]*matrix[i][j];</a:t>
            </a:r>
          </a:p>
          <a:p>
            <a:pPr>
              <a:buNone/>
            </a:pPr>
            <a:r>
              <a:rPr lang="en-US" sz="1800" b="1" dirty="0"/>
              <a:t>		}</a:t>
            </a:r>
          </a:p>
          <a:p>
            <a:pPr>
              <a:buNone/>
            </a:pPr>
            <a:r>
              <a:rPr lang="en-US" sz="1800" b="1" dirty="0"/>
              <a:t>	}</a:t>
            </a:r>
          </a:p>
          <a:p>
            <a:pPr>
              <a:buNone/>
            </a:pPr>
            <a:r>
              <a:rPr lang="en-US" sz="1800" b="1" dirty="0"/>
              <a:t>printf("\nThe sum of squares of elements on a diagonal is:%d", sum);</a:t>
            </a:r>
          </a:p>
          <a:p>
            <a:pPr>
              <a:buNone/>
            </a:pPr>
            <a:r>
              <a:rPr lang="en-US" sz="1800" b="1" dirty="0"/>
              <a:t>getch();</a:t>
            </a:r>
          </a:p>
          <a:p>
            <a:pPr>
              <a:buNone/>
            </a:pPr>
            <a:r>
              <a:rPr lang="en-US" sz="1800" b="1"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dirty="0"/>
          </a:p>
        </p:txBody>
      </p:sp>
    </p:spTree>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52401"/>
            <a:ext cx="8458200" cy="5854891"/>
          </a:xfrm>
        </p:spPr>
        <p:txBody>
          <a:bodyPr>
            <a:normAutofit fontScale="92500" lnSpcReduction="20000"/>
          </a:bodyPr>
          <a:lstStyle/>
          <a:p>
            <a:pPr algn="just">
              <a:buNone/>
            </a:pPr>
            <a:r>
              <a:rPr lang="en-US" sz="2000" b="1" dirty="0"/>
              <a:t>/*Program to compute the product of two matrices if possible*/</a:t>
            </a:r>
          </a:p>
          <a:p>
            <a:pPr>
              <a:buNone/>
            </a:pPr>
            <a:r>
              <a:rPr lang="en-US" sz="2000" b="1" dirty="0"/>
              <a:t>#include &lt;stdio.h&gt;</a:t>
            </a:r>
          </a:p>
          <a:p>
            <a:pPr>
              <a:buNone/>
            </a:pPr>
            <a:r>
              <a:rPr lang="en-US" sz="2000" b="1" dirty="0"/>
              <a:t>#include &lt;conio.h&gt;</a:t>
            </a:r>
          </a:p>
          <a:p>
            <a:pPr>
              <a:buNone/>
            </a:pPr>
            <a:r>
              <a:rPr lang="en-US" sz="2000" b="1" dirty="0"/>
              <a:t>Int main()</a:t>
            </a:r>
          </a:p>
          <a:p>
            <a:pPr>
              <a:buNone/>
            </a:pPr>
            <a:r>
              <a:rPr lang="en-US" sz="2000" b="1" dirty="0"/>
              <a:t>{</a:t>
            </a:r>
          </a:p>
          <a:p>
            <a:pPr>
              <a:buNone/>
            </a:pPr>
            <a:r>
              <a:rPr lang="fr-FR" sz="2000" b="1" dirty="0"/>
              <a:t>int matrix1[10][10],matrix2[10][10],i,j,k,product[10][10],M,N,P,Q;</a:t>
            </a:r>
          </a:p>
          <a:p>
            <a:pPr>
              <a:buNone/>
            </a:pPr>
            <a:r>
              <a:rPr lang="en-US" sz="2000" b="1" dirty="0"/>
              <a:t>int row_mul_col=0;</a:t>
            </a:r>
          </a:p>
          <a:p>
            <a:pPr>
              <a:buNone/>
            </a:pPr>
            <a:r>
              <a:rPr lang="en-US" sz="2000" b="1" dirty="0" err="1"/>
              <a:t>printf</a:t>
            </a:r>
            <a:r>
              <a:rPr lang="en-US" sz="2000" b="1" dirty="0"/>
              <a:t>("\nEnter order of first matrix (less than 10*10):\t");</a:t>
            </a:r>
          </a:p>
          <a:p>
            <a:pPr>
              <a:buNone/>
            </a:pPr>
            <a:r>
              <a:rPr lang="pt-BR" sz="2000" b="1" dirty="0"/>
              <a:t>scanf("%d %d",&amp;M,&amp;N);</a:t>
            </a:r>
          </a:p>
          <a:p>
            <a:pPr>
              <a:buNone/>
            </a:pPr>
            <a:r>
              <a:rPr lang="en-US" sz="2000" b="1" dirty="0"/>
              <a:t>printf("\nEnter order of second matrix (less than 10*10):\t");</a:t>
            </a:r>
          </a:p>
          <a:p>
            <a:pPr>
              <a:buNone/>
            </a:pPr>
            <a:r>
              <a:rPr lang="en-US" sz="2000" b="1" dirty="0"/>
              <a:t>scanf("%d %d",&amp;P,&amp;Q);</a:t>
            </a:r>
          </a:p>
          <a:p>
            <a:pPr>
              <a:buNone/>
            </a:pPr>
            <a:r>
              <a:rPr lang="en-US" sz="2000" b="1" dirty="0"/>
              <a:t>	if(N!=P)</a:t>
            </a:r>
          </a:p>
          <a:p>
            <a:pPr>
              <a:buNone/>
            </a:pPr>
            <a:r>
              <a:rPr lang="en-US" sz="2000" b="1" dirty="0"/>
              <a:t>	{</a:t>
            </a:r>
          </a:p>
          <a:p>
            <a:pPr>
              <a:buNone/>
            </a:pPr>
            <a:r>
              <a:rPr lang="en-US" sz="2000" b="1" dirty="0"/>
              <a:t>	printf("\nThe matrices are unsuitable for multiplication.\n");</a:t>
            </a:r>
          </a:p>
          <a:p>
            <a:pPr>
              <a:buNone/>
            </a:pPr>
            <a:r>
              <a:rPr lang="en-US" sz="2000" b="1" dirty="0"/>
              <a:t>	getch();</a:t>
            </a:r>
          </a:p>
          <a:p>
            <a:pPr>
              <a:buNone/>
            </a:pPr>
            <a:r>
              <a:rPr lang="en-US" sz="2000" b="1" dirty="0"/>
              <a:t>	exit();</a:t>
            </a:r>
          </a:p>
          <a:p>
            <a:pPr>
              <a:buNone/>
            </a:pPr>
            <a:r>
              <a:rPr lang="en-US" sz="2000" b="1" dirty="0"/>
              <a:t>	}</a:t>
            </a:r>
          </a:p>
          <a:p>
            <a:pPr algn="just">
              <a:buNone/>
            </a:pPr>
            <a:endParaRPr lang="en-US" sz="20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dirty="0"/>
          </a:p>
        </p:txBody>
      </p:sp>
    </p:spTree>
  </p:cSld>
  <p:clrMapOvr>
    <a:masterClrMapping/>
  </p:clrMapOvr>
  <p:transition spd="slow">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52401"/>
            <a:ext cx="8458200" cy="5854891"/>
          </a:xfrm>
        </p:spPr>
        <p:txBody>
          <a:bodyPr>
            <a:normAutofit fontScale="92500" lnSpcReduction="20000"/>
          </a:bodyPr>
          <a:lstStyle/>
          <a:p>
            <a:pPr>
              <a:buNone/>
            </a:pPr>
            <a:r>
              <a:rPr lang="en-US" sz="2000" b="1" dirty="0"/>
              <a:t>printf("\nEnter the elements of first matrix:\t");</a:t>
            </a:r>
          </a:p>
          <a:p>
            <a:pPr>
              <a:buNone/>
            </a:pPr>
            <a:r>
              <a:rPr lang="en-US" sz="2000" b="1" dirty="0"/>
              <a:t>for(i=0;i&lt;M;i++)</a:t>
            </a:r>
          </a:p>
          <a:p>
            <a:pPr>
              <a:buNone/>
            </a:pPr>
            <a:r>
              <a:rPr lang="en-US" sz="2000" b="1" dirty="0"/>
              <a:t>	{</a:t>
            </a:r>
          </a:p>
          <a:p>
            <a:pPr>
              <a:buNone/>
            </a:pPr>
            <a:r>
              <a:rPr lang="en-US" sz="2000" b="1" dirty="0"/>
              <a:t>	for(j=0;j&lt;N;j++)</a:t>
            </a:r>
          </a:p>
          <a:p>
            <a:pPr>
              <a:buNone/>
            </a:pPr>
            <a:r>
              <a:rPr lang="en-US" sz="2000" b="1" dirty="0"/>
              <a:t>		{</a:t>
            </a:r>
          </a:p>
          <a:p>
            <a:pPr>
              <a:buNone/>
            </a:pPr>
            <a:r>
              <a:rPr lang="en-US" sz="2000" b="1" dirty="0"/>
              <a:t>		scanf("%d",&amp;matrix1[i][j]);</a:t>
            </a:r>
          </a:p>
          <a:p>
            <a:pPr>
              <a:buNone/>
            </a:pPr>
            <a:r>
              <a:rPr lang="en-US" sz="2000" b="1" dirty="0"/>
              <a:t>		}</a:t>
            </a:r>
          </a:p>
          <a:p>
            <a:pPr>
              <a:buNone/>
            </a:pPr>
            <a:r>
              <a:rPr lang="en-US" sz="2000" b="1" dirty="0"/>
              <a:t>	}</a:t>
            </a:r>
          </a:p>
          <a:p>
            <a:pPr>
              <a:buNone/>
            </a:pPr>
            <a:r>
              <a:rPr lang="en-US" sz="2000" b="1" dirty="0"/>
              <a:t>printf("\nThe first matrix is:\n");</a:t>
            </a:r>
          </a:p>
          <a:p>
            <a:pPr>
              <a:buNone/>
            </a:pPr>
            <a:r>
              <a:rPr lang="en-US" sz="2000" b="1" dirty="0"/>
              <a:t>for(i=0;i&lt;M;i++)</a:t>
            </a:r>
          </a:p>
          <a:p>
            <a:pPr>
              <a:buNone/>
            </a:pPr>
            <a:r>
              <a:rPr lang="en-US" sz="2000" b="1" dirty="0"/>
              <a:t>	{</a:t>
            </a:r>
          </a:p>
          <a:p>
            <a:pPr>
              <a:buNone/>
            </a:pPr>
            <a:r>
              <a:rPr lang="en-US" sz="2000" b="1" dirty="0"/>
              <a:t>	for(j=0;j&lt;N;j++)</a:t>
            </a:r>
          </a:p>
          <a:p>
            <a:pPr>
              <a:buNone/>
            </a:pPr>
            <a:r>
              <a:rPr lang="en-US" sz="2000" b="1" dirty="0"/>
              <a:t>		{</a:t>
            </a:r>
          </a:p>
          <a:p>
            <a:pPr>
              <a:buNone/>
            </a:pPr>
            <a:r>
              <a:rPr lang="en-US" sz="2000" b="1" dirty="0"/>
              <a:t>		printf("%d\t",matrix1[i][j]);</a:t>
            </a:r>
          </a:p>
          <a:p>
            <a:pPr>
              <a:buNone/>
            </a:pPr>
            <a:r>
              <a:rPr lang="en-US" sz="2000" b="1" dirty="0"/>
              <a:t>		}</a:t>
            </a:r>
          </a:p>
          <a:p>
            <a:pPr>
              <a:buNone/>
            </a:pPr>
            <a:r>
              <a:rPr lang="en-US" sz="2000" b="1" dirty="0"/>
              <a:t>	printf("\n");</a:t>
            </a:r>
          </a:p>
          <a:p>
            <a:pPr>
              <a:buNone/>
            </a:pPr>
            <a:r>
              <a:rPr lang="en-US" sz="2000" b="1" dirty="0"/>
              <a:t>	}</a:t>
            </a:r>
          </a:p>
          <a:p>
            <a:pPr algn="just">
              <a:buNone/>
            </a:pPr>
            <a:endParaRPr lang="en-US" sz="20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dirty="0"/>
          </a:p>
        </p:txBody>
      </p:sp>
    </p:spTree>
  </p:cSld>
  <p:clrMapOvr>
    <a:masterClrMapping/>
  </p:clrMapOvr>
  <p:transition spd="slow">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52401"/>
            <a:ext cx="8458200" cy="5854891"/>
          </a:xfrm>
        </p:spPr>
        <p:txBody>
          <a:bodyPr>
            <a:normAutofit fontScale="92500" lnSpcReduction="20000"/>
          </a:bodyPr>
          <a:lstStyle/>
          <a:p>
            <a:pPr>
              <a:buNone/>
            </a:pPr>
            <a:r>
              <a:rPr lang="en-US" sz="2000" b="1" dirty="0"/>
              <a:t>printf("\nEnter the elements of second matrix:\t");</a:t>
            </a:r>
          </a:p>
          <a:p>
            <a:pPr>
              <a:buNone/>
            </a:pPr>
            <a:r>
              <a:rPr lang="en-US" sz="2000" b="1" dirty="0"/>
              <a:t>for(i=0;i&lt;P;i++)</a:t>
            </a:r>
          </a:p>
          <a:p>
            <a:pPr>
              <a:buNone/>
            </a:pPr>
            <a:r>
              <a:rPr lang="en-US" sz="2000" b="1" dirty="0"/>
              <a:t>	{</a:t>
            </a:r>
          </a:p>
          <a:p>
            <a:pPr>
              <a:buNone/>
            </a:pPr>
            <a:r>
              <a:rPr lang="en-US" sz="2000" b="1" dirty="0"/>
              <a:t>	for(j=0;j&lt;Q;j++)</a:t>
            </a:r>
          </a:p>
          <a:p>
            <a:pPr>
              <a:buNone/>
            </a:pPr>
            <a:r>
              <a:rPr lang="en-US" sz="2000" b="1" dirty="0"/>
              <a:t>		{</a:t>
            </a:r>
          </a:p>
          <a:p>
            <a:pPr>
              <a:buNone/>
            </a:pPr>
            <a:r>
              <a:rPr lang="en-US" sz="2000" b="1" dirty="0"/>
              <a:t>		scanf("%d",&amp;matrix2[i][j]);</a:t>
            </a:r>
          </a:p>
          <a:p>
            <a:pPr>
              <a:buNone/>
            </a:pPr>
            <a:r>
              <a:rPr lang="en-US" sz="2000" b="1" dirty="0"/>
              <a:t>		}</a:t>
            </a:r>
          </a:p>
          <a:p>
            <a:pPr>
              <a:buNone/>
            </a:pPr>
            <a:r>
              <a:rPr lang="en-US" sz="2000" b="1" dirty="0"/>
              <a:t>	}</a:t>
            </a:r>
          </a:p>
          <a:p>
            <a:pPr>
              <a:buNone/>
            </a:pPr>
            <a:r>
              <a:rPr lang="en-US" sz="2000" b="1" dirty="0"/>
              <a:t>printf("\nThe second matrix is:\n");</a:t>
            </a:r>
          </a:p>
          <a:p>
            <a:pPr>
              <a:buNone/>
            </a:pPr>
            <a:r>
              <a:rPr lang="en-US" sz="2000" b="1" dirty="0"/>
              <a:t>for(i=0;i&lt;P;i++)</a:t>
            </a:r>
          </a:p>
          <a:p>
            <a:pPr>
              <a:buNone/>
            </a:pPr>
            <a:r>
              <a:rPr lang="en-US" sz="2000" b="1" dirty="0"/>
              <a:t>	{</a:t>
            </a:r>
          </a:p>
          <a:p>
            <a:pPr>
              <a:buNone/>
            </a:pPr>
            <a:r>
              <a:rPr lang="en-US" sz="2000" b="1" dirty="0"/>
              <a:t>	for(j=0;j&lt;Q;j++)</a:t>
            </a:r>
          </a:p>
          <a:p>
            <a:pPr>
              <a:buNone/>
            </a:pPr>
            <a:r>
              <a:rPr lang="en-US" sz="2000" b="1" dirty="0"/>
              <a:t>		{</a:t>
            </a:r>
          </a:p>
          <a:p>
            <a:pPr>
              <a:buNone/>
            </a:pPr>
            <a:r>
              <a:rPr lang="en-US" sz="2000" b="1" dirty="0"/>
              <a:t>		printf("%d\t",matrix2[i][j]);</a:t>
            </a:r>
          </a:p>
          <a:p>
            <a:pPr>
              <a:buNone/>
            </a:pPr>
            <a:r>
              <a:rPr lang="en-US" sz="2000" b="1" dirty="0"/>
              <a:t>		}</a:t>
            </a:r>
          </a:p>
          <a:p>
            <a:pPr>
              <a:buNone/>
            </a:pPr>
            <a:r>
              <a:rPr lang="en-US" sz="2000" b="1" dirty="0"/>
              <a:t>	printf("\n");</a:t>
            </a:r>
          </a:p>
          <a:p>
            <a:pPr>
              <a:buNone/>
            </a:pPr>
            <a:r>
              <a:rPr lang="en-US" sz="2000" b="1" dirty="0"/>
              <a:t>	}</a:t>
            </a:r>
          </a:p>
          <a:p>
            <a:pPr algn="just">
              <a:buNone/>
            </a:pPr>
            <a:endParaRPr lang="en-US" sz="20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dirty="0"/>
          </a:p>
        </p:txBody>
      </p:sp>
    </p:spTree>
  </p:cSld>
  <p:clrMapOvr>
    <a:masterClrMapping/>
  </p:clrMapOvr>
  <p:transition spd="slow">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0"/>
            <a:ext cx="8458200" cy="6248400"/>
          </a:xfrm>
        </p:spPr>
        <p:txBody>
          <a:bodyPr>
            <a:normAutofit fontScale="70000" lnSpcReduction="20000"/>
          </a:bodyPr>
          <a:lstStyle/>
          <a:p>
            <a:pPr>
              <a:buNone/>
            </a:pPr>
            <a:r>
              <a:rPr lang="en-US" sz="2000" b="1" dirty="0"/>
              <a:t>/*multiply two matrices*/</a:t>
            </a:r>
          </a:p>
          <a:p>
            <a:pPr>
              <a:buNone/>
            </a:pPr>
            <a:r>
              <a:rPr lang="en-US" sz="2000" b="1" dirty="0"/>
              <a:t>for(i=0;i&lt;</a:t>
            </a:r>
            <a:r>
              <a:rPr lang="en-US" sz="2000" b="1" dirty="0" err="1"/>
              <a:t>M;i</a:t>
            </a:r>
            <a:r>
              <a:rPr lang="en-US" sz="2000" b="1" dirty="0"/>
              <a:t>++) 	{</a:t>
            </a:r>
          </a:p>
          <a:p>
            <a:pPr>
              <a:buNone/>
            </a:pPr>
            <a:r>
              <a:rPr lang="en-US" sz="2000" b="1" dirty="0"/>
              <a:t>	for(j=0;j&lt;</a:t>
            </a:r>
            <a:r>
              <a:rPr lang="en-US" sz="2000" b="1" dirty="0" err="1"/>
              <a:t>Q;j</a:t>
            </a:r>
            <a:r>
              <a:rPr lang="en-US" sz="2000" b="1" dirty="0"/>
              <a:t>++)  {</a:t>
            </a:r>
          </a:p>
          <a:p>
            <a:pPr>
              <a:buNone/>
            </a:pPr>
            <a:r>
              <a:rPr lang="en-US" sz="2000" b="1" dirty="0"/>
              <a:t>		for(k=0;k&lt;N;k++)</a:t>
            </a:r>
          </a:p>
          <a:p>
            <a:pPr>
              <a:buNone/>
            </a:pPr>
            <a:r>
              <a:rPr lang="en-US" sz="2000" b="1" dirty="0"/>
              <a:t>			{</a:t>
            </a:r>
          </a:p>
          <a:p>
            <a:pPr>
              <a:buNone/>
            </a:pPr>
            <a:r>
              <a:rPr lang="it-IT" sz="2000" b="1" dirty="0"/>
              <a:t>			row_mul_col += matrix1[i][k]*matrix2[k][j];</a:t>
            </a:r>
          </a:p>
          <a:p>
            <a:pPr>
              <a:buNone/>
            </a:pPr>
            <a:r>
              <a:rPr lang="en-US" sz="2000" b="1" dirty="0"/>
              <a:t>			}</a:t>
            </a:r>
          </a:p>
          <a:p>
            <a:pPr>
              <a:buNone/>
            </a:pPr>
            <a:r>
              <a:rPr lang="en-US" sz="2000" b="1" dirty="0"/>
              <a:t>			product[i][j]=row_mul_col;</a:t>
            </a:r>
          </a:p>
          <a:p>
            <a:pPr>
              <a:buNone/>
            </a:pPr>
            <a:r>
              <a:rPr lang="en-US" sz="2000" b="1" dirty="0"/>
              <a:t>			row_mul_col=0;</a:t>
            </a:r>
          </a:p>
          <a:p>
            <a:pPr>
              <a:buNone/>
            </a:pPr>
            <a:r>
              <a:rPr lang="en-US" sz="2000" b="1" dirty="0"/>
              <a:t>		}</a:t>
            </a:r>
          </a:p>
          <a:p>
            <a:pPr>
              <a:buNone/>
            </a:pPr>
            <a:r>
              <a:rPr lang="en-US" sz="2000" b="1" dirty="0"/>
              <a:t>	}</a:t>
            </a:r>
          </a:p>
          <a:p>
            <a:pPr>
              <a:buNone/>
            </a:pPr>
            <a:endParaRPr lang="en-US" sz="2000" b="1" dirty="0"/>
          </a:p>
          <a:p>
            <a:pPr>
              <a:buNone/>
            </a:pPr>
            <a:r>
              <a:rPr lang="en-US" sz="2000" b="1" dirty="0"/>
              <a:t>printf("\nThe matrix after multiplication is:\n");</a:t>
            </a:r>
          </a:p>
          <a:p>
            <a:pPr>
              <a:buNone/>
            </a:pPr>
            <a:r>
              <a:rPr lang="en-US" sz="2000" b="1" dirty="0"/>
              <a:t>for(i=0;i&lt;</a:t>
            </a:r>
            <a:r>
              <a:rPr lang="en-US" sz="2000" b="1" dirty="0" err="1"/>
              <a:t>M;i</a:t>
            </a:r>
            <a:r>
              <a:rPr lang="en-US" sz="2000" b="1" dirty="0"/>
              <a:t>++) {</a:t>
            </a:r>
          </a:p>
          <a:p>
            <a:pPr>
              <a:buNone/>
            </a:pPr>
            <a:r>
              <a:rPr lang="en-US" sz="2000" b="1" dirty="0"/>
              <a:t>	for(j=0;j&lt;</a:t>
            </a:r>
            <a:r>
              <a:rPr lang="en-US" sz="2000" b="1" dirty="0" err="1"/>
              <a:t>Q;j</a:t>
            </a:r>
            <a:r>
              <a:rPr lang="en-US" sz="2000" b="1" dirty="0"/>
              <a:t>++){</a:t>
            </a:r>
          </a:p>
          <a:p>
            <a:pPr>
              <a:buNone/>
            </a:pPr>
            <a:r>
              <a:rPr lang="en-US" sz="2000" b="1" dirty="0"/>
              <a:t>		printf("%d\t",product[i][j]);</a:t>
            </a:r>
          </a:p>
          <a:p>
            <a:pPr>
              <a:buNone/>
            </a:pPr>
            <a:r>
              <a:rPr lang="en-US" sz="2000" b="1" dirty="0"/>
              <a:t>		}</a:t>
            </a:r>
          </a:p>
          <a:p>
            <a:pPr>
              <a:buNone/>
            </a:pPr>
            <a:r>
              <a:rPr lang="en-US" sz="2000" b="1" dirty="0"/>
              <a:t>	printf("\n");</a:t>
            </a:r>
          </a:p>
          <a:p>
            <a:pPr>
              <a:buNone/>
            </a:pPr>
            <a:r>
              <a:rPr lang="en-US" sz="2000" b="1" dirty="0"/>
              <a:t>	}</a:t>
            </a:r>
          </a:p>
          <a:p>
            <a:pPr>
              <a:buNone/>
            </a:pPr>
            <a:r>
              <a:rPr lang="en-US" sz="2000" b="1" dirty="0" err="1"/>
              <a:t>getch</a:t>
            </a:r>
            <a:r>
              <a:rPr lang="en-US" sz="2000" b="1" dirty="0"/>
              <a:t>();</a:t>
            </a:r>
          </a:p>
          <a:p>
            <a:pPr>
              <a:buNone/>
            </a:pPr>
            <a:r>
              <a:rPr lang="en-US" sz="2000" b="1" dirty="0"/>
              <a:t>return 0;</a:t>
            </a:r>
          </a:p>
          <a:p>
            <a:pPr>
              <a:buNone/>
            </a:pPr>
            <a:r>
              <a:rPr lang="en-US" sz="2000" b="1" dirty="0"/>
              <a:t>}</a:t>
            </a:r>
          </a:p>
          <a:p>
            <a:pPr algn="just">
              <a:buNone/>
            </a:pPr>
            <a:endParaRPr lang="en-US" sz="20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dirty="0"/>
          </a:p>
        </p:txBody>
      </p:sp>
    </p:spTree>
  </p:cSld>
  <p:clrMapOvr>
    <a:masterClrMapping/>
  </p:clrMapOvr>
  <p:transition spd="slow">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38</a:t>
            </a:fld>
            <a:endParaRPr lang="en-US" dirty="0"/>
          </a:p>
        </p:txBody>
      </p:sp>
      <p:sp>
        <p:nvSpPr>
          <p:cNvPr id="5" name="TextBox 4"/>
          <p:cNvSpPr txBox="1"/>
          <p:nvPr/>
        </p:nvSpPr>
        <p:spPr>
          <a:xfrm>
            <a:off x="2971800" y="2209801"/>
            <a:ext cx="6934200" cy="1200329"/>
          </a:xfrm>
          <a:prstGeom prst="rect">
            <a:avLst/>
          </a:prstGeom>
          <a:noFill/>
        </p:spPr>
        <p:txBody>
          <a:bodyPr wrap="square" rtlCol="0">
            <a:spAutoFit/>
          </a:bodyPr>
          <a:lstStyle/>
          <a:p>
            <a:pPr algn="ctr"/>
            <a:r>
              <a:rPr lang="en-US" sz="7200" dirty="0"/>
              <a:t>Thank you !</a:t>
            </a:r>
          </a:p>
        </p:txBody>
      </p:sp>
    </p:spTree>
    <p:extLst>
      <p:ext uri="{BB962C8B-B14F-4D97-AF65-F5344CB8AC3E}">
        <p14:creationId xmlns:p14="http://schemas.microsoft.com/office/powerpoint/2010/main" val="1379835517"/>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10515600" cy="943599"/>
          </a:xfrm>
        </p:spPr>
        <p:txBody>
          <a:bodyPr>
            <a:normAutofit/>
          </a:bodyPr>
          <a:lstStyle/>
          <a:p>
            <a:r>
              <a:rPr lang="en-US" sz="3200" b="1" dirty="0">
                <a:latin typeface="Arial Unicode MS" panose="020B0604020202020204" pitchFamily="34" charset="-128"/>
                <a:ea typeface="Arial Unicode MS" panose="020B0604020202020204" pitchFamily="34" charset="-128"/>
                <a:cs typeface="Arial Unicode MS" panose="020B0604020202020204" pitchFamily="34" charset="-128"/>
              </a:rPr>
              <a:t>Types of Array</a:t>
            </a:r>
          </a:p>
        </p:txBody>
      </p:sp>
      <p:sp>
        <p:nvSpPr>
          <p:cNvPr id="3" name="Content Placeholder 2"/>
          <p:cNvSpPr>
            <a:spLocks noGrp="1"/>
          </p:cNvSpPr>
          <p:nvPr>
            <p:ph idx="1"/>
          </p:nvPr>
        </p:nvSpPr>
        <p:spPr>
          <a:xfrm>
            <a:off x="609600" y="2133600"/>
            <a:ext cx="10972800" cy="2743200"/>
          </a:xfrm>
        </p:spPr>
        <p:txBody>
          <a:bodyPr>
            <a:normAutofit/>
          </a:bodyPr>
          <a:lstStyle/>
          <a:p>
            <a:r>
              <a:rPr lang="en-US" sz="3600" dirty="0">
                <a:latin typeface="Arial Unicode MS" panose="020B0604020202020204" pitchFamily="34" charset="-128"/>
                <a:ea typeface="Arial Unicode MS" panose="020B0604020202020204" pitchFamily="34" charset="-128"/>
                <a:cs typeface="Arial Unicode MS" panose="020B0604020202020204" pitchFamily="34" charset="-128"/>
              </a:rPr>
              <a:t>There are two forms of the array in C.</a:t>
            </a:r>
          </a:p>
          <a:p>
            <a:pPr lvl="1"/>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One Dimensional Array</a:t>
            </a:r>
          </a:p>
          <a:p>
            <a:pPr lvl="1"/>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Multi Dimensional Array</a:t>
            </a:r>
          </a:p>
          <a:p>
            <a:pPr marL="0" indent="0">
              <a:buNone/>
            </a:pPr>
            <a:endParaRPr lang="en-US" sz="3600" dirty="0">
              <a:solidFill>
                <a:srgbClr val="0070C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Slide Number Placeholder 4"/>
          <p:cNvSpPr>
            <a:spLocks noGrp="1"/>
          </p:cNvSpPr>
          <p:nvPr>
            <p:ph type="sldNum" sz="quarter" idx="12"/>
          </p:nvPr>
        </p:nvSpPr>
        <p:spPr/>
        <p:txBody>
          <a:bodyPr/>
          <a:lstStyle/>
          <a:p>
            <a:fld id="{D345D67A-B385-4912-A110-EBD406079547}" type="slidenum">
              <a:rPr lang="en-US" smtClean="0"/>
              <a:t>4</a:t>
            </a:fld>
            <a:endParaRPr lang="en-US"/>
          </a:p>
        </p:txBody>
      </p:sp>
    </p:spTree>
    <p:extLst>
      <p:ext uri="{BB962C8B-B14F-4D97-AF65-F5344CB8AC3E}">
        <p14:creationId xmlns:p14="http://schemas.microsoft.com/office/powerpoint/2010/main" val="3793276896"/>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28800" y="686069"/>
            <a:ext cx="8991600" cy="1219200"/>
          </a:xfrm>
        </p:spPr>
        <p:txBody>
          <a:bodyPr>
            <a:normAutofit/>
          </a:bodyPr>
          <a:lstStyle/>
          <a:p>
            <a:pPr algn="l"/>
            <a:r>
              <a:rPr lang="en-US" dirty="0"/>
              <a:t>One-Dimensional (1-D) Array</a:t>
            </a:r>
          </a:p>
        </p:txBody>
      </p:sp>
      <p:sp>
        <p:nvSpPr>
          <p:cNvPr id="2" name="Content Placeholder 1"/>
          <p:cNvSpPr>
            <a:spLocks noGrp="1"/>
          </p:cNvSpPr>
          <p:nvPr>
            <p:ph idx="1"/>
          </p:nvPr>
        </p:nvSpPr>
        <p:spPr>
          <a:xfrm>
            <a:off x="1291080" y="2133600"/>
            <a:ext cx="10211944" cy="3048000"/>
          </a:xfrm>
        </p:spPr>
        <p:txBody>
          <a:bodyPr>
            <a:normAutofit fontScale="92500" lnSpcReduction="10000"/>
          </a:bodyPr>
          <a:lstStyle/>
          <a:p>
            <a:pPr algn="just"/>
            <a:r>
              <a:rPr lang="en-US" sz="2400" dirty="0"/>
              <a:t>A list of items can be given one variable name using only one subscript (or dimension or index) and such a variable is called a </a:t>
            </a:r>
            <a:r>
              <a:rPr lang="en-US" sz="2400" i="1" dirty="0">
                <a:solidFill>
                  <a:srgbClr val="FF0000"/>
                </a:solidFill>
              </a:rPr>
              <a:t>single-subscripted variable</a:t>
            </a:r>
            <a:r>
              <a:rPr lang="en-US" sz="2400" dirty="0"/>
              <a:t> or a </a:t>
            </a:r>
            <a:r>
              <a:rPr lang="en-US" sz="2400" i="1" dirty="0">
                <a:solidFill>
                  <a:srgbClr val="FF0000"/>
                </a:solidFill>
              </a:rPr>
              <a:t>one-dimensional array</a:t>
            </a:r>
            <a:r>
              <a:rPr lang="en-US" sz="2400" dirty="0"/>
              <a:t>.</a:t>
            </a:r>
          </a:p>
          <a:p>
            <a:pPr algn="just"/>
            <a:r>
              <a:rPr lang="en-US" sz="2400" dirty="0"/>
              <a:t>The value of the single subscript or index from 0 to n-1 refers to the individual array elements; where n is the size of the array.</a:t>
            </a:r>
          </a:p>
          <a:p>
            <a:pPr algn="just"/>
            <a:r>
              <a:rPr lang="en-US" sz="2400" dirty="0"/>
              <a:t>E.g. the declaration </a:t>
            </a:r>
            <a:r>
              <a:rPr lang="en-US" sz="2400" i="1" dirty="0">
                <a:solidFill>
                  <a:srgbClr val="FF0000"/>
                </a:solidFill>
              </a:rPr>
              <a:t>int a[4];</a:t>
            </a:r>
            <a:r>
              <a:rPr lang="en-US" sz="2400" dirty="0"/>
              <a:t> is a 1-D array of integer data type with 4 elements: </a:t>
            </a:r>
            <a:r>
              <a:rPr lang="en-US" sz="2400" i="1" dirty="0">
                <a:solidFill>
                  <a:srgbClr val="FF0000"/>
                </a:solidFill>
              </a:rPr>
              <a:t>a[0]</a:t>
            </a:r>
            <a:r>
              <a:rPr lang="en-US" sz="2400" dirty="0"/>
              <a:t>, </a:t>
            </a:r>
            <a:r>
              <a:rPr lang="en-US" sz="2400" i="1" dirty="0">
                <a:solidFill>
                  <a:srgbClr val="FF0000"/>
                </a:solidFill>
              </a:rPr>
              <a:t>a[1]</a:t>
            </a:r>
            <a:r>
              <a:rPr lang="en-US" sz="2400" dirty="0"/>
              <a:t>, </a:t>
            </a:r>
            <a:r>
              <a:rPr lang="en-US" sz="2400" i="1" dirty="0">
                <a:solidFill>
                  <a:srgbClr val="FF0000"/>
                </a:solidFill>
              </a:rPr>
              <a:t>a[2]</a:t>
            </a:r>
            <a:r>
              <a:rPr lang="en-US" sz="2400" dirty="0"/>
              <a:t> and </a:t>
            </a:r>
            <a:r>
              <a:rPr lang="en-US" sz="2400" i="1" dirty="0">
                <a:solidFill>
                  <a:srgbClr val="FF0000"/>
                </a:solidFill>
              </a:rPr>
              <a:t>a[3]</a:t>
            </a:r>
            <a:r>
              <a:rPr lang="en-US" sz="2400"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spTree>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3B2C6-3F42-44D1-961D-14D9E9CAD80C}"/>
              </a:ext>
            </a:extLst>
          </p:cNvPr>
          <p:cNvSpPr>
            <a:spLocks noGrp="1"/>
          </p:cNvSpPr>
          <p:nvPr>
            <p:ph type="title"/>
          </p:nvPr>
        </p:nvSpPr>
        <p:spPr>
          <a:xfrm>
            <a:off x="533400" y="25913"/>
            <a:ext cx="10515600" cy="1325563"/>
          </a:xfrm>
        </p:spPr>
        <p:txBody>
          <a:bodyPr/>
          <a:lstStyle/>
          <a:p>
            <a:r>
              <a:rPr lang="en-US" dirty="0"/>
              <a:t>Example:  Array  </a:t>
            </a:r>
          </a:p>
        </p:txBody>
      </p:sp>
      <p:sp>
        <p:nvSpPr>
          <p:cNvPr id="4" name="Slide Number Placeholder 3">
            <a:extLst>
              <a:ext uri="{FF2B5EF4-FFF2-40B4-BE49-F238E27FC236}">
                <a16:creationId xmlns:a16="http://schemas.microsoft.com/office/drawing/2014/main" id="{94581400-59A9-42BA-98F9-6AF0F5FA4DCA}"/>
              </a:ext>
            </a:extLst>
          </p:cNvPr>
          <p:cNvSpPr>
            <a:spLocks noGrp="1"/>
          </p:cNvSpPr>
          <p:nvPr>
            <p:ph type="sldNum" sz="quarter" idx="12"/>
          </p:nvPr>
        </p:nvSpPr>
        <p:spPr>
          <a:xfrm>
            <a:off x="11253090" y="45532"/>
            <a:ext cx="811019" cy="503578"/>
          </a:xfrm>
        </p:spPr>
        <p:txBody>
          <a:bodyPr/>
          <a:lstStyle/>
          <a:p>
            <a:fld id="{B6F15528-21DE-4FAA-801E-634DDDAF4B2B}" type="slidenum">
              <a:rPr lang="en-US" smtClean="0"/>
              <a:pPr/>
              <a:t>6</a:t>
            </a:fld>
            <a:endParaRPr lang="en-US" dirty="0"/>
          </a:p>
        </p:txBody>
      </p:sp>
      <p:grpSp>
        <p:nvGrpSpPr>
          <p:cNvPr id="10" name="Group 9">
            <a:extLst>
              <a:ext uri="{FF2B5EF4-FFF2-40B4-BE49-F238E27FC236}">
                <a16:creationId xmlns:a16="http://schemas.microsoft.com/office/drawing/2014/main" id="{3E99C301-B9CA-4BE6-8866-F8A5CCC568A6}"/>
              </a:ext>
            </a:extLst>
          </p:cNvPr>
          <p:cNvGrpSpPr/>
          <p:nvPr/>
        </p:nvGrpSpPr>
        <p:grpSpPr>
          <a:xfrm>
            <a:off x="1128551" y="1905000"/>
            <a:ext cx="9920449" cy="4476640"/>
            <a:chOff x="899951" y="688694"/>
            <a:chExt cx="10251094" cy="5388146"/>
          </a:xfrm>
        </p:grpSpPr>
        <p:pic>
          <p:nvPicPr>
            <p:cNvPr id="6" name="Picture 2" descr="Java Arrays - Java one dimensional Array - RefreshJava">
              <a:extLst>
                <a:ext uri="{FF2B5EF4-FFF2-40B4-BE49-F238E27FC236}">
                  <a16:creationId xmlns:a16="http://schemas.microsoft.com/office/drawing/2014/main" id="{3EFF1618-2F17-4818-87F4-6BF57D8FBC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951" y="688694"/>
              <a:ext cx="10251094" cy="538814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1ABD1CF-2318-4850-BD41-E365DD8E329E}"/>
                </a:ext>
              </a:extLst>
            </p:cNvPr>
            <p:cNvSpPr/>
            <p:nvPr/>
          </p:nvSpPr>
          <p:spPr>
            <a:xfrm>
              <a:off x="8991600" y="4191000"/>
              <a:ext cx="2159445" cy="533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2897996898"/>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609600"/>
            <a:ext cx="8229600" cy="868362"/>
          </a:xfrm>
        </p:spPr>
        <p:txBody>
          <a:bodyPr/>
          <a:lstStyle/>
          <a:p>
            <a:r>
              <a:rPr lang="en-US" dirty="0"/>
              <a:t>Declaration of 1-D array</a:t>
            </a:r>
          </a:p>
        </p:txBody>
      </p:sp>
      <p:sp>
        <p:nvSpPr>
          <p:cNvPr id="2" name="Content Placeholder 1"/>
          <p:cNvSpPr>
            <a:spLocks noGrp="1"/>
          </p:cNvSpPr>
          <p:nvPr>
            <p:ph idx="1"/>
          </p:nvPr>
        </p:nvSpPr>
        <p:spPr>
          <a:xfrm>
            <a:off x="838200" y="1752600"/>
            <a:ext cx="10691496" cy="4800600"/>
          </a:xfrm>
        </p:spPr>
        <p:txBody>
          <a:bodyPr>
            <a:normAutofit lnSpcReduction="10000"/>
          </a:bodyPr>
          <a:lstStyle/>
          <a:p>
            <a:r>
              <a:rPr lang="en-US" sz="2400" dirty="0"/>
              <a:t>Syntax:</a:t>
            </a:r>
          </a:p>
          <a:p>
            <a:pPr>
              <a:buNone/>
            </a:pPr>
            <a:r>
              <a:rPr lang="en-US" sz="2400" dirty="0"/>
              <a:t>		</a:t>
            </a:r>
            <a:r>
              <a:rPr lang="en-US" sz="2400" dirty="0" err="1">
                <a:solidFill>
                  <a:srgbClr val="FF0000"/>
                </a:solidFill>
              </a:rPr>
              <a:t>storage_class</a:t>
            </a:r>
            <a:r>
              <a:rPr lang="en-US" sz="2400" dirty="0">
                <a:solidFill>
                  <a:srgbClr val="FF0000"/>
                </a:solidFill>
              </a:rPr>
              <a:t> </a:t>
            </a:r>
            <a:r>
              <a:rPr lang="en-US" sz="2400" dirty="0" err="1">
                <a:solidFill>
                  <a:srgbClr val="FF0000"/>
                </a:solidFill>
              </a:rPr>
              <a:t>data_type</a:t>
            </a:r>
            <a:r>
              <a:rPr lang="en-US" sz="2400" dirty="0">
                <a:solidFill>
                  <a:srgbClr val="FF0000"/>
                </a:solidFill>
              </a:rPr>
              <a:t> </a:t>
            </a:r>
            <a:r>
              <a:rPr lang="en-US" sz="2400" dirty="0" err="1">
                <a:solidFill>
                  <a:srgbClr val="FF0000"/>
                </a:solidFill>
              </a:rPr>
              <a:t>array_name</a:t>
            </a:r>
            <a:r>
              <a:rPr lang="en-US" sz="2400" dirty="0">
                <a:solidFill>
                  <a:srgbClr val="FF0000"/>
                </a:solidFill>
              </a:rPr>
              <a:t>[size];</a:t>
            </a:r>
          </a:p>
          <a:p>
            <a:pPr algn="just"/>
            <a:r>
              <a:rPr lang="en-US" sz="2400" i="1" dirty="0"/>
              <a:t>storage_class</a:t>
            </a:r>
            <a:r>
              <a:rPr lang="en-US" sz="2400" dirty="0"/>
              <a:t> refers to the </a:t>
            </a:r>
            <a:r>
              <a:rPr lang="en-US" sz="2400" i="1" dirty="0"/>
              <a:t>storage class </a:t>
            </a:r>
            <a:r>
              <a:rPr lang="en-US" sz="2400" dirty="0"/>
              <a:t>of the array. It may be </a:t>
            </a:r>
            <a:r>
              <a:rPr lang="en-US" sz="2400" dirty="0">
                <a:solidFill>
                  <a:srgbClr val="FF0000"/>
                </a:solidFill>
              </a:rPr>
              <a:t>auto</a:t>
            </a:r>
            <a:r>
              <a:rPr lang="en-US" sz="2400" dirty="0"/>
              <a:t>, </a:t>
            </a:r>
            <a:r>
              <a:rPr lang="en-US" sz="2400" dirty="0">
                <a:solidFill>
                  <a:srgbClr val="FF0000"/>
                </a:solidFill>
              </a:rPr>
              <a:t>static</a:t>
            </a:r>
            <a:r>
              <a:rPr lang="en-US" sz="2400" dirty="0"/>
              <a:t>, </a:t>
            </a:r>
            <a:r>
              <a:rPr lang="en-US" sz="2400" dirty="0">
                <a:solidFill>
                  <a:srgbClr val="FF0000"/>
                </a:solidFill>
              </a:rPr>
              <a:t>extern</a:t>
            </a:r>
            <a:r>
              <a:rPr lang="en-US" sz="2400" dirty="0"/>
              <a:t> and </a:t>
            </a:r>
            <a:r>
              <a:rPr lang="en-US" sz="2400" dirty="0">
                <a:solidFill>
                  <a:srgbClr val="FF0000"/>
                </a:solidFill>
              </a:rPr>
              <a:t>register</a:t>
            </a:r>
            <a:r>
              <a:rPr lang="en-US" sz="2400" dirty="0"/>
              <a:t>. It is optional. (</a:t>
            </a:r>
            <a:r>
              <a:rPr lang="en-US" sz="2400" dirty="0">
                <a:solidFill>
                  <a:srgbClr val="FF0000"/>
                </a:solidFill>
              </a:rPr>
              <a:t>Will be studied later!!</a:t>
            </a:r>
            <a:r>
              <a:rPr lang="en-US" sz="2400" dirty="0"/>
              <a:t>)</a:t>
            </a:r>
          </a:p>
          <a:p>
            <a:pPr algn="just"/>
            <a:r>
              <a:rPr lang="en-US" sz="2400" i="1" dirty="0"/>
              <a:t>data_type</a:t>
            </a:r>
            <a:r>
              <a:rPr lang="en-US" sz="2400" dirty="0"/>
              <a:t> is the </a:t>
            </a:r>
            <a:r>
              <a:rPr lang="en-US" sz="2400" i="1" dirty="0"/>
              <a:t>data type</a:t>
            </a:r>
            <a:r>
              <a:rPr lang="en-US" sz="2400" dirty="0"/>
              <a:t> of array. It may be </a:t>
            </a:r>
            <a:r>
              <a:rPr lang="en-US" sz="2400" i="1" dirty="0"/>
              <a:t>int</a:t>
            </a:r>
            <a:r>
              <a:rPr lang="en-US" sz="2400" dirty="0"/>
              <a:t>, </a:t>
            </a:r>
            <a:r>
              <a:rPr lang="en-US" sz="2400" i="1" dirty="0"/>
              <a:t>float</a:t>
            </a:r>
            <a:r>
              <a:rPr lang="en-US" sz="2400" dirty="0"/>
              <a:t>, </a:t>
            </a:r>
            <a:r>
              <a:rPr lang="en-US" sz="2400" i="1" dirty="0"/>
              <a:t>char</a:t>
            </a:r>
            <a:r>
              <a:rPr lang="en-US" sz="2400" dirty="0"/>
              <a:t>,…, etc. (Note: An </a:t>
            </a:r>
            <a:r>
              <a:rPr lang="en-US" sz="2400" i="1" dirty="0"/>
              <a:t>int </a:t>
            </a:r>
            <a:r>
              <a:rPr lang="en-US" sz="2400" dirty="0"/>
              <a:t>type array stores all data items of integer type.)</a:t>
            </a:r>
          </a:p>
          <a:p>
            <a:pPr algn="just"/>
            <a:r>
              <a:rPr lang="en-US" sz="2400" i="1" dirty="0"/>
              <a:t>array_name </a:t>
            </a:r>
            <a:r>
              <a:rPr lang="en-US" sz="2400" dirty="0"/>
              <a:t>is the name of the array. Any valid name of a variable can be provided.</a:t>
            </a:r>
          </a:p>
          <a:p>
            <a:pPr algn="just"/>
            <a:r>
              <a:rPr lang="en-US" sz="2400" i="1" dirty="0"/>
              <a:t>size </a:t>
            </a:r>
            <a:r>
              <a:rPr lang="en-US" sz="2400" dirty="0"/>
              <a:t>of the array is the number of elements in the array and is mentioned within square bracket. The size must be an integer constant like 100 or a symbolic constant (if symbolic constant </a:t>
            </a:r>
            <a:r>
              <a:rPr lang="en-US" sz="2400" cap="all" dirty="0"/>
              <a:t>size </a:t>
            </a:r>
            <a:r>
              <a:rPr lang="en-US" sz="2400" dirty="0"/>
              <a:t>is defined as </a:t>
            </a:r>
            <a:r>
              <a:rPr lang="en-US" sz="2400" dirty="0">
                <a:solidFill>
                  <a:srgbClr val="FF0000"/>
                </a:solidFill>
              </a:rPr>
              <a:t>#define SIZE 100</a:t>
            </a:r>
            <a:r>
              <a:rPr lang="en-US" sz="2400" dirty="0"/>
              <a:t>, then array can be defined as </a:t>
            </a:r>
            <a:r>
              <a:rPr lang="en-US" sz="2400" dirty="0">
                <a:solidFill>
                  <a:srgbClr val="FF0000"/>
                </a:solidFill>
              </a:rPr>
              <a:t>int a[SIZE];</a:t>
            </a:r>
            <a:r>
              <a:rPr lang="en-US" sz="2400" dirty="0"/>
              <a:t>)</a:t>
            </a:r>
            <a:endParaRPr lang="en-US" sz="2400" i="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dirty="0"/>
          </a:p>
        </p:txBody>
      </p:sp>
    </p:spTree>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5400" y="609600"/>
            <a:ext cx="8229600" cy="868362"/>
          </a:xfrm>
        </p:spPr>
        <p:txBody>
          <a:bodyPr/>
          <a:lstStyle/>
          <a:p>
            <a:r>
              <a:rPr lang="en-US" dirty="0"/>
              <a:t>Declaration of 1-D array…</a:t>
            </a:r>
          </a:p>
        </p:txBody>
      </p:sp>
      <p:sp>
        <p:nvSpPr>
          <p:cNvPr id="2" name="Content Placeholder 1"/>
          <p:cNvSpPr>
            <a:spLocks noGrp="1"/>
          </p:cNvSpPr>
          <p:nvPr>
            <p:ph idx="1"/>
          </p:nvPr>
        </p:nvSpPr>
        <p:spPr>
          <a:xfrm>
            <a:off x="1143000" y="1828800"/>
            <a:ext cx="9753600" cy="4419600"/>
          </a:xfrm>
        </p:spPr>
        <p:txBody>
          <a:bodyPr>
            <a:normAutofit/>
          </a:bodyPr>
          <a:lstStyle/>
          <a:p>
            <a:pPr algn="just"/>
            <a:r>
              <a:rPr lang="en-US" sz="2400" dirty="0"/>
              <a:t>Examples:</a:t>
            </a:r>
          </a:p>
          <a:p>
            <a:pPr algn="just"/>
            <a:r>
              <a:rPr lang="en-US" sz="2400" i="1" dirty="0">
                <a:solidFill>
                  <a:srgbClr val="FF0000"/>
                </a:solidFill>
              </a:rPr>
              <a:t>long marks[8];</a:t>
            </a:r>
            <a:r>
              <a:rPr lang="en-US" sz="2400" i="1" dirty="0"/>
              <a:t> </a:t>
            </a:r>
            <a:r>
              <a:rPr lang="en-US" sz="2400" dirty="0"/>
              <a:t>i.e. marks is a long integer array of size 8. It can store 8 long values in </a:t>
            </a:r>
            <a:r>
              <a:rPr lang="en-US" sz="2400" i="1" dirty="0"/>
              <a:t>marks[0]</a:t>
            </a:r>
            <a:r>
              <a:rPr lang="en-US" sz="2400" dirty="0"/>
              <a:t>, </a:t>
            </a:r>
            <a:r>
              <a:rPr lang="en-US" sz="2400" i="1" dirty="0"/>
              <a:t>marks[1]</a:t>
            </a:r>
            <a:r>
              <a:rPr lang="en-US" sz="2400" dirty="0"/>
              <a:t>,…, </a:t>
            </a:r>
            <a:r>
              <a:rPr lang="en-US" sz="2400" i="1" dirty="0"/>
              <a:t>marks[7]</a:t>
            </a:r>
            <a:r>
              <a:rPr lang="en-US" sz="2400" dirty="0"/>
              <a:t>.</a:t>
            </a:r>
          </a:p>
          <a:p>
            <a:pPr algn="just"/>
            <a:r>
              <a:rPr lang="en-US" sz="2400" i="1" dirty="0">
                <a:solidFill>
                  <a:srgbClr val="FF0000"/>
                </a:solidFill>
              </a:rPr>
              <a:t>float salary[50];</a:t>
            </a:r>
            <a:r>
              <a:rPr lang="en-US" sz="2400" i="1" dirty="0"/>
              <a:t> </a:t>
            </a:r>
            <a:r>
              <a:rPr lang="en-US" sz="2400" dirty="0"/>
              <a:t>i.e. salary is a float array of size 50. It can store 50 fractional numbers in </a:t>
            </a:r>
            <a:r>
              <a:rPr lang="en-US" sz="2400" i="1" dirty="0"/>
              <a:t>salary[0]</a:t>
            </a:r>
            <a:r>
              <a:rPr lang="en-US" sz="2400" dirty="0"/>
              <a:t>, </a:t>
            </a:r>
            <a:r>
              <a:rPr lang="en-US" sz="2400" i="1" dirty="0"/>
              <a:t>salary[1]</a:t>
            </a:r>
            <a:r>
              <a:rPr lang="en-US" sz="2400" dirty="0"/>
              <a:t>,…, </a:t>
            </a:r>
            <a:r>
              <a:rPr lang="en-US" sz="2400" i="1" dirty="0"/>
              <a:t>salary[49]</a:t>
            </a:r>
            <a:r>
              <a:rPr lang="en-US" sz="2400" dirty="0"/>
              <a:t>.</a:t>
            </a:r>
          </a:p>
          <a:p>
            <a:pPr algn="just"/>
            <a:r>
              <a:rPr lang="en-US" sz="2400" i="1" dirty="0">
                <a:solidFill>
                  <a:srgbClr val="FF0000"/>
                </a:solidFill>
              </a:rPr>
              <a:t>char name[10];</a:t>
            </a:r>
            <a:r>
              <a:rPr lang="en-US" sz="2400" i="1" dirty="0"/>
              <a:t> </a:t>
            </a:r>
            <a:r>
              <a:rPr lang="en-US" sz="2400" dirty="0"/>
              <a:t>i.e. name is a character array of size 10. It can store 10 characters.</a:t>
            </a:r>
          </a:p>
          <a:p>
            <a:pPr algn="just"/>
            <a:endParaRPr lang="en-US" sz="2400" i="1" dirty="0"/>
          </a:p>
          <a:p>
            <a:pPr algn="just">
              <a:buNone/>
            </a:pPr>
            <a:r>
              <a:rPr lang="en-US" sz="2400" i="1" dirty="0"/>
              <a:t>Note: “</a:t>
            </a:r>
            <a:r>
              <a:rPr lang="en-US" sz="2400" i="1" dirty="0">
                <a:solidFill>
                  <a:srgbClr val="FF0000"/>
                </a:solidFill>
              </a:rPr>
              <a:t>character array is also known as string</a:t>
            </a:r>
            <a:r>
              <a:rPr lang="en-US" sz="2400" i="1"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spTree>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Initialization of 1-D Array</a:t>
            </a:r>
          </a:p>
        </p:txBody>
      </p:sp>
      <p:sp>
        <p:nvSpPr>
          <p:cNvPr id="2" name="Content Placeholder 1"/>
          <p:cNvSpPr>
            <a:spLocks noGrp="1"/>
          </p:cNvSpPr>
          <p:nvPr>
            <p:ph idx="1"/>
          </p:nvPr>
        </p:nvSpPr>
        <p:spPr>
          <a:xfrm>
            <a:off x="457200" y="1981200"/>
            <a:ext cx="11153608" cy="4026092"/>
          </a:xfrm>
        </p:spPr>
        <p:txBody>
          <a:bodyPr>
            <a:normAutofit/>
          </a:bodyPr>
          <a:lstStyle/>
          <a:p>
            <a:pPr algn="just"/>
            <a:r>
              <a:rPr lang="en-US" sz="2800" dirty="0"/>
              <a:t>In an uninitialized array (declared only), the individual array elements contain garbage values.</a:t>
            </a:r>
          </a:p>
          <a:p>
            <a:pPr algn="just"/>
            <a:r>
              <a:rPr lang="en-US" sz="2800" dirty="0"/>
              <a:t>Assigning specific values to the individual array elements, at the time of array declaration, is known as </a:t>
            </a:r>
            <a:r>
              <a:rPr lang="en-US" sz="2800" i="1" dirty="0">
                <a:solidFill>
                  <a:srgbClr val="FF0000"/>
                </a:solidFill>
              </a:rPr>
              <a:t>array initialization</a:t>
            </a:r>
            <a:r>
              <a:rPr lang="en-US" sz="2800" dirty="0"/>
              <a:t>.</a:t>
            </a:r>
          </a:p>
          <a:p>
            <a:pPr algn="just"/>
            <a:r>
              <a:rPr lang="en-US" sz="2800" dirty="0"/>
              <a:t>Since an array has multiple elements, braces are used to denote the entire array and commas are used to separate the individual values assigned to the individual elements in the array.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spTree>
  </p:cSld>
  <p:clrMapOvr>
    <a:masterClrMapping/>
  </p:clrMapOvr>
  <p:transition spd="slow">
    <p:wipe dir="r"/>
  </p:transition>
</p:sld>
</file>

<file path=ppt/theme/_rels/theme7.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2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6.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7.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2804</TotalTime>
  <Words>4369</Words>
  <Application>Microsoft Office PowerPoint</Application>
  <PresentationFormat>Widescreen</PresentationFormat>
  <Paragraphs>487</Paragraphs>
  <Slides>38</Slides>
  <Notes>1</Notes>
  <HiddenSlides>0</HiddenSlides>
  <MMClips>0</MMClips>
  <ScaleCrop>false</ScaleCrop>
  <HeadingPairs>
    <vt:vector size="6" baseType="variant">
      <vt:variant>
        <vt:lpstr>Fonts Used</vt:lpstr>
      </vt:variant>
      <vt:variant>
        <vt:i4>10</vt:i4>
      </vt:variant>
      <vt:variant>
        <vt:lpstr>Theme</vt:lpstr>
      </vt:variant>
      <vt:variant>
        <vt:i4>7</vt:i4>
      </vt:variant>
      <vt:variant>
        <vt:lpstr>Slide Titles</vt:lpstr>
      </vt:variant>
      <vt:variant>
        <vt:i4>38</vt:i4>
      </vt:variant>
    </vt:vector>
  </HeadingPairs>
  <TitlesOfParts>
    <vt:vector size="55" baseType="lpstr">
      <vt:lpstr>Arial Unicode MS</vt:lpstr>
      <vt:lpstr>Arial</vt:lpstr>
      <vt:lpstr>Calibri</vt:lpstr>
      <vt:lpstr>Calibri Light</vt:lpstr>
      <vt:lpstr>Century Gothic</vt:lpstr>
      <vt:lpstr>Corbel</vt:lpstr>
      <vt:lpstr>Gill Sans MT</vt:lpstr>
      <vt:lpstr>segoe ui</vt:lpstr>
      <vt:lpstr>Wingdings 2</vt:lpstr>
      <vt:lpstr>Wingdings 3</vt:lpstr>
      <vt:lpstr>Wisp</vt:lpstr>
      <vt:lpstr>Gallery</vt:lpstr>
      <vt:lpstr>2_Gallery</vt:lpstr>
      <vt:lpstr>Office Theme</vt:lpstr>
      <vt:lpstr>1_Gallery</vt:lpstr>
      <vt:lpstr>Dividend</vt:lpstr>
      <vt:lpstr>Parallax</vt:lpstr>
      <vt:lpstr>UNIT – 5 Part I Arrays</vt:lpstr>
      <vt:lpstr>Arrays in C</vt:lpstr>
      <vt:lpstr>Array in c</vt:lpstr>
      <vt:lpstr>Types of Array</vt:lpstr>
      <vt:lpstr>One-Dimensional (1-D) Array</vt:lpstr>
      <vt:lpstr>Example:  Array  </vt:lpstr>
      <vt:lpstr>Declaration of 1-D array</vt:lpstr>
      <vt:lpstr>Declaration of 1-D array…</vt:lpstr>
      <vt:lpstr>Initialization of 1-D Array</vt:lpstr>
      <vt:lpstr>Initialization of 1-D Array…</vt:lpstr>
      <vt:lpstr>Initialization of 1-D Array…</vt:lpstr>
      <vt:lpstr>Accessing Array Elements</vt:lpstr>
      <vt:lpstr>Accessing Array Elements…</vt:lpstr>
      <vt:lpstr>PowerPoint Presentation</vt:lpstr>
      <vt:lpstr>PowerPoint Presentation</vt:lpstr>
      <vt:lpstr>Multidimensional Arrays</vt:lpstr>
      <vt:lpstr>  Two-Dimensional array  </vt:lpstr>
      <vt:lpstr>Multidimensional Arrays…</vt:lpstr>
      <vt:lpstr>2-D Arrays (Initialization)</vt:lpstr>
      <vt:lpstr>2-D Arrays (Initialization)…</vt:lpstr>
      <vt:lpstr>2-D Arrays (Initialization)…</vt:lpstr>
      <vt:lpstr>Accessing 2-D Array Elements</vt:lpstr>
      <vt:lpstr>Accessing 2-D Array Elements…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6: Arrays</dc:title>
  <dc:creator>DsinghMa</dc:creator>
  <cp:lastModifiedBy>DABBAL SINGH  MAHARA</cp:lastModifiedBy>
  <cp:revision>565</cp:revision>
  <dcterms:created xsi:type="dcterms:W3CDTF">2006-08-16T00:00:00Z</dcterms:created>
  <dcterms:modified xsi:type="dcterms:W3CDTF">2023-03-06T01:44:31Z</dcterms:modified>
</cp:coreProperties>
</file>