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814" r:id="rId2"/>
    <p:sldMasterId id="2147483826" r:id="rId3"/>
  </p:sldMasterIdLst>
  <p:notesMasterIdLst>
    <p:notesMasterId r:id="rId58"/>
  </p:notesMasterIdLst>
  <p:sldIdLst>
    <p:sldId id="383" r:id="rId4"/>
    <p:sldId id="297" r:id="rId5"/>
    <p:sldId id="302" r:id="rId6"/>
    <p:sldId id="303" r:id="rId7"/>
    <p:sldId id="305" r:id="rId8"/>
    <p:sldId id="304" r:id="rId9"/>
    <p:sldId id="307" r:id="rId10"/>
    <p:sldId id="308" r:id="rId11"/>
    <p:sldId id="310" r:id="rId12"/>
    <p:sldId id="311" r:id="rId13"/>
    <p:sldId id="312" r:id="rId14"/>
    <p:sldId id="313" r:id="rId15"/>
    <p:sldId id="315" r:id="rId16"/>
    <p:sldId id="314" r:id="rId17"/>
    <p:sldId id="316" r:id="rId18"/>
    <p:sldId id="317" r:id="rId19"/>
    <p:sldId id="319" r:id="rId20"/>
    <p:sldId id="320" r:id="rId21"/>
    <p:sldId id="321" r:id="rId22"/>
    <p:sldId id="326" r:id="rId23"/>
    <p:sldId id="327" r:id="rId24"/>
    <p:sldId id="328" r:id="rId25"/>
    <p:sldId id="333" r:id="rId26"/>
    <p:sldId id="339" r:id="rId27"/>
    <p:sldId id="338" r:id="rId28"/>
    <p:sldId id="323" r:id="rId29"/>
    <p:sldId id="324" r:id="rId30"/>
    <p:sldId id="325" r:id="rId31"/>
    <p:sldId id="322" r:id="rId32"/>
    <p:sldId id="330" r:id="rId33"/>
    <p:sldId id="329" r:id="rId34"/>
    <p:sldId id="331" r:id="rId35"/>
    <p:sldId id="332" r:id="rId36"/>
    <p:sldId id="334" r:id="rId37"/>
    <p:sldId id="335" r:id="rId38"/>
    <p:sldId id="336" r:id="rId39"/>
    <p:sldId id="337" r:id="rId40"/>
    <p:sldId id="340" r:id="rId41"/>
    <p:sldId id="341" r:id="rId42"/>
    <p:sldId id="354" r:id="rId43"/>
    <p:sldId id="342" r:id="rId44"/>
    <p:sldId id="343" r:id="rId45"/>
    <p:sldId id="344" r:id="rId46"/>
    <p:sldId id="345" r:id="rId47"/>
    <p:sldId id="346" r:id="rId48"/>
    <p:sldId id="347" r:id="rId49"/>
    <p:sldId id="348" r:id="rId50"/>
    <p:sldId id="349" r:id="rId51"/>
    <p:sldId id="352" r:id="rId52"/>
    <p:sldId id="353" r:id="rId53"/>
    <p:sldId id="357" r:id="rId54"/>
    <p:sldId id="358" r:id="rId55"/>
    <p:sldId id="359" r:id="rId56"/>
    <p:sldId id="38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5" d="100"/>
          <a:sy n="65" d="100"/>
        </p:scale>
        <p:origin x="82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F5812-138A-46F2-B81F-2E77FD647F2A}" type="datetimeFigureOut">
              <a:rPr lang="en-US" smtClean="0"/>
              <a:pPr/>
              <a:t>3/6/2023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270F9-6597-4771-853F-A7E196B8FA2E}" type="slidenum">
              <a:rPr lang="en-US" smtClean="0"/>
              <a:pPr/>
              <a:t>‹#›</a:t>
            </a:fld>
            <a:endParaRPr lang="en-US" dirty="0"/>
          </a:p>
        </p:txBody>
      </p:sp>
    </p:spTree>
    <p:extLst>
      <p:ext uri="{BB962C8B-B14F-4D97-AF65-F5344CB8AC3E}">
        <p14:creationId xmlns:p14="http://schemas.microsoft.com/office/powerpoint/2010/main" val="197842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6699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949015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59339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61785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31496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10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7222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02252264"/>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5374170"/>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2B5-5E6D-461F-9C33-8144FCF18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76F88-353E-4776-B331-BE330A9D9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C70EFC-E87F-4911-BBCD-B83AF28E221E}"/>
              </a:ext>
            </a:extLst>
          </p:cNvPr>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a:extLst>
              <a:ext uri="{FF2B5EF4-FFF2-40B4-BE49-F238E27FC236}">
                <a16:creationId xmlns:a16="http://schemas.microsoft.com/office/drawing/2014/main" id="{1CE04DF7-04E9-4A76-A6F6-38044E43BB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EA4D0D-3FAC-445A-B5B5-B07E4505DB1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812779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F5F8-47FA-4857-85AE-AA74E2103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997B9-EA2D-475D-B971-4C61F5844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93388-01FF-44BA-87FA-3A7DEA7D736F}"/>
              </a:ext>
            </a:extLst>
          </p:cNvPr>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a:extLst>
              <a:ext uri="{FF2B5EF4-FFF2-40B4-BE49-F238E27FC236}">
                <a16:creationId xmlns:a16="http://schemas.microsoft.com/office/drawing/2014/main" id="{D88AFA79-8411-4150-AE5C-ED4D275E8D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A56E2D-CBD3-417F-B95A-D8E6856E353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5076465"/>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38DA-3C06-4A3E-968F-BC85A4033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7D4ADA-5824-4E9E-BE29-DF45B7DD6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9E386-DA0F-4CFD-9584-85D7829C49D1}"/>
              </a:ext>
            </a:extLst>
          </p:cNvPr>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a:extLst>
              <a:ext uri="{FF2B5EF4-FFF2-40B4-BE49-F238E27FC236}">
                <a16:creationId xmlns:a16="http://schemas.microsoft.com/office/drawing/2014/main" id="{F571C9FC-2673-429E-8F3F-9BEB3861A9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0B4BD-D811-46D2-861C-CE3AB920943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8608760"/>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17388309"/>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CD81-4920-404A-9B76-D88646D51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5325D-9B11-4733-BA92-2FE944BB8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61A43-DD28-402F-8134-5E7DA73DC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833B46-6436-4937-97BD-57E67B29DDD0}"/>
              </a:ext>
            </a:extLst>
          </p:cNvPr>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a:extLst>
              <a:ext uri="{FF2B5EF4-FFF2-40B4-BE49-F238E27FC236}">
                <a16:creationId xmlns:a16="http://schemas.microsoft.com/office/drawing/2014/main" id="{9CD31AD9-B89B-44BE-B549-3B3A02E0D3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0B39F5-E26B-4A4A-946D-FD28765FD96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7537541"/>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52AA-BFB1-4690-A389-5246A7CA5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99CCE-6FA1-4699-8290-986D247AD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A1B6C-8724-492B-98F0-131372888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2F913-9847-4899-AC62-0221A2DEC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EFE6A-0B2D-4DF1-8679-193DCDC55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1FDF7-3627-431A-AAC9-25A051BC74C3}"/>
              </a:ext>
            </a:extLst>
          </p:cNvPr>
          <p:cNvSpPr>
            <a:spLocks noGrp="1"/>
          </p:cNvSpPr>
          <p:nvPr>
            <p:ph type="dt" sz="half" idx="10"/>
          </p:nvPr>
        </p:nvSpPr>
        <p:spPr/>
        <p:txBody>
          <a:bodyPr/>
          <a:lstStyle/>
          <a:p>
            <a:fld id="{794C7505-C91B-44A9-8A68-48E46C58EB6F}" type="datetime1">
              <a:rPr lang="en-US" smtClean="0"/>
              <a:pPr/>
              <a:t>3/6/2023</a:t>
            </a:fld>
            <a:endParaRPr lang="en-US" dirty="0"/>
          </a:p>
        </p:txBody>
      </p:sp>
      <p:sp>
        <p:nvSpPr>
          <p:cNvPr id="8" name="Footer Placeholder 7">
            <a:extLst>
              <a:ext uri="{FF2B5EF4-FFF2-40B4-BE49-F238E27FC236}">
                <a16:creationId xmlns:a16="http://schemas.microsoft.com/office/drawing/2014/main" id="{E98E2C5C-CA0E-4DC0-BD8A-B5E7BFB30E7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0613E80-757A-4C36-81FF-586E0389F6D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6510089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21A4-A91A-40EA-B2B6-585494E60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A7980-9B00-4454-904E-DD0C2273C995}"/>
              </a:ext>
            </a:extLst>
          </p:cNvPr>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a:extLst>
              <a:ext uri="{FF2B5EF4-FFF2-40B4-BE49-F238E27FC236}">
                <a16:creationId xmlns:a16="http://schemas.microsoft.com/office/drawing/2014/main" id="{C70A1825-91AC-4232-8D3C-4423A144E7B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0E23B9-10EA-4647-9550-A194AA8A7A8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2882754"/>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59CF9-D27F-466E-A430-E39067773939}"/>
              </a:ext>
            </a:extLst>
          </p:cNvPr>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a:extLst>
              <a:ext uri="{FF2B5EF4-FFF2-40B4-BE49-F238E27FC236}">
                <a16:creationId xmlns:a16="http://schemas.microsoft.com/office/drawing/2014/main" id="{C51662F0-601C-4B6F-B49E-8DC745CBE0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C975B9-912B-4129-9C06-6F423AE8C34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3761930"/>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CE15-2682-4847-B79C-BF80CB385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3E986E-839A-4D8A-BF7B-D139E0FD4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62AE5-8A2E-4BDF-A8DF-DAE95AEE0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2E8D1-9EE5-41EC-AAEA-1D06D98180E7}"/>
              </a:ext>
            </a:extLst>
          </p:cNvPr>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a:extLst>
              <a:ext uri="{FF2B5EF4-FFF2-40B4-BE49-F238E27FC236}">
                <a16:creationId xmlns:a16="http://schemas.microsoft.com/office/drawing/2014/main" id="{56A4A418-FD31-4EAC-866E-DAADA2DE1A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1B6A5E-555D-422B-9E00-E41ACC12CBE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47209354"/>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94CE-7131-44D4-98C6-4975D80EE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A60DDC-86A3-4D9F-A9CD-8D8061318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AFE371-D53F-41F1-9715-38FBEC90D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8C017-ECAE-4D0D-AA87-ECA019449A8F}"/>
              </a:ext>
            </a:extLst>
          </p:cNvPr>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a:extLst>
              <a:ext uri="{FF2B5EF4-FFF2-40B4-BE49-F238E27FC236}">
                <a16:creationId xmlns:a16="http://schemas.microsoft.com/office/drawing/2014/main" id="{97885679-0DA4-43F3-98F6-668654141F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E4DA95-5360-415B-BC5D-550B8DFE0C0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68172806"/>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55E8-60AE-4137-B283-27785682E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DC6AFD-047A-4E93-840D-EB8225FF9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A6C49-84C7-40DF-9B68-A0749429B7DF}"/>
              </a:ext>
            </a:extLst>
          </p:cNvPr>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a:extLst>
              <a:ext uri="{FF2B5EF4-FFF2-40B4-BE49-F238E27FC236}">
                <a16:creationId xmlns:a16="http://schemas.microsoft.com/office/drawing/2014/main" id="{A3D64152-FA3D-4BC5-8124-3C9564169D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CD0DF0-F13C-40A0-B278-2616DC430E0D}"/>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6571210"/>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0A86B-193A-41BA-8758-EB6E0466A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135642-5749-4EE9-BD40-EF38C70B4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FB341-7ECC-4D05-AA82-AC7DC00543B7}"/>
              </a:ext>
            </a:extLst>
          </p:cNvPr>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a:extLst>
              <a:ext uri="{FF2B5EF4-FFF2-40B4-BE49-F238E27FC236}">
                <a16:creationId xmlns:a16="http://schemas.microsoft.com/office/drawing/2014/main" id="{3FFF9FC2-857F-4F61-B7B2-974C189723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1273EE-28A7-4DFC-978F-E8105BF82B7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1836416"/>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811751"/>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129191"/>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07222383"/>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4516863"/>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228725"/>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C7505-C91B-44A9-8A68-48E46C58EB6F}"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67502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9605380"/>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85188314"/>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4993106"/>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410404"/>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061685"/>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268296"/>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2204325"/>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E7D4F-1C30-4651-8B54-B3C714D850BB}"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705736"/>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872198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053851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92796937"/>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05680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475223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ransition spd="slow">
    <p:wipe dir="r"/>
  </p:transition>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61877-630E-467E-8CEE-53E312A8D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257EF-4C00-4771-807C-149FC279F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EC76A-CF3D-46A5-B1EE-D865066C1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a:extLst>
              <a:ext uri="{FF2B5EF4-FFF2-40B4-BE49-F238E27FC236}">
                <a16:creationId xmlns:a16="http://schemas.microsoft.com/office/drawing/2014/main" id="{84990AC4-8B26-4C12-84EA-79E178E70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4F6FFE-50FF-4772-A55B-F7673845B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2111984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05063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ransition spd="slow">
    <p:wipe dir="r"/>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10896600" cy="1295400"/>
          </a:xfrm>
        </p:spPr>
        <p:txBody>
          <a:bodyPr>
            <a:normAutofit/>
          </a:bodyPr>
          <a:lstStyle/>
          <a:p>
            <a:pPr algn="ctr"/>
            <a:r>
              <a:rPr lang="en-US" sz="4050" b="1" dirty="0">
                <a:solidFill>
                  <a:srgbClr val="7030A0"/>
                </a:solidFill>
              </a:rPr>
              <a:t>UNIT – 5 Part II String</a:t>
            </a:r>
            <a:endParaRPr lang="en-US" sz="2100" b="1" dirty="0">
              <a:solidFill>
                <a:srgbClr val="7030A0"/>
              </a:solidFill>
            </a:endParaRPr>
          </a:p>
        </p:txBody>
      </p:sp>
      <p:sp>
        <p:nvSpPr>
          <p:cNvPr id="4" name="Subtitle 3"/>
          <p:cNvSpPr>
            <a:spLocks noGrp="1"/>
          </p:cNvSpPr>
          <p:nvPr>
            <p:ph type="subTitle" idx="1"/>
          </p:nvPr>
        </p:nvSpPr>
        <p:spPr>
          <a:xfrm>
            <a:off x="3581400" y="2000250"/>
            <a:ext cx="6229350" cy="3600450"/>
          </a:xfrm>
        </p:spPr>
        <p:txBody>
          <a:bodyPr>
            <a:noAutofit/>
          </a:bodyPr>
          <a:lstStyle/>
          <a:p>
            <a:pPr algn="ctr">
              <a:spcBef>
                <a:spcPts val="450"/>
              </a:spcBef>
            </a:pPr>
            <a:r>
              <a:rPr lang="en-US" sz="2800" b="1" dirty="0">
                <a:solidFill>
                  <a:srgbClr val="7030A0"/>
                </a:solidFill>
              </a:rPr>
              <a:t>Programming in C (COM412)</a:t>
            </a:r>
          </a:p>
          <a:p>
            <a:pPr algn="ctr">
              <a:spcBef>
                <a:spcPts val="450"/>
              </a:spcBef>
            </a:pPr>
            <a:r>
              <a:rPr lang="en-US" sz="28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22251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229600" cy="5854891"/>
          </a:xfrm>
        </p:spPr>
        <p:txBody>
          <a:bodyPr>
            <a:normAutofit lnSpcReduction="10000"/>
          </a:bodyPr>
          <a:lstStyle/>
          <a:p>
            <a:pPr>
              <a:buNone/>
            </a:pPr>
            <a:r>
              <a:rPr lang="en-US" sz="2400" b="1" dirty="0"/>
              <a:t>/*This program can read strings with blank spaces*/</a:t>
            </a:r>
          </a:p>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a:t>int main()</a:t>
            </a:r>
          </a:p>
          <a:p>
            <a:pPr>
              <a:buNone/>
            </a:pPr>
            <a:r>
              <a:rPr lang="en-US" dirty="0"/>
              <a:t>{</a:t>
            </a:r>
          </a:p>
          <a:p>
            <a:pPr>
              <a:buNone/>
            </a:pPr>
            <a:r>
              <a:rPr lang="en-US" dirty="0"/>
              <a:t>char name[30];</a:t>
            </a:r>
          </a:p>
          <a:p>
            <a:pPr>
              <a:buNone/>
            </a:pPr>
            <a:r>
              <a:rPr lang="en-US" dirty="0" err="1"/>
              <a:t>printf</a:t>
            </a:r>
            <a:r>
              <a:rPr lang="en-US" dirty="0"/>
              <a:t>("\</a:t>
            </a:r>
            <a:r>
              <a:rPr lang="en-US" dirty="0" err="1"/>
              <a:t>nEnter</a:t>
            </a:r>
            <a:r>
              <a:rPr lang="en-US" dirty="0"/>
              <a:t> your full name:");</a:t>
            </a:r>
          </a:p>
          <a:p>
            <a:pPr>
              <a:buNone/>
            </a:pPr>
            <a:r>
              <a:rPr lang="en-US" dirty="0" err="1"/>
              <a:t>scanf</a:t>
            </a:r>
            <a:r>
              <a:rPr lang="en-US" dirty="0"/>
              <a:t>("%[^\n]", name);</a:t>
            </a:r>
          </a:p>
          <a:p>
            <a:pPr>
              <a:buNone/>
            </a:pPr>
            <a:r>
              <a:rPr lang="en-US" dirty="0"/>
              <a:t>printf("\</a:t>
            </a:r>
            <a:r>
              <a:rPr lang="en-US" dirty="0" err="1"/>
              <a:t>nYour</a:t>
            </a:r>
            <a:r>
              <a:rPr lang="en-US" dirty="0"/>
              <a:t> name is %s", name);</a:t>
            </a:r>
          </a:p>
          <a:p>
            <a:pPr>
              <a:buNone/>
            </a:pPr>
            <a:r>
              <a:rPr lang="en-US" dirty="0" err="1"/>
              <a:t>getch</a:t>
            </a:r>
            <a:r>
              <a:rPr lang="en-US" dirty="0"/>
              <a:t>();</a:t>
            </a:r>
          </a:p>
          <a:p>
            <a:pPr>
              <a:buNone/>
            </a:pPr>
            <a:r>
              <a:rPr lang="en-US" dirty="0"/>
              <a:t>return 0;</a:t>
            </a:r>
          </a:p>
          <a:p>
            <a:pPr>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382000" cy="6705599"/>
          </a:xfrm>
        </p:spPr>
        <p:txBody>
          <a:bodyPr>
            <a:normAutofit fontScale="92500" lnSpcReduction="10000"/>
          </a:bodyPr>
          <a:lstStyle/>
          <a:p>
            <a:pPr>
              <a:buNone/>
            </a:pPr>
            <a:r>
              <a:rPr lang="en-US" b="1" dirty="0"/>
              <a:t>//Another way using </a:t>
            </a:r>
            <a:r>
              <a:rPr lang="en-US" b="1" dirty="0" err="1"/>
              <a:t>getchar</a:t>
            </a:r>
            <a:r>
              <a:rPr lang="en-US" b="1" dirty="0"/>
              <a:t>()</a:t>
            </a:r>
          </a:p>
          <a:p>
            <a:pPr>
              <a:buNone/>
            </a:pPr>
            <a:r>
              <a:rPr lang="en-US" sz="1600" b="1" dirty="0"/>
              <a:t>#include &lt;</a:t>
            </a:r>
            <a:r>
              <a:rPr lang="en-US" sz="1600" b="1" dirty="0" err="1"/>
              <a:t>stdio.h</a:t>
            </a:r>
            <a:r>
              <a:rPr lang="en-US" sz="1600" b="1" dirty="0"/>
              <a:t>&gt;</a:t>
            </a:r>
          </a:p>
          <a:p>
            <a:pPr>
              <a:buNone/>
            </a:pPr>
            <a:r>
              <a:rPr lang="en-US" sz="1600" b="1" dirty="0"/>
              <a:t>#include &lt;</a:t>
            </a:r>
            <a:r>
              <a:rPr lang="en-US" sz="1600" b="1" dirty="0" err="1"/>
              <a:t>conio.h</a:t>
            </a:r>
            <a:r>
              <a:rPr lang="en-US" sz="1600" b="1" dirty="0"/>
              <a:t>&gt;</a:t>
            </a:r>
          </a:p>
          <a:p>
            <a:pPr>
              <a:buNone/>
            </a:pPr>
            <a:r>
              <a:rPr lang="en-US" sz="1600" b="1" dirty="0"/>
              <a:t>int main()</a:t>
            </a:r>
          </a:p>
          <a:p>
            <a:pPr>
              <a:buNone/>
            </a:pPr>
            <a:r>
              <a:rPr lang="en-US" sz="1600" b="1" dirty="0"/>
              <a:t>{</a:t>
            </a:r>
          </a:p>
          <a:p>
            <a:pPr>
              <a:buNone/>
            </a:pPr>
            <a:r>
              <a:rPr lang="en-US" sz="1600" b="1" dirty="0"/>
              <a:t>char name[30], character;</a:t>
            </a:r>
          </a:p>
          <a:p>
            <a:pPr>
              <a:buNone/>
            </a:pPr>
            <a:r>
              <a:rPr lang="en-US" sz="1600" b="1" dirty="0"/>
              <a:t>int c;</a:t>
            </a:r>
          </a:p>
          <a:p>
            <a:pPr>
              <a:buNone/>
            </a:pPr>
            <a:r>
              <a:rPr lang="en-US" sz="1600" b="1" dirty="0"/>
              <a:t>c=0;</a:t>
            </a:r>
          </a:p>
          <a:p>
            <a:pPr>
              <a:buNone/>
            </a:pPr>
            <a:r>
              <a:rPr lang="en-US" sz="1600" b="1" dirty="0" err="1"/>
              <a:t>printf</a:t>
            </a:r>
            <a:r>
              <a:rPr lang="en-US" sz="1600" b="1" dirty="0"/>
              <a:t>("\</a:t>
            </a:r>
            <a:r>
              <a:rPr lang="en-US" sz="1600" b="1" dirty="0" err="1"/>
              <a:t>nEnter</a:t>
            </a:r>
            <a:r>
              <a:rPr lang="en-US" sz="1600" b="1" dirty="0"/>
              <a:t> your full name (Press Enter at the end):\n");</a:t>
            </a:r>
          </a:p>
          <a:p>
            <a:pPr>
              <a:buNone/>
            </a:pPr>
            <a:r>
              <a:rPr lang="en-US" sz="1600" b="1" dirty="0"/>
              <a:t>do {</a:t>
            </a:r>
          </a:p>
          <a:p>
            <a:pPr>
              <a:buNone/>
            </a:pPr>
            <a:r>
              <a:rPr lang="en-US" sz="1600" b="1" dirty="0"/>
              <a:t>	character=</a:t>
            </a:r>
            <a:r>
              <a:rPr lang="en-US" sz="1600" b="1" dirty="0" err="1"/>
              <a:t>getchar</a:t>
            </a:r>
            <a:r>
              <a:rPr lang="en-US" sz="1600" b="1" dirty="0"/>
              <a:t>();</a:t>
            </a:r>
          </a:p>
          <a:p>
            <a:pPr>
              <a:buNone/>
            </a:pPr>
            <a:r>
              <a:rPr lang="en-US" sz="1600" b="1" dirty="0"/>
              <a:t>	name[c]=character;</a:t>
            </a:r>
          </a:p>
          <a:p>
            <a:pPr>
              <a:buNone/>
            </a:pPr>
            <a:r>
              <a:rPr lang="en-US" sz="1600" b="1" dirty="0"/>
              <a:t>	</a:t>
            </a:r>
            <a:r>
              <a:rPr lang="en-US" sz="1600" b="1" dirty="0" err="1"/>
              <a:t>c++</a:t>
            </a:r>
            <a:r>
              <a:rPr lang="en-US" sz="1600" b="1" dirty="0"/>
              <a:t>;</a:t>
            </a:r>
          </a:p>
          <a:p>
            <a:pPr>
              <a:buNone/>
            </a:pPr>
            <a:r>
              <a:rPr lang="en-US" sz="1600" b="1" dirty="0"/>
              <a:t>	}</a:t>
            </a:r>
          </a:p>
          <a:p>
            <a:pPr>
              <a:buNone/>
            </a:pPr>
            <a:r>
              <a:rPr lang="en-US" sz="1600" b="1" dirty="0"/>
              <a:t>while(character!='\n');</a:t>
            </a:r>
          </a:p>
          <a:p>
            <a:pPr>
              <a:buNone/>
            </a:pPr>
            <a:r>
              <a:rPr lang="en-US" sz="1600" b="1" dirty="0"/>
              <a:t>c=c-1;</a:t>
            </a:r>
          </a:p>
          <a:p>
            <a:pPr>
              <a:buNone/>
            </a:pPr>
            <a:r>
              <a:rPr lang="en-US" sz="1600" b="1" dirty="0"/>
              <a:t>name[c]='\0';</a:t>
            </a:r>
          </a:p>
          <a:p>
            <a:pPr>
              <a:buNone/>
            </a:pPr>
            <a:r>
              <a:rPr lang="en-US" sz="1600" b="1" dirty="0"/>
              <a:t>printf("\</a:t>
            </a:r>
            <a:r>
              <a:rPr lang="en-US" sz="1600" b="1" dirty="0" err="1"/>
              <a:t>nYour</a:t>
            </a:r>
            <a:r>
              <a:rPr lang="en-US" sz="1600" b="1" dirty="0"/>
              <a:t> name is %s", name);</a:t>
            </a:r>
          </a:p>
          <a:p>
            <a:pPr>
              <a:buNone/>
            </a:pPr>
            <a:r>
              <a:rPr lang="en-US" sz="1600" b="1" dirty="0" err="1"/>
              <a:t>getch</a:t>
            </a:r>
            <a:r>
              <a:rPr lang="en-US" sz="1600" b="1" dirty="0"/>
              <a:t>();</a:t>
            </a:r>
          </a:p>
          <a:p>
            <a:pPr>
              <a:buNone/>
            </a:pPr>
            <a:r>
              <a:rPr lang="en-US" sz="1600" b="1" dirty="0"/>
              <a:t>return 0;</a:t>
            </a:r>
          </a:p>
          <a:p>
            <a:pPr>
              <a:buNone/>
            </a:pPr>
            <a:r>
              <a:rPr lang="en-US" sz="1600"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7030A0"/>
                </a:solidFill>
              </a:rPr>
              <a:t>Writing Strings to Screen</a:t>
            </a:r>
          </a:p>
        </p:txBody>
      </p:sp>
      <p:sp>
        <p:nvSpPr>
          <p:cNvPr id="2" name="Content Placeholder 1"/>
          <p:cNvSpPr>
            <a:spLocks noGrp="1"/>
          </p:cNvSpPr>
          <p:nvPr>
            <p:ph idx="1"/>
          </p:nvPr>
        </p:nvSpPr>
        <p:spPr/>
        <p:txBody>
          <a:bodyPr/>
          <a:lstStyle/>
          <a:p>
            <a:pPr algn="just"/>
            <a:r>
              <a:rPr lang="en-US" dirty="0"/>
              <a:t>The </a:t>
            </a:r>
            <a:r>
              <a:rPr lang="en-US" i="1" dirty="0"/>
              <a:t>printf()</a:t>
            </a:r>
            <a:r>
              <a:rPr lang="en-US" dirty="0"/>
              <a:t> function with %s format is used to print strings to the screen.</a:t>
            </a:r>
          </a:p>
          <a:p>
            <a:pPr algn="just"/>
            <a:r>
              <a:rPr lang="en-US" dirty="0"/>
              <a:t>The format %s can be used to display an array of characters that is terminated by the null character.</a:t>
            </a:r>
          </a:p>
          <a:p>
            <a:pPr algn="just"/>
            <a:r>
              <a:rPr lang="en-US" dirty="0"/>
              <a:t>E.g.</a:t>
            </a:r>
          </a:p>
          <a:p>
            <a:pPr algn="just">
              <a:buNone/>
            </a:pPr>
            <a:r>
              <a:rPr lang="en-US" dirty="0"/>
              <a:t>		</a:t>
            </a:r>
            <a:r>
              <a:rPr lang="en-US" dirty="0">
                <a:solidFill>
                  <a:srgbClr val="FF0000"/>
                </a:solidFill>
              </a:rPr>
              <a:t>char name[19]=“………………”;</a:t>
            </a:r>
          </a:p>
          <a:p>
            <a:pPr algn="just">
              <a:buNone/>
            </a:pPr>
            <a:r>
              <a:rPr lang="en-US" dirty="0">
                <a:solidFill>
                  <a:srgbClr val="FF0000"/>
                </a:solidFill>
              </a:rPr>
              <a:t>		printf(“%s”, name); </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7030A0"/>
                </a:solidFill>
              </a:rPr>
              <a:t>Writing Strings to Screen…</a:t>
            </a:r>
          </a:p>
        </p:txBody>
      </p:sp>
      <p:sp>
        <p:nvSpPr>
          <p:cNvPr id="2" name="Content Placeholder 1"/>
          <p:cNvSpPr>
            <a:spLocks noGrp="1"/>
          </p:cNvSpPr>
          <p:nvPr>
            <p:ph idx="1"/>
          </p:nvPr>
        </p:nvSpPr>
        <p:spPr/>
        <p:txBody>
          <a:bodyPr/>
          <a:lstStyle/>
          <a:p>
            <a:pPr algn="just"/>
            <a:r>
              <a:rPr lang="en-US" dirty="0"/>
              <a:t>The format specification for outputting strings is of the form,</a:t>
            </a:r>
          </a:p>
          <a:p>
            <a:pPr algn="just">
              <a:buNone/>
            </a:pPr>
            <a:r>
              <a:rPr lang="en-US" dirty="0">
                <a:solidFill>
                  <a:srgbClr val="FF0000"/>
                </a:solidFill>
              </a:rPr>
              <a:t>			% </a:t>
            </a:r>
            <a:r>
              <a:rPr lang="en-US" dirty="0" err="1">
                <a:solidFill>
                  <a:srgbClr val="FF0000"/>
                </a:solidFill>
              </a:rPr>
              <a:t>w.p</a:t>
            </a:r>
            <a:r>
              <a:rPr lang="en-US" dirty="0">
                <a:solidFill>
                  <a:srgbClr val="FF0000"/>
                </a:solidFill>
              </a:rPr>
              <a:t> s</a:t>
            </a:r>
          </a:p>
          <a:p>
            <a:pPr algn="just">
              <a:buNone/>
            </a:pPr>
            <a:r>
              <a:rPr lang="en-US" dirty="0"/>
              <a:t>	where </a:t>
            </a:r>
            <a:r>
              <a:rPr lang="en-US" i="1" dirty="0"/>
              <a:t>w </a:t>
            </a:r>
            <a:r>
              <a:rPr lang="en-US" dirty="0"/>
              <a:t>specifies the field width for display and </a:t>
            </a:r>
            <a:r>
              <a:rPr lang="en-US" i="1" dirty="0"/>
              <a:t>p </a:t>
            </a:r>
            <a:r>
              <a:rPr lang="en-US" dirty="0"/>
              <a:t>instructs that only the first p characters of the string are to be displayed.</a:t>
            </a:r>
          </a:p>
          <a:p>
            <a:pPr algn="just"/>
            <a:r>
              <a:rPr lang="en-US" dirty="0"/>
              <a:t>By default, the display is right-justified.</a:t>
            </a:r>
          </a:p>
          <a:p>
            <a:pPr algn="just"/>
            <a:endParaRPr lang="en-US" i="1" dirty="0">
              <a:solidFill>
                <a:srgbClr val="FF0000"/>
              </a:solidFill>
            </a:endParaRPr>
          </a:p>
          <a:p>
            <a:pPr algn="just"/>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b="1" dirty="0">
                <a:solidFill>
                  <a:srgbClr val="7030A0"/>
                </a:solidFill>
              </a:rPr>
              <a:t>Writing Strings to Screen…</a:t>
            </a:r>
          </a:p>
        </p:txBody>
      </p:sp>
      <p:sp>
        <p:nvSpPr>
          <p:cNvPr id="2" name="Content Placeholder 1"/>
          <p:cNvSpPr>
            <a:spLocks noGrp="1"/>
          </p:cNvSpPr>
          <p:nvPr>
            <p:ph idx="1"/>
          </p:nvPr>
        </p:nvSpPr>
        <p:spPr>
          <a:xfrm>
            <a:off x="838200" y="1828800"/>
            <a:ext cx="10058400" cy="4178492"/>
          </a:xfrm>
        </p:spPr>
        <p:txBody>
          <a:bodyPr>
            <a:normAutofit lnSpcReduction="10000"/>
          </a:bodyPr>
          <a:lstStyle/>
          <a:p>
            <a:pPr algn="just"/>
            <a:r>
              <a:rPr lang="en-US" dirty="0"/>
              <a:t>When the field width is less than the length of the string, the entire string is printed.</a:t>
            </a:r>
          </a:p>
          <a:p>
            <a:pPr algn="just"/>
            <a:r>
              <a:rPr lang="en-US" dirty="0"/>
              <a:t>The integer value on the right side of the decimal point specifies the number of characters to be printed.</a:t>
            </a:r>
          </a:p>
          <a:p>
            <a:pPr algn="just"/>
            <a:r>
              <a:rPr lang="en-US" dirty="0"/>
              <a:t>When the number of characters to be printed is specified as zero, nothing is printed.</a:t>
            </a:r>
          </a:p>
          <a:p>
            <a:pPr algn="just"/>
            <a:r>
              <a:rPr lang="en-US" dirty="0"/>
              <a:t>The minus sign in the specification causes the string to be printed left-justified.</a:t>
            </a:r>
          </a:p>
          <a:p>
            <a:pPr algn="just"/>
            <a:r>
              <a:rPr lang="en-US" dirty="0"/>
              <a:t>The specification %.ns prints the first n characters of the string (left-justified).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228601"/>
            <a:ext cx="8229600" cy="5778691"/>
          </a:xfrm>
        </p:spPr>
        <p:txBody>
          <a:bodyPr>
            <a:normAutofit fontScale="85000" lnSpcReduction="20000"/>
          </a:bodyPr>
          <a:lstStyle/>
          <a:p>
            <a:pPr>
              <a:buNone/>
            </a:pPr>
            <a:r>
              <a:rPr lang="en-US" b="1" dirty="0"/>
              <a:t>#include &lt;stdio.h&gt;</a:t>
            </a:r>
          </a:p>
          <a:p>
            <a:pPr>
              <a:buNone/>
            </a:pPr>
            <a:r>
              <a:rPr lang="en-US" b="1" dirty="0"/>
              <a:t>#include &lt;conio.h&gt;</a:t>
            </a:r>
          </a:p>
          <a:p>
            <a:pPr>
              <a:buNone/>
            </a:pPr>
            <a:r>
              <a:rPr lang="en-US" b="1" dirty="0"/>
              <a:t>int main()</a:t>
            </a:r>
          </a:p>
          <a:p>
            <a:pPr>
              <a:buNone/>
            </a:pPr>
            <a:r>
              <a:rPr lang="en-US" b="1" dirty="0"/>
              <a:t>{</a:t>
            </a:r>
          </a:p>
          <a:p>
            <a:pPr>
              <a:buNone/>
            </a:pPr>
            <a:r>
              <a:rPr lang="en-US" b="1" dirty="0"/>
              <a:t>char name[19]=" Jeevan Kumar Thapa";</a:t>
            </a:r>
          </a:p>
          <a:p>
            <a:pPr>
              <a:buNone/>
            </a:pPr>
            <a:r>
              <a:rPr lang="en-US" b="1" dirty="0" err="1"/>
              <a:t>printf</a:t>
            </a:r>
            <a:r>
              <a:rPr lang="en-US" b="1" dirty="0"/>
              <a:t>("%19s\n", name);</a:t>
            </a:r>
          </a:p>
          <a:p>
            <a:pPr>
              <a:buNone/>
            </a:pPr>
            <a:r>
              <a:rPr lang="en-US" b="1" dirty="0"/>
              <a:t>printf("%10s\n", name);</a:t>
            </a:r>
          </a:p>
          <a:p>
            <a:pPr>
              <a:buNone/>
            </a:pPr>
            <a:r>
              <a:rPr lang="en-US" b="1" dirty="0"/>
              <a:t>printf("%19.11s\n", name);</a:t>
            </a:r>
          </a:p>
          <a:p>
            <a:pPr>
              <a:buNone/>
            </a:pPr>
            <a:r>
              <a:rPr lang="en-US" b="1" dirty="0"/>
              <a:t>printf("%19.0s\n", name);</a:t>
            </a:r>
          </a:p>
          <a:p>
            <a:pPr>
              <a:buNone/>
            </a:pPr>
            <a:r>
              <a:rPr lang="en-US" b="1" dirty="0"/>
              <a:t>printf("%-19.11s\n", name);</a:t>
            </a:r>
          </a:p>
          <a:p>
            <a:pPr>
              <a:buNone/>
            </a:pPr>
            <a:r>
              <a:rPr lang="en-US" b="1" dirty="0"/>
              <a:t>printf("%.3s\n", name);</a:t>
            </a:r>
          </a:p>
          <a:p>
            <a:pPr>
              <a:buNone/>
            </a:pPr>
            <a:r>
              <a:rPr lang="en-US" b="1" dirty="0"/>
              <a:t>printf("%s\n", name);</a:t>
            </a:r>
          </a:p>
          <a:p>
            <a:pPr>
              <a:buNone/>
            </a:pPr>
            <a:r>
              <a:rPr lang="en-US" b="1" dirty="0" err="1"/>
              <a:t>getch</a:t>
            </a:r>
            <a:r>
              <a:rPr lang="en-US" b="1" dirty="0"/>
              <a:t>();</a:t>
            </a:r>
          </a:p>
          <a:p>
            <a:pPr>
              <a:buNone/>
            </a:pPr>
            <a:r>
              <a:rPr lang="en-US" b="1" dirty="0"/>
              <a:t>return 0;</a:t>
            </a:r>
          </a:p>
          <a:p>
            <a:pPr>
              <a:buNone/>
            </a:pPr>
            <a:r>
              <a:rPr lang="en-US" b="1"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FF0000"/>
                </a:solidFill>
              </a:rPr>
              <a:t>Problem</a:t>
            </a:r>
          </a:p>
        </p:txBody>
      </p:sp>
      <p:sp>
        <p:nvSpPr>
          <p:cNvPr id="2" name="Content Placeholder 1"/>
          <p:cNvSpPr>
            <a:spLocks noGrp="1"/>
          </p:cNvSpPr>
          <p:nvPr>
            <p:ph idx="1"/>
          </p:nvPr>
        </p:nvSpPr>
        <p:spPr/>
        <p:txBody>
          <a:bodyPr/>
          <a:lstStyle/>
          <a:p>
            <a:r>
              <a:rPr lang="en-US" dirty="0"/>
              <a:t>Write a program using </a:t>
            </a:r>
            <a:r>
              <a:rPr lang="en-US" i="1" dirty="0"/>
              <a:t>for </a:t>
            </a:r>
            <a:r>
              <a:rPr lang="en-US" dirty="0"/>
              <a:t>loop to print the following output: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Rectangle 5"/>
          <p:cNvSpPr/>
          <p:nvPr/>
        </p:nvSpPr>
        <p:spPr>
          <a:xfrm>
            <a:off x="4114800" y="2590800"/>
            <a:ext cx="3124200" cy="251460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a:t>
            </a:r>
          </a:p>
          <a:p>
            <a:r>
              <a:rPr lang="en-US" b="1" dirty="0">
                <a:solidFill>
                  <a:schemeClr val="tx1"/>
                </a:solidFill>
              </a:rPr>
              <a:t>CP</a:t>
            </a:r>
          </a:p>
          <a:p>
            <a:r>
              <a:rPr lang="en-US" b="1" dirty="0" err="1">
                <a:solidFill>
                  <a:schemeClr val="tx1"/>
                </a:solidFill>
              </a:rPr>
              <a:t>CPr</a:t>
            </a:r>
            <a:endParaRPr lang="en-US" b="1" dirty="0">
              <a:solidFill>
                <a:schemeClr val="tx1"/>
              </a:solidFill>
            </a:endParaRPr>
          </a:p>
          <a:p>
            <a:r>
              <a:rPr lang="en-US" b="1" dirty="0" err="1">
                <a:solidFill>
                  <a:schemeClr val="tx1"/>
                </a:solidFill>
              </a:rPr>
              <a:t>CPro</a:t>
            </a:r>
            <a:endParaRPr lang="en-US" b="1" dirty="0">
              <a:solidFill>
                <a:schemeClr val="tx1"/>
              </a:solidFill>
            </a:endParaRPr>
          </a:p>
          <a:p>
            <a:r>
              <a:rPr lang="en-US" b="1" dirty="0" err="1">
                <a:solidFill>
                  <a:schemeClr val="tx1"/>
                </a:solidFill>
              </a:rPr>
              <a:t>CProg</a:t>
            </a:r>
            <a:endParaRPr lang="en-US" b="1" dirty="0">
              <a:solidFill>
                <a:schemeClr val="tx1"/>
              </a:solidFill>
            </a:endParaRPr>
          </a:p>
          <a:p>
            <a:r>
              <a:rPr lang="en-US" b="1" dirty="0">
                <a:solidFill>
                  <a:schemeClr val="tx1"/>
                </a:solidFill>
              </a:rPr>
              <a:t>…</a:t>
            </a:r>
          </a:p>
          <a:p>
            <a:r>
              <a:rPr lang="en-US" b="1" dirty="0">
                <a:solidFill>
                  <a:schemeClr val="tx1"/>
                </a:solidFill>
              </a:rPr>
              <a:t>…</a:t>
            </a:r>
          </a:p>
          <a:p>
            <a:r>
              <a:rPr lang="en-US" b="1" dirty="0" err="1">
                <a:solidFill>
                  <a:schemeClr val="tx1"/>
                </a:solidFill>
              </a:rPr>
              <a:t>CProgramming</a:t>
            </a:r>
            <a:endParaRPr lang="en-US" b="1" dirty="0">
              <a:solidFill>
                <a:schemeClr val="tx1"/>
              </a:solidFill>
            </a:endParaRP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12" name="TextBox 11">
            <a:extLst>
              <a:ext uri="{FF2B5EF4-FFF2-40B4-BE49-F238E27FC236}">
                <a16:creationId xmlns:a16="http://schemas.microsoft.com/office/drawing/2014/main" id="{9F4F5497-E23E-4F5D-A579-864EA56C7E29}"/>
              </a:ext>
            </a:extLst>
          </p:cNvPr>
          <p:cNvSpPr txBox="1"/>
          <p:nvPr/>
        </p:nvSpPr>
        <p:spPr>
          <a:xfrm>
            <a:off x="1524000" y="136525"/>
            <a:ext cx="7315200" cy="6370975"/>
          </a:xfrm>
          <a:prstGeom prst="rect">
            <a:avLst/>
          </a:prstGeom>
          <a:noFill/>
        </p:spPr>
        <p:txBody>
          <a:bodyPr wrap="square">
            <a:spAutoFit/>
          </a:bodyPr>
          <a:lstStyle/>
          <a:p>
            <a:r>
              <a:rPr lang="en-US" sz="2400" dirty="0"/>
              <a:t>#include&lt;stdio.h&gt;</a:t>
            </a:r>
          </a:p>
          <a:p>
            <a:r>
              <a:rPr lang="en-US" sz="2400" dirty="0"/>
              <a:t>#include&lt;conio.h&gt;</a:t>
            </a:r>
          </a:p>
          <a:p>
            <a:r>
              <a:rPr lang="en-US" sz="2400" dirty="0"/>
              <a:t>int main()</a:t>
            </a:r>
          </a:p>
          <a:p>
            <a:r>
              <a:rPr lang="en-US" sz="2400" dirty="0"/>
              <a:t>{</a:t>
            </a:r>
          </a:p>
          <a:p>
            <a:r>
              <a:rPr lang="en-US" sz="2400" dirty="0"/>
              <a:t>char c[13]="</a:t>
            </a:r>
            <a:r>
              <a:rPr lang="en-US" sz="2400" dirty="0" err="1"/>
              <a:t>CProgramming</a:t>
            </a:r>
            <a:r>
              <a:rPr lang="en-US" sz="2400" dirty="0"/>
              <a:t>";</a:t>
            </a:r>
          </a:p>
          <a:p>
            <a:r>
              <a:rPr lang="en-US" sz="2400" dirty="0"/>
              <a:t>int </a:t>
            </a:r>
            <a:r>
              <a:rPr lang="en-US" sz="2400" dirty="0" err="1"/>
              <a:t>i</a:t>
            </a:r>
            <a:r>
              <a:rPr lang="en-US" sz="2400" dirty="0"/>
              <a:t>, j;</a:t>
            </a:r>
          </a:p>
          <a:p>
            <a:r>
              <a:rPr lang="en-US" sz="2400" dirty="0" err="1"/>
              <a:t>printf</a:t>
            </a:r>
            <a:r>
              <a:rPr lang="en-US" sz="2400" dirty="0"/>
              <a:t>("\n\n\n");</a:t>
            </a:r>
          </a:p>
          <a:p>
            <a:r>
              <a:rPr lang="en-US" sz="2400" dirty="0" err="1"/>
              <a:t>printf</a:t>
            </a:r>
            <a:r>
              <a:rPr lang="en-US" sz="2400" dirty="0"/>
              <a:t>("--------------\n");</a:t>
            </a:r>
          </a:p>
          <a:p>
            <a:r>
              <a:rPr lang="en-US" sz="2400" dirty="0"/>
              <a:t>for(</a:t>
            </a:r>
            <a:r>
              <a:rPr lang="en-US" sz="2400" dirty="0" err="1"/>
              <a:t>i</a:t>
            </a:r>
            <a:r>
              <a:rPr lang="en-US" sz="2400" dirty="0"/>
              <a:t>=0;i&lt;=11;i++)</a:t>
            </a:r>
          </a:p>
          <a:p>
            <a:r>
              <a:rPr lang="en-US" sz="2400" dirty="0"/>
              <a:t>{</a:t>
            </a:r>
          </a:p>
          <a:p>
            <a:r>
              <a:rPr lang="en-US" sz="2400" dirty="0"/>
              <a:t> j=i+1;</a:t>
            </a:r>
          </a:p>
          <a:p>
            <a:r>
              <a:rPr lang="en-US" sz="2400" dirty="0"/>
              <a:t> </a:t>
            </a:r>
            <a:r>
              <a:rPr lang="en-US" sz="2400" dirty="0" err="1"/>
              <a:t>printf</a:t>
            </a:r>
            <a:r>
              <a:rPr lang="en-US" sz="2400" dirty="0"/>
              <a:t>("%-12.*s\n", j, c);</a:t>
            </a:r>
          </a:p>
          <a:p>
            <a:r>
              <a:rPr lang="en-US" sz="2400" dirty="0"/>
              <a:t>}</a:t>
            </a:r>
          </a:p>
          <a:p>
            <a:r>
              <a:rPr lang="en-US" sz="2400" dirty="0" err="1"/>
              <a:t>printf</a:t>
            </a:r>
            <a:r>
              <a:rPr lang="en-US" sz="2400" dirty="0"/>
              <a:t>("--------------\n");</a:t>
            </a:r>
          </a:p>
          <a:p>
            <a:r>
              <a:rPr lang="en-US" sz="2400" dirty="0" err="1"/>
              <a:t>getch</a:t>
            </a:r>
            <a:r>
              <a:rPr lang="en-US" sz="2400" dirty="0"/>
              <a:t>();</a:t>
            </a:r>
          </a:p>
          <a:p>
            <a:r>
              <a:rPr lang="en-US" sz="2400" dirty="0"/>
              <a:t>return 0;</a:t>
            </a:r>
          </a:p>
          <a:p>
            <a:r>
              <a:rPr lang="en-US" sz="2400" dirty="0"/>
              <a:t>}</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Another way: gets() and puts()</a:t>
            </a:r>
          </a:p>
        </p:txBody>
      </p:sp>
      <p:sp>
        <p:nvSpPr>
          <p:cNvPr id="2" name="Content Placeholder 1"/>
          <p:cNvSpPr>
            <a:spLocks noGrp="1"/>
          </p:cNvSpPr>
          <p:nvPr>
            <p:ph idx="1"/>
          </p:nvPr>
        </p:nvSpPr>
        <p:spPr/>
        <p:txBody>
          <a:bodyPr/>
          <a:lstStyle/>
          <a:p>
            <a:pPr algn="just"/>
            <a:r>
              <a:rPr lang="en-US" dirty="0"/>
              <a:t>The gets() function is used to read a string of text, containing whitespaces, until a newline character is encountered.</a:t>
            </a:r>
          </a:p>
          <a:p>
            <a:pPr algn="just"/>
            <a:r>
              <a:rPr lang="en-US" dirty="0"/>
              <a:t>Syntax:		</a:t>
            </a:r>
            <a:r>
              <a:rPr lang="en-US" i="1" dirty="0">
                <a:solidFill>
                  <a:srgbClr val="FF0000"/>
                </a:solidFill>
              </a:rPr>
              <a:t>gets(variable_name);</a:t>
            </a:r>
          </a:p>
          <a:p>
            <a:pPr algn="just"/>
            <a:r>
              <a:rPr lang="en-US" dirty="0"/>
              <a:t>It takes a string from user and stores in a string variable </a:t>
            </a:r>
            <a:r>
              <a:rPr lang="en-US" i="1" dirty="0"/>
              <a:t>variable_name</a:t>
            </a:r>
            <a:r>
              <a:rPr lang="en-US" dirty="0"/>
              <a:t>.</a:t>
            </a:r>
          </a:p>
          <a:p>
            <a:pPr algn="just"/>
            <a:r>
              <a:rPr lang="en-US" dirty="0"/>
              <a:t>The puts() function is used to display the string onto the screen.</a:t>
            </a:r>
          </a:p>
          <a:p>
            <a:pPr algn="just"/>
            <a:r>
              <a:rPr lang="en-US" dirty="0"/>
              <a:t>Syntax:		</a:t>
            </a:r>
            <a:r>
              <a:rPr lang="en-US" i="1" dirty="0">
                <a:solidFill>
                  <a:srgbClr val="FF0000"/>
                </a:solidFill>
              </a:rPr>
              <a:t>puts(variable_name);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228601"/>
            <a:ext cx="8229600" cy="5778691"/>
          </a:xfrm>
        </p:spPr>
        <p:txBody>
          <a:bodyPr>
            <a:normAutofit lnSpcReduction="10000"/>
          </a:bodyPr>
          <a:lstStyle/>
          <a:p>
            <a:pPr>
              <a:buNone/>
            </a:pPr>
            <a:r>
              <a:rPr lang="en-US" dirty="0"/>
              <a:t>#include&lt;stdio.h&gt;</a:t>
            </a:r>
          </a:p>
          <a:p>
            <a:pPr>
              <a:buNone/>
            </a:pPr>
            <a:r>
              <a:rPr lang="en-US" dirty="0"/>
              <a:t>#include&lt;conio.h&gt;</a:t>
            </a:r>
          </a:p>
          <a:p>
            <a:pPr>
              <a:buNone/>
            </a:pPr>
            <a:r>
              <a:rPr lang="en-US" dirty="0"/>
              <a:t>Int main()</a:t>
            </a:r>
          </a:p>
          <a:p>
            <a:pPr>
              <a:buNone/>
            </a:pPr>
            <a:r>
              <a:rPr lang="en-US" dirty="0"/>
              <a:t>{</a:t>
            </a:r>
          </a:p>
          <a:p>
            <a:pPr>
              <a:buNone/>
            </a:pPr>
            <a:r>
              <a:rPr lang="en-US" dirty="0"/>
              <a:t>char text[100];</a:t>
            </a:r>
          </a:p>
          <a:p>
            <a:pPr>
              <a:buNone/>
            </a:pPr>
            <a:r>
              <a:rPr lang="en-US" dirty="0" err="1"/>
              <a:t>printf</a:t>
            </a:r>
            <a:r>
              <a:rPr lang="en-US" dirty="0"/>
              <a:t>("\</a:t>
            </a:r>
            <a:r>
              <a:rPr lang="en-US" dirty="0" err="1"/>
              <a:t>nWrite</a:t>
            </a:r>
            <a:r>
              <a:rPr lang="en-US" dirty="0"/>
              <a:t> whatever:\t");</a:t>
            </a:r>
          </a:p>
          <a:p>
            <a:pPr>
              <a:buNone/>
            </a:pPr>
            <a:r>
              <a:rPr lang="en-US" dirty="0"/>
              <a:t>gets(text);</a:t>
            </a:r>
          </a:p>
          <a:p>
            <a:pPr>
              <a:buNone/>
            </a:pPr>
            <a:r>
              <a:rPr lang="en-US" dirty="0"/>
              <a:t>printf("\</a:t>
            </a:r>
            <a:r>
              <a:rPr lang="en-US" dirty="0" err="1"/>
              <a:t>nYou</a:t>
            </a:r>
            <a:r>
              <a:rPr lang="en-US" dirty="0"/>
              <a:t> have typed:\t");</a:t>
            </a:r>
          </a:p>
          <a:p>
            <a:pPr>
              <a:buNone/>
            </a:pPr>
            <a:r>
              <a:rPr lang="en-US" dirty="0"/>
              <a:t>puts(text);</a:t>
            </a:r>
          </a:p>
          <a:p>
            <a:pPr>
              <a:buNone/>
            </a:pPr>
            <a:r>
              <a:rPr lang="en-US" dirty="0" err="1"/>
              <a:t>getch</a:t>
            </a:r>
            <a:r>
              <a:rPr lang="en-US" dirty="0"/>
              <a:t>();</a:t>
            </a:r>
          </a:p>
          <a:p>
            <a:pPr>
              <a:buNone/>
            </a:pPr>
            <a:r>
              <a:rPr lang="en-US" dirty="0"/>
              <a:t>return 0;</a:t>
            </a:r>
          </a:p>
          <a:p>
            <a:pPr>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Strings</a:t>
            </a:r>
          </a:p>
        </p:txBody>
      </p:sp>
      <p:sp>
        <p:nvSpPr>
          <p:cNvPr id="2" name="Content Placeholder 1"/>
          <p:cNvSpPr>
            <a:spLocks noGrp="1"/>
          </p:cNvSpPr>
          <p:nvPr>
            <p:ph idx="1"/>
          </p:nvPr>
        </p:nvSpPr>
        <p:spPr/>
        <p:txBody>
          <a:bodyPr>
            <a:normAutofit fontScale="92500"/>
          </a:bodyPr>
          <a:lstStyle/>
          <a:p>
            <a:pPr algn="just"/>
            <a:r>
              <a:rPr lang="en-US" sz="2800" dirty="0"/>
              <a:t>Strings are array of characters i.e. they are characters arranged one after another in memory. Thus, a character array is called string.</a:t>
            </a:r>
          </a:p>
          <a:p>
            <a:pPr algn="just"/>
            <a:r>
              <a:rPr lang="en-US" sz="2800" dirty="0"/>
              <a:t>Each character within the string is stored within one element of the array successively.</a:t>
            </a:r>
          </a:p>
          <a:p>
            <a:pPr algn="just"/>
            <a:r>
              <a:rPr lang="en-US" sz="2800" dirty="0"/>
              <a:t>A string is always terminated by a null character (i.e. slash zero </a:t>
            </a:r>
            <a:r>
              <a:rPr lang="en-US" sz="3600" dirty="0">
                <a:solidFill>
                  <a:srgbClr val="FF0000"/>
                </a:solidFill>
              </a:rPr>
              <a:t>\0</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1143000"/>
          </a:xfrm>
        </p:spPr>
        <p:txBody>
          <a:bodyPr/>
          <a:lstStyle/>
          <a:p>
            <a:r>
              <a:rPr lang="en-US" b="1" dirty="0">
                <a:solidFill>
                  <a:srgbClr val="7030A0"/>
                </a:solidFill>
              </a:rPr>
              <a:t>Counting length of the string</a:t>
            </a:r>
          </a:p>
        </p:txBody>
      </p:sp>
      <p:sp>
        <p:nvSpPr>
          <p:cNvPr id="2" name="Content Placeholder 1"/>
          <p:cNvSpPr>
            <a:spLocks noGrp="1"/>
          </p:cNvSpPr>
          <p:nvPr>
            <p:ph idx="1"/>
          </p:nvPr>
        </p:nvSpPr>
        <p:spPr>
          <a:xfrm>
            <a:off x="1752600" y="1219200"/>
            <a:ext cx="8458200" cy="5334000"/>
          </a:xfrm>
        </p:spPr>
        <p:txBody>
          <a:bodyPr>
            <a:normAutofit lnSpcReduction="10000"/>
          </a:bodyPr>
          <a:lstStyle/>
          <a:p>
            <a:pPr>
              <a:buNone/>
            </a:pPr>
            <a:r>
              <a:rPr lang="en-US" sz="1600" b="1" dirty="0">
                <a:latin typeface="Times New Roman" pitchFamily="18" charset="0"/>
                <a:cs typeface="Times New Roman" pitchFamily="18" charset="0"/>
              </a:rPr>
              <a:t>#include &lt;stdio.h&gt;</a:t>
            </a:r>
          </a:p>
          <a:p>
            <a:pPr>
              <a:buNone/>
            </a:pPr>
            <a:r>
              <a:rPr lang="en-US" sz="1600" b="1" dirty="0">
                <a:latin typeface="Times New Roman" pitchFamily="18" charset="0"/>
                <a:cs typeface="Times New Roman" pitchFamily="18" charset="0"/>
              </a:rPr>
              <a:t>#include &lt;conio.h&gt;</a:t>
            </a:r>
          </a:p>
          <a:p>
            <a:pPr>
              <a:buNone/>
            </a:pPr>
            <a:r>
              <a:rPr lang="en-US" sz="1600" b="1" dirty="0">
                <a:latin typeface="Times New Roman" pitchFamily="18" charset="0"/>
                <a:cs typeface="Times New Roman" pitchFamily="18" charset="0"/>
              </a:rPr>
              <a:t>int main()</a:t>
            </a:r>
          </a:p>
          <a:p>
            <a:pPr>
              <a:buNone/>
            </a:pPr>
            <a:r>
              <a:rPr lang="en-US" sz="1600" b="1" dirty="0">
                <a:latin typeface="Times New Roman" pitchFamily="18" charset="0"/>
                <a:cs typeface="Times New Roman" pitchFamily="18" charset="0"/>
              </a:rPr>
              <a:t>{</a:t>
            </a:r>
          </a:p>
          <a:p>
            <a:pPr>
              <a:buNone/>
            </a:pPr>
            <a:r>
              <a:rPr lang="en-US" sz="1600" b="1" dirty="0">
                <a:latin typeface="Times New Roman" pitchFamily="18" charset="0"/>
                <a:cs typeface="Times New Roman" pitchFamily="18" charset="0"/>
              </a:rPr>
              <a:t>char </a:t>
            </a:r>
            <a:r>
              <a:rPr lang="en-US" sz="1600" b="1" dirty="0" err="1">
                <a:latin typeface="Times New Roman" pitchFamily="18" charset="0"/>
                <a:cs typeface="Times New Roman" pitchFamily="18" charset="0"/>
              </a:rPr>
              <a:t>input_string</a:t>
            </a:r>
            <a:r>
              <a:rPr lang="en-US" sz="1600" b="1" dirty="0">
                <a:latin typeface="Times New Roman" pitchFamily="18" charset="0"/>
                <a:cs typeface="Times New Roman" pitchFamily="18" charset="0"/>
              </a:rPr>
              <a:t>[50];</a:t>
            </a:r>
          </a:p>
          <a:p>
            <a:pPr>
              <a:buNone/>
            </a:pPr>
            <a:r>
              <a:rPr lang="en-US" sz="1600" b="1" dirty="0">
                <a:latin typeface="Times New Roman" pitchFamily="18" charset="0"/>
                <a:cs typeface="Times New Roman" pitchFamily="18" charset="0"/>
              </a:rPr>
              <a:t>int i=0, length=0;</a:t>
            </a:r>
          </a:p>
          <a:p>
            <a:pPr>
              <a:buNone/>
            </a:pPr>
            <a:r>
              <a:rPr lang="en-US" sz="1600" b="1" dirty="0" err="1">
                <a:latin typeface="Times New Roman" pitchFamily="18" charset="0"/>
                <a:cs typeface="Times New Roman" pitchFamily="18" charset="0"/>
              </a:rPr>
              <a:t>printf</a:t>
            </a:r>
            <a:r>
              <a:rPr lang="en-US" sz="1600" b="1" dirty="0">
                <a:latin typeface="Times New Roman" pitchFamily="18" charset="0"/>
                <a:cs typeface="Times New Roman" pitchFamily="18" charset="0"/>
              </a:rPr>
              <a:t>("\</a:t>
            </a:r>
            <a:r>
              <a:rPr lang="en-US" sz="1600" b="1" dirty="0" err="1">
                <a:latin typeface="Times New Roman" pitchFamily="18" charset="0"/>
                <a:cs typeface="Times New Roman" pitchFamily="18" charset="0"/>
              </a:rPr>
              <a:t>nEnter</a:t>
            </a:r>
            <a:r>
              <a:rPr lang="en-US" sz="1600" b="1" dirty="0">
                <a:latin typeface="Times New Roman" pitchFamily="18" charset="0"/>
                <a:cs typeface="Times New Roman" pitchFamily="18" charset="0"/>
              </a:rPr>
              <a:t> your text:\t");</a:t>
            </a:r>
          </a:p>
          <a:p>
            <a:pPr>
              <a:buNone/>
            </a:pPr>
            <a:r>
              <a:rPr lang="en-US" sz="1600" b="1" dirty="0">
                <a:latin typeface="Times New Roman" pitchFamily="18" charset="0"/>
                <a:cs typeface="Times New Roman" pitchFamily="18" charset="0"/>
              </a:rPr>
              <a:t>gets(</a:t>
            </a:r>
            <a:r>
              <a:rPr lang="en-US" sz="1600" b="1" dirty="0" err="1">
                <a:latin typeface="Times New Roman" pitchFamily="18" charset="0"/>
                <a:cs typeface="Times New Roman" pitchFamily="18" charset="0"/>
              </a:rPr>
              <a:t>input_string</a:t>
            </a:r>
            <a:r>
              <a:rPr lang="en-US" sz="1600" b="1" dirty="0">
                <a:latin typeface="Times New Roman" pitchFamily="18" charset="0"/>
                <a:cs typeface="Times New Roman" pitchFamily="18" charset="0"/>
              </a:rPr>
              <a:t>);</a:t>
            </a:r>
          </a:p>
          <a:p>
            <a:pPr>
              <a:buNone/>
            </a:pPr>
            <a:r>
              <a:rPr lang="en-US" sz="1600" b="1" dirty="0">
                <a:latin typeface="Times New Roman" pitchFamily="18" charset="0"/>
                <a:cs typeface="Times New Roman" pitchFamily="18" charset="0"/>
              </a:rPr>
              <a:t>while(</a:t>
            </a:r>
            <a:r>
              <a:rPr lang="en-US" sz="1600" b="1" dirty="0" err="1">
                <a:latin typeface="Times New Roman" pitchFamily="18" charset="0"/>
                <a:cs typeface="Times New Roman" pitchFamily="18" charset="0"/>
              </a:rPr>
              <a:t>input_string</a:t>
            </a:r>
            <a:r>
              <a:rPr lang="en-US" sz="1600" b="1" dirty="0">
                <a:latin typeface="Times New Roman" pitchFamily="18" charset="0"/>
                <a:cs typeface="Times New Roman" pitchFamily="18" charset="0"/>
              </a:rPr>
              <a:t>[i]!='\0')</a:t>
            </a:r>
          </a:p>
          <a:p>
            <a:pPr>
              <a:buNone/>
            </a:pPr>
            <a:r>
              <a:rPr lang="en-US" sz="1600" b="1" dirty="0">
                <a:latin typeface="Times New Roman" pitchFamily="18" charset="0"/>
                <a:cs typeface="Times New Roman" pitchFamily="18" charset="0"/>
              </a:rPr>
              <a:t>	{</a:t>
            </a:r>
          </a:p>
          <a:p>
            <a:pPr>
              <a:buNone/>
            </a:pPr>
            <a:r>
              <a:rPr lang="en-US" sz="1600" b="1" dirty="0">
                <a:latin typeface="Times New Roman" pitchFamily="18" charset="0"/>
                <a:cs typeface="Times New Roman" pitchFamily="18" charset="0"/>
              </a:rPr>
              <a:t>		length++;</a:t>
            </a:r>
          </a:p>
          <a:p>
            <a:pPr>
              <a:buNone/>
            </a:pPr>
            <a:r>
              <a:rPr lang="en-US" sz="1600" b="1" dirty="0">
                <a:latin typeface="Times New Roman" pitchFamily="18" charset="0"/>
                <a:cs typeface="Times New Roman" pitchFamily="18" charset="0"/>
              </a:rPr>
              <a:t>		i++;</a:t>
            </a:r>
          </a:p>
          <a:p>
            <a:pPr>
              <a:buNone/>
            </a:pPr>
            <a:r>
              <a:rPr lang="en-US" sz="1600" b="1" dirty="0">
                <a:latin typeface="Times New Roman" pitchFamily="18" charset="0"/>
                <a:cs typeface="Times New Roman" pitchFamily="18" charset="0"/>
              </a:rPr>
              <a:t>	}</a:t>
            </a:r>
          </a:p>
          <a:p>
            <a:pPr>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length of your text is: %d character(s)", length);</a:t>
            </a:r>
          </a:p>
          <a:p>
            <a:pPr>
              <a:buNone/>
            </a:pPr>
            <a:r>
              <a:rPr lang="en-US" sz="1600" b="1" dirty="0">
                <a:latin typeface="Times New Roman" pitchFamily="18" charset="0"/>
                <a:cs typeface="Times New Roman" pitchFamily="18" charset="0"/>
              </a:rPr>
              <a:t>getch();</a:t>
            </a:r>
          </a:p>
          <a:p>
            <a:pPr>
              <a:buNone/>
            </a:pPr>
            <a:r>
              <a:rPr lang="en-US" sz="1600"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Another way: </a:t>
            </a:r>
            <a:r>
              <a:rPr lang="en-US" b="1" dirty="0" err="1">
                <a:solidFill>
                  <a:srgbClr val="FF0000"/>
                </a:solidFill>
              </a:rPr>
              <a:t>strlen</a:t>
            </a:r>
            <a:r>
              <a:rPr lang="en-US" b="1" dirty="0">
                <a:solidFill>
                  <a:srgbClr val="FF0000"/>
                </a:solidFill>
              </a:rPr>
              <a:t>()</a:t>
            </a:r>
          </a:p>
        </p:txBody>
      </p:sp>
      <p:sp>
        <p:nvSpPr>
          <p:cNvPr id="2" name="Content Placeholder 1"/>
          <p:cNvSpPr>
            <a:spLocks noGrp="1"/>
          </p:cNvSpPr>
          <p:nvPr>
            <p:ph idx="1"/>
          </p:nvPr>
        </p:nvSpPr>
        <p:spPr/>
        <p:txBody>
          <a:bodyPr/>
          <a:lstStyle/>
          <a:p>
            <a:pPr algn="just"/>
            <a:r>
              <a:rPr lang="en-US" dirty="0"/>
              <a:t>The function </a:t>
            </a:r>
            <a:r>
              <a:rPr lang="en-US" i="1" dirty="0" err="1"/>
              <a:t>strlen</a:t>
            </a:r>
            <a:r>
              <a:rPr lang="en-US" i="1" dirty="0"/>
              <a:t>()</a:t>
            </a:r>
            <a:r>
              <a:rPr lang="en-US" dirty="0"/>
              <a:t> returns an integer which denotes the length of the string passed into the function.</a:t>
            </a:r>
          </a:p>
          <a:p>
            <a:pPr algn="just"/>
            <a:r>
              <a:rPr lang="en-US" dirty="0"/>
              <a:t>The length of the string is defined as the number of characters present in the string, </a:t>
            </a:r>
            <a:r>
              <a:rPr lang="en-US" dirty="0">
                <a:solidFill>
                  <a:srgbClr val="FF0000"/>
                </a:solidFill>
              </a:rPr>
              <a:t>excluding the null character</a:t>
            </a:r>
            <a:r>
              <a:rPr lang="en-US" dirty="0"/>
              <a:t>.</a:t>
            </a:r>
          </a:p>
          <a:p>
            <a:pPr algn="just"/>
            <a:r>
              <a:rPr lang="en-US" dirty="0"/>
              <a:t>Syntax:</a:t>
            </a:r>
          </a:p>
          <a:p>
            <a:pPr algn="just">
              <a:buNone/>
            </a:pPr>
            <a:r>
              <a:rPr lang="en-US" dirty="0"/>
              <a:t>		</a:t>
            </a:r>
            <a:r>
              <a:rPr lang="en-US" dirty="0" err="1">
                <a:solidFill>
                  <a:srgbClr val="FF0000"/>
                </a:solidFill>
              </a:rPr>
              <a:t>integer_variable</a:t>
            </a:r>
            <a:r>
              <a:rPr lang="en-US" dirty="0">
                <a:solidFill>
                  <a:srgbClr val="FF0000"/>
                </a:solidFill>
              </a:rPr>
              <a:t>=</a:t>
            </a:r>
            <a:r>
              <a:rPr lang="en-US" dirty="0" err="1">
                <a:solidFill>
                  <a:srgbClr val="FF0000"/>
                </a:solidFill>
              </a:rPr>
              <a:t>strlen</a:t>
            </a:r>
            <a:r>
              <a:rPr lang="en-US" dirty="0">
                <a:solidFill>
                  <a:srgbClr val="FF0000"/>
                </a:solidFill>
              </a:rPr>
              <a:t>(</a:t>
            </a:r>
            <a:r>
              <a:rPr lang="en-US" dirty="0" err="1">
                <a:solidFill>
                  <a:srgbClr val="FF0000"/>
                </a:solidFill>
              </a:rPr>
              <a:t>input_string</a:t>
            </a:r>
            <a:r>
              <a:rPr lang="en-US" dirty="0">
                <a:solidFill>
                  <a:srgbClr val="FF0000"/>
                </a:solidFill>
              </a:rPr>
              <a:t>);</a:t>
            </a:r>
            <a:r>
              <a:rPr lang="en-US" dirty="0"/>
              <a:t> </a:t>
            </a:r>
          </a:p>
          <a:p>
            <a:pPr algn="just"/>
            <a:r>
              <a:rPr lang="en-US" dirty="0"/>
              <a:t>Use header file &lt;</a:t>
            </a:r>
            <a:r>
              <a:rPr lang="en-US" dirty="0" err="1"/>
              <a:t>string.h</a:t>
            </a:r>
            <a:r>
              <a:rPr lang="en-US" dirty="0"/>
              <a:t>&gt;.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52401"/>
            <a:ext cx="8686800" cy="5854891"/>
          </a:xfrm>
        </p:spPr>
        <p:txBody>
          <a:bodyPr>
            <a:normAutofit lnSpcReduction="10000"/>
          </a:bodyPr>
          <a:lstStyle/>
          <a:p>
            <a:pPr>
              <a:buNone/>
            </a:pPr>
            <a:r>
              <a:rPr lang="en-US" sz="2200" b="1" dirty="0">
                <a:latin typeface="Times New Roman" pitchFamily="18" charset="0"/>
                <a:cs typeface="Times New Roman" pitchFamily="18" charset="0"/>
              </a:rPr>
              <a:t>#include &lt;stdio.h&gt;</a:t>
            </a:r>
          </a:p>
          <a:p>
            <a:pPr>
              <a:buNone/>
            </a:pPr>
            <a:r>
              <a:rPr lang="en-US" sz="2200" b="1" dirty="0">
                <a:latin typeface="Times New Roman" pitchFamily="18" charset="0"/>
                <a:cs typeface="Times New Roman" pitchFamily="18" charset="0"/>
              </a:rPr>
              <a:t>#include &lt;conio.h&gt;</a:t>
            </a:r>
          </a:p>
          <a:p>
            <a:pPr>
              <a:buNone/>
            </a:pPr>
            <a:r>
              <a:rPr lang="en-US" sz="2200" b="1" dirty="0">
                <a:latin typeface="Times New Roman" pitchFamily="18" charset="0"/>
                <a:cs typeface="Times New Roman" pitchFamily="18" charset="0"/>
              </a:rPr>
              <a:t>#include &lt;</a:t>
            </a:r>
            <a:r>
              <a:rPr lang="en-US" sz="2200" b="1" dirty="0" err="1">
                <a:latin typeface="Times New Roman" pitchFamily="18" charset="0"/>
                <a:cs typeface="Times New Roman" pitchFamily="18" charset="0"/>
              </a:rPr>
              <a:t>string.h</a:t>
            </a:r>
            <a:r>
              <a:rPr lang="en-US" sz="2200" b="1" dirty="0">
                <a:latin typeface="Times New Roman" pitchFamily="18" charset="0"/>
                <a:cs typeface="Times New Roman" pitchFamily="18" charset="0"/>
              </a:rPr>
              <a:t>&gt;</a:t>
            </a:r>
          </a:p>
          <a:p>
            <a:pPr>
              <a:buNone/>
            </a:pPr>
            <a:r>
              <a:rPr lang="en-US" sz="2200" b="1" dirty="0">
                <a:latin typeface="Times New Roman" pitchFamily="18" charset="0"/>
                <a:cs typeface="Times New Roman" pitchFamily="18" charset="0"/>
              </a:rPr>
              <a:t>int main()</a:t>
            </a:r>
          </a:p>
          <a:p>
            <a:pPr>
              <a:buNone/>
            </a:pPr>
            <a:r>
              <a:rPr lang="en-US" sz="2200" b="1" dirty="0">
                <a:latin typeface="Times New Roman" pitchFamily="18" charset="0"/>
                <a:cs typeface="Times New Roman" pitchFamily="18" charset="0"/>
              </a:rPr>
              <a:t>{</a:t>
            </a:r>
          </a:p>
          <a:p>
            <a:pPr>
              <a:buNone/>
            </a:pPr>
            <a:r>
              <a:rPr lang="en-US" sz="2200" b="1" dirty="0">
                <a:latin typeface="Times New Roman" pitchFamily="18" charset="0"/>
                <a:cs typeface="Times New Roman" pitchFamily="18" charset="0"/>
              </a:rPr>
              <a:t>char </a:t>
            </a:r>
            <a:r>
              <a:rPr lang="en-US" sz="2200" b="1" dirty="0" err="1">
                <a:latin typeface="Times New Roman" pitchFamily="18" charset="0"/>
                <a:cs typeface="Times New Roman" pitchFamily="18" charset="0"/>
              </a:rPr>
              <a:t>input_string</a:t>
            </a:r>
            <a:r>
              <a:rPr lang="en-US" sz="2200" b="1" dirty="0">
                <a:latin typeface="Times New Roman" pitchFamily="18" charset="0"/>
                <a:cs typeface="Times New Roman" pitchFamily="18" charset="0"/>
              </a:rPr>
              <a:t>[50];</a:t>
            </a:r>
          </a:p>
          <a:p>
            <a:pPr>
              <a:buNone/>
            </a:pPr>
            <a:r>
              <a:rPr lang="en-US" sz="2200" b="1" dirty="0">
                <a:latin typeface="Times New Roman" pitchFamily="18" charset="0"/>
                <a:cs typeface="Times New Roman" pitchFamily="18" charset="0"/>
              </a:rPr>
              <a:t>int length;</a:t>
            </a:r>
          </a:p>
          <a:p>
            <a:pPr>
              <a:buNone/>
            </a:pPr>
            <a:r>
              <a:rPr lang="en-US" sz="2200" b="1" dirty="0" err="1">
                <a:latin typeface="Times New Roman" pitchFamily="18" charset="0"/>
                <a:cs typeface="Times New Roman" pitchFamily="18" charset="0"/>
              </a:rPr>
              <a:t>printf</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nEnter</a:t>
            </a:r>
            <a:r>
              <a:rPr lang="en-US" sz="2200" b="1" dirty="0">
                <a:latin typeface="Times New Roman" pitchFamily="18" charset="0"/>
                <a:cs typeface="Times New Roman" pitchFamily="18" charset="0"/>
              </a:rPr>
              <a:t> your text:\t");</a:t>
            </a:r>
          </a:p>
          <a:p>
            <a:pPr>
              <a:buNone/>
            </a:pPr>
            <a:r>
              <a:rPr lang="en-US" sz="2200" b="1" dirty="0">
                <a:latin typeface="Times New Roman" pitchFamily="18" charset="0"/>
                <a:cs typeface="Times New Roman" pitchFamily="18" charset="0"/>
              </a:rPr>
              <a:t>gets(</a:t>
            </a:r>
            <a:r>
              <a:rPr lang="en-US" sz="2200" b="1" dirty="0" err="1">
                <a:latin typeface="Times New Roman" pitchFamily="18" charset="0"/>
                <a:cs typeface="Times New Roman" pitchFamily="18" charset="0"/>
              </a:rPr>
              <a:t>input_string</a:t>
            </a:r>
            <a:r>
              <a:rPr lang="en-US" sz="2200" b="1" dirty="0">
                <a:latin typeface="Times New Roman" pitchFamily="18" charset="0"/>
                <a:cs typeface="Times New Roman" pitchFamily="18" charset="0"/>
              </a:rPr>
              <a:t>);</a:t>
            </a:r>
          </a:p>
          <a:p>
            <a:pPr>
              <a:buNone/>
            </a:pPr>
            <a:r>
              <a:rPr lang="en-US" sz="2200" b="1" dirty="0">
                <a:latin typeface="Times New Roman" pitchFamily="18" charset="0"/>
                <a:cs typeface="Times New Roman" pitchFamily="18" charset="0"/>
              </a:rPr>
              <a:t>length=</a:t>
            </a:r>
            <a:r>
              <a:rPr lang="en-US" sz="2200" b="1" dirty="0" err="1">
                <a:latin typeface="Times New Roman" pitchFamily="18" charset="0"/>
                <a:cs typeface="Times New Roman" pitchFamily="18" charset="0"/>
              </a:rPr>
              <a:t>strlen</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input_string</a:t>
            </a:r>
            <a:r>
              <a:rPr lang="en-US" sz="2200" b="1" dirty="0">
                <a:latin typeface="Times New Roman" pitchFamily="18" charset="0"/>
                <a:cs typeface="Times New Roman" pitchFamily="18" charset="0"/>
              </a:rPr>
              <a:t>);</a:t>
            </a:r>
          </a:p>
          <a:p>
            <a:pPr>
              <a:buNone/>
            </a:pPr>
            <a:r>
              <a:rPr lang="en-US" sz="2200" b="1" dirty="0">
                <a:latin typeface="Times New Roman" pitchFamily="18" charset="0"/>
                <a:cs typeface="Times New Roman" pitchFamily="18" charset="0"/>
              </a:rPr>
              <a:t>printf("\</a:t>
            </a:r>
            <a:r>
              <a:rPr lang="en-US" sz="2200" b="1" dirty="0" err="1">
                <a:latin typeface="Times New Roman" pitchFamily="18" charset="0"/>
                <a:cs typeface="Times New Roman" pitchFamily="18" charset="0"/>
              </a:rPr>
              <a:t>nThe</a:t>
            </a:r>
            <a:r>
              <a:rPr lang="en-US" sz="2200" b="1" dirty="0">
                <a:latin typeface="Times New Roman" pitchFamily="18" charset="0"/>
                <a:cs typeface="Times New Roman" pitchFamily="18" charset="0"/>
              </a:rPr>
              <a:t> length of your text is: %d character(s)", length);</a:t>
            </a:r>
          </a:p>
          <a:p>
            <a:pPr>
              <a:buNone/>
            </a:pPr>
            <a:r>
              <a:rPr lang="en-US" sz="2200" b="1" dirty="0" err="1">
                <a:latin typeface="Times New Roman" pitchFamily="18" charset="0"/>
                <a:cs typeface="Times New Roman" pitchFamily="18" charset="0"/>
              </a:rPr>
              <a:t>getch</a:t>
            </a:r>
            <a:r>
              <a:rPr lang="en-US" sz="2200" b="1" dirty="0">
                <a:latin typeface="Times New Roman" pitchFamily="18" charset="0"/>
                <a:cs typeface="Times New Roman" pitchFamily="18" charset="0"/>
              </a:rPr>
              <a:t>();</a:t>
            </a:r>
          </a:p>
          <a:p>
            <a:pPr>
              <a:buNone/>
            </a:pPr>
            <a:r>
              <a:rPr lang="en-US" sz="2200" b="1" dirty="0">
                <a:latin typeface="Times New Roman" pitchFamily="18" charset="0"/>
                <a:cs typeface="Times New Roman" pitchFamily="18" charset="0"/>
              </a:rPr>
              <a:t>return 0;</a:t>
            </a:r>
          </a:p>
          <a:p>
            <a:pPr>
              <a:buNone/>
            </a:pPr>
            <a:r>
              <a:rPr lang="en-US" sz="2200" b="1"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52401"/>
            <a:ext cx="8686800" cy="5854891"/>
          </a:xfrm>
        </p:spPr>
        <p:txBody>
          <a:bodyPr>
            <a:normAutofit fontScale="70000" lnSpcReduction="20000"/>
          </a:bodyPr>
          <a:lstStyle/>
          <a:p>
            <a:pPr algn="just">
              <a:buNone/>
            </a:pPr>
            <a:r>
              <a:rPr lang="en-US" b="1" dirty="0">
                <a:latin typeface="Times New Roman" pitchFamily="18" charset="0"/>
                <a:cs typeface="Times New Roman" pitchFamily="18" charset="0"/>
              </a:rPr>
              <a:t>/*Program to read your name from keyboard and output a list of ASCII  codes that represent your name*/</a:t>
            </a:r>
          </a:p>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name[30];</a:t>
            </a:r>
          </a:p>
          <a:p>
            <a:pPr>
              <a:buNone/>
            </a:pPr>
            <a:r>
              <a:rPr lang="en-US" b="1" dirty="0">
                <a:latin typeface="Times New Roman" pitchFamily="18" charset="0"/>
                <a:cs typeface="Times New Roman" pitchFamily="18" charset="0"/>
              </a:rPr>
              <a:t>int </a:t>
            </a:r>
            <a:r>
              <a:rPr lang="en-US" b="1" dirty="0" err="1">
                <a:latin typeface="Times New Roman" pitchFamily="18" charset="0"/>
                <a:cs typeface="Times New Roman" pitchFamily="18" charset="0"/>
              </a:rPr>
              <a:t>len,i</a:t>
            </a:r>
            <a:r>
              <a:rPr lang="en-US" b="1" dirty="0">
                <a:latin typeface="Times New Roman" pitchFamily="18" charset="0"/>
                <a:cs typeface="Times New Roman" pitchFamily="18" charset="0"/>
              </a:rPr>
              <a:t>;</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("Enter your name:\t");</a:t>
            </a:r>
          </a:p>
          <a:p>
            <a:pPr>
              <a:buNone/>
            </a:pPr>
            <a:r>
              <a:rPr lang="en-US" b="1" dirty="0">
                <a:latin typeface="Times New Roman" pitchFamily="18" charset="0"/>
                <a:cs typeface="Times New Roman" pitchFamily="18" charset="0"/>
              </a:rPr>
              <a:t>gets(name);</a:t>
            </a:r>
          </a:p>
          <a:p>
            <a:pPr>
              <a:buNone/>
            </a:pP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strlen</a:t>
            </a:r>
            <a:r>
              <a:rPr lang="en-US" b="1" dirty="0">
                <a:latin typeface="Times New Roman" pitchFamily="18" charset="0"/>
                <a:cs typeface="Times New Roman" pitchFamily="18" charset="0"/>
              </a:rPr>
              <a:t>(name);</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nThe</a:t>
            </a:r>
            <a:r>
              <a:rPr lang="en-US" b="1" dirty="0">
                <a:latin typeface="Times New Roman" pitchFamily="18" charset="0"/>
                <a:cs typeface="Times New Roman" pitchFamily="18" charset="0"/>
              </a:rPr>
              <a:t> ASCII values of characters in the name %s are:\n", name);</a:t>
            </a:r>
          </a:p>
          <a:p>
            <a:pPr>
              <a:buNone/>
            </a:pPr>
            <a:r>
              <a:rPr lang="en-US" b="1" dirty="0">
                <a:latin typeface="Times New Roman" pitchFamily="18" charset="0"/>
                <a:cs typeface="Times New Roman" pitchFamily="18" charset="0"/>
              </a:rPr>
              <a:t>for(i=0;i&lt;</a:t>
            </a:r>
            <a:r>
              <a:rPr lang="en-US" b="1" dirty="0" err="1">
                <a:latin typeface="Times New Roman" pitchFamily="18" charset="0"/>
                <a:cs typeface="Times New Roman" pitchFamily="18" charset="0"/>
              </a:rPr>
              <a:t>len;i</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	printf("%c = %d\n", name[i], name[i]);</a:t>
            </a:r>
          </a:p>
          <a:p>
            <a:pPr>
              <a:buNone/>
            </a:pPr>
            <a:r>
              <a:rPr lang="en-US" b="1" dirty="0" err="1">
                <a:latin typeface="Times New Roman" pitchFamily="18" charset="0"/>
                <a:cs typeface="Times New Roman" pitchFamily="18" charset="0"/>
              </a:rPr>
              <a:t>getch</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1219200"/>
            <a:ext cx="8229600" cy="3962400"/>
          </a:xfrm>
        </p:spPr>
        <p:txBody>
          <a:bodyPr>
            <a:noAutofit/>
          </a:bodyPr>
          <a:lstStyle/>
          <a:p>
            <a:pPr algn="just"/>
            <a:r>
              <a:rPr lang="en-US" sz="4400" dirty="0">
                <a:solidFill>
                  <a:srgbClr val="FF0000"/>
                </a:solidFill>
                <a:latin typeface="Times New Roman" pitchFamily="18" charset="0"/>
                <a:cs typeface="Times New Roman" pitchFamily="18" charset="0"/>
              </a:rPr>
              <a:t>/*Program to read a string from keyboard (until enter key) and count the number of vowels, consonants, spaces, semicolons and commas in that string*/</a:t>
            </a:r>
            <a:br>
              <a:rPr lang="en-US" sz="4400" dirty="0">
                <a:solidFill>
                  <a:srgbClr val="FF0000"/>
                </a:solidFill>
                <a:latin typeface="Times New Roman" pitchFamily="18" charset="0"/>
                <a:cs typeface="Times New Roman" pitchFamily="18" charset="0"/>
              </a:rPr>
            </a:br>
            <a:endParaRPr lang="en-US" sz="4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3790"/>
            <a:ext cx="8305800" cy="5791200"/>
          </a:xfrm>
        </p:spPr>
        <p:txBody>
          <a:bodyPr>
            <a:noAutofit/>
          </a:bodyPr>
          <a:lstStyle/>
          <a:p>
            <a:pPr>
              <a:lnSpc>
                <a:spcPct val="100000"/>
              </a:lnSpc>
              <a:spcBef>
                <a:spcPts val="0"/>
              </a:spcBef>
              <a:buNone/>
            </a:pPr>
            <a:r>
              <a:rPr lang="en-US" sz="1600" b="1" dirty="0">
                <a:latin typeface="Times New Roman" pitchFamily="18" charset="0"/>
                <a:cs typeface="Times New Roman" pitchFamily="18" charset="0"/>
              </a:rPr>
              <a:t>#include &lt;</a:t>
            </a:r>
            <a:r>
              <a:rPr lang="en-US" sz="1600" b="1" dirty="0" err="1">
                <a:latin typeface="Times New Roman" pitchFamily="18" charset="0"/>
                <a:cs typeface="Times New Roman" pitchFamily="18" charset="0"/>
              </a:rPr>
              <a:t>string.h</a:t>
            </a:r>
            <a:r>
              <a:rPr lang="en-US" sz="1600" b="1" dirty="0">
                <a:latin typeface="Times New Roman" pitchFamily="18" charset="0"/>
                <a:cs typeface="Times New Roman" pitchFamily="18" charset="0"/>
              </a:rPr>
              <a:t>&gt;</a:t>
            </a:r>
          </a:p>
          <a:p>
            <a:pPr>
              <a:lnSpc>
                <a:spcPct val="100000"/>
              </a:lnSpc>
              <a:spcBef>
                <a:spcPts val="0"/>
              </a:spcBef>
              <a:buNone/>
            </a:pPr>
            <a:r>
              <a:rPr lang="en-US" sz="1600" b="1" dirty="0">
                <a:latin typeface="Times New Roman" pitchFamily="18" charset="0"/>
                <a:cs typeface="Times New Roman" pitchFamily="18" charset="0"/>
              </a:rPr>
              <a:t>#include&lt;stdio.h&gt;</a:t>
            </a:r>
          </a:p>
          <a:p>
            <a:pPr>
              <a:lnSpc>
                <a:spcPct val="100000"/>
              </a:lnSpc>
              <a:spcBef>
                <a:spcPts val="0"/>
              </a:spcBef>
              <a:buNone/>
            </a:pPr>
            <a:r>
              <a:rPr lang="en-US" sz="1600" b="1" dirty="0">
                <a:latin typeface="Times New Roman" pitchFamily="18" charset="0"/>
                <a:cs typeface="Times New Roman" pitchFamily="18" charset="0"/>
              </a:rPr>
              <a:t>int main(){</a:t>
            </a:r>
          </a:p>
          <a:p>
            <a:pPr>
              <a:lnSpc>
                <a:spcPct val="100000"/>
              </a:lnSpc>
              <a:spcBef>
                <a:spcPts val="0"/>
              </a:spcBef>
              <a:buNone/>
            </a:pPr>
            <a:r>
              <a:rPr lang="en-US" sz="1600" b="1" dirty="0">
                <a:latin typeface="Times New Roman" pitchFamily="18" charset="0"/>
                <a:cs typeface="Times New Roman" pitchFamily="18" charset="0"/>
              </a:rPr>
              <a:t>char s[80];</a:t>
            </a:r>
          </a:p>
          <a:p>
            <a:pPr>
              <a:lnSpc>
                <a:spcPct val="100000"/>
              </a:lnSpc>
              <a:spcBef>
                <a:spcPts val="0"/>
              </a:spcBef>
              <a:buNone/>
            </a:pPr>
            <a:r>
              <a:rPr lang="en-US" sz="1600" b="1" dirty="0">
                <a:latin typeface="Times New Roman" pitchFamily="18" charset="0"/>
                <a:cs typeface="Times New Roman" pitchFamily="18" charset="0"/>
              </a:rPr>
              <a:t>int </a:t>
            </a:r>
            <a:r>
              <a:rPr lang="en-US" sz="1600" b="1" dirty="0" err="1">
                <a:latin typeface="Times New Roman" pitchFamily="18" charset="0"/>
                <a:cs typeface="Times New Roman" pitchFamily="18" charset="0"/>
              </a:rPr>
              <a:t>len</a:t>
            </a:r>
            <a:r>
              <a:rPr lang="en-US" sz="1600" b="1" dirty="0">
                <a:latin typeface="Times New Roman" pitchFamily="18" charset="0"/>
                <a:cs typeface="Times New Roman" pitchFamily="18" charset="0"/>
              </a:rPr>
              <a:t>, i, space=0, vowel=0, consonant=0, semicolon=0, comma=0;</a:t>
            </a:r>
          </a:p>
          <a:p>
            <a:pPr>
              <a:lnSpc>
                <a:spcPct val="100000"/>
              </a:lnSpc>
              <a:spcBef>
                <a:spcPts val="0"/>
              </a:spcBef>
              <a:buNone/>
            </a:pPr>
            <a:r>
              <a:rPr lang="en-US" sz="1600" b="1" dirty="0" err="1">
                <a:latin typeface="Times New Roman" pitchFamily="18" charset="0"/>
                <a:cs typeface="Times New Roman" pitchFamily="18" charset="0"/>
              </a:rPr>
              <a:t>printf</a:t>
            </a:r>
            <a:r>
              <a:rPr lang="en-US" sz="1600" b="1" dirty="0">
                <a:latin typeface="Times New Roman" pitchFamily="18" charset="0"/>
                <a:cs typeface="Times New Roman" pitchFamily="18" charset="0"/>
              </a:rPr>
              <a:t>("Enter string:\t");</a:t>
            </a:r>
          </a:p>
          <a:p>
            <a:pPr>
              <a:lnSpc>
                <a:spcPct val="100000"/>
              </a:lnSpc>
              <a:spcBef>
                <a:spcPts val="0"/>
              </a:spcBef>
              <a:buNone/>
            </a:pPr>
            <a:r>
              <a:rPr lang="en-US" sz="1600" b="1" dirty="0">
                <a:latin typeface="Times New Roman" pitchFamily="18" charset="0"/>
                <a:cs typeface="Times New Roman" pitchFamily="18" charset="0"/>
              </a:rPr>
              <a:t>gets(s);</a:t>
            </a:r>
          </a:p>
          <a:p>
            <a:pPr>
              <a:lnSpc>
                <a:spcPct val="100000"/>
              </a:lnSpc>
              <a:spcBef>
                <a:spcPts val="0"/>
              </a:spcBef>
              <a:buNone/>
            </a:pPr>
            <a:r>
              <a:rPr lang="en-US" sz="1600" b="1" dirty="0" err="1">
                <a:latin typeface="Times New Roman" pitchFamily="18" charset="0"/>
                <a:cs typeface="Times New Roman" pitchFamily="18" charset="0"/>
              </a:rPr>
              <a:t>len</a:t>
            </a:r>
            <a:r>
              <a:rPr lang="en-US" sz="1600" b="1" dirty="0">
                <a:latin typeface="Times New Roman" pitchFamily="18" charset="0"/>
                <a:cs typeface="Times New Roman" pitchFamily="18" charset="0"/>
              </a:rPr>
              <a:t>=</a:t>
            </a:r>
            <a:r>
              <a:rPr lang="en-US" sz="1600" b="1" dirty="0" err="1">
                <a:latin typeface="Times New Roman" pitchFamily="18" charset="0"/>
                <a:cs typeface="Times New Roman" pitchFamily="18" charset="0"/>
              </a:rPr>
              <a:t>strlen</a:t>
            </a:r>
            <a:r>
              <a:rPr lang="en-US" sz="1600" b="1" dirty="0">
                <a:latin typeface="Times New Roman" pitchFamily="18" charset="0"/>
                <a:cs typeface="Times New Roman" pitchFamily="18" charset="0"/>
              </a:rPr>
              <a:t>(s);</a:t>
            </a:r>
          </a:p>
          <a:p>
            <a:pPr>
              <a:lnSpc>
                <a:spcPct val="100000"/>
              </a:lnSpc>
              <a:spcBef>
                <a:spcPts val="0"/>
              </a:spcBef>
              <a:buNone/>
            </a:pPr>
            <a:r>
              <a:rPr lang="en-US" sz="1600" b="1" dirty="0">
                <a:latin typeface="Times New Roman" pitchFamily="18" charset="0"/>
                <a:cs typeface="Times New Roman" pitchFamily="18" charset="0"/>
              </a:rPr>
              <a:t>for(i=0;i&lt;</a:t>
            </a:r>
            <a:r>
              <a:rPr lang="en-US" sz="1600" b="1" dirty="0" err="1">
                <a:latin typeface="Times New Roman" pitchFamily="18" charset="0"/>
                <a:cs typeface="Times New Roman" pitchFamily="18" charset="0"/>
              </a:rPr>
              <a:t>len;i</a:t>
            </a:r>
            <a:r>
              <a:rPr lang="en-US" sz="1600" b="1" dirty="0">
                <a:latin typeface="Times New Roman" pitchFamily="18" charset="0"/>
                <a:cs typeface="Times New Roman" pitchFamily="18" charset="0"/>
              </a:rPr>
              <a:t>++) 	{</a:t>
            </a:r>
          </a:p>
          <a:p>
            <a:pPr>
              <a:lnSpc>
                <a:spcPct val="100000"/>
              </a:lnSpc>
              <a:spcBef>
                <a:spcPts val="0"/>
              </a:spcBef>
              <a:buNone/>
            </a:pPr>
            <a:r>
              <a:rPr lang="en-US" sz="1600" b="1" dirty="0">
                <a:latin typeface="Times New Roman" pitchFamily="18" charset="0"/>
                <a:cs typeface="Times New Roman" pitchFamily="18" charset="0"/>
              </a:rPr>
              <a:t>	if(s[i]=='a'||s[i]=='e'||s[i]=='i'||s[i]=='o'||s[i]=='u')</a:t>
            </a:r>
          </a:p>
          <a:p>
            <a:pPr>
              <a:lnSpc>
                <a:spcPct val="100000"/>
              </a:lnSpc>
              <a:spcBef>
                <a:spcPts val="0"/>
              </a:spcBef>
              <a:buNone/>
            </a:pPr>
            <a:r>
              <a:rPr lang="en-US" sz="1600" b="1" dirty="0">
                <a:latin typeface="Times New Roman" pitchFamily="18" charset="0"/>
                <a:cs typeface="Times New Roman" pitchFamily="18" charset="0"/>
              </a:rPr>
              <a:t>		vowel++;</a:t>
            </a:r>
          </a:p>
          <a:p>
            <a:pPr>
              <a:lnSpc>
                <a:spcPct val="100000"/>
              </a:lnSpc>
              <a:spcBef>
                <a:spcPts val="0"/>
              </a:spcBef>
              <a:buNone/>
            </a:pPr>
            <a:r>
              <a:rPr lang="en-US" sz="1600" b="1" dirty="0">
                <a:latin typeface="Times New Roman" pitchFamily="18" charset="0"/>
                <a:cs typeface="Times New Roman" pitchFamily="18" charset="0"/>
              </a:rPr>
              <a:t>	else if(s[i]==';')</a:t>
            </a:r>
          </a:p>
          <a:p>
            <a:pPr>
              <a:lnSpc>
                <a:spcPct val="100000"/>
              </a:lnSpc>
              <a:spcBef>
                <a:spcPts val="0"/>
              </a:spcBef>
              <a:buNone/>
            </a:pPr>
            <a:r>
              <a:rPr lang="en-US" sz="1600" b="1" dirty="0">
                <a:latin typeface="Times New Roman" pitchFamily="18" charset="0"/>
                <a:cs typeface="Times New Roman" pitchFamily="18" charset="0"/>
              </a:rPr>
              <a:t>		semicolon++;</a:t>
            </a:r>
          </a:p>
          <a:p>
            <a:pPr>
              <a:lnSpc>
                <a:spcPct val="100000"/>
              </a:lnSpc>
              <a:spcBef>
                <a:spcPts val="0"/>
              </a:spcBef>
              <a:buNone/>
            </a:pPr>
            <a:r>
              <a:rPr lang="en-US" sz="1600" b="1" dirty="0">
                <a:latin typeface="Times New Roman" pitchFamily="18" charset="0"/>
                <a:cs typeface="Times New Roman" pitchFamily="18" charset="0"/>
              </a:rPr>
              <a:t>	else if(s[i]==',')</a:t>
            </a:r>
          </a:p>
          <a:p>
            <a:pPr>
              <a:lnSpc>
                <a:spcPct val="100000"/>
              </a:lnSpc>
              <a:spcBef>
                <a:spcPts val="0"/>
              </a:spcBef>
              <a:buNone/>
            </a:pPr>
            <a:r>
              <a:rPr lang="en-US" sz="1600" b="1" dirty="0">
                <a:latin typeface="Times New Roman" pitchFamily="18" charset="0"/>
                <a:cs typeface="Times New Roman" pitchFamily="18" charset="0"/>
              </a:rPr>
              <a:t>		comma++;</a:t>
            </a:r>
          </a:p>
          <a:p>
            <a:pPr>
              <a:lnSpc>
                <a:spcPct val="100000"/>
              </a:lnSpc>
              <a:spcBef>
                <a:spcPts val="0"/>
              </a:spcBef>
              <a:buNone/>
            </a:pPr>
            <a:r>
              <a:rPr lang="en-US" sz="1600" b="1" dirty="0">
                <a:latin typeface="Times New Roman" pitchFamily="18" charset="0"/>
                <a:cs typeface="Times New Roman" pitchFamily="18" charset="0"/>
              </a:rPr>
              <a:t>	else if(s[i]==' ')</a:t>
            </a:r>
          </a:p>
          <a:p>
            <a:pPr>
              <a:lnSpc>
                <a:spcPct val="100000"/>
              </a:lnSpc>
              <a:spcBef>
                <a:spcPts val="0"/>
              </a:spcBef>
              <a:buNone/>
            </a:pPr>
            <a:r>
              <a:rPr lang="en-US" sz="1600" b="1" dirty="0">
                <a:latin typeface="Times New Roman" pitchFamily="18" charset="0"/>
                <a:cs typeface="Times New Roman" pitchFamily="18" charset="0"/>
              </a:rPr>
              <a:t>		space++;</a:t>
            </a:r>
          </a:p>
          <a:p>
            <a:pPr>
              <a:lnSpc>
                <a:spcPct val="100000"/>
              </a:lnSpc>
              <a:spcBef>
                <a:spcPts val="0"/>
              </a:spcBef>
              <a:buNone/>
            </a:pPr>
            <a:r>
              <a:rPr lang="en-US" sz="1600" b="1" dirty="0">
                <a:latin typeface="Times New Roman" pitchFamily="18" charset="0"/>
                <a:cs typeface="Times New Roman" pitchFamily="18" charset="0"/>
              </a:rPr>
              <a:t>	else</a:t>
            </a:r>
          </a:p>
          <a:p>
            <a:pPr>
              <a:lnSpc>
                <a:spcPct val="100000"/>
              </a:lnSpc>
              <a:spcBef>
                <a:spcPts val="0"/>
              </a:spcBef>
              <a:buNone/>
            </a:pPr>
            <a:r>
              <a:rPr lang="en-US" sz="1600" b="1" dirty="0">
                <a:latin typeface="Times New Roman" pitchFamily="18" charset="0"/>
                <a:cs typeface="Times New Roman" pitchFamily="18" charset="0"/>
              </a:rPr>
              <a:t>		consonant++;</a:t>
            </a:r>
          </a:p>
          <a:p>
            <a:pPr>
              <a:lnSpc>
                <a:spcPct val="100000"/>
              </a:lnSpc>
              <a:spcBef>
                <a:spcPts val="0"/>
              </a:spcBef>
              <a:buNone/>
            </a:pPr>
            <a:r>
              <a:rPr lang="en-US" sz="1600" b="1" dirty="0">
                <a:latin typeface="Times New Roman" pitchFamily="18" charset="0"/>
                <a:cs typeface="Times New Roman" pitchFamily="18" charset="0"/>
              </a:rPr>
              <a:t>	}</a:t>
            </a:r>
          </a:p>
          <a:p>
            <a:pPr>
              <a:lnSpc>
                <a:spcPct val="100000"/>
              </a:lnSpc>
              <a:spcBef>
                <a:spcPts val="0"/>
              </a:spcBef>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number of vowel(s):%d", vowel);</a:t>
            </a:r>
          </a:p>
          <a:p>
            <a:pPr>
              <a:lnSpc>
                <a:spcPct val="100000"/>
              </a:lnSpc>
              <a:spcBef>
                <a:spcPts val="0"/>
              </a:spcBef>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number of semicolon(s):%d", semicolon);</a:t>
            </a:r>
          </a:p>
          <a:p>
            <a:pPr>
              <a:lnSpc>
                <a:spcPct val="100000"/>
              </a:lnSpc>
              <a:spcBef>
                <a:spcPts val="0"/>
              </a:spcBef>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number of comma(s):%d", comma);</a:t>
            </a:r>
          </a:p>
          <a:p>
            <a:pPr>
              <a:lnSpc>
                <a:spcPct val="100000"/>
              </a:lnSpc>
              <a:spcBef>
                <a:spcPts val="0"/>
              </a:spcBef>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number of space(s):%d", space);</a:t>
            </a:r>
          </a:p>
          <a:p>
            <a:pPr>
              <a:lnSpc>
                <a:spcPct val="100000"/>
              </a:lnSpc>
              <a:spcBef>
                <a:spcPts val="0"/>
              </a:spcBef>
              <a:buNone/>
            </a:pPr>
            <a:r>
              <a:rPr lang="en-US" sz="1600" b="1" dirty="0">
                <a:latin typeface="Times New Roman" pitchFamily="18" charset="0"/>
                <a:cs typeface="Times New Roman" pitchFamily="18" charset="0"/>
              </a:rPr>
              <a:t>printf("\</a:t>
            </a:r>
            <a:r>
              <a:rPr lang="en-US" sz="1600" b="1" dirty="0" err="1">
                <a:latin typeface="Times New Roman" pitchFamily="18" charset="0"/>
                <a:cs typeface="Times New Roman" pitchFamily="18" charset="0"/>
              </a:rPr>
              <a:t>nThe</a:t>
            </a:r>
            <a:r>
              <a:rPr lang="en-US" sz="1600" b="1" dirty="0">
                <a:latin typeface="Times New Roman" pitchFamily="18" charset="0"/>
                <a:cs typeface="Times New Roman" pitchFamily="18" charset="0"/>
              </a:rPr>
              <a:t> number of consonant(s):%d", consonant);</a:t>
            </a:r>
          </a:p>
          <a:p>
            <a:pPr>
              <a:lnSpc>
                <a:spcPct val="100000"/>
              </a:lnSpc>
              <a:spcBef>
                <a:spcPts val="0"/>
              </a:spcBef>
              <a:buNone/>
            </a:pPr>
            <a:r>
              <a:rPr lang="en-US" sz="1600" b="1" dirty="0">
                <a:latin typeface="Times New Roman" pitchFamily="18" charset="0"/>
                <a:cs typeface="Times New Roman" pitchFamily="18" charset="0"/>
              </a:rPr>
              <a:t>getch();</a:t>
            </a:r>
          </a:p>
          <a:p>
            <a:pPr>
              <a:lnSpc>
                <a:spcPct val="100000"/>
              </a:lnSpc>
              <a:spcBef>
                <a:spcPts val="0"/>
              </a:spcBef>
              <a:buNone/>
            </a:pPr>
            <a:r>
              <a:rPr lang="en-US" sz="1600" b="1" dirty="0">
                <a:latin typeface="Times New Roman" pitchFamily="18" charset="0"/>
                <a:cs typeface="Times New Roman" pitchFamily="18" charset="0"/>
              </a:rPr>
              <a:t>}</a:t>
            </a:r>
          </a:p>
          <a:p>
            <a:pPr algn="just">
              <a:lnSpc>
                <a:spcPct val="100000"/>
              </a:lnSpc>
              <a:spcBef>
                <a:spcPts val="0"/>
              </a:spcBef>
              <a:buNone/>
            </a:pP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plus(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plus(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plus(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plus(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plus(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plus(i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plus(i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3" presetClass="entr" presetSubtype="16"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plus(i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plus(i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3" presetClass="entr" presetSubtype="16"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plus(i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plus(i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3" presetClass="entr" presetSubtype="16"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plus(in)">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plus(in)">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3" presetClass="entr" presetSubtype="16"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plus(in)">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3" presetClass="entr" presetSubtype="16"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plus(in)">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3" presetClass="entr" presetSubtype="16"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plus(in)">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3" presetClass="entr" presetSubtype="16" fill="hold" grpId="0"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plus(in)">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3" presetClass="entr" presetSubtype="16" fill="hold" grpId="0"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plus(in)">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3" presetClass="entr" presetSubtype="16" fill="hold" grpId="0"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plus(in)">
                                      <p:cBhvr>
                                        <p:cTn id="97" dur="500"/>
                                        <p:tgtEl>
                                          <p:spTgt spid="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3" presetClass="entr" presetSubtype="16" fill="hold" grpId="0" nodeType="clickEffect">
                                  <p:stCondLst>
                                    <p:cond delay="0"/>
                                  </p:stCondLst>
                                  <p:childTnLst>
                                    <p:set>
                                      <p:cBhvr>
                                        <p:cTn id="101" dur="1" fill="hold">
                                          <p:stCondLst>
                                            <p:cond delay="0"/>
                                          </p:stCondLst>
                                        </p:cTn>
                                        <p:tgtEl>
                                          <p:spTgt spid="2">
                                            <p:txEl>
                                              <p:pRg st="19" end="19"/>
                                            </p:txEl>
                                          </p:spTgt>
                                        </p:tgtEl>
                                        <p:attrNameLst>
                                          <p:attrName>style.visibility</p:attrName>
                                        </p:attrNameLst>
                                      </p:cBhvr>
                                      <p:to>
                                        <p:strVal val="visible"/>
                                      </p:to>
                                    </p:set>
                                    <p:animEffect transition="in" filter="plus(in)">
                                      <p:cBhvr>
                                        <p:cTn id="102" dur="500"/>
                                        <p:tgtEl>
                                          <p:spTgt spid="2">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3" presetClass="entr" presetSubtype="16" fill="hold" grpId="0" nodeType="clickEffect">
                                  <p:stCondLst>
                                    <p:cond delay="0"/>
                                  </p:stCondLst>
                                  <p:childTnLst>
                                    <p:set>
                                      <p:cBhvr>
                                        <p:cTn id="106" dur="1" fill="hold">
                                          <p:stCondLst>
                                            <p:cond delay="0"/>
                                          </p:stCondLst>
                                        </p:cTn>
                                        <p:tgtEl>
                                          <p:spTgt spid="2">
                                            <p:txEl>
                                              <p:pRg st="20" end="20"/>
                                            </p:txEl>
                                          </p:spTgt>
                                        </p:tgtEl>
                                        <p:attrNameLst>
                                          <p:attrName>style.visibility</p:attrName>
                                        </p:attrNameLst>
                                      </p:cBhvr>
                                      <p:to>
                                        <p:strVal val="visible"/>
                                      </p:to>
                                    </p:set>
                                    <p:animEffect transition="in" filter="plus(in)">
                                      <p:cBhvr>
                                        <p:cTn id="107" dur="500"/>
                                        <p:tgtEl>
                                          <p:spTgt spid="2">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3" presetClass="entr" presetSubtype="16" fill="hold" grpId="0" nodeType="clickEffect">
                                  <p:stCondLst>
                                    <p:cond delay="0"/>
                                  </p:stCondLst>
                                  <p:childTnLst>
                                    <p:set>
                                      <p:cBhvr>
                                        <p:cTn id="111" dur="1" fill="hold">
                                          <p:stCondLst>
                                            <p:cond delay="0"/>
                                          </p:stCondLst>
                                        </p:cTn>
                                        <p:tgtEl>
                                          <p:spTgt spid="2">
                                            <p:txEl>
                                              <p:pRg st="21" end="21"/>
                                            </p:txEl>
                                          </p:spTgt>
                                        </p:tgtEl>
                                        <p:attrNameLst>
                                          <p:attrName>style.visibility</p:attrName>
                                        </p:attrNameLst>
                                      </p:cBhvr>
                                      <p:to>
                                        <p:strVal val="visible"/>
                                      </p:to>
                                    </p:set>
                                    <p:animEffect transition="in" filter="plus(in)">
                                      <p:cBhvr>
                                        <p:cTn id="112" dur="500"/>
                                        <p:tgtEl>
                                          <p:spTgt spid="2">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3" presetClass="entr" presetSubtype="16" fill="hold" grpId="0" nodeType="clickEffect">
                                  <p:stCondLst>
                                    <p:cond delay="0"/>
                                  </p:stCondLst>
                                  <p:childTnLst>
                                    <p:set>
                                      <p:cBhvr>
                                        <p:cTn id="116" dur="1" fill="hold">
                                          <p:stCondLst>
                                            <p:cond delay="0"/>
                                          </p:stCondLst>
                                        </p:cTn>
                                        <p:tgtEl>
                                          <p:spTgt spid="2">
                                            <p:txEl>
                                              <p:pRg st="22" end="22"/>
                                            </p:txEl>
                                          </p:spTgt>
                                        </p:tgtEl>
                                        <p:attrNameLst>
                                          <p:attrName>style.visibility</p:attrName>
                                        </p:attrNameLst>
                                      </p:cBhvr>
                                      <p:to>
                                        <p:strVal val="visible"/>
                                      </p:to>
                                    </p:set>
                                    <p:animEffect transition="in" filter="plus(in)">
                                      <p:cBhvr>
                                        <p:cTn id="117" dur="500"/>
                                        <p:tgtEl>
                                          <p:spTgt spid="2">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3" presetClass="entr" presetSubtype="16" fill="hold" grpId="0" nodeType="clickEffect">
                                  <p:stCondLst>
                                    <p:cond delay="0"/>
                                  </p:stCondLst>
                                  <p:childTnLst>
                                    <p:set>
                                      <p:cBhvr>
                                        <p:cTn id="121" dur="1" fill="hold">
                                          <p:stCondLst>
                                            <p:cond delay="0"/>
                                          </p:stCondLst>
                                        </p:cTn>
                                        <p:tgtEl>
                                          <p:spTgt spid="2">
                                            <p:txEl>
                                              <p:pRg st="23" end="23"/>
                                            </p:txEl>
                                          </p:spTgt>
                                        </p:tgtEl>
                                        <p:attrNameLst>
                                          <p:attrName>style.visibility</p:attrName>
                                        </p:attrNameLst>
                                      </p:cBhvr>
                                      <p:to>
                                        <p:strVal val="visible"/>
                                      </p:to>
                                    </p:set>
                                    <p:animEffect transition="in" filter="plus(in)">
                                      <p:cBhvr>
                                        <p:cTn id="122" dur="500"/>
                                        <p:tgtEl>
                                          <p:spTgt spid="2">
                                            <p:txEl>
                                              <p:pRg st="23" end="2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3" presetClass="entr" presetSubtype="16" fill="hold" grpId="0" nodeType="clickEffect">
                                  <p:stCondLst>
                                    <p:cond delay="0"/>
                                  </p:stCondLst>
                                  <p:childTnLst>
                                    <p:set>
                                      <p:cBhvr>
                                        <p:cTn id="126" dur="1" fill="hold">
                                          <p:stCondLst>
                                            <p:cond delay="0"/>
                                          </p:stCondLst>
                                        </p:cTn>
                                        <p:tgtEl>
                                          <p:spTgt spid="2">
                                            <p:txEl>
                                              <p:pRg st="24" end="24"/>
                                            </p:txEl>
                                          </p:spTgt>
                                        </p:tgtEl>
                                        <p:attrNameLst>
                                          <p:attrName>style.visibility</p:attrName>
                                        </p:attrNameLst>
                                      </p:cBhvr>
                                      <p:to>
                                        <p:strVal val="visible"/>
                                      </p:to>
                                    </p:set>
                                    <p:animEffect transition="in" filter="plus(in)">
                                      <p:cBhvr>
                                        <p:cTn id="127" dur="500"/>
                                        <p:tgtEl>
                                          <p:spTgt spid="2">
                                            <p:txEl>
                                              <p:pRg st="24" end="2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3" presetClass="entr" presetSubtype="16" fill="hold" grpId="0" nodeType="clickEffect">
                                  <p:stCondLst>
                                    <p:cond delay="0"/>
                                  </p:stCondLst>
                                  <p:childTnLst>
                                    <p:set>
                                      <p:cBhvr>
                                        <p:cTn id="131" dur="1" fill="hold">
                                          <p:stCondLst>
                                            <p:cond delay="0"/>
                                          </p:stCondLst>
                                        </p:cTn>
                                        <p:tgtEl>
                                          <p:spTgt spid="2">
                                            <p:txEl>
                                              <p:pRg st="25" end="25"/>
                                            </p:txEl>
                                          </p:spTgt>
                                        </p:tgtEl>
                                        <p:attrNameLst>
                                          <p:attrName>style.visibility</p:attrName>
                                        </p:attrNameLst>
                                      </p:cBhvr>
                                      <p:to>
                                        <p:strVal val="visible"/>
                                      </p:to>
                                    </p:set>
                                    <p:animEffect transition="in" filter="plus(in)">
                                      <p:cBhvr>
                                        <p:cTn id="132" dur="500"/>
                                        <p:tgtEl>
                                          <p:spTgt spid="2">
                                            <p:txEl>
                                              <p:pRg st="25" end="2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3" presetClass="entr" presetSubtype="16" fill="hold" grpId="0" nodeType="clickEffect">
                                  <p:stCondLst>
                                    <p:cond delay="0"/>
                                  </p:stCondLst>
                                  <p:childTnLst>
                                    <p:set>
                                      <p:cBhvr>
                                        <p:cTn id="136" dur="1" fill="hold">
                                          <p:stCondLst>
                                            <p:cond delay="0"/>
                                          </p:stCondLst>
                                        </p:cTn>
                                        <p:tgtEl>
                                          <p:spTgt spid="2">
                                            <p:txEl>
                                              <p:pRg st="26" end="26"/>
                                            </p:txEl>
                                          </p:spTgt>
                                        </p:tgtEl>
                                        <p:attrNameLst>
                                          <p:attrName>style.visibility</p:attrName>
                                        </p:attrNameLst>
                                      </p:cBhvr>
                                      <p:to>
                                        <p:strVal val="visible"/>
                                      </p:to>
                                    </p:set>
                                    <p:animEffect transition="in" filter="plus(in)">
                                      <p:cBhvr>
                                        <p:cTn id="137" dur="500"/>
                                        <p:tgtEl>
                                          <p:spTgt spid="2">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9665"/>
            <a:ext cx="10515600" cy="1325563"/>
          </a:xfrm>
        </p:spPr>
        <p:txBody>
          <a:bodyPr/>
          <a:lstStyle/>
          <a:p>
            <a:r>
              <a:rPr lang="en-US" b="1" dirty="0">
                <a:solidFill>
                  <a:srgbClr val="7030A0"/>
                </a:solidFill>
              </a:rPr>
              <a:t>Copying one string to another</a:t>
            </a:r>
          </a:p>
        </p:txBody>
      </p:sp>
      <p:sp>
        <p:nvSpPr>
          <p:cNvPr id="2" name="Content Placeholder 1"/>
          <p:cNvSpPr>
            <a:spLocks noGrp="1"/>
          </p:cNvSpPr>
          <p:nvPr>
            <p:ph idx="1"/>
          </p:nvPr>
        </p:nvSpPr>
        <p:spPr>
          <a:xfrm>
            <a:off x="1981200" y="1143001"/>
            <a:ext cx="8382000" cy="5578474"/>
          </a:xfrm>
        </p:spPr>
        <p:txBody>
          <a:bodyPr>
            <a:normAutofit fontScale="92500" lnSpcReduction="10000"/>
          </a:bodyPr>
          <a:lstStyle/>
          <a:p>
            <a:pPr>
              <a:buNone/>
            </a:pPr>
            <a:r>
              <a:rPr lang="en-US" sz="1600" b="1" dirty="0"/>
              <a:t>#include &lt;stdio.h&gt;</a:t>
            </a:r>
          </a:p>
          <a:p>
            <a:pPr>
              <a:buNone/>
            </a:pPr>
            <a:r>
              <a:rPr lang="en-US" sz="1600" b="1" dirty="0"/>
              <a:t>#include &lt;conio.h&gt;</a:t>
            </a:r>
          </a:p>
          <a:p>
            <a:pPr>
              <a:buNone/>
            </a:pPr>
            <a:r>
              <a:rPr lang="en-US" sz="1600" b="1" dirty="0"/>
              <a:t>int main()</a:t>
            </a:r>
          </a:p>
          <a:p>
            <a:pPr>
              <a:buNone/>
            </a:pPr>
            <a:r>
              <a:rPr lang="en-US" sz="1600" b="1" dirty="0"/>
              <a:t>{</a:t>
            </a:r>
          </a:p>
          <a:p>
            <a:pPr>
              <a:buNone/>
            </a:pPr>
            <a:r>
              <a:rPr lang="en-US" sz="1600" b="1" dirty="0"/>
              <a:t>char copy[50], paste[50];</a:t>
            </a:r>
          </a:p>
          <a:p>
            <a:pPr>
              <a:buNone/>
            </a:pPr>
            <a:r>
              <a:rPr lang="en-US" sz="1600" b="1" dirty="0"/>
              <a:t>int i;</a:t>
            </a:r>
          </a:p>
          <a:p>
            <a:pPr>
              <a:buNone/>
            </a:pPr>
            <a:r>
              <a:rPr lang="en-US" sz="1600" b="1" dirty="0" err="1"/>
              <a:t>printf</a:t>
            </a:r>
            <a:r>
              <a:rPr lang="en-US" sz="1600" b="1" dirty="0"/>
              <a:t>("\</a:t>
            </a:r>
            <a:r>
              <a:rPr lang="en-US" sz="1600" b="1" dirty="0" err="1"/>
              <a:t>nEnter</a:t>
            </a:r>
            <a:r>
              <a:rPr lang="en-US" sz="1600" b="1" dirty="0"/>
              <a:t> your name (to copy):\t");</a:t>
            </a:r>
          </a:p>
          <a:p>
            <a:pPr>
              <a:buNone/>
            </a:pPr>
            <a:r>
              <a:rPr lang="en-US" sz="1600" b="1" dirty="0"/>
              <a:t>gets(copy);</a:t>
            </a:r>
          </a:p>
          <a:p>
            <a:pPr>
              <a:buNone/>
            </a:pPr>
            <a:r>
              <a:rPr lang="en-US" sz="1600" b="1" dirty="0"/>
              <a:t>for(i=0;copy[i]!='\0';i++)</a:t>
            </a:r>
          </a:p>
          <a:p>
            <a:pPr>
              <a:buNone/>
            </a:pPr>
            <a:r>
              <a:rPr lang="en-US" sz="1600" b="1" dirty="0"/>
              <a:t>	{</a:t>
            </a:r>
          </a:p>
          <a:p>
            <a:pPr>
              <a:buNone/>
            </a:pPr>
            <a:r>
              <a:rPr lang="en-US" sz="1600" b="1" dirty="0"/>
              <a:t>		paste[i]=copy[i];</a:t>
            </a:r>
          </a:p>
          <a:p>
            <a:pPr>
              <a:buNone/>
            </a:pPr>
            <a:r>
              <a:rPr lang="en-US" sz="1600" b="1" dirty="0"/>
              <a:t>	}</a:t>
            </a:r>
          </a:p>
          <a:p>
            <a:pPr>
              <a:buNone/>
            </a:pPr>
            <a:r>
              <a:rPr lang="en-US" sz="1600" b="1" dirty="0"/>
              <a:t>paste[i]='\0';</a:t>
            </a:r>
          </a:p>
          <a:p>
            <a:pPr>
              <a:buNone/>
            </a:pPr>
            <a:r>
              <a:rPr lang="en-US" sz="1600" b="1" dirty="0"/>
              <a:t>printf("\</a:t>
            </a:r>
            <a:r>
              <a:rPr lang="en-US" sz="1600" b="1" dirty="0" err="1"/>
              <a:t>nThe</a:t>
            </a:r>
            <a:r>
              <a:rPr lang="en-US" sz="1600" b="1" dirty="0"/>
              <a:t> name is (pasted as):\t");</a:t>
            </a:r>
          </a:p>
          <a:p>
            <a:pPr>
              <a:buNone/>
            </a:pPr>
            <a:r>
              <a:rPr lang="en-US" sz="1600" b="1" dirty="0"/>
              <a:t>puts(paste);</a:t>
            </a:r>
          </a:p>
          <a:p>
            <a:pPr>
              <a:buNone/>
            </a:pPr>
            <a:r>
              <a:rPr lang="en-US" sz="1600" b="1" dirty="0"/>
              <a:t>getch();</a:t>
            </a:r>
          </a:p>
          <a:p>
            <a:pPr>
              <a:buNone/>
            </a:pPr>
            <a:r>
              <a:rPr lang="en-US" sz="1600" b="1" dirty="0"/>
              <a:t>}</a:t>
            </a:r>
          </a:p>
          <a:p>
            <a:pPr>
              <a:buNone/>
            </a:pP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7030A0"/>
                </a:solidFill>
              </a:rPr>
              <a:t>Another way: </a:t>
            </a:r>
            <a:r>
              <a:rPr lang="en-US" b="1" dirty="0" err="1">
                <a:solidFill>
                  <a:srgbClr val="7030A0"/>
                </a:solidFill>
              </a:rPr>
              <a:t>strcpy</a:t>
            </a:r>
            <a:r>
              <a:rPr lang="en-US" b="1" dirty="0">
                <a:solidFill>
                  <a:srgbClr val="7030A0"/>
                </a:solidFill>
              </a:rPr>
              <a:t>()</a:t>
            </a:r>
          </a:p>
        </p:txBody>
      </p:sp>
      <p:sp>
        <p:nvSpPr>
          <p:cNvPr id="2" name="Content Placeholder 1"/>
          <p:cNvSpPr>
            <a:spLocks noGrp="1"/>
          </p:cNvSpPr>
          <p:nvPr>
            <p:ph idx="1"/>
          </p:nvPr>
        </p:nvSpPr>
        <p:spPr/>
        <p:txBody>
          <a:bodyPr/>
          <a:lstStyle/>
          <a:p>
            <a:pPr algn="just"/>
            <a:r>
              <a:rPr lang="en-US" dirty="0"/>
              <a:t>The </a:t>
            </a:r>
            <a:r>
              <a:rPr lang="en-US" i="1" dirty="0" err="1"/>
              <a:t>strcpy</a:t>
            </a:r>
            <a:r>
              <a:rPr lang="en-US" i="1" dirty="0"/>
              <a:t>()</a:t>
            </a:r>
            <a:r>
              <a:rPr lang="en-US" dirty="0"/>
              <a:t> function copies one string to another.</a:t>
            </a:r>
          </a:p>
          <a:p>
            <a:pPr algn="just"/>
            <a:r>
              <a:rPr lang="en-US" dirty="0"/>
              <a:t>It accepts two strings as parameters and copies the second string character by character into the first string including the null character of the second string.</a:t>
            </a:r>
          </a:p>
          <a:p>
            <a:pPr algn="just"/>
            <a:r>
              <a:rPr lang="en-US" dirty="0"/>
              <a:t>The source string may be a string constant like “Lok Prakash Pandey”.</a:t>
            </a:r>
          </a:p>
          <a:p>
            <a:pPr algn="just"/>
            <a:r>
              <a:rPr lang="en-US" dirty="0"/>
              <a:t>Syntax:</a:t>
            </a:r>
          </a:p>
          <a:p>
            <a:pPr algn="just">
              <a:buNone/>
            </a:pPr>
            <a:r>
              <a:rPr lang="en-US" dirty="0"/>
              <a:t>		</a:t>
            </a:r>
            <a:r>
              <a:rPr lang="en-US" dirty="0" err="1">
                <a:solidFill>
                  <a:srgbClr val="FF0000"/>
                </a:solidFill>
              </a:rPr>
              <a:t>strcpy</a:t>
            </a:r>
            <a:r>
              <a:rPr lang="en-US" dirty="0">
                <a:solidFill>
                  <a:srgbClr val="FF0000"/>
                </a:solidFill>
              </a:rPr>
              <a:t>(</a:t>
            </a:r>
            <a:r>
              <a:rPr lang="en-US" dirty="0" err="1">
                <a:solidFill>
                  <a:srgbClr val="FF0000"/>
                </a:solidFill>
              </a:rPr>
              <a:t>destination_string</a:t>
            </a:r>
            <a:r>
              <a:rPr lang="en-US" dirty="0">
                <a:solidFill>
                  <a:srgbClr val="FF0000"/>
                </a:solidFill>
              </a:rPr>
              <a:t>, </a:t>
            </a:r>
            <a:r>
              <a:rPr lang="en-US" dirty="0" err="1">
                <a:solidFill>
                  <a:srgbClr val="FF0000"/>
                </a:solidFill>
              </a:rPr>
              <a:t>source_string</a:t>
            </a:r>
            <a:r>
              <a:rPr lang="en-US" dirty="0">
                <a:solidFill>
                  <a:srgbClr val="FF0000"/>
                </a:solidFill>
              </a:rPr>
              <a:t>);</a:t>
            </a:r>
          </a:p>
          <a:p>
            <a:pPr algn="just">
              <a:buNone/>
            </a:pPr>
            <a:endParaRPr lang="en-US" dirty="0">
              <a:solidFill>
                <a:srgbClr val="FF0000"/>
              </a:solidFill>
            </a:endParaRPr>
          </a:p>
          <a:p>
            <a:pPr algn="just"/>
            <a:endParaRPr lang="en-US" dirty="0"/>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34745"/>
            <a:ext cx="8229600" cy="5854891"/>
          </a:xfrm>
        </p:spPr>
        <p:txBody>
          <a:bodyPr>
            <a:normAutofit fontScale="85000" lnSpcReduction="20000"/>
          </a:bodyPr>
          <a:lstStyle/>
          <a:p>
            <a:pPr>
              <a:buNone/>
            </a:pPr>
            <a:r>
              <a:rPr lang="en-US" dirty="0">
                <a:latin typeface="Times New Roman" pitchFamily="18" charset="0"/>
                <a:cs typeface="Times New Roman" pitchFamily="18" charset="0"/>
              </a:rPr>
              <a:t>#include &lt;stdio.h&gt;</a:t>
            </a:r>
          </a:p>
          <a:p>
            <a:pPr>
              <a:buNone/>
            </a:pPr>
            <a:r>
              <a:rPr lang="en-US" dirty="0">
                <a:latin typeface="Times New Roman" pitchFamily="18" charset="0"/>
                <a:cs typeface="Times New Roman" pitchFamily="18" charset="0"/>
              </a:rPr>
              <a:t>#include &lt;conio.h&gt;</a:t>
            </a:r>
          </a:p>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string.h</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copy[50], paste[50];</a:t>
            </a:r>
          </a:p>
          <a:p>
            <a:pPr>
              <a:buNone/>
            </a:pPr>
            <a:r>
              <a:rPr lang="en-US" dirty="0">
                <a:latin typeface="Times New Roman" pitchFamily="18" charset="0"/>
                <a:cs typeface="Times New Roman" pitchFamily="18" charset="0"/>
              </a:rPr>
              <a:t>int i;</a:t>
            </a:r>
          </a:p>
          <a:p>
            <a:pPr>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your name (to copy):\t");</a:t>
            </a:r>
          </a:p>
          <a:p>
            <a:pPr>
              <a:buNone/>
            </a:pPr>
            <a:r>
              <a:rPr lang="en-US" dirty="0">
                <a:latin typeface="Times New Roman" pitchFamily="18" charset="0"/>
                <a:cs typeface="Times New Roman" pitchFamily="18" charset="0"/>
              </a:rPr>
              <a:t>gets(copy);</a:t>
            </a:r>
          </a:p>
          <a:p>
            <a:pPr>
              <a:buNone/>
            </a:pPr>
            <a:r>
              <a:rPr lang="en-US" dirty="0" err="1">
                <a:latin typeface="Times New Roman" pitchFamily="18" charset="0"/>
                <a:cs typeface="Times New Roman" pitchFamily="18" charset="0"/>
              </a:rPr>
              <a:t>strcpy</a:t>
            </a:r>
            <a:r>
              <a:rPr lang="en-US" dirty="0">
                <a:latin typeface="Times New Roman" pitchFamily="18" charset="0"/>
                <a:cs typeface="Times New Roman" pitchFamily="18" charset="0"/>
              </a:rPr>
              <a:t>(paste, copy);</a:t>
            </a: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nThe</a:t>
            </a:r>
            <a:r>
              <a:rPr lang="en-US" dirty="0">
                <a:latin typeface="Times New Roman" pitchFamily="18" charset="0"/>
                <a:cs typeface="Times New Roman" pitchFamily="18" charset="0"/>
              </a:rPr>
              <a:t> name is (pasted as):\t");</a:t>
            </a:r>
          </a:p>
          <a:p>
            <a:pPr>
              <a:buNone/>
            </a:pPr>
            <a:r>
              <a:rPr lang="en-US" dirty="0">
                <a:latin typeface="Times New Roman" pitchFamily="18" charset="0"/>
                <a:cs typeface="Times New Roman" pitchFamily="18" charset="0"/>
              </a:rPr>
              <a:t>puts(paste);</a:t>
            </a:r>
          </a:p>
          <a:p>
            <a:pPr>
              <a:buNone/>
            </a:pPr>
            <a:r>
              <a:rPr lang="en-US" dirty="0" err="1">
                <a:latin typeface="Times New Roman" pitchFamily="18" charset="0"/>
                <a:cs typeface="Times New Roman" pitchFamily="18" charset="0"/>
              </a:rPr>
              <a:t>getch</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800" b="1" dirty="0">
                <a:solidFill>
                  <a:srgbClr val="7030A0"/>
                </a:solidFill>
              </a:rPr>
              <a:t>Combining Strings Together</a:t>
            </a:r>
          </a:p>
        </p:txBody>
      </p:sp>
      <p:sp>
        <p:nvSpPr>
          <p:cNvPr id="2" name="Content Placeholder 1"/>
          <p:cNvSpPr>
            <a:spLocks noGrp="1"/>
          </p:cNvSpPr>
          <p:nvPr>
            <p:ph idx="1"/>
          </p:nvPr>
        </p:nvSpPr>
        <p:spPr/>
        <p:txBody>
          <a:bodyPr>
            <a:normAutofit lnSpcReduction="10000"/>
          </a:bodyPr>
          <a:lstStyle/>
          <a:p>
            <a:r>
              <a:rPr lang="en-US" dirty="0"/>
              <a:t>Also called </a:t>
            </a:r>
            <a:r>
              <a:rPr lang="en-US" dirty="0">
                <a:solidFill>
                  <a:srgbClr val="FF0000"/>
                </a:solidFill>
              </a:rPr>
              <a:t>String Concatenation</a:t>
            </a:r>
            <a:r>
              <a:rPr lang="en-US" dirty="0"/>
              <a:t>.</a:t>
            </a:r>
          </a:p>
          <a:p>
            <a:pPr algn="just"/>
            <a:r>
              <a:rPr lang="en-US" dirty="0"/>
              <a:t>Just as we cannot assign one string to another directly, we cannot join two strings together by the simple arithmetic addition. So, the statements such as</a:t>
            </a:r>
          </a:p>
          <a:p>
            <a:pPr algn="just">
              <a:buNone/>
            </a:pPr>
            <a:r>
              <a:rPr lang="en-US" dirty="0"/>
              <a:t>			</a:t>
            </a:r>
            <a:r>
              <a:rPr lang="en-US" dirty="0">
                <a:solidFill>
                  <a:srgbClr val="FF0000"/>
                </a:solidFill>
              </a:rPr>
              <a:t>string3=string1+string2;</a:t>
            </a:r>
          </a:p>
          <a:p>
            <a:pPr algn="just">
              <a:buNone/>
            </a:pPr>
            <a:r>
              <a:rPr lang="en-US" dirty="0">
                <a:solidFill>
                  <a:srgbClr val="FF0000"/>
                </a:solidFill>
              </a:rPr>
              <a:t>			string1=string2+“hey”;</a:t>
            </a:r>
          </a:p>
          <a:p>
            <a:pPr algn="just">
              <a:buNone/>
            </a:pPr>
            <a:r>
              <a:rPr lang="en-US" dirty="0"/>
              <a:t>	are completely </a:t>
            </a:r>
            <a:r>
              <a:rPr lang="en-US" dirty="0">
                <a:solidFill>
                  <a:srgbClr val="FF0000"/>
                </a:solidFill>
              </a:rPr>
              <a:t>invalid</a:t>
            </a:r>
            <a:r>
              <a:rPr lang="en-US" dirty="0"/>
              <a:t>.</a:t>
            </a:r>
          </a:p>
          <a:p>
            <a:pPr algn="just"/>
            <a:r>
              <a:rPr lang="en-US" dirty="0"/>
              <a:t>Here, the characters from string1 and string2 should be copied into string3 one after another. Also the size of string3 should be large enough to hold the total characters.</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2100" y="0"/>
            <a:ext cx="8229600" cy="914400"/>
          </a:xfrm>
        </p:spPr>
        <p:txBody>
          <a:bodyPr>
            <a:noAutofit/>
          </a:bodyPr>
          <a:lstStyle/>
          <a:p>
            <a:pPr algn="ctr"/>
            <a:r>
              <a:rPr lang="en-US" sz="3000" b="1" dirty="0">
                <a:solidFill>
                  <a:srgbClr val="7030A0"/>
                </a:solidFill>
              </a:rPr>
              <a:t>Declaring String Variables</a:t>
            </a:r>
          </a:p>
        </p:txBody>
      </p:sp>
      <p:sp>
        <p:nvSpPr>
          <p:cNvPr id="2" name="Content Placeholder 1"/>
          <p:cNvSpPr>
            <a:spLocks noGrp="1"/>
          </p:cNvSpPr>
          <p:nvPr>
            <p:ph idx="1"/>
          </p:nvPr>
        </p:nvSpPr>
        <p:spPr>
          <a:xfrm>
            <a:off x="1143000" y="914400"/>
            <a:ext cx="9067800" cy="5715000"/>
          </a:xfrm>
        </p:spPr>
        <p:txBody>
          <a:bodyPr>
            <a:normAutofit/>
          </a:bodyPr>
          <a:lstStyle/>
          <a:p>
            <a:pPr algn="just"/>
            <a:r>
              <a:rPr lang="en-US" dirty="0"/>
              <a:t>A string variable is declared as an array of characters.</a:t>
            </a:r>
          </a:p>
          <a:p>
            <a:pPr algn="just"/>
            <a:r>
              <a:rPr lang="en-US" dirty="0"/>
              <a:t>Syntax:</a:t>
            </a:r>
          </a:p>
          <a:p>
            <a:pPr algn="just">
              <a:buNone/>
            </a:pPr>
            <a:r>
              <a:rPr lang="en-US" dirty="0"/>
              <a:t>		</a:t>
            </a:r>
            <a:r>
              <a:rPr lang="en-US" dirty="0">
                <a:solidFill>
                  <a:srgbClr val="FF0000"/>
                </a:solidFill>
              </a:rPr>
              <a:t>char string_name[size];</a:t>
            </a:r>
            <a:endParaRPr lang="en-US" dirty="0"/>
          </a:p>
          <a:p>
            <a:pPr algn="just">
              <a:buNone/>
            </a:pPr>
            <a:r>
              <a:rPr lang="en-US" dirty="0"/>
              <a:t>	The </a:t>
            </a:r>
            <a:r>
              <a:rPr lang="en-US" i="1" dirty="0"/>
              <a:t>size</a:t>
            </a:r>
            <a:r>
              <a:rPr lang="en-US" dirty="0"/>
              <a:t> determines the number of characters in the </a:t>
            </a:r>
            <a:r>
              <a:rPr lang="en-US" i="1" dirty="0"/>
              <a:t>string_name</a:t>
            </a:r>
            <a:r>
              <a:rPr lang="en-US" dirty="0"/>
              <a:t>.</a:t>
            </a:r>
          </a:p>
          <a:p>
            <a:pPr algn="just"/>
            <a:r>
              <a:rPr lang="en-US" dirty="0"/>
              <a:t>E.g.	</a:t>
            </a:r>
            <a:r>
              <a:rPr lang="en-US" dirty="0">
                <a:solidFill>
                  <a:srgbClr val="FF0000"/>
                </a:solidFill>
              </a:rPr>
              <a:t>char name[20];</a:t>
            </a:r>
          </a:p>
          <a:p>
            <a:pPr algn="just">
              <a:buNone/>
            </a:pPr>
            <a:r>
              <a:rPr lang="en-US" dirty="0">
                <a:solidFill>
                  <a:srgbClr val="FF0000"/>
                </a:solidFill>
              </a:rPr>
              <a:t>		char	city[15];</a:t>
            </a:r>
          </a:p>
          <a:p>
            <a:pPr algn="just"/>
            <a:r>
              <a:rPr lang="en-US" dirty="0"/>
              <a:t>When the compiler assigns a character string to a character array, it automatically supplies a </a:t>
            </a:r>
            <a:r>
              <a:rPr lang="en-US" i="1" dirty="0"/>
              <a:t>null character</a:t>
            </a:r>
            <a:r>
              <a:rPr lang="en-US" dirty="0"/>
              <a:t> (‘\0’) at the end of the string. Thus, </a:t>
            </a:r>
            <a:r>
              <a:rPr lang="en-US" dirty="0">
                <a:solidFill>
                  <a:srgbClr val="FF0000"/>
                </a:solidFill>
              </a:rPr>
              <a:t>the </a:t>
            </a:r>
            <a:r>
              <a:rPr lang="en-US" i="1" dirty="0">
                <a:solidFill>
                  <a:srgbClr val="FF0000"/>
                </a:solidFill>
              </a:rPr>
              <a:t>size</a:t>
            </a:r>
            <a:r>
              <a:rPr lang="en-US" dirty="0">
                <a:solidFill>
                  <a:srgbClr val="FF0000"/>
                </a:solidFill>
              </a:rPr>
              <a:t> should be equal to the maximum number of characters in the string plus one</a:t>
            </a:r>
            <a:r>
              <a:rPr lang="en-US" dirty="0"/>
              <a:t>.</a:t>
            </a:r>
          </a:p>
          <a:p>
            <a:pPr algn="just">
              <a:buNone/>
            </a:pPr>
            <a:r>
              <a:rPr lang="en-US" dirty="0">
                <a:solidFill>
                  <a:srgbClr val="FF0000"/>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52401"/>
            <a:ext cx="8305800" cy="6476999"/>
          </a:xfrm>
        </p:spPr>
        <p:txBody>
          <a:bodyPr>
            <a:normAutofit fontScale="62500" lnSpcReduction="20000"/>
          </a:bodyPr>
          <a:lstStyle/>
          <a:p>
            <a:pPr>
              <a:lnSpc>
                <a:spcPct val="120000"/>
              </a:lnSpc>
              <a:spcBef>
                <a:spcPts val="0"/>
              </a:spcBef>
              <a:buNone/>
            </a:pPr>
            <a:r>
              <a:rPr lang="en-US" b="1" dirty="0"/>
              <a:t>#include &lt;</a:t>
            </a:r>
            <a:r>
              <a:rPr lang="en-US" b="1" dirty="0" err="1"/>
              <a:t>string.h</a:t>
            </a:r>
            <a:r>
              <a:rPr lang="en-US" b="1" dirty="0"/>
              <a:t>&gt;</a:t>
            </a:r>
          </a:p>
          <a:p>
            <a:pPr>
              <a:lnSpc>
                <a:spcPct val="120000"/>
              </a:lnSpc>
              <a:spcBef>
                <a:spcPts val="0"/>
              </a:spcBef>
              <a:buNone/>
            </a:pPr>
            <a:r>
              <a:rPr lang="en-US" b="1" dirty="0"/>
              <a:t>#include&lt;stdio.h&gt;</a:t>
            </a:r>
          </a:p>
          <a:p>
            <a:pPr>
              <a:lnSpc>
                <a:spcPct val="120000"/>
              </a:lnSpc>
              <a:spcBef>
                <a:spcPts val="0"/>
              </a:spcBef>
              <a:buNone/>
            </a:pPr>
            <a:r>
              <a:rPr lang="en-US" b="1" dirty="0"/>
              <a:t>main()</a:t>
            </a:r>
          </a:p>
          <a:p>
            <a:pPr>
              <a:lnSpc>
                <a:spcPct val="120000"/>
              </a:lnSpc>
              <a:spcBef>
                <a:spcPts val="0"/>
              </a:spcBef>
              <a:buNone/>
            </a:pPr>
            <a:r>
              <a:rPr lang="en-US" b="1" dirty="0"/>
              <a:t>{</a:t>
            </a:r>
          </a:p>
          <a:p>
            <a:pPr>
              <a:lnSpc>
                <a:spcPct val="120000"/>
              </a:lnSpc>
              <a:spcBef>
                <a:spcPts val="0"/>
              </a:spcBef>
              <a:buNone/>
            </a:pPr>
            <a:r>
              <a:rPr lang="en-US" b="1" dirty="0"/>
              <a:t>int i, j, k;</a:t>
            </a:r>
          </a:p>
          <a:p>
            <a:pPr>
              <a:lnSpc>
                <a:spcPct val="120000"/>
              </a:lnSpc>
              <a:spcBef>
                <a:spcPts val="0"/>
              </a:spcBef>
              <a:buNone/>
            </a:pPr>
            <a:r>
              <a:rPr lang="en-US" b="1" dirty="0"/>
              <a:t>char </a:t>
            </a:r>
            <a:r>
              <a:rPr lang="en-US" b="1" dirty="0" err="1"/>
              <a:t>first_name</a:t>
            </a:r>
            <a:r>
              <a:rPr lang="en-US" b="1" dirty="0"/>
              <a:t>[10]="Lok" ;</a:t>
            </a:r>
          </a:p>
          <a:p>
            <a:pPr>
              <a:lnSpc>
                <a:spcPct val="120000"/>
              </a:lnSpc>
              <a:spcBef>
                <a:spcPts val="0"/>
              </a:spcBef>
              <a:buNone/>
            </a:pPr>
            <a:r>
              <a:rPr lang="en-US" b="1" dirty="0"/>
              <a:t>char </a:t>
            </a:r>
            <a:r>
              <a:rPr lang="en-US" b="1" dirty="0" err="1"/>
              <a:t>middle_name</a:t>
            </a:r>
            <a:r>
              <a:rPr lang="en-US" b="1" dirty="0"/>
              <a:t>[10]="Prakash";</a:t>
            </a:r>
          </a:p>
          <a:p>
            <a:pPr>
              <a:lnSpc>
                <a:spcPct val="120000"/>
              </a:lnSpc>
              <a:spcBef>
                <a:spcPts val="0"/>
              </a:spcBef>
              <a:buNone/>
            </a:pPr>
            <a:r>
              <a:rPr lang="en-US" b="1" dirty="0"/>
              <a:t>char </a:t>
            </a:r>
            <a:r>
              <a:rPr lang="en-US" b="1" dirty="0" err="1"/>
              <a:t>last_name</a:t>
            </a:r>
            <a:r>
              <a:rPr lang="en-US" b="1" dirty="0"/>
              <a:t>[10]="Pandey";</a:t>
            </a:r>
          </a:p>
          <a:p>
            <a:pPr>
              <a:lnSpc>
                <a:spcPct val="120000"/>
              </a:lnSpc>
              <a:spcBef>
                <a:spcPts val="0"/>
              </a:spcBef>
              <a:buNone/>
            </a:pPr>
            <a:r>
              <a:rPr lang="en-US" b="1" dirty="0"/>
              <a:t>char name[30];</a:t>
            </a:r>
          </a:p>
          <a:p>
            <a:pPr>
              <a:lnSpc>
                <a:spcPct val="120000"/>
              </a:lnSpc>
              <a:spcBef>
                <a:spcPts val="0"/>
              </a:spcBef>
              <a:buNone/>
            </a:pPr>
            <a:r>
              <a:rPr lang="en-US" b="1" dirty="0"/>
              <a:t>for(i=0;first_name[i]!='\0';i++)</a:t>
            </a:r>
          </a:p>
          <a:p>
            <a:pPr>
              <a:lnSpc>
                <a:spcPct val="120000"/>
              </a:lnSpc>
              <a:spcBef>
                <a:spcPts val="0"/>
              </a:spcBef>
              <a:buNone/>
            </a:pPr>
            <a:r>
              <a:rPr lang="en-US" b="1" dirty="0"/>
              <a:t>	name[i]=</a:t>
            </a:r>
            <a:r>
              <a:rPr lang="en-US" b="1" dirty="0" err="1"/>
              <a:t>first_name</a:t>
            </a:r>
            <a:r>
              <a:rPr lang="en-US" b="1" dirty="0"/>
              <a:t>[i];</a:t>
            </a:r>
          </a:p>
          <a:p>
            <a:pPr>
              <a:lnSpc>
                <a:spcPct val="120000"/>
              </a:lnSpc>
              <a:spcBef>
                <a:spcPts val="0"/>
              </a:spcBef>
              <a:buNone/>
            </a:pPr>
            <a:r>
              <a:rPr lang="en-US" b="1" dirty="0"/>
              <a:t>name[i]=' ';</a:t>
            </a:r>
          </a:p>
          <a:p>
            <a:pPr>
              <a:lnSpc>
                <a:spcPct val="120000"/>
              </a:lnSpc>
              <a:spcBef>
                <a:spcPts val="0"/>
              </a:spcBef>
              <a:buNone/>
            </a:pPr>
            <a:endParaRPr lang="en-US" b="1" dirty="0"/>
          </a:p>
          <a:p>
            <a:pPr>
              <a:lnSpc>
                <a:spcPct val="120000"/>
              </a:lnSpc>
              <a:spcBef>
                <a:spcPts val="0"/>
              </a:spcBef>
              <a:buNone/>
            </a:pPr>
            <a:r>
              <a:rPr lang="en-US" b="1" dirty="0"/>
              <a:t>for(j=0;middle_name[j]!='\0';j++)</a:t>
            </a:r>
          </a:p>
          <a:p>
            <a:pPr>
              <a:lnSpc>
                <a:spcPct val="120000"/>
              </a:lnSpc>
              <a:spcBef>
                <a:spcPts val="0"/>
              </a:spcBef>
              <a:buNone/>
            </a:pPr>
            <a:r>
              <a:rPr lang="en-US" b="1" dirty="0"/>
              <a:t>		name[i+j+1]=</a:t>
            </a:r>
            <a:r>
              <a:rPr lang="en-US" b="1" dirty="0" err="1"/>
              <a:t>middle_name</a:t>
            </a:r>
            <a:r>
              <a:rPr lang="en-US" b="1" dirty="0"/>
              <a:t>[j];</a:t>
            </a:r>
          </a:p>
          <a:p>
            <a:pPr>
              <a:lnSpc>
                <a:spcPct val="120000"/>
              </a:lnSpc>
              <a:spcBef>
                <a:spcPts val="0"/>
              </a:spcBef>
              <a:buNone/>
            </a:pPr>
            <a:r>
              <a:rPr lang="en-US" b="1" dirty="0"/>
              <a:t>	name[i+j+1]=' ';</a:t>
            </a:r>
          </a:p>
          <a:p>
            <a:pPr>
              <a:lnSpc>
                <a:spcPct val="120000"/>
              </a:lnSpc>
              <a:spcBef>
                <a:spcPts val="0"/>
              </a:spcBef>
              <a:buNone/>
            </a:pPr>
            <a:r>
              <a:rPr lang="en-US" b="1" dirty="0"/>
              <a:t>for(k=0;last_name[k]!='\0';k++)</a:t>
            </a:r>
          </a:p>
          <a:p>
            <a:pPr>
              <a:lnSpc>
                <a:spcPct val="120000"/>
              </a:lnSpc>
              <a:spcBef>
                <a:spcPts val="0"/>
              </a:spcBef>
              <a:buNone/>
            </a:pPr>
            <a:r>
              <a:rPr lang="en-US" b="1" dirty="0"/>
              <a:t>		name[i+j+k+2]=</a:t>
            </a:r>
            <a:r>
              <a:rPr lang="en-US" b="1" dirty="0" err="1"/>
              <a:t>last_name</a:t>
            </a:r>
            <a:r>
              <a:rPr lang="en-US" b="1" dirty="0"/>
              <a:t>[k];</a:t>
            </a:r>
          </a:p>
          <a:p>
            <a:pPr>
              <a:lnSpc>
                <a:spcPct val="120000"/>
              </a:lnSpc>
              <a:spcBef>
                <a:spcPts val="0"/>
              </a:spcBef>
              <a:buNone/>
            </a:pPr>
            <a:r>
              <a:rPr lang="en-US" b="1" dirty="0"/>
              <a:t>	name[i+j+k+2]='\0';</a:t>
            </a:r>
          </a:p>
          <a:p>
            <a:pPr>
              <a:lnSpc>
                <a:spcPct val="120000"/>
              </a:lnSpc>
              <a:spcBef>
                <a:spcPts val="0"/>
              </a:spcBef>
              <a:buNone/>
            </a:pPr>
            <a:r>
              <a:rPr lang="en-US" b="1" dirty="0"/>
              <a:t>printf("%s", name);</a:t>
            </a:r>
          </a:p>
          <a:p>
            <a:pPr>
              <a:lnSpc>
                <a:spcPct val="120000"/>
              </a:lnSpc>
              <a:spcBef>
                <a:spcPts val="0"/>
              </a:spcBef>
              <a:buNone/>
            </a:pPr>
            <a:r>
              <a:rPr lang="en-US" b="1" dirty="0"/>
              <a:t>getch();</a:t>
            </a:r>
          </a:p>
          <a:p>
            <a:pPr>
              <a:lnSpc>
                <a:spcPct val="120000"/>
              </a:lnSpc>
              <a:spcBef>
                <a:spcPts val="0"/>
              </a:spcBef>
              <a:buNone/>
            </a:pPr>
            <a:r>
              <a:rPr lang="en-US"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Another way: </a:t>
            </a:r>
            <a:r>
              <a:rPr lang="en-US" b="1" dirty="0" err="1">
                <a:solidFill>
                  <a:srgbClr val="FF0000"/>
                </a:solidFill>
              </a:rPr>
              <a:t>strcat</a:t>
            </a:r>
            <a:r>
              <a:rPr lang="en-US" b="1" dirty="0">
                <a:solidFill>
                  <a:srgbClr val="FF0000"/>
                </a:solidFill>
              </a:rPr>
              <a:t>()</a:t>
            </a:r>
          </a:p>
        </p:txBody>
      </p:sp>
      <p:sp>
        <p:nvSpPr>
          <p:cNvPr id="2" name="Content Placeholder 1"/>
          <p:cNvSpPr>
            <a:spLocks noGrp="1"/>
          </p:cNvSpPr>
          <p:nvPr>
            <p:ph idx="1"/>
          </p:nvPr>
        </p:nvSpPr>
        <p:spPr/>
        <p:txBody>
          <a:bodyPr/>
          <a:lstStyle/>
          <a:p>
            <a:pPr algn="just"/>
            <a:r>
              <a:rPr lang="en-US" dirty="0"/>
              <a:t>The </a:t>
            </a:r>
            <a:r>
              <a:rPr lang="en-US" i="1" dirty="0" err="1"/>
              <a:t>strcat</a:t>
            </a:r>
            <a:r>
              <a:rPr lang="en-US" i="1" dirty="0"/>
              <a:t>()</a:t>
            </a:r>
            <a:r>
              <a:rPr lang="en-US" dirty="0"/>
              <a:t> function concatenates two strings i.e. it appends one string at the end of another.</a:t>
            </a:r>
          </a:p>
          <a:p>
            <a:pPr algn="just"/>
            <a:r>
              <a:rPr lang="en-US" dirty="0"/>
              <a:t>It accepts two strings as parameters and stores the contents of the second string at the end of the first string.</a:t>
            </a:r>
          </a:p>
          <a:p>
            <a:pPr algn="just"/>
            <a:r>
              <a:rPr lang="en-US" dirty="0"/>
              <a:t>Syntax:</a:t>
            </a:r>
          </a:p>
          <a:p>
            <a:pPr algn="just">
              <a:buNone/>
            </a:pPr>
            <a:r>
              <a:rPr lang="en-US" dirty="0"/>
              <a:t>			</a:t>
            </a:r>
            <a:r>
              <a:rPr lang="en-US" dirty="0" err="1">
                <a:solidFill>
                  <a:srgbClr val="FF0000"/>
                </a:solidFill>
              </a:rPr>
              <a:t>strcat</a:t>
            </a:r>
            <a:r>
              <a:rPr lang="en-US" dirty="0">
                <a:solidFill>
                  <a:srgbClr val="FF0000"/>
                </a:solidFill>
              </a:rPr>
              <a:t>(</a:t>
            </a:r>
            <a:r>
              <a:rPr lang="en-US" dirty="0" err="1">
                <a:solidFill>
                  <a:srgbClr val="FF0000"/>
                </a:solidFill>
              </a:rPr>
              <a:t>first_string</a:t>
            </a:r>
            <a:r>
              <a:rPr lang="en-US" dirty="0">
                <a:solidFill>
                  <a:srgbClr val="FF0000"/>
                </a:solidFill>
              </a:rPr>
              <a:t>, </a:t>
            </a:r>
            <a:r>
              <a:rPr lang="en-US" dirty="0" err="1">
                <a:solidFill>
                  <a:srgbClr val="FF0000"/>
                </a:solidFill>
              </a:rPr>
              <a:t>second_string</a:t>
            </a:r>
            <a:r>
              <a:rPr lang="en-US" dirty="0">
                <a:solidFill>
                  <a:srgbClr val="FF0000"/>
                </a:solidFill>
              </a:rPr>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684021"/>
            <a:ext cx="8229600" cy="5854891"/>
          </a:xfrm>
        </p:spPr>
        <p:txBody>
          <a:bodyPr>
            <a:normAutofit fontScale="85000" lnSpcReduction="20000"/>
          </a:bodyPr>
          <a:lstStyle/>
          <a:p>
            <a:pPr>
              <a:buNone/>
            </a:pPr>
            <a:r>
              <a:rPr lang="en-US" dirty="0">
                <a:latin typeface="Times New Roman" pitchFamily="18" charset="0"/>
                <a:cs typeface="Times New Roman" pitchFamily="18" charset="0"/>
              </a:rPr>
              <a:t>#include &lt;stdio.h&gt;</a:t>
            </a:r>
          </a:p>
          <a:p>
            <a:pPr>
              <a:buNone/>
            </a:pPr>
            <a:r>
              <a:rPr lang="en-US" dirty="0">
                <a:latin typeface="Times New Roman" pitchFamily="18" charset="0"/>
                <a:cs typeface="Times New Roman" pitchFamily="18" charset="0"/>
              </a:rPr>
              <a:t>#include &lt;conio.h&gt;</a:t>
            </a:r>
          </a:p>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string.h</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first_name</a:t>
            </a:r>
            <a:r>
              <a:rPr lang="en-US" dirty="0">
                <a:latin typeface="Times New Roman" pitchFamily="18" charset="0"/>
                <a:cs typeface="Times New Roman" pitchFamily="18" charset="0"/>
              </a:rPr>
              <a:t>[30]=“……" ;</a:t>
            </a:r>
          </a:p>
          <a:p>
            <a:pPr>
              <a:buNone/>
            </a:pPr>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middle_name</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last_name</a:t>
            </a:r>
            <a:r>
              <a:rPr lang="en-US" dirty="0">
                <a:latin typeface="Times New Roman" pitchFamily="18" charset="0"/>
                <a:cs typeface="Times New Roman" pitchFamily="18" charset="0"/>
              </a:rPr>
              <a:t>[]=" ……..";</a:t>
            </a:r>
          </a:p>
          <a:p>
            <a:pPr>
              <a:buNone/>
            </a:pPr>
            <a:r>
              <a:rPr lang="en-US" dirty="0" err="1">
                <a:latin typeface="Times New Roman" pitchFamily="18" charset="0"/>
                <a:cs typeface="Times New Roman" pitchFamily="18" charset="0"/>
              </a:rPr>
              <a:t>strcat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first_name,middle_name</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puts(</a:t>
            </a:r>
            <a:r>
              <a:rPr lang="en-US" dirty="0" err="1">
                <a:latin typeface="Times New Roman" pitchFamily="18" charset="0"/>
                <a:cs typeface="Times New Roman" pitchFamily="18" charset="0"/>
              </a:rPr>
              <a:t>first_name</a:t>
            </a: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strcat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first_name,last_name</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puts(</a:t>
            </a:r>
            <a:r>
              <a:rPr lang="en-US" dirty="0" err="1">
                <a:latin typeface="Times New Roman" pitchFamily="18" charset="0"/>
                <a:cs typeface="Times New Roman" pitchFamily="18" charset="0"/>
              </a:rPr>
              <a:t>first_name</a:t>
            </a: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getch</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Comparison of Two Strings</a:t>
            </a:r>
          </a:p>
        </p:txBody>
      </p:sp>
      <p:sp>
        <p:nvSpPr>
          <p:cNvPr id="2" name="Content Placeholder 1"/>
          <p:cNvSpPr>
            <a:spLocks noGrp="1"/>
          </p:cNvSpPr>
          <p:nvPr>
            <p:ph idx="1"/>
          </p:nvPr>
        </p:nvSpPr>
        <p:spPr/>
        <p:txBody>
          <a:bodyPr/>
          <a:lstStyle/>
          <a:p>
            <a:pPr algn="just"/>
            <a:r>
              <a:rPr lang="en-US" dirty="0"/>
              <a:t>C does not permit the comparison of two strings directly; i.e. statements such as</a:t>
            </a:r>
          </a:p>
          <a:p>
            <a:pPr algn="just">
              <a:buNone/>
            </a:pPr>
            <a:r>
              <a:rPr lang="en-US" dirty="0"/>
              <a:t>		</a:t>
            </a:r>
            <a:r>
              <a:rPr lang="en-US" dirty="0">
                <a:solidFill>
                  <a:srgbClr val="FF0000"/>
                </a:solidFill>
              </a:rPr>
              <a:t>if(name1==name2)</a:t>
            </a:r>
          </a:p>
          <a:p>
            <a:pPr algn="just">
              <a:buNone/>
            </a:pPr>
            <a:r>
              <a:rPr lang="en-US" dirty="0">
                <a:solidFill>
                  <a:srgbClr val="FF0000"/>
                </a:solidFill>
              </a:rPr>
              <a:t>		if(name==“</a:t>
            </a:r>
            <a:r>
              <a:rPr lang="en-US" dirty="0" err="1">
                <a:solidFill>
                  <a:srgbClr val="FF0000"/>
                </a:solidFill>
              </a:rPr>
              <a:t>abc</a:t>
            </a:r>
            <a:r>
              <a:rPr lang="en-US" dirty="0">
                <a:solidFill>
                  <a:srgbClr val="FF0000"/>
                </a:solidFill>
              </a:rPr>
              <a:t>”)</a:t>
            </a:r>
          </a:p>
          <a:p>
            <a:pPr algn="just">
              <a:buNone/>
            </a:pPr>
            <a:r>
              <a:rPr lang="en-US" dirty="0"/>
              <a:t>	are not permitted.</a:t>
            </a:r>
          </a:p>
          <a:p>
            <a:pPr algn="just"/>
            <a:r>
              <a:rPr lang="en-US" dirty="0"/>
              <a:t>The comparison of two strings has to be done character by character.</a:t>
            </a:r>
          </a:p>
          <a:p>
            <a:pPr algn="just"/>
            <a:r>
              <a:rPr lang="en-US" dirty="0"/>
              <a:t> The comparison is done until there is a mismatch or one of the strings terminates into a null character, whichever occurs first.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385917"/>
            <a:ext cx="8534400" cy="6324599"/>
          </a:xfrm>
        </p:spPr>
        <p:txBody>
          <a:bodyPr>
            <a:normAutofit fontScale="62500" lnSpcReduction="20000"/>
          </a:bodyPr>
          <a:lstStyle/>
          <a:p>
            <a:pPr>
              <a:buNone/>
            </a:pPr>
            <a:r>
              <a:rPr lang="en-US" dirty="0">
                <a:latin typeface="Times New Roman" pitchFamily="18" charset="0"/>
                <a:cs typeface="Times New Roman" pitchFamily="18" charset="0"/>
              </a:rPr>
              <a:t>#include &lt;stdio.h&gt;</a:t>
            </a:r>
          </a:p>
          <a:p>
            <a:pPr>
              <a:buNone/>
            </a:pPr>
            <a:r>
              <a:rPr lang="en-US" dirty="0">
                <a:latin typeface="Times New Roman" pitchFamily="18" charset="0"/>
                <a:cs typeface="Times New Roman" pitchFamily="18" charset="0"/>
              </a:rPr>
              <a:t>#include &lt;conio.h&gt;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str1[30], str2[40];</a:t>
            </a:r>
          </a:p>
          <a:p>
            <a:pPr>
              <a:buNone/>
            </a:pPr>
            <a:r>
              <a:rPr lang="en-US" dirty="0">
                <a:latin typeface="Times New Roman" pitchFamily="18" charset="0"/>
                <a:cs typeface="Times New Roman" pitchFamily="18" charset="0"/>
              </a:rPr>
              <a:t>int i=0;</a:t>
            </a:r>
          </a:p>
          <a:p>
            <a:pPr>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("Enter first string:\t");</a:t>
            </a:r>
          </a:p>
          <a:p>
            <a:pPr>
              <a:buNone/>
            </a:pPr>
            <a:r>
              <a:rPr lang="en-US" dirty="0">
                <a:latin typeface="Times New Roman" pitchFamily="18" charset="0"/>
                <a:cs typeface="Times New Roman" pitchFamily="18" charset="0"/>
              </a:rPr>
              <a:t>gets(str1);</a:t>
            </a: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second string:\t");</a:t>
            </a:r>
          </a:p>
          <a:p>
            <a:pPr>
              <a:buNone/>
            </a:pPr>
            <a:r>
              <a:rPr lang="en-US" dirty="0">
                <a:latin typeface="Times New Roman" pitchFamily="18" charset="0"/>
                <a:cs typeface="Times New Roman" pitchFamily="18" charset="0"/>
              </a:rPr>
              <a:t>gets(str2);</a:t>
            </a:r>
          </a:p>
          <a:p>
            <a:pPr>
              <a:buNone/>
            </a:pPr>
            <a:r>
              <a:rPr lang="en-US" dirty="0">
                <a:latin typeface="Times New Roman" pitchFamily="18" charset="0"/>
                <a:cs typeface="Times New Roman" pitchFamily="18" charset="0"/>
              </a:rPr>
              <a:t>	while(str1[i]==str2[i] &amp;&amp; str1[i]!='\0' &amp;&amp;str2[i]!='\0')</a:t>
            </a:r>
          </a:p>
          <a:p>
            <a:pPr>
              <a:buNone/>
            </a:pPr>
            <a:r>
              <a:rPr lang="en-US" dirty="0">
                <a:latin typeface="Times New Roman" pitchFamily="18" charset="0"/>
                <a:cs typeface="Times New Roman" pitchFamily="18" charset="0"/>
              </a:rPr>
              <a:t>		i++;</a:t>
            </a:r>
          </a:p>
          <a:p>
            <a:pPr>
              <a:buNone/>
            </a:pPr>
            <a:r>
              <a:rPr lang="en-US" dirty="0">
                <a:latin typeface="Times New Roman" pitchFamily="18" charset="0"/>
                <a:cs typeface="Times New Roman" pitchFamily="18" charset="0"/>
              </a:rPr>
              <a:t>	if(str1[i]=='\0' &amp;&amp; str2[i]=='\0')</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nStrings</a:t>
            </a:r>
            <a:r>
              <a:rPr lang="en-US" dirty="0">
                <a:latin typeface="Times New Roman" pitchFamily="18" charset="0"/>
                <a:cs typeface="Times New Roman" pitchFamily="18" charset="0"/>
              </a:rPr>
              <a:t> are equal.");</a:t>
            </a:r>
          </a:p>
          <a:p>
            <a:pPr>
              <a:buNone/>
            </a:pPr>
            <a:r>
              <a:rPr lang="en-US" dirty="0">
                <a:latin typeface="Times New Roman" pitchFamily="18" charset="0"/>
                <a:cs typeface="Times New Roman" pitchFamily="18" charset="0"/>
              </a:rPr>
              <a:t>	else</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nStrings</a:t>
            </a:r>
            <a:r>
              <a:rPr lang="en-US" dirty="0">
                <a:latin typeface="Times New Roman" pitchFamily="18" charset="0"/>
                <a:cs typeface="Times New Roman" pitchFamily="18" charset="0"/>
              </a:rPr>
              <a:t> are unequal");</a:t>
            </a:r>
          </a:p>
          <a:p>
            <a:pPr>
              <a:buNone/>
            </a:pPr>
            <a:r>
              <a:rPr lang="en-US" dirty="0" err="1">
                <a:latin typeface="Times New Roman" pitchFamily="18" charset="0"/>
                <a:cs typeface="Times New Roman" pitchFamily="18" charset="0"/>
              </a:rPr>
              <a:t>getch</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Another way: </a:t>
            </a:r>
            <a:r>
              <a:rPr lang="en-US" b="1" dirty="0" err="1">
                <a:solidFill>
                  <a:srgbClr val="FF0000"/>
                </a:solidFill>
              </a:rPr>
              <a:t>strcmp</a:t>
            </a:r>
            <a:r>
              <a:rPr lang="en-US" b="1" dirty="0">
                <a:solidFill>
                  <a:srgbClr val="FF0000"/>
                </a:solidFill>
              </a:rPr>
              <a:t>()</a:t>
            </a:r>
          </a:p>
        </p:txBody>
      </p:sp>
      <p:sp>
        <p:nvSpPr>
          <p:cNvPr id="2" name="Content Placeholder 1"/>
          <p:cNvSpPr>
            <a:spLocks noGrp="1"/>
          </p:cNvSpPr>
          <p:nvPr>
            <p:ph idx="1"/>
          </p:nvPr>
        </p:nvSpPr>
        <p:spPr/>
        <p:txBody>
          <a:bodyPr/>
          <a:lstStyle/>
          <a:p>
            <a:pPr algn="just"/>
            <a:r>
              <a:rPr lang="en-US" dirty="0"/>
              <a:t>The </a:t>
            </a:r>
            <a:r>
              <a:rPr lang="en-US" i="1" dirty="0" err="1"/>
              <a:t>strcmp</a:t>
            </a:r>
            <a:r>
              <a:rPr lang="en-US" i="1" dirty="0"/>
              <a:t>()</a:t>
            </a:r>
            <a:r>
              <a:rPr lang="en-US" dirty="0"/>
              <a:t> function compares two strings to find out whether they are same or different.</a:t>
            </a:r>
          </a:p>
          <a:p>
            <a:pPr algn="just"/>
            <a:r>
              <a:rPr lang="en-US" dirty="0"/>
              <a:t>It accepts two strings as parameters and returns an integer 0 if the strings are equal.</a:t>
            </a:r>
          </a:p>
          <a:p>
            <a:pPr algn="just"/>
            <a:r>
              <a:rPr lang="en-US" dirty="0"/>
              <a:t>If the two strings are unequal, then it returns an integer that has the numeric difference (ASCII value difference) between the first non-matching characters in the strings.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152401"/>
            <a:ext cx="8763000" cy="6569074"/>
          </a:xfrm>
        </p:spPr>
        <p:txBody>
          <a:bodyPr>
            <a:normAutofit fontScale="62500" lnSpcReduction="20000"/>
          </a:bodyPr>
          <a:lstStyle/>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string.h</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#include&lt;stdio.h&gt;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str1[30],str2[40];</a:t>
            </a:r>
          </a:p>
          <a:p>
            <a:pPr>
              <a:buNone/>
            </a:pPr>
            <a:r>
              <a:rPr lang="en-US" dirty="0">
                <a:latin typeface="Times New Roman" pitchFamily="18" charset="0"/>
                <a:cs typeface="Times New Roman" pitchFamily="18" charset="0"/>
              </a:rPr>
              <a:t>int diff;</a:t>
            </a:r>
          </a:p>
          <a:p>
            <a:pPr>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("Enter first string:\t");</a:t>
            </a:r>
          </a:p>
          <a:p>
            <a:pPr>
              <a:buNone/>
            </a:pPr>
            <a:r>
              <a:rPr lang="en-US" dirty="0">
                <a:latin typeface="Times New Roman" pitchFamily="18" charset="0"/>
                <a:cs typeface="Times New Roman" pitchFamily="18" charset="0"/>
              </a:rPr>
              <a:t>gets(str1);</a:t>
            </a: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second string:\t");</a:t>
            </a:r>
          </a:p>
          <a:p>
            <a:pPr>
              <a:buNone/>
            </a:pPr>
            <a:r>
              <a:rPr lang="en-US" dirty="0">
                <a:latin typeface="Times New Roman" pitchFamily="18" charset="0"/>
                <a:cs typeface="Times New Roman" pitchFamily="18" charset="0"/>
              </a:rPr>
              <a:t>gets(str2);</a:t>
            </a:r>
          </a:p>
          <a:p>
            <a:pPr>
              <a:buNone/>
            </a:pPr>
            <a:r>
              <a:rPr lang="en-US" dirty="0">
                <a:latin typeface="Times New Roman" pitchFamily="18" charset="0"/>
                <a:cs typeface="Times New Roman" pitchFamily="18" charset="0"/>
              </a:rPr>
              <a:t>diff=</a:t>
            </a:r>
            <a:r>
              <a:rPr lang="en-US" dirty="0" err="1">
                <a:latin typeface="Times New Roman" pitchFamily="18" charset="0"/>
                <a:cs typeface="Times New Roman" pitchFamily="18" charset="0"/>
              </a:rPr>
              <a:t>strcmp</a:t>
            </a:r>
            <a:r>
              <a:rPr lang="en-US" dirty="0">
                <a:latin typeface="Times New Roman" pitchFamily="18" charset="0"/>
                <a:cs typeface="Times New Roman" pitchFamily="18" charset="0"/>
              </a:rPr>
              <a:t>(str1, str2);</a:t>
            </a:r>
          </a:p>
          <a:p>
            <a:pPr>
              <a:buNone/>
            </a:pPr>
            <a:r>
              <a:rPr lang="en-US" dirty="0">
                <a:latin typeface="Times New Roman" pitchFamily="18" charset="0"/>
                <a:cs typeface="Times New Roman" pitchFamily="18" charset="0"/>
              </a:rPr>
              <a:t>if(diff&gt;0)</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a:t>
            </a:r>
            <a:r>
              <a:rPr lang="en-US" dirty="0">
                <a:latin typeface="Times New Roman" pitchFamily="18" charset="0"/>
                <a:cs typeface="Times New Roman" pitchFamily="18" charset="0"/>
              </a:rPr>
              <a:t> is greater than %s by ASCII value difference %d", str1, str2, diff);</a:t>
            </a:r>
          </a:p>
          <a:p>
            <a:pPr>
              <a:buNone/>
            </a:pPr>
            <a:r>
              <a:rPr lang="en-US" dirty="0">
                <a:latin typeface="Times New Roman" pitchFamily="18" charset="0"/>
                <a:cs typeface="Times New Roman" pitchFamily="18" charset="0"/>
              </a:rPr>
              <a:t>else if(diff&lt;0)</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a:t>
            </a:r>
            <a:r>
              <a:rPr lang="en-US" dirty="0">
                <a:latin typeface="Times New Roman" pitchFamily="18" charset="0"/>
                <a:cs typeface="Times New Roman" pitchFamily="18" charset="0"/>
              </a:rPr>
              <a:t> is smaller than %s by ASCII value difference %d", str1, str2, diff);</a:t>
            </a:r>
          </a:p>
          <a:p>
            <a:pPr>
              <a:buNone/>
            </a:pPr>
            <a:r>
              <a:rPr lang="en-US" dirty="0">
                <a:latin typeface="Times New Roman" pitchFamily="18" charset="0"/>
                <a:cs typeface="Times New Roman" pitchFamily="18" charset="0"/>
              </a:rPr>
              <a:t>else</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a:t>
            </a:r>
            <a:r>
              <a:rPr lang="en-US" dirty="0">
                <a:latin typeface="Times New Roman" pitchFamily="18" charset="0"/>
                <a:cs typeface="Times New Roman" pitchFamily="18" charset="0"/>
              </a:rPr>
              <a:t> is same as %s", str1, str2);</a:t>
            </a:r>
          </a:p>
          <a:p>
            <a:pPr>
              <a:buNone/>
            </a:pPr>
            <a:r>
              <a:rPr lang="en-US" dirty="0">
                <a:latin typeface="Times New Roman" pitchFamily="18" charset="0"/>
                <a:cs typeface="Times New Roman" pitchFamily="18" charset="0"/>
              </a:rPr>
              <a:t>getch();</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990600"/>
          </a:xfrm>
        </p:spPr>
        <p:txBody>
          <a:bodyPr/>
          <a:lstStyle/>
          <a:p>
            <a:r>
              <a:rPr lang="en-US" b="1" dirty="0">
                <a:solidFill>
                  <a:srgbClr val="FF0000"/>
                </a:solidFill>
              </a:rPr>
              <a:t>Reversing  a String</a:t>
            </a:r>
          </a:p>
        </p:txBody>
      </p:sp>
      <p:sp>
        <p:nvSpPr>
          <p:cNvPr id="2" name="Content Placeholder 1"/>
          <p:cNvSpPr>
            <a:spLocks noGrp="1"/>
          </p:cNvSpPr>
          <p:nvPr>
            <p:ph idx="1"/>
          </p:nvPr>
        </p:nvSpPr>
        <p:spPr>
          <a:xfrm>
            <a:off x="1295400" y="1143001"/>
            <a:ext cx="8915400" cy="5578474"/>
          </a:xfrm>
        </p:spPr>
        <p:txBody>
          <a:bodyPr>
            <a:normAutofit fontScale="700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string[25], </a:t>
            </a:r>
            <a:r>
              <a:rPr lang="en-US" b="1" dirty="0" err="1">
                <a:latin typeface="Times New Roman" pitchFamily="18" charset="0"/>
                <a:cs typeface="Times New Roman" pitchFamily="18" charset="0"/>
              </a:rPr>
              <a:t>reverse_string</a:t>
            </a:r>
            <a:r>
              <a:rPr lang="en-US" b="1" dirty="0">
                <a:latin typeface="Times New Roman" pitchFamily="18" charset="0"/>
                <a:cs typeface="Times New Roman" pitchFamily="18" charset="0"/>
              </a:rPr>
              <a:t>[25];</a:t>
            </a:r>
          </a:p>
          <a:p>
            <a:pPr>
              <a:buNone/>
            </a:pPr>
            <a:r>
              <a:rPr lang="en-US" b="1" dirty="0">
                <a:latin typeface="Times New Roman" pitchFamily="18" charset="0"/>
                <a:cs typeface="Times New Roman" pitchFamily="18" charset="0"/>
              </a:rPr>
              <a:t>int length, i, j;</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string to be reversed:");</a:t>
            </a:r>
          </a:p>
          <a:p>
            <a:pPr>
              <a:buNone/>
            </a:pPr>
            <a:r>
              <a:rPr lang="en-US" b="1" dirty="0">
                <a:latin typeface="Times New Roman" pitchFamily="18" charset="0"/>
                <a:cs typeface="Times New Roman" pitchFamily="18" charset="0"/>
              </a:rPr>
              <a:t>gets(string);</a:t>
            </a:r>
          </a:p>
          <a:p>
            <a:pPr>
              <a:buNone/>
            </a:pPr>
            <a:r>
              <a:rPr lang="en-US" b="1" dirty="0">
                <a:latin typeface="Times New Roman" pitchFamily="18" charset="0"/>
                <a:cs typeface="Times New Roman" pitchFamily="18" charset="0"/>
              </a:rPr>
              <a:t>length=</a:t>
            </a:r>
            <a:r>
              <a:rPr lang="en-US" b="1" dirty="0" err="1">
                <a:latin typeface="Times New Roman" pitchFamily="18" charset="0"/>
                <a:cs typeface="Times New Roman" pitchFamily="18" charset="0"/>
              </a:rPr>
              <a:t>strlen</a:t>
            </a:r>
            <a:r>
              <a:rPr lang="en-US" b="1" dirty="0">
                <a:latin typeface="Times New Roman" pitchFamily="18" charset="0"/>
                <a:cs typeface="Times New Roman" pitchFamily="18" charset="0"/>
              </a:rPr>
              <a:t>(string);</a:t>
            </a:r>
          </a:p>
          <a:p>
            <a:pPr>
              <a:buNone/>
            </a:pPr>
            <a:r>
              <a:rPr lang="en-US" b="1" dirty="0">
                <a:latin typeface="Times New Roman" pitchFamily="18" charset="0"/>
                <a:cs typeface="Times New Roman" pitchFamily="18" charset="0"/>
              </a:rPr>
              <a:t>for(j=0,i=length-1;j&lt;</a:t>
            </a:r>
            <a:r>
              <a:rPr lang="en-US" b="1" dirty="0" err="1">
                <a:latin typeface="Times New Roman" pitchFamily="18" charset="0"/>
                <a:cs typeface="Times New Roman" pitchFamily="18" charset="0"/>
              </a:rPr>
              <a:t>length;j</a:t>
            </a:r>
            <a:r>
              <a:rPr lang="en-US" b="1" dirty="0">
                <a:latin typeface="Times New Roman" pitchFamily="18" charset="0"/>
                <a:cs typeface="Times New Roman" pitchFamily="18" charset="0"/>
              </a:rPr>
              <a:t>++,i--)</a:t>
            </a:r>
          </a:p>
          <a:p>
            <a:pPr>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reverse_string</a:t>
            </a:r>
            <a:r>
              <a:rPr lang="en-US" b="1" dirty="0">
                <a:latin typeface="Times New Roman" pitchFamily="18" charset="0"/>
                <a:cs typeface="Times New Roman" pitchFamily="18" charset="0"/>
              </a:rPr>
              <a:t>[j]=string[i];</a:t>
            </a:r>
          </a:p>
          <a:p>
            <a:pPr>
              <a:buNone/>
            </a:pPr>
            <a:r>
              <a:rPr lang="en-US" b="1" dirty="0" err="1">
                <a:latin typeface="Times New Roman" pitchFamily="18" charset="0"/>
                <a:cs typeface="Times New Roman" pitchFamily="18" charset="0"/>
              </a:rPr>
              <a:t>reverse_string</a:t>
            </a:r>
            <a:r>
              <a:rPr lang="en-US" b="1" dirty="0">
                <a:latin typeface="Times New Roman" pitchFamily="18" charset="0"/>
                <a:cs typeface="Times New Roman" pitchFamily="18" charset="0"/>
              </a:rPr>
              <a:t>[j]='\0';</a:t>
            </a:r>
          </a:p>
          <a:p>
            <a:pPr>
              <a:buNone/>
            </a:pPr>
            <a:r>
              <a:rPr lang="en-US" b="1" dirty="0">
                <a:latin typeface="Times New Roman" pitchFamily="18" charset="0"/>
                <a:cs typeface="Times New Roman" pitchFamily="18" charset="0"/>
              </a:rPr>
              <a:t>puts(</a:t>
            </a:r>
            <a:r>
              <a:rPr lang="en-US" b="1" dirty="0" err="1">
                <a:latin typeface="Times New Roman" pitchFamily="18" charset="0"/>
                <a:cs typeface="Times New Roman" pitchFamily="18" charset="0"/>
              </a:rPr>
              <a:t>reverse_string</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28600"/>
            <a:ext cx="10515600" cy="1325563"/>
          </a:xfrm>
        </p:spPr>
        <p:txBody>
          <a:bodyPr/>
          <a:lstStyle/>
          <a:p>
            <a:r>
              <a:rPr lang="en-US" b="1" dirty="0">
                <a:solidFill>
                  <a:srgbClr val="FF0000"/>
                </a:solidFill>
              </a:rPr>
              <a:t>Another Way: </a:t>
            </a:r>
            <a:r>
              <a:rPr lang="en-US" b="1" dirty="0" err="1">
                <a:solidFill>
                  <a:srgbClr val="FF0000"/>
                </a:solidFill>
              </a:rPr>
              <a:t>strrev</a:t>
            </a:r>
            <a:r>
              <a:rPr lang="en-US" b="1" dirty="0">
                <a:solidFill>
                  <a:srgbClr val="FF0000"/>
                </a:solidFill>
              </a:rPr>
              <a:t>()</a:t>
            </a:r>
          </a:p>
        </p:txBody>
      </p:sp>
      <p:sp>
        <p:nvSpPr>
          <p:cNvPr id="2" name="Content Placeholder 1"/>
          <p:cNvSpPr>
            <a:spLocks noGrp="1"/>
          </p:cNvSpPr>
          <p:nvPr>
            <p:ph idx="1"/>
          </p:nvPr>
        </p:nvSpPr>
        <p:spPr/>
        <p:txBody>
          <a:bodyPr/>
          <a:lstStyle/>
          <a:p>
            <a:pPr algn="just"/>
            <a:r>
              <a:rPr lang="en-US" dirty="0"/>
              <a:t>The function </a:t>
            </a:r>
            <a:r>
              <a:rPr lang="en-US" i="1" dirty="0" err="1"/>
              <a:t>strrev</a:t>
            </a:r>
            <a:r>
              <a:rPr lang="en-US" i="1" dirty="0"/>
              <a:t>()</a:t>
            </a:r>
            <a:r>
              <a:rPr lang="en-US" dirty="0"/>
              <a:t> is used to reverse all characters in a string except the null character at the end of string.</a:t>
            </a:r>
          </a:p>
          <a:p>
            <a:pPr algn="just"/>
            <a:r>
              <a:rPr lang="en-US" dirty="0"/>
              <a:t>E.g. The reverse of string “BIM” is “MIB”.</a:t>
            </a:r>
          </a:p>
          <a:p>
            <a:pPr algn="just"/>
            <a:r>
              <a:rPr lang="en-US" dirty="0"/>
              <a:t>Syntax:</a:t>
            </a:r>
          </a:p>
          <a:p>
            <a:pPr algn="just">
              <a:buNone/>
            </a:pPr>
            <a:r>
              <a:rPr lang="en-US" dirty="0"/>
              <a:t>			</a:t>
            </a:r>
            <a:r>
              <a:rPr lang="en-US" dirty="0" err="1">
                <a:solidFill>
                  <a:srgbClr val="FF0000"/>
                </a:solidFill>
              </a:rPr>
              <a:t>strrev</a:t>
            </a:r>
            <a:r>
              <a:rPr lang="en-US" dirty="0">
                <a:solidFill>
                  <a:srgbClr val="FF0000"/>
                </a:solidFill>
              </a:rPr>
              <a:t>(string);</a:t>
            </a:r>
          </a:p>
          <a:p>
            <a:pPr algn="just"/>
            <a:r>
              <a:rPr lang="en-US" dirty="0"/>
              <a:t>Here, the characters in the string “</a:t>
            </a:r>
            <a:r>
              <a:rPr lang="en-US" dirty="0">
                <a:solidFill>
                  <a:srgbClr val="FF0000"/>
                </a:solidFill>
              </a:rPr>
              <a:t>string</a:t>
            </a:r>
            <a:r>
              <a:rPr lang="en-US" dirty="0"/>
              <a:t>” are reversed and the reversed string is stored in “</a:t>
            </a:r>
            <a:r>
              <a:rPr lang="en-US" dirty="0">
                <a:solidFill>
                  <a:srgbClr val="FF0000"/>
                </a:solidFill>
              </a:rPr>
              <a:t>string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658314"/>
            <a:ext cx="8229600" cy="5854891"/>
          </a:xfrm>
        </p:spPr>
        <p:txBody>
          <a:bodyPr>
            <a:normAutofit lnSpcReduction="10000"/>
          </a:bodyPr>
          <a:lstStyle/>
          <a:p>
            <a:pPr>
              <a:buNone/>
            </a:pPr>
            <a:r>
              <a:rPr lang="en-US" dirty="0">
                <a:latin typeface="Times New Roman" pitchFamily="18" charset="0"/>
                <a:cs typeface="Times New Roman" pitchFamily="18" charset="0"/>
              </a:rPr>
              <a:t>#include &lt;stdio.h&gt;</a:t>
            </a:r>
          </a:p>
          <a:p>
            <a:pPr>
              <a:buNone/>
            </a:pPr>
            <a:r>
              <a:rPr lang="en-US" dirty="0">
                <a:latin typeface="Times New Roman" pitchFamily="18" charset="0"/>
                <a:cs typeface="Times New Roman" pitchFamily="18" charset="0"/>
              </a:rPr>
              <a:t>#include &lt;conio.h&gt;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string[25];</a:t>
            </a:r>
          </a:p>
          <a:p>
            <a:pPr>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nInput</a:t>
            </a:r>
            <a:r>
              <a:rPr lang="en-US" dirty="0">
                <a:latin typeface="Times New Roman" pitchFamily="18" charset="0"/>
                <a:cs typeface="Times New Roman" pitchFamily="18" charset="0"/>
              </a:rPr>
              <a:t> string to be reversed:");</a:t>
            </a:r>
          </a:p>
          <a:p>
            <a:pPr>
              <a:buNone/>
            </a:pPr>
            <a:r>
              <a:rPr lang="en-US" dirty="0">
                <a:latin typeface="Times New Roman" pitchFamily="18" charset="0"/>
                <a:cs typeface="Times New Roman" pitchFamily="18" charset="0"/>
              </a:rPr>
              <a:t>gets(string);</a:t>
            </a:r>
          </a:p>
          <a:p>
            <a:pPr>
              <a:buNone/>
            </a:pPr>
            <a:r>
              <a:rPr lang="en-US" dirty="0" err="1">
                <a:latin typeface="Times New Roman" pitchFamily="18" charset="0"/>
                <a:cs typeface="Times New Roman" pitchFamily="18" charset="0"/>
              </a:rPr>
              <a:t>strrev</a:t>
            </a:r>
            <a:r>
              <a:rPr lang="en-US" dirty="0">
                <a:latin typeface="Times New Roman" pitchFamily="18" charset="0"/>
                <a:cs typeface="Times New Roman" pitchFamily="18" charset="0"/>
              </a:rPr>
              <a:t>(string);</a:t>
            </a: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nThe</a:t>
            </a:r>
            <a:r>
              <a:rPr lang="en-US" dirty="0">
                <a:latin typeface="Times New Roman" pitchFamily="18" charset="0"/>
                <a:cs typeface="Times New Roman" pitchFamily="18" charset="0"/>
              </a:rPr>
              <a:t> reversed string is: %s", string);</a:t>
            </a:r>
          </a:p>
          <a:p>
            <a:pPr>
              <a:buNone/>
            </a:pPr>
            <a:r>
              <a:rPr lang="en-US" dirty="0">
                <a:latin typeface="Times New Roman" pitchFamily="18" charset="0"/>
                <a:cs typeface="Times New Roman" pitchFamily="18" charset="0"/>
              </a:rPr>
              <a:t>getch();</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1325563"/>
          </a:xfrm>
        </p:spPr>
        <p:txBody>
          <a:bodyPr/>
          <a:lstStyle/>
          <a:p>
            <a:r>
              <a:rPr lang="en-US" sz="4400" b="1" dirty="0">
                <a:solidFill>
                  <a:srgbClr val="7030A0"/>
                </a:solidFill>
              </a:rPr>
              <a:t>Initializing String Variables</a:t>
            </a:r>
            <a:endParaRPr lang="en-US" b="1" dirty="0">
              <a:solidFill>
                <a:srgbClr val="7030A0"/>
              </a:solidFill>
            </a:endParaRPr>
          </a:p>
        </p:txBody>
      </p:sp>
      <p:sp>
        <p:nvSpPr>
          <p:cNvPr id="2" name="Content Placeholder 1"/>
          <p:cNvSpPr>
            <a:spLocks noGrp="1"/>
          </p:cNvSpPr>
          <p:nvPr>
            <p:ph idx="1"/>
          </p:nvPr>
        </p:nvSpPr>
        <p:spPr>
          <a:xfrm>
            <a:off x="2057400" y="1325563"/>
            <a:ext cx="8458200" cy="4681729"/>
          </a:xfrm>
        </p:spPr>
        <p:txBody>
          <a:bodyPr>
            <a:normAutofit fontScale="92500" lnSpcReduction="20000"/>
          </a:bodyPr>
          <a:lstStyle/>
          <a:p>
            <a:pPr algn="just"/>
            <a:r>
              <a:rPr lang="en-US" dirty="0"/>
              <a:t>Strings are initialized in either of the following two forms:</a:t>
            </a:r>
          </a:p>
          <a:p>
            <a:pPr algn="just">
              <a:buNone/>
            </a:pPr>
            <a:r>
              <a:rPr lang="en-US" dirty="0"/>
              <a:t>	</a:t>
            </a:r>
            <a:r>
              <a:rPr lang="en-US" dirty="0">
                <a:solidFill>
                  <a:srgbClr val="FF0000"/>
                </a:solidFill>
              </a:rPr>
              <a:t>char name[4]={‘R’,‘A’,‘M’, ‘\0’};</a:t>
            </a:r>
          </a:p>
          <a:p>
            <a:pPr algn="just">
              <a:buNone/>
            </a:pPr>
            <a:r>
              <a:rPr lang="en-US" dirty="0">
                <a:solidFill>
                  <a:srgbClr val="FF0000"/>
                </a:solidFill>
              </a:rPr>
              <a:t>	char name[]={‘R’,‘A’,‘M’, ‘\0’};</a:t>
            </a:r>
          </a:p>
          <a:p>
            <a:pPr algn="just">
              <a:buNone/>
            </a:pPr>
            <a:r>
              <a:rPr lang="en-US" dirty="0">
                <a:solidFill>
                  <a:srgbClr val="FF0000"/>
                </a:solidFill>
              </a:rPr>
              <a:t>	char city[9]={‘N’,‘E’,‘W’, ‘ ’,‘Y’,‘O’,‘R’,‘K’,‘\0’};</a:t>
            </a:r>
          </a:p>
          <a:p>
            <a:pPr algn="just">
              <a:buNone/>
            </a:pPr>
            <a:endParaRPr lang="en-US" dirty="0">
              <a:solidFill>
                <a:srgbClr val="FF0000"/>
              </a:solidFill>
            </a:endParaRPr>
          </a:p>
          <a:p>
            <a:pPr algn="just">
              <a:buNone/>
            </a:pPr>
            <a:r>
              <a:rPr lang="en-US" dirty="0">
                <a:solidFill>
                  <a:srgbClr val="FF0000"/>
                </a:solidFill>
              </a:rPr>
              <a:t>		</a:t>
            </a:r>
          </a:p>
          <a:p>
            <a:pPr algn="just">
              <a:buNone/>
            </a:pPr>
            <a:r>
              <a:rPr lang="en-US" dirty="0">
                <a:solidFill>
                  <a:srgbClr val="FF0000"/>
                </a:solidFill>
              </a:rPr>
              <a:t>	char name[4]=“RAM”;</a:t>
            </a:r>
          </a:p>
          <a:p>
            <a:pPr algn="just">
              <a:buNone/>
            </a:pPr>
            <a:r>
              <a:rPr lang="en-US" dirty="0">
                <a:solidFill>
                  <a:srgbClr val="FF0000"/>
                </a:solidFill>
              </a:rPr>
              <a:t>	char name[]=“RAM”;</a:t>
            </a:r>
          </a:p>
          <a:p>
            <a:pPr algn="just">
              <a:buNone/>
            </a:pPr>
            <a:r>
              <a:rPr lang="en-US" dirty="0">
                <a:solidFill>
                  <a:srgbClr val="FF0000"/>
                </a:solidFill>
              </a:rPr>
              <a:t>	char city[9]=“NEW YORK”;</a:t>
            </a:r>
          </a:p>
          <a:p>
            <a:pPr algn="just"/>
            <a:r>
              <a:rPr lang="en-US" dirty="0"/>
              <a:t>When we initialize a character array by listing its elements, the null terminator or the size of the array must be provided explicitly.</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ectangle 5"/>
          <p:cNvSpPr/>
          <p:nvPr/>
        </p:nvSpPr>
        <p:spPr>
          <a:xfrm>
            <a:off x="4114801" y="2971800"/>
            <a:ext cx="1160895" cy="923330"/>
          </a:xfrm>
          <a:prstGeom prst="rect">
            <a:avLst/>
          </a:prstGeom>
          <a:noFill/>
        </p:spPr>
        <p:txBody>
          <a:bodyPr wrap="none" lIns="91440" tIns="45720" rIns="91440" bIns="45720">
            <a:spAutoFit/>
          </a:bodyPr>
          <a:lstStyle/>
          <a:p>
            <a:pPr algn="ct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OR</a:t>
            </a:r>
          </a:p>
        </p:txBody>
      </p:sp>
      <p:graphicFrame>
        <p:nvGraphicFramePr>
          <p:cNvPr id="7" name="Table 6"/>
          <p:cNvGraphicFramePr>
            <a:graphicFrameLocks noGrp="1"/>
          </p:cNvGraphicFramePr>
          <p:nvPr>
            <p:extLst>
              <p:ext uri="{D42A27DB-BD31-4B8C-83A1-F6EECF244321}">
                <p14:modId xmlns:p14="http://schemas.microsoft.com/office/powerpoint/2010/main" val="1403245017"/>
              </p:ext>
            </p:extLst>
          </p:nvPr>
        </p:nvGraphicFramePr>
        <p:xfrm>
          <a:off x="6362702" y="3477459"/>
          <a:ext cx="4648199" cy="835341"/>
        </p:xfrm>
        <a:graphic>
          <a:graphicData uri="http://schemas.openxmlformats.org/drawingml/2006/table">
            <a:tbl>
              <a:tblPr firstRow="1" bandRow="1">
                <a:tableStyleId>{5C22544A-7EE6-4342-B048-85BDC9FD1C3A}</a:tableStyleId>
              </a:tblPr>
              <a:tblGrid>
                <a:gridCol w="1119011">
                  <a:extLst>
                    <a:ext uri="{9D8B030D-6E8A-4147-A177-3AD203B41FA5}">
                      <a16:colId xmlns:a16="http://schemas.microsoft.com/office/drawing/2014/main" val="20000"/>
                    </a:ext>
                  </a:extLst>
                </a:gridCol>
                <a:gridCol w="1119011">
                  <a:extLst>
                    <a:ext uri="{9D8B030D-6E8A-4147-A177-3AD203B41FA5}">
                      <a16:colId xmlns:a16="http://schemas.microsoft.com/office/drawing/2014/main" val="20001"/>
                    </a:ext>
                  </a:extLst>
                </a:gridCol>
                <a:gridCol w="1267177">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34084">
                <a:tc>
                  <a:txBody>
                    <a:bodyPr/>
                    <a:lstStyle/>
                    <a:p>
                      <a:pPr algn="ctr"/>
                      <a:r>
                        <a:rPr lang="en-US" dirty="0"/>
                        <a:t>R</a:t>
                      </a:r>
                    </a:p>
                  </a:txBody>
                  <a:tcPr/>
                </a:tc>
                <a:tc>
                  <a:txBody>
                    <a:bodyPr/>
                    <a:lstStyle/>
                    <a:p>
                      <a:pPr algn="ctr"/>
                      <a:r>
                        <a:rPr lang="en-US" dirty="0"/>
                        <a:t>A</a:t>
                      </a:r>
                    </a:p>
                  </a:txBody>
                  <a:tcPr/>
                </a:tc>
                <a:tc>
                  <a:txBody>
                    <a:bodyPr/>
                    <a:lstStyle/>
                    <a:p>
                      <a:pPr algn="ctr"/>
                      <a:r>
                        <a:rPr lang="en-US" dirty="0"/>
                        <a:t>M</a:t>
                      </a:r>
                    </a:p>
                  </a:txBody>
                  <a:tcPr/>
                </a:tc>
                <a:tc>
                  <a:txBody>
                    <a:bodyPr/>
                    <a:lstStyle/>
                    <a:p>
                      <a:pPr algn="ctr"/>
                      <a:r>
                        <a:rPr lang="en-US" dirty="0"/>
                        <a:t>\0</a:t>
                      </a:r>
                    </a:p>
                  </a:txBody>
                  <a:tcPr/>
                </a:tc>
                <a:extLst>
                  <a:ext uri="{0D108BD9-81ED-4DB2-BD59-A6C34878D82A}">
                    <a16:rowId xmlns:a16="http://schemas.microsoft.com/office/drawing/2014/main" val="10000"/>
                  </a:ext>
                </a:extLst>
              </a:tr>
              <a:tr h="469581">
                <a:tc>
                  <a:txBody>
                    <a:bodyPr/>
                    <a:lstStyle/>
                    <a:p>
                      <a:pPr algn="ctr"/>
                      <a:r>
                        <a:rPr lang="en-US" dirty="0"/>
                        <a:t>name[0]</a:t>
                      </a:r>
                    </a:p>
                  </a:txBody>
                  <a:tcPr>
                    <a:solidFill>
                      <a:schemeClr val="accent1">
                        <a:tint val="40000"/>
                      </a:schemeClr>
                    </a:solidFill>
                  </a:tcPr>
                </a:tc>
                <a:tc>
                  <a:txBody>
                    <a:bodyPr/>
                    <a:lstStyle/>
                    <a:p>
                      <a:pPr algn="ctr"/>
                      <a:r>
                        <a:rPr lang="en-US" dirty="0"/>
                        <a:t>name[1]</a:t>
                      </a:r>
                    </a:p>
                  </a:txBody>
                  <a:tcPr>
                    <a:solidFill>
                      <a:schemeClr val="accent1">
                        <a:tint val="40000"/>
                      </a:schemeClr>
                    </a:solidFill>
                  </a:tcPr>
                </a:tc>
                <a:tc>
                  <a:txBody>
                    <a:bodyPr/>
                    <a:lstStyle/>
                    <a:p>
                      <a:pPr algn="ctr"/>
                      <a:r>
                        <a:rPr lang="en-US" dirty="0"/>
                        <a:t>name[2]</a:t>
                      </a:r>
                    </a:p>
                  </a:txBody>
                  <a:tcPr>
                    <a:solidFill>
                      <a:schemeClr val="accent1">
                        <a:tint val="40000"/>
                      </a:schemeClr>
                    </a:solidFill>
                  </a:tcPr>
                </a:tc>
                <a:tc>
                  <a:txBody>
                    <a:bodyPr/>
                    <a:lstStyle/>
                    <a:p>
                      <a:pPr algn="ctr"/>
                      <a:r>
                        <a:rPr lang="en-US" dirty="0"/>
                        <a:t>name[3]</a:t>
                      </a:r>
                    </a:p>
                  </a:txBody>
                  <a:tcPr>
                    <a:solidFill>
                      <a:schemeClr val="accent1">
                        <a:tint val="4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76199"/>
            <a:ext cx="8534400" cy="6645275"/>
          </a:xfrm>
        </p:spPr>
        <p:txBody>
          <a:bodyPr>
            <a:normAutofit fontScale="55000" lnSpcReduction="20000"/>
          </a:bodyPr>
          <a:lstStyle/>
          <a:p>
            <a:pPr>
              <a:buNone/>
            </a:pPr>
            <a:r>
              <a:rPr lang="en-US" b="1" dirty="0">
                <a:latin typeface="Times New Roman" pitchFamily="18" charset="0"/>
                <a:cs typeface="Times New Roman" pitchFamily="18" charset="0"/>
              </a:rPr>
              <a:t>/*Program to read a string and check for palindrome*/</a:t>
            </a:r>
          </a:p>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string[50];</a:t>
            </a:r>
          </a:p>
          <a:p>
            <a:pPr>
              <a:buNone/>
            </a:pPr>
            <a:r>
              <a:rPr lang="en-US" b="1" dirty="0">
                <a:latin typeface="Times New Roman" pitchFamily="18" charset="0"/>
                <a:cs typeface="Times New Roman" pitchFamily="18" charset="0"/>
              </a:rPr>
              <a:t>int </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 i, palindrome=1;</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("Enter string:\t");</a:t>
            </a:r>
          </a:p>
          <a:p>
            <a:pPr>
              <a:buNone/>
            </a:pPr>
            <a:r>
              <a:rPr lang="en-US" b="1" dirty="0">
                <a:latin typeface="Times New Roman" pitchFamily="18" charset="0"/>
                <a:cs typeface="Times New Roman" pitchFamily="18" charset="0"/>
              </a:rPr>
              <a:t>gets(string);</a:t>
            </a:r>
          </a:p>
          <a:p>
            <a:pPr>
              <a:buNone/>
            </a:pP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strlen</a:t>
            </a:r>
            <a:r>
              <a:rPr lang="en-US" b="1" dirty="0">
                <a:latin typeface="Times New Roman" pitchFamily="18" charset="0"/>
                <a:cs typeface="Times New Roman" pitchFamily="18" charset="0"/>
              </a:rPr>
              <a:t>(string);</a:t>
            </a:r>
          </a:p>
          <a:p>
            <a:pPr>
              <a:buNone/>
            </a:pPr>
            <a:r>
              <a:rPr lang="en-US" b="1" dirty="0">
                <a:latin typeface="Times New Roman" pitchFamily="18" charset="0"/>
                <a:cs typeface="Times New Roman" pitchFamily="18" charset="0"/>
              </a:rPr>
              <a:t>for(i=0;i&lt;(</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/2);i++)		</a:t>
            </a:r>
            <a:r>
              <a:rPr lang="en-US" b="1" dirty="0">
                <a:solidFill>
                  <a:srgbClr val="FF0000"/>
                </a:solidFill>
                <a:latin typeface="Times New Roman" pitchFamily="18" charset="0"/>
                <a:cs typeface="Times New Roman" pitchFamily="18" charset="0"/>
              </a:rPr>
              <a:t>//odd length=&gt;lower bound=&gt;truncate</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if(string[i]!=string[len-i-1])</a:t>
            </a:r>
          </a:p>
          <a:p>
            <a:pPr>
              <a:buNone/>
            </a:pPr>
            <a:r>
              <a:rPr lang="en-US" b="1" dirty="0">
                <a:latin typeface="Times New Roman" pitchFamily="18" charset="0"/>
                <a:cs typeface="Times New Roman" pitchFamily="18" charset="0"/>
              </a:rPr>
              <a:t>	       palindrome=0;</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if(palindrome==0)</a:t>
            </a:r>
          </a:p>
          <a:p>
            <a:pPr>
              <a:buNone/>
            </a:pPr>
            <a:r>
              <a:rPr lang="en-US" b="1" dirty="0">
                <a:latin typeface="Times New Roman" pitchFamily="18" charset="0"/>
                <a:cs typeface="Times New Roman" pitchFamily="18" charset="0"/>
              </a:rPr>
              <a:t>		printf("\</a:t>
            </a:r>
            <a:r>
              <a:rPr lang="en-US" b="1" dirty="0" err="1">
                <a:latin typeface="Times New Roman" pitchFamily="18" charset="0"/>
                <a:cs typeface="Times New Roman" pitchFamily="18" charset="0"/>
              </a:rPr>
              <a:t>nThe</a:t>
            </a:r>
            <a:r>
              <a:rPr lang="en-US" b="1" dirty="0">
                <a:latin typeface="Times New Roman" pitchFamily="18" charset="0"/>
                <a:cs typeface="Times New Roman" pitchFamily="18" charset="0"/>
              </a:rPr>
              <a:t> input string is not palindrome.");</a:t>
            </a:r>
          </a:p>
          <a:p>
            <a:pPr>
              <a:buNone/>
            </a:pPr>
            <a:endParaRPr lang="en-US"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	else</a:t>
            </a:r>
          </a:p>
          <a:p>
            <a:pPr>
              <a:buNone/>
            </a:pPr>
            <a:r>
              <a:rPr lang="en-US" b="1" dirty="0">
                <a:latin typeface="Times New Roman" pitchFamily="18" charset="0"/>
                <a:cs typeface="Times New Roman" pitchFamily="18" charset="0"/>
              </a:rPr>
              <a:t>		printf("\</a:t>
            </a:r>
            <a:r>
              <a:rPr lang="en-US" b="1" dirty="0" err="1">
                <a:latin typeface="Times New Roman" pitchFamily="18" charset="0"/>
                <a:cs typeface="Times New Roman" pitchFamily="18" charset="0"/>
              </a:rPr>
              <a:t>nThe</a:t>
            </a:r>
            <a:r>
              <a:rPr lang="en-US" b="1" dirty="0">
                <a:latin typeface="Times New Roman" pitchFamily="18" charset="0"/>
                <a:cs typeface="Times New Roman" pitchFamily="18" charset="0"/>
              </a:rPr>
              <a:t> input string is palindrome.");</a:t>
            </a:r>
          </a:p>
          <a:p>
            <a:pPr>
              <a:buNone/>
            </a:pPr>
            <a:r>
              <a:rPr lang="en-US" b="1" dirty="0" err="1">
                <a:latin typeface="Times New Roman" pitchFamily="18" charset="0"/>
                <a:cs typeface="Times New Roman" pitchFamily="18" charset="0"/>
              </a:rPr>
              <a:t>getch</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990600"/>
          </a:xfrm>
        </p:spPr>
        <p:txBody>
          <a:bodyPr/>
          <a:lstStyle/>
          <a:p>
            <a:r>
              <a:rPr lang="en-US" b="1" dirty="0">
                <a:solidFill>
                  <a:srgbClr val="FF0000"/>
                </a:solidFill>
              </a:rPr>
              <a:t>More String Functions</a:t>
            </a:r>
          </a:p>
        </p:txBody>
      </p:sp>
      <p:sp>
        <p:nvSpPr>
          <p:cNvPr id="2" name="Content Placeholder 1"/>
          <p:cNvSpPr>
            <a:spLocks noGrp="1"/>
          </p:cNvSpPr>
          <p:nvPr>
            <p:ph idx="1"/>
          </p:nvPr>
        </p:nvSpPr>
        <p:spPr>
          <a:xfrm>
            <a:off x="1981200" y="1143001"/>
            <a:ext cx="8229600" cy="4864291"/>
          </a:xfrm>
        </p:spPr>
        <p:txBody>
          <a:bodyPr>
            <a:normAutofit/>
          </a:bodyPr>
          <a:lstStyle/>
          <a:p>
            <a:pPr algn="just"/>
            <a:r>
              <a:rPr lang="en-US" i="1" dirty="0" err="1">
                <a:solidFill>
                  <a:srgbClr val="FF0000"/>
                </a:solidFill>
              </a:rPr>
              <a:t>strncpy</a:t>
            </a:r>
            <a:r>
              <a:rPr lang="en-US" i="1" dirty="0">
                <a:solidFill>
                  <a:srgbClr val="FF0000"/>
                </a:solidFill>
              </a:rPr>
              <a:t>() </a:t>
            </a:r>
            <a:r>
              <a:rPr lang="en-US" dirty="0"/>
              <a:t>: Copies the left-most </a:t>
            </a:r>
            <a:r>
              <a:rPr lang="en-US" i="1" dirty="0"/>
              <a:t>n</a:t>
            </a:r>
            <a:r>
              <a:rPr lang="en-US" dirty="0"/>
              <a:t> characters of the source string to the target string variable. It contains 3 parameters.</a:t>
            </a:r>
          </a:p>
          <a:p>
            <a:pPr algn="just"/>
            <a:r>
              <a:rPr lang="en-US" dirty="0"/>
              <a:t>Syntax:</a:t>
            </a:r>
          </a:p>
          <a:p>
            <a:pPr algn="just">
              <a:buNone/>
            </a:pPr>
            <a:r>
              <a:rPr lang="en-US" dirty="0"/>
              <a:t>		</a:t>
            </a:r>
            <a:r>
              <a:rPr lang="en-US" dirty="0" err="1">
                <a:solidFill>
                  <a:srgbClr val="FF0000"/>
                </a:solidFill>
              </a:rPr>
              <a:t>strncpy</a:t>
            </a:r>
            <a:r>
              <a:rPr lang="en-US" dirty="0">
                <a:solidFill>
                  <a:srgbClr val="FF0000"/>
                </a:solidFill>
              </a:rPr>
              <a:t>(</a:t>
            </a:r>
            <a:r>
              <a:rPr lang="en-US" dirty="0" err="1">
                <a:solidFill>
                  <a:srgbClr val="FF0000"/>
                </a:solidFill>
              </a:rPr>
              <a:t>target_string</a:t>
            </a:r>
            <a:r>
              <a:rPr lang="en-US" dirty="0">
                <a:solidFill>
                  <a:srgbClr val="FF0000"/>
                </a:solidFill>
              </a:rPr>
              <a:t>, </a:t>
            </a:r>
            <a:r>
              <a:rPr lang="en-US" dirty="0" err="1">
                <a:solidFill>
                  <a:srgbClr val="FF0000"/>
                </a:solidFill>
              </a:rPr>
              <a:t>source_string</a:t>
            </a:r>
            <a:r>
              <a:rPr lang="en-US" dirty="0">
                <a:solidFill>
                  <a:srgbClr val="FF0000"/>
                </a:solidFill>
              </a:rPr>
              <a:t>, n);</a:t>
            </a:r>
          </a:p>
          <a:p>
            <a:pPr algn="just"/>
            <a:r>
              <a:rPr lang="en-US" dirty="0"/>
              <a:t>This statement copies the first </a:t>
            </a:r>
            <a:r>
              <a:rPr lang="en-US" i="1" dirty="0"/>
              <a:t>n</a:t>
            </a:r>
            <a:r>
              <a:rPr lang="en-US" dirty="0"/>
              <a:t> characters of the </a:t>
            </a:r>
            <a:r>
              <a:rPr lang="en-US" dirty="0" err="1">
                <a:solidFill>
                  <a:srgbClr val="FF0000"/>
                </a:solidFill>
              </a:rPr>
              <a:t>source_string</a:t>
            </a:r>
            <a:r>
              <a:rPr lang="en-US" dirty="0"/>
              <a:t> into the </a:t>
            </a:r>
            <a:r>
              <a:rPr lang="en-US" dirty="0" err="1">
                <a:solidFill>
                  <a:srgbClr val="FF0000"/>
                </a:solidFill>
              </a:rPr>
              <a:t>target_string</a:t>
            </a:r>
            <a:r>
              <a:rPr lang="en-US" dirty="0"/>
              <a:t>.</a:t>
            </a:r>
          </a:p>
          <a:p>
            <a:pPr algn="just"/>
            <a:r>
              <a:rPr lang="en-US" dirty="0"/>
              <a:t>Note: Since the first </a:t>
            </a:r>
            <a:r>
              <a:rPr lang="en-US" i="1" dirty="0"/>
              <a:t>n</a:t>
            </a:r>
            <a:r>
              <a:rPr lang="en-US" dirty="0"/>
              <a:t> characters may not include the terminating null character, we have to place it explicitly in the (n+1)</a:t>
            </a:r>
            <a:r>
              <a:rPr lang="en-US" dirty="0" err="1"/>
              <a:t>th</a:t>
            </a:r>
            <a:r>
              <a:rPr lang="en-US" dirty="0"/>
              <a:t> position as:	</a:t>
            </a:r>
            <a:r>
              <a:rPr lang="en-US" dirty="0" err="1">
                <a:solidFill>
                  <a:srgbClr val="FF0000"/>
                </a:solidFill>
              </a:rPr>
              <a:t>target_string</a:t>
            </a:r>
            <a:r>
              <a:rPr lang="en-US" dirty="0">
                <a:solidFill>
                  <a:srgbClr val="FF0000"/>
                </a:solidFill>
              </a:rPr>
              <a:t>[n]=‘\0’;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457200"/>
            <a:ext cx="8839200" cy="6096000"/>
          </a:xfrm>
        </p:spPr>
        <p:txBody>
          <a:bodyPr>
            <a:normAutofit fontScale="700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#include &lt;</a:t>
            </a:r>
            <a:r>
              <a:rPr lang="en-US" b="1" dirty="0" err="1">
                <a:latin typeface="Times New Roman" pitchFamily="18" charset="0"/>
                <a:cs typeface="Times New Roman" pitchFamily="18" charset="0"/>
              </a:rPr>
              <a:t>string.h</a:t>
            </a:r>
            <a:r>
              <a:rPr lang="en-US" b="1" dirty="0">
                <a:latin typeface="Times New Roman" pitchFamily="18" charset="0"/>
                <a:cs typeface="Times New Roman" pitchFamily="18" charset="0"/>
              </a:rPr>
              <a:t>&gt;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a:t>
            </a:r>
            <a:r>
              <a:rPr lang="en-US" b="1" dirty="0" err="1">
                <a:latin typeface="Times New Roman" pitchFamily="18" charset="0"/>
                <a:cs typeface="Times New Roman" pitchFamily="18" charset="0"/>
              </a:rPr>
              <a:t>target_str</a:t>
            </a:r>
            <a:r>
              <a:rPr lang="en-US" b="1" dirty="0">
                <a:latin typeface="Times New Roman" pitchFamily="18" charset="0"/>
                <a:cs typeface="Times New Roman" pitchFamily="18" charset="0"/>
              </a:rPr>
              <a:t>[25], </a:t>
            </a:r>
            <a:r>
              <a:rPr lang="en-US" b="1" dirty="0" err="1">
                <a:latin typeface="Times New Roman" pitchFamily="18" charset="0"/>
                <a:cs typeface="Times New Roman" pitchFamily="18" charset="0"/>
              </a:rPr>
              <a:t>source_str</a:t>
            </a:r>
            <a:r>
              <a:rPr lang="en-US" b="1" dirty="0">
                <a:latin typeface="Times New Roman" pitchFamily="18" charset="0"/>
                <a:cs typeface="Times New Roman" pitchFamily="18" charset="0"/>
              </a:rPr>
              <a:t>[30];</a:t>
            </a:r>
          </a:p>
          <a:p>
            <a:pPr>
              <a:buNone/>
            </a:pPr>
            <a:r>
              <a:rPr lang="en-US" b="1" dirty="0">
                <a:latin typeface="Times New Roman" pitchFamily="18" charset="0"/>
                <a:cs typeface="Times New Roman" pitchFamily="18" charset="0"/>
              </a:rPr>
              <a:t>int n;</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string:\t");</a:t>
            </a:r>
          </a:p>
          <a:p>
            <a:pPr>
              <a:buNone/>
            </a:pPr>
            <a:r>
              <a:rPr lang="en-US" b="1" dirty="0">
                <a:latin typeface="Times New Roman" pitchFamily="18" charset="0"/>
                <a:cs typeface="Times New Roman" pitchFamily="18" charset="0"/>
              </a:rPr>
              <a:t>gets(</a:t>
            </a:r>
            <a:r>
              <a:rPr lang="en-US" b="1" dirty="0" err="1">
                <a:latin typeface="Times New Roman" pitchFamily="18" charset="0"/>
                <a:cs typeface="Times New Roman" pitchFamily="18" charset="0"/>
              </a:rPr>
              <a:t>source_str</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nHow</a:t>
            </a:r>
            <a:r>
              <a:rPr lang="en-US" b="1" dirty="0">
                <a:latin typeface="Times New Roman" pitchFamily="18" charset="0"/>
                <a:cs typeface="Times New Roman" pitchFamily="18" charset="0"/>
              </a:rPr>
              <a:t> many characters to copy:");</a:t>
            </a:r>
          </a:p>
          <a:p>
            <a:pPr>
              <a:buNone/>
            </a:pPr>
            <a:r>
              <a:rPr lang="en-US" b="1" dirty="0">
                <a:latin typeface="Times New Roman" pitchFamily="18" charset="0"/>
                <a:cs typeface="Times New Roman" pitchFamily="18" charset="0"/>
              </a:rPr>
              <a:t>scanf("%d", &amp;n);</a:t>
            </a:r>
          </a:p>
          <a:p>
            <a:pPr>
              <a:buNone/>
            </a:pPr>
            <a:r>
              <a:rPr lang="en-US" b="1" dirty="0" err="1">
                <a:latin typeface="Times New Roman" pitchFamily="18" charset="0"/>
                <a:cs typeface="Times New Roman" pitchFamily="18" charset="0"/>
              </a:rPr>
              <a:t>strncpy</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target_str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source_str</a:t>
            </a:r>
            <a:r>
              <a:rPr lang="en-US" b="1" dirty="0">
                <a:latin typeface="Times New Roman" pitchFamily="18" charset="0"/>
                <a:cs typeface="Times New Roman" pitchFamily="18" charset="0"/>
              </a:rPr>
              <a:t>, n);</a:t>
            </a:r>
          </a:p>
          <a:p>
            <a:pPr>
              <a:buNone/>
            </a:pPr>
            <a:r>
              <a:rPr lang="en-US" b="1" dirty="0" err="1">
                <a:latin typeface="Times New Roman" pitchFamily="18" charset="0"/>
                <a:cs typeface="Times New Roman" pitchFamily="18" charset="0"/>
              </a:rPr>
              <a:t>target_str</a:t>
            </a:r>
            <a:r>
              <a:rPr lang="en-US" b="1" dirty="0">
                <a:latin typeface="Times New Roman" pitchFamily="18" charset="0"/>
                <a:cs typeface="Times New Roman" pitchFamily="18" charset="0"/>
              </a:rPr>
              <a:t>[n]='\0';</a:t>
            </a:r>
          </a:p>
          <a:p>
            <a:pPr>
              <a:buNone/>
            </a:pPr>
            <a:r>
              <a:rPr lang="en-US" b="1" dirty="0">
                <a:latin typeface="Times New Roman" pitchFamily="18" charset="0"/>
                <a:cs typeface="Times New Roman" pitchFamily="18" charset="0"/>
              </a:rPr>
              <a:t>puts(</a:t>
            </a:r>
            <a:r>
              <a:rPr lang="en-US" b="1" dirty="0" err="1">
                <a:latin typeface="Times New Roman" pitchFamily="18" charset="0"/>
                <a:cs typeface="Times New Roman" pitchFamily="18" charset="0"/>
              </a:rPr>
              <a:t>target_str</a:t>
            </a:r>
            <a:r>
              <a:rPr lang="en-US" b="1" dirty="0">
                <a:latin typeface="Times New Roman" pitchFamily="18" charset="0"/>
                <a:cs typeface="Times New Roman" pitchFamily="18" charset="0"/>
              </a:rPr>
              <a:t>);</a:t>
            </a:r>
          </a:p>
          <a:p>
            <a:pPr>
              <a:buNone/>
            </a:pPr>
            <a:r>
              <a:rPr lang="en-US" b="1" dirty="0" err="1">
                <a:latin typeface="Times New Roman" pitchFamily="18" charset="0"/>
                <a:cs typeface="Times New Roman" pitchFamily="18" charset="0"/>
              </a:rPr>
              <a:t>getch</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More String Functions…</a:t>
            </a:r>
          </a:p>
        </p:txBody>
      </p:sp>
      <p:sp>
        <p:nvSpPr>
          <p:cNvPr id="2" name="Content Placeholder 1"/>
          <p:cNvSpPr>
            <a:spLocks noGrp="1"/>
          </p:cNvSpPr>
          <p:nvPr>
            <p:ph idx="1"/>
          </p:nvPr>
        </p:nvSpPr>
        <p:spPr/>
        <p:txBody>
          <a:bodyPr/>
          <a:lstStyle/>
          <a:p>
            <a:pPr algn="just"/>
            <a:r>
              <a:rPr lang="en-US" i="1" dirty="0" err="1">
                <a:solidFill>
                  <a:srgbClr val="FF0000"/>
                </a:solidFill>
              </a:rPr>
              <a:t>strncmp</a:t>
            </a:r>
            <a:r>
              <a:rPr lang="en-US" i="1" dirty="0">
                <a:solidFill>
                  <a:srgbClr val="FF0000"/>
                </a:solidFill>
              </a:rPr>
              <a:t>()</a:t>
            </a:r>
            <a:r>
              <a:rPr lang="en-US" dirty="0"/>
              <a:t> : Compares the left-most </a:t>
            </a:r>
            <a:r>
              <a:rPr lang="en-US" i="1" dirty="0"/>
              <a:t>n </a:t>
            </a:r>
            <a:r>
              <a:rPr lang="en-US" dirty="0"/>
              <a:t>characters of two strings and returns an integer which may be</a:t>
            </a:r>
          </a:p>
          <a:p>
            <a:pPr algn="just">
              <a:buNone/>
            </a:pPr>
            <a:r>
              <a:rPr lang="en-US" dirty="0"/>
              <a:t>	(a) 0, if two strings are equal</a:t>
            </a:r>
          </a:p>
          <a:p>
            <a:pPr algn="just">
              <a:buNone/>
            </a:pPr>
            <a:r>
              <a:rPr lang="en-US" dirty="0"/>
              <a:t>	(b) negative number, if first string is less than 	second string (by first unmatched ASCII 	value from left)</a:t>
            </a:r>
          </a:p>
          <a:p>
            <a:pPr algn="just">
              <a:buNone/>
            </a:pPr>
            <a:r>
              <a:rPr lang="en-US" dirty="0"/>
              <a:t>	(c) positive number, otherwise.</a:t>
            </a:r>
          </a:p>
          <a:p>
            <a:pPr algn="just"/>
            <a:r>
              <a:rPr lang="en-US" dirty="0"/>
              <a:t>Syntax:</a:t>
            </a:r>
          </a:p>
          <a:p>
            <a:pPr algn="just">
              <a:buNone/>
            </a:pPr>
            <a:r>
              <a:rPr lang="en-US" dirty="0"/>
              <a:t>		</a:t>
            </a:r>
            <a:r>
              <a:rPr lang="en-US" dirty="0" err="1">
                <a:solidFill>
                  <a:srgbClr val="FF0000"/>
                </a:solidFill>
              </a:rPr>
              <a:t>strncmp</a:t>
            </a:r>
            <a:r>
              <a:rPr lang="en-US" dirty="0">
                <a:solidFill>
                  <a:srgbClr val="FF0000"/>
                </a:solidFill>
              </a:rPr>
              <a:t>(</a:t>
            </a:r>
            <a:r>
              <a:rPr lang="en-US" dirty="0" err="1">
                <a:solidFill>
                  <a:srgbClr val="FF0000"/>
                </a:solidFill>
              </a:rPr>
              <a:t>first_string</a:t>
            </a:r>
            <a:r>
              <a:rPr lang="en-US" dirty="0">
                <a:solidFill>
                  <a:srgbClr val="FF0000"/>
                </a:solidFill>
              </a:rPr>
              <a:t>, </a:t>
            </a:r>
            <a:r>
              <a:rPr lang="en-US" dirty="0" err="1">
                <a:solidFill>
                  <a:srgbClr val="FF0000"/>
                </a:solidFill>
              </a:rPr>
              <a:t>second_string</a:t>
            </a:r>
            <a:r>
              <a:rPr lang="en-US" dirty="0">
                <a:solidFill>
                  <a:srgbClr val="FF0000"/>
                </a:solidFill>
              </a:rPr>
              <a:t>,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Tree>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534745"/>
            <a:ext cx="8229600" cy="5854891"/>
          </a:xfrm>
        </p:spPr>
        <p:txBody>
          <a:bodyPr>
            <a:normAutofit fontScale="775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#include &lt;</a:t>
            </a:r>
            <a:r>
              <a:rPr lang="en-US" b="1" dirty="0" err="1">
                <a:latin typeface="Times New Roman" pitchFamily="18" charset="0"/>
                <a:cs typeface="Times New Roman" pitchFamily="18" charset="0"/>
              </a:rPr>
              <a:t>string.h</a:t>
            </a:r>
            <a:r>
              <a:rPr lang="en-US" b="1" dirty="0">
                <a:latin typeface="Times New Roman" pitchFamily="18" charset="0"/>
                <a:cs typeface="Times New Roman" pitchFamily="18" charset="0"/>
              </a:rPr>
              <a:t>&gt;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a:t>
            </a:r>
            <a:r>
              <a:rPr lang="en-US" b="1" dirty="0" err="1">
                <a:latin typeface="Times New Roman" pitchFamily="18" charset="0"/>
                <a:cs typeface="Times New Roman" pitchFamily="18" charset="0"/>
              </a:rPr>
              <a:t>first_str</a:t>
            </a:r>
            <a:r>
              <a:rPr lang="en-US" b="1" dirty="0">
                <a:latin typeface="Times New Roman" pitchFamily="18" charset="0"/>
                <a:cs typeface="Times New Roman" pitchFamily="18" charset="0"/>
              </a:rPr>
              <a:t>[25],</a:t>
            </a:r>
            <a:r>
              <a:rPr lang="en-US" b="1" dirty="0" err="1">
                <a:latin typeface="Times New Roman" pitchFamily="18" charset="0"/>
                <a:cs typeface="Times New Roman" pitchFamily="18" charset="0"/>
              </a:rPr>
              <a:t>second_str</a:t>
            </a:r>
            <a:r>
              <a:rPr lang="en-US" b="1" dirty="0">
                <a:latin typeface="Times New Roman" pitchFamily="18" charset="0"/>
                <a:cs typeface="Times New Roman" pitchFamily="18" charset="0"/>
              </a:rPr>
              <a:t>[30];</a:t>
            </a:r>
          </a:p>
          <a:p>
            <a:pPr>
              <a:buNone/>
            </a:pPr>
            <a:r>
              <a:rPr lang="en-US" b="1" dirty="0">
                <a:latin typeface="Times New Roman" pitchFamily="18" charset="0"/>
                <a:cs typeface="Times New Roman" pitchFamily="18" charset="0"/>
              </a:rPr>
              <a:t>int n;</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first string:\t");</a:t>
            </a:r>
          </a:p>
          <a:p>
            <a:pPr>
              <a:buNone/>
            </a:pPr>
            <a:r>
              <a:rPr lang="en-US" b="1" dirty="0">
                <a:latin typeface="Times New Roman" pitchFamily="18" charset="0"/>
                <a:cs typeface="Times New Roman" pitchFamily="18" charset="0"/>
              </a:rPr>
              <a:t>gets(</a:t>
            </a:r>
            <a:r>
              <a:rPr lang="en-US" b="1" dirty="0" err="1">
                <a:latin typeface="Times New Roman" pitchFamily="18" charset="0"/>
                <a:cs typeface="Times New Roman" pitchFamily="18" charset="0"/>
              </a:rPr>
              <a:t>first_str</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second string:\t");</a:t>
            </a:r>
          </a:p>
          <a:p>
            <a:pPr>
              <a:buNone/>
            </a:pPr>
            <a:r>
              <a:rPr lang="en-US" b="1" dirty="0">
                <a:latin typeface="Times New Roman" pitchFamily="18" charset="0"/>
                <a:cs typeface="Times New Roman" pitchFamily="18" charset="0"/>
              </a:rPr>
              <a:t>gets(</a:t>
            </a:r>
            <a:r>
              <a:rPr lang="en-US" b="1" dirty="0" err="1">
                <a:latin typeface="Times New Roman" pitchFamily="18" charset="0"/>
                <a:cs typeface="Times New Roman" pitchFamily="18" charset="0"/>
              </a:rPr>
              <a:t>second_str</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n=</a:t>
            </a:r>
            <a:r>
              <a:rPr lang="en-US" b="1" dirty="0" err="1">
                <a:latin typeface="Times New Roman" pitchFamily="18" charset="0"/>
                <a:cs typeface="Times New Roman" pitchFamily="18" charset="0"/>
              </a:rPr>
              <a:t>strncmp</a:t>
            </a:r>
            <a:r>
              <a:rPr lang="en-US" b="1" dirty="0">
                <a:latin typeface="Times New Roman" pitchFamily="18" charset="0"/>
                <a:cs typeface="Times New Roman" pitchFamily="18" charset="0"/>
              </a:rPr>
              <a:t>(first_str,second_str,5);</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("%d", n);</a:t>
            </a: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More String Functions…</a:t>
            </a:r>
          </a:p>
        </p:txBody>
      </p:sp>
      <p:sp>
        <p:nvSpPr>
          <p:cNvPr id="2" name="Content Placeholder 1"/>
          <p:cNvSpPr>
            <a:spLocks noGrp="1"/>
          </p:cNvSpPr>
          <p:nvPr>
            <p:ph idx="1"/>
          </p:nvPr>
        </p:nvSpPr>
        <p:spPr/>
        <p:txBody>
          <a:bodyPr/>
          <a:lstStyle/>
          <a:p>
            <a:pPr algn="just"/>
            <a:r>
              <a:rPr lang="en-US" i="1" dirty="0" err="1">
                <a:solidFill>
                  <a:srgbClr val="FF0000"/>
                </a:solidFill>
              </a:rPr>
              <a:t>strncat</a:t>
            </a:r>
            <a:r>
              <a:rPr lang="en-US" i="1" dirty="0">
                <a:solidFill>
                  <a:srgbClr val="FF0000"/>
                </a:solidFill>
              </a:rPr>
              <a:t>()</a:t>
            </a:r>
            <a:r>
              <a:rPr lang="en-US" dirty="0"/>
              <a:t> : Concatenates the left-most </a:t>
            </a:r>
            <a:r>
              <a:rPr lang="en-US" i="1" dirty="0"/>
              <a:t>n</a:t>
            </a:r>
            <a:r>
              <a:rPr lang="en-US" dirty="0"/>
              <a:t> characters of second string to the end of first string.</a:t>
            </a:r>
          </a:p>
          <a:p>
            <a:pPr algn="just"/>
            <a:r>
              <a:rPr lang="en-US" dirty="0"/>
              <a:t>Syntax:</a:t>
            </a:r>
          </a:p>
          <a:p>
            <a:pPr algn="just">
              <a:buNone/>
            </a:pPr>
            <a:r>
              <a:rPr lang="en-US" dirty="0"/>
              <a:t>		</a:t>
            </a:r>
            <a:r>
              <a:rPr lang="en-US" dirty="0" err="1">
                <a:solidFill>
                  <a:srgbClr val="FF0000"/>
                </a:solidFill>
              </a:rPr>
              <a:t>strncat</a:t>
            </a:r>
            <a:r>
              <a:rPr lang="en-US" dirty="0">
                <a:solidFill>
                  <a:srgbClr val="FF0000"/>
                </a:solidFill>
              </a:rPr>
              <a:t>(</a:t>
            </a:r>
            <a:r>
              <a:rPr lang="en-US" dirty="0" err="1">
                <a:solidFill>
                  <a:srgbClr val="FF0000"/>
                </a:solidFill>
              </a:rPr>
              <a:t>first_string</a:t>
            </a:r>
            <a:r>
              <a:rPr lang="en-US" dirty="0">
                <a:solidFill>
                  <a:srgbClr val="FF0000"/>
                </a:solidFill>
              </a:rPr>
              <a:t>, </a:t>
            </a:r>
            <a:r>
              <a:rPr lang="en-US" dirty="0" err="1">
                <a:solidFill>
                  <a:srgbClr val="FF0000"/>
                </a:solidFill>
              </a:rPr>
              <a:t>second_string</a:t>
            </a:r>
            <a:r>
              <a:rPr lang="en-US" dirty="0">
                <a:solidFill>
                  <a:srgbClr val="FF0000"/>
                </a:solidFill>
              </a:rPr>
              <a:t>, n);</a:t>
            </a:r>
          </a:p>
          <a:p>
            <a:pPr algn="just"/>
            <a:r>
              <a:rPr lang="en-US" dirty="0" err="1"/>
              <a:t>first_string</a:t>
            </a:r>
            <a:endParaRPr lang="en-US" dirty="0"/>
          </a:p>
          <a:p>
            <a:pPr algn="just"/>
            <a:r>
              <a:rPr lang="en-US" dirty="0" err="1"/>
              <a:t>second_string</a:t>
            </a:r>
            <a:endParaRPr lang="en-US" dirty="0"/>
          </a:p>
          <a:p>
            <a:pPr algn="just"/>
            <a:r>
              <a:rPr lang="en-US" dirty="0" err="1">
                <a:solidFill>
                  <a:srgbClr val="FF0000"/>
                </a:solidFill>
              </a:rPr>
              <a:t>strncat</a:t>
            </a:r>
            <a:r>
              <a:rPr lang="en-US" dirty="0">
                <a:solidFill>
                  <a:srgbClr val="FF0000"/>
                </a:solidFill>
              </a:rPr>
              <a:t>(</a:t>
            </a:r>
            <a:r>
              <a:rPr lang="en-US" dirty="0" err="1">
                <a:solidFill>
                  <a:srgbClr val="FF0000"/>
                </a:solidFill>
              </a:rPr>
              <a:t>first_string</a:t>
            </a:r>
            <a:r>
              <a:rPr lang="en-US" dirty="0">
                <a:solidFill>
                  <a:srgbClr val="FF0000"/>
                </a:solidFill>
              </a:rPr>
              <a:t>, </a:t>
            </a:r>
            <a:r>
              <a:rPr lang="en-US" dirty="0" err="1">
                <a:solidFill>
                  <a:srgbClr val="FF0000"/>
                </a:solidFill>
              </a:rPr>
              <a:t>second_string</a:t>
            </a:r>
            <a:r>
              <a:rPr lang="en-US" dirty="0">
                <a:solidFill>
                  <a:srgbClr val="FF0000"/>
                </a:solidFill>
              </a:rPr>
              <a:t>, 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graphicFrame>
        <p:nvGraphicFramePr>
          <p:cNvPr id="6" name="Table 5"/>
          <p:cNvGraphicFramePr>
            <a:graphicFrameLocks noGrp="1"/>
          </p:cNvGraphicFramePr>
          <p:nvPr/>
        </p:nvGraphicFramePr>
        <p:xfrm>
          <a:off x="4572000" y="3733800"/>
          <a:ext cx="54864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370840">
                <a:tc>
                  <a:txBody>
                    <a:bodyPr/>
                    <a:lstStyle/>
                    <a:p>
                      <a:r>
                        <a:rPr lang="en-US" dirty="0"/>
                        <a:t>L</a:t>
                      </a:r>
                    </a:p>
                  </a:txBody>
                  <a:tcPr/>
                </a:tc>
                <a:tc>
                  <a:txBody>
                    <a:bodyPr/>
                    <a:lstStyle/>
                    <a:p>
                      <a:r>
                        <a:rPr lang="en-US" dirty="0"/>
                        <a:t>O</a:t>
                      </a:r>
                    </a:p>
                  </a:txBody>
                  <a:tcPr/>
                </a:tc>
                <a:tc>
                  <a:txBody>
                    <a:bodyPr/>
                    <a:lstStyle/>
                    <a:p>
                      <a:r>
                        <a:rPr lang="en-US" dirty="0"/>
                        <a:t>K</a:t>
                      </a:r>
                    </a:p>
                  </a:txBody>
                  <a:tcPr/>
                </a:tc>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4953000" y="4191000"/>
          <a:ext cx="36576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370840">
                <a:tc>
                  <a:txBody>
                    <a:bodyPr/>
                    <a:lstStyle/>
                    <a:p>
                      <a:r>
                        <a:rPr lang="en-US" dirty="0"/>
                        <a:t>P</a:t>
                      </a:r>
                    </a:p>
                  </a:txBody>
                  <a:tcPr/>
                </a:tc>
                <a:tc>
                  <a:txBody>
                    <a:bodyPr/>
                    <a:lstStyle/>
                    <a:p>
                      <a:r>
                        <a:rPr lang="en-US" dirty="0"/>
                        <a:t>R</a:t>
                      </a:r>
                    </a:p>
                  </a:txBody>
                  <a:tcPr/>
                </a:tc>
                <a:tc>
                  <a:txBody>
                    <a:bodyPr/>
                    <a:lstStyle/>
                    <a:p>
                      <a:r>
                        <a:rPr lang="en-US" dirty="0"/>
                        <a:t>A</a:t>
                      </a:r>
                    </a:p>
                  </a:txBody>
                  <a:tcPr/>
                </a:tc>
                <a:tc>
                  <a:txBody>
                    <a:bodyPr/>
                    <a:lstStyle/>
                    <a:p>
                      <a:r>
                        <a:rPr lang="en-US" dirty="0"/>
                        <a:t>K</a:t>
                      </a:r>
                    </a:p>
                  </a:txBody>
                  <a:tcPr/>
                </a:tc>
                <a:tc>
                  <a:txBody>
                    <a:bodyPr/>
                    <a:lstStyle/>
                    <a:p>
                      <a:r>
                        <a:rPr lang="en-US" dirty="0"/>
                        <a:t>A</a:t>
                      </a:r>
                    </a:p>
                  </a:txBody>
                  <a:tcPr/>
                </a:tc>
                <a:tc>
                  <a:txBody>
                    <a:bodyPr/>
                    <a:lstStyle/>
                    <a:p>
                      <a:r>
                        <a:rPr lang="en-US" dirty="0"/>
                        <a:t>S</a:t>
                      </a:r>
                    </a:p>
                  </a:txBody>
                  <a:tcPr/>
                </a:tc>
                <a:tc>
                  <a:txBody>
                    <a:bodyPr/>
                    <a:lstStyle/>
                    <a:p>
                      <a:r>
                        <a:rPr lang="en-US" dirty="0"/>
                        <a:t>H</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3429000" y="5344160"/>
          <a:ext cx="54864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370840">
                <a:tc>
                  <a:txBody>
                    <a:bodyPr/>
                    <a:lstStyle/>
                    <a:p>
                      <a:r>
                        <a:rPr lang="en-US" dirty="0"/>
                        <a:t>L</a:t>
                      </a:r>
                    </a:p>
                  </a:txBody>
                  <a:tcPr/>
                </a:tc>
                <a:tc>
                  <a:txBody>
                    <a:bodyPr/>
                    <a:lstStyle/>
                    <a:p>
                      <a:r>
                        <a:rPr lang="en-US" dirty="0"/>
                        <a:t>O</a:t>
                      </a:r>
                    </a:p>
                  </a:txBody>
                  <a:tcPr/>
                </a:tc>
                <a:tc>
                  <a:txBody>
                    <a:bodyPr/>
                    <a:lstStyle/>
                    <a:p>
                      <a:r>
                        <a:rPr lang="en-US" dirty="0"/>
                        <a:t>K</a:t>
                      </a:r>
                    </a:p>
                  </a:txBody>
                  <a:tcPr/>
                </a:tc>
                <a:tc>
                  <a:txBody>
                    <a:bodyPr/>
                    <a:lstStyle/>
                    <a:p>
                      <a:r>
                        <a:rPr lang="en-US" dirty="0"/>
                        <a:t>P</a:t>
                      </a:r>
                    </a:p>
                  </a:txBody>
                  <a:tcPr/>
                </a:tc>
                <a:tc>
                  <a:txBody>
                    <a:bodyPr/>
                    <a:lstStyle/>
                    <a:p>
                      <a:r>
                        <a:rPr lang="en-US" dirty="0"/>
                        <a:t>R</a:t>
                      </a:r>
                    </a:p>
                  </a:txBody>
                  <a:tcPr/>
                </a:tc>
                <a:tc>
                  <a:txBody>
                    <a:bodyPr/>
                    <a:lstStyle/>
                    <a:p>
                      <a:r>
                        <a:rPr lang="en-US" dirty="0"/>
                        <a:t>A</a:t>
                      </a:r>
                    </a:p>
                  </a:txBody>
                  <a:tcPr/>
                </a:tc>
                <a:tc>
                  <a:txBody>
                    <a:bodyPr/>
                    <a:lstStyle/>
                    <a:p>
                      <a:r>
                        <a:rPr lang="en-US" dirty="0"/>
                        <a:t>K</a:t>
                      </a:r>
                    </a:p>
                  </a:txBody>
                  <a:tcPr/>
                </a:tc>
                <a:tc>
                  <a:txBody>
                    <a:bodyPr/>
                    <a:lstStyle/>
                    <a:p>
                      <a:r>
                        <a:rPr lang="en-US" dirty="0"/>
                        <a:t>A</a:t>
                      </a:r>
                    </a:p>
                  </a:txBody>
                  <a:tcPr/>
                </a:tc>
                <a:tc>
                  <a:txBody>
                    <a:bodyPr/>
                    <a:lstStyle/>
                    <a:p>
                      <a:r>
                        <a:rPr lang="en-US" dirty="0"/>
                        <a:t>S</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FF0000"/>
                </a:solidFill>
              </a:rPr>
              <a:t>More String Functions…</a:t>
            </a:r>
          </a:p>
        </p:txBody>
      </p:sp>
      <p:sp>
        <p:nvSpPr>
          <p:cNvPr id="2" name="Content Placeholder 1"/>
          <p:cNvSpPr>
            <a:spLocks noGrp="1"/>
          </p:cNvSpPr>
          <p:nvPr>
            <p:ph idx="1"/>
          </p:nvPr>
        </p:nvSpPr>
        <p:spPr/>
        <p:txBody>
          <a:bodyPr/>
          <a:lstStyle/>
          <a:p>
            <a:r>
              <a:rPr lang="en-US" i="1" dirty="0" err="1">
                <a:solidFill>
                  <a:srgbClr val="FF0000"/>
                </a:solidFill>
              </a:rPr>
              <a:t>strstr</a:t>
            </a:r>
            <a:r>
              <a:rPr lang="en-US" i="1" dirty="0">
                <a:solidFill>
                  <a:srgbClr val="FF0000"/>
                </a:solidFill>
              </a:rPr>
              <a:t>()</a:t>
            </a:r>
            <a:r>
              <a:rPr lang="en-US" dirty="0"/>
              <a:t> : Locates a substring in a string.</a:t>
            </a:r>
          </a:p>
          <a:p>
            <a:r>
              <a:rPr lang="en-US" dirty="0"/>
              <a:t>Syntax:</a:t>
            </a:r>
          </a:p>
          <a:p>
            <a:pPr>
              <a:buNone/>
            </a:pPr>
            <a:r>
              <a:rPr lang="en-US" dirty="0">
                <a:solidFill>
                  <a:srgbClr val="FF0000"/>
                </a:solidFill>
              </a:rPr>
              <a:t>		</a:t>
            </a:r>
            <a:r>
              <a:rPr lang="en-US" dirty="0" err="1">
                <a:solidFill>
                  <a:srgbClr val="FF0000"/>
                </a:solidFill>
              </a:rPr>
              <a:t>strstr</a:t>
            </a:r>
            <a:r>
              <a:rPr lang="en-US" dirty="0">
                <a:solidFill>
                  <a:srgbClr val="FF0000"/>
                </a:solidFill>
              </a:rPr>
              <a:t>(string, substring);</a:t>
            </a:r>
          </a:p>
          <a:p>
            <a:pPr>
              <a:buNone/>
            </a:pPr>
            <a:r>
              <a:rPr lang="en-US" dirty="0">
                <a:solidFill>
                  <a:srgbClr val="FF0000"/>
                </a:solidFill>
              </a:rPr>
              <a:t>		</a:t>
            </a:r>
            <a:r>
              <a:rPr lang="en-US" dirty="0" err="1">
                <a:solidFill>
                  <a:srgbClr val="FF0000"/>
                </a:solidFill>
              </a:rPr>
              <a:t>strstr</a:t>
            </a:r>
            <a:r>
              <a:rPr lang="en-US" dirty="0">
                <a:solidFill>
                  <a:srgbClr val="FF0000"/>
                </a:solidFill>
              </a:rPr>
              <a:t>(string, “ABC”);</a:t>
            </a:r>
          </a:p>
          <a:p>
            <a:pPr algn="just"/>
            <a:r>
              <a:rPr lang="en-US" dirty="0"/>
              <a:t>Here, the function </a:t>
            </a:r>
            <a:r>
              <a:rPr lang="en-US" dirty="0" err="1"/>
              <a:t>strstr</a:t>
            </a:r>
            <a:r>
              <a:rPr lang="en-US" dirty="0"/>
              <a:t>() searches the string “string” to see whether the string “substring” is contained in the “string” or not.</a:t>
            </a:r>
          </a:p>
          <a:p>
            <a:pPr algn="just"/>
            <a:r>
              <a:rPr lang="en-US" dirty="0"/>
              <a:t>When no match for the substring is found, it returns NULL.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327025"/>
            <a:ext cx="10210800" cy="6203949"/>
          </a:xfrm>
        </p:spPr>
        <p:txBody>
          <a:bodyPr>
            <a:normAutofit fontScale="85000" lnSpcReduction="20000"/>
          </a:bodyPr>
          <a:lstStyle/>
          <a:p>
            <a:pPr>
              <a:buNone/>
            </a:pPr>
            <a:r>
              <a:rPr lang="en-US" b="1" dirty="0">
                <a:latin typeface="Times New Roman" pitchFamily="18" charset="0"/>
                <a:cs typeface="Times New Roman" pitchFamily="18" charset="0"/>
              </a:rPr>
              <a:t>#include&lt;stdio.h&gt;</a:t>
            </a:r>
          </a:p>
          <a:p>
            <a:pPr>
              <a:buNone/>
            </a:pPr>
            <a:r>
              <a:rPr lang="en-US" b="1" dirty="0">
                <a:latin typeface="Times New Roman" pitchFamily="18" charset="0"/>
                <a:cs typeface="Times New Roman" pitchFamily="18" charset="0"/>
              </a:rPr>
              <a:t>#include&lt;conio.h&gt;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string[30],substring[20];</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your string:\t");</a:t>
            </a:r>
          </a:p>
          <a:p>
            <a:pPr>
              <a:buNone/>
            </a:pPr>
            <a:r>
              <a:rPr lang="en-US" b="1" dirty="0">
                <a:latin typeface="Times New Roman" pitchFamily="18" charset="0"/>
                <a:cs typeface="Times New Roman" pitchFamily="18" charset="0"/>
              </a:rPr>
              <a:t>gets(string);</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nInput</a:t>
            </a:r>
            <a:r>
              <a:rPr lang="en-US" b="1" dirty="0">
                <a:latin typeface="Times New Roman" pitchFamily="18" charset="0"/>
                <a:cs typeface="Times New Roman" pitchFamily="18" charset="0"/>
              </a:rPr>
              <a:t> substring you want to search:\t");</a:t>
            </a:r>
          </a:p>
          <a:p>
            <a:pPr>
              <a:buNone/>
            </a:pPr>
            <a:r>
              <a:rPr lang="en-US" b="1" dirty="0">
                <a:latin typeface="Times New Roman" pitchFamily="18" charset="0"/>
                <a:cs typeface="Times New Roman" pitchFamily="18" charset="0"/>
              </a:rPr>
              <a:t>gets(substring);</a:t>
            </a:r>
          </a:p>
          <a:p>
            <a:pPr>
              <a:buNone/>
            </a:pPr>
            <a:r>
              <a:rPr lang="en-US" b="1" dirty="0">
                <a:latin typeface="Times New Roman" pitchFamily="18" charset="0"/>
                <a:cs typeface="Times New Roman" pitchFamily="18" charset="0"/>
              </a:rPr>
              <a:t>if(</a:t>
            </a:r>
            <a:r>
              <a:rPr lang="en-US" b="1" dirty="0" err="1">
                <a:latin typeface="Times New Roman" pitchFamily="18" charset="0"/>
                <a:cs typeface="Times New Roman" pitchFamily="18" charset="0"/>
              </a:rPr>
              <a:t>strstr</a:t>
            </a:r>
            <a:r>
              <a:rPr lang="en-US" b="1" dirty="0">
                <a:latin typeface="Times New Roman" pitchFamily="18" charset="0"/>
                <a:cs typeface="Times New Roman" pitchFamily="18" charset="0"/>
              </a:rPr>
              <a:t>(string, substring)==NULL)</a:t>
            </a:r>
          </a:p>
          <a:p>
            <a:pPr>
              <a:buNone/>
            </a:pPr>
            <a:r>
              <a:rPr lang="en-US" b="1" dirty="0">
                <a:latin typeface="Times New Roman" pitchFamily="18" charset="0"/>
                <a:cs typeface="Times New Roman" pitchFamily="18" charset="0"/>
              </a:rPr>
              <a:t>		printf("\</a:t>
            </a:r>
            <a:r>
              <a:rPr lang="en-US" b="1" dirty="0" err="1">
                <a:latin typeface="Times New Roman" pitchFamily="18" charset="0"/>
                <a:cs typeface="Times New Roman" pitchFamily="18" charset="0"/>
              </a:rPr>
              <a:t>nSubstring</a:t>
            </a:r>
            <a:r>
              <a:rPr lang="en-US" b="1" dirty="0">
                <a:latin typeface="Times New Roman" pitchFamily="18" charset="0"/>
                <a:cs typeface="Times New Roman" pitchFamily="18" charset="0"/>
              </a:rPr>
              <a:t> not found.");</a:t>
            </a:r>
          </a:p>
          <a:p>
            <a:pPr>
              <a:buNone/>
            </a:pPr>
            <a:r>
              <a:rPr lang="en-US" b="1" dirty="0">
                <a:latin typeface="Times New Roman" pitchFamily="18" charset="0"/>
                <a:cs typeface="Times New Roman" pitchFamily="18" charset="0"/>
              </a:rPr>
              <a:t>else</a:t>
            </a:r>
          </a:p>
          <a:p>
            <a:pPr>
              <a:buNone/>
            </a:pPr>
            <a:r>
              <a:rPr lang="en-US" sz="2300" b="1" dirty="0">
                <a:latin typeface="Times New Roman" pitchFamily="18" charset="0"/>
                <a:cs typeface="Times New Roman" pitchFamily="18" charset="0"/>
              </a:rPr>
              <a:t>		</a:t>
            </a: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nYour</a:t>
            </a:r>
            <a:r>
              <a:rPr lang="en-US" b="1" dirty="0">
                <a:latin typeface="Times New Roman" pitchFamily="18" charset="0"/>
                <a:cs typeface="Times New Roman" pitchFamily="18" charset="0"/>
              </a:rPr>
              <a:t> substring %s is contained in %s", substring, string);</a:t>
            </a:r>
            <a:endParaRPr lang="en-US" sz="3300"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FF0000"/>
                </a:solidFill>
              </a:rPr>
              <a:t>Problems</a:t>
            </a:r>
          </a:p>
        </p:txBody>
      </p:sp>
      <p:sp>
        <p:nvSpPr>
          <p:cNvPr id="2" name="Content Placeholder 1"/>
          <p:cNvSpPr>
            <a:spLocks noGrp="1"/>
          </p:cNvSpPr>
          <p:nvPr>
            <p:ph idx="1"/>
          </p:nvPr>
        </p:nvSpPr>
        <p:spPr/>
        <p:txBody>
          <a:bodyPr>
            <a:normAutofit/>
          </a:bodyPr>
          <a:lstStyle/>
          <a:p>
            <a:pPr algn="just"/>
            <a:r>
              <a:rPr lang="en-US" dirty="0"/>
              <a:t>Write a program to count the number of words in a sentence.</a:t>
            </a:r>
          </a:p>
          <a:p>
            <a:pPr algn="just"/>
            <a:r>
              <a:rPr lang="en-US" dirty="0"/>
              <a:t>Write a program which will read a line and squeeze out all blanks from it and output the line with no blanks.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52401"/>
            <a:ext cx="8610600" cy="6569074"/>
          </a:xfrm>
        </p:spPr>
        <p:txBody>
          <a:bodyPr>
            <a:normAutofit fontScale="775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sentence[80];</a:t>
            </a:r>
          </a:p>
          <a:p>
            <a:pPr>
              <a:buNone/>
            </a:pPr>
            <a:r>
              <a:rPr lang="en-US" b="1" dirty="0">
                <a:latin typeface="Times New Roman" pitchFamily="18" charset="0"/>
                <a:cs typeface="Times New Roman" pitchFamily="18" charset="0"/>
              </a:rPr>
              <a:t>int i, words=0;</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("Enter text:");</a:t>
            </a:r>
          </a:p>
          <a:p>
            <a:pPr>
              <a:buNone/>
            </a:pPr>
            <a:r>
              <a:rPr lang="en-US" b="1" dirty="0">
                <a:latin typeface="Times New Roman" pitchFamily="18" charset="0"/>
                <a:cs typeface="Times New Roman" pitchFamily="18" charset="0"/>
              </a:rPr>
              <a:t>gets(sentence);</a:t>
            </a:r>
          </a:p>
          <a:p>
            <a:pPr>
              <a:buNone/>
            </a:pPr>
            <a:r>
              <a:rPr lang="en-US" b="1" dirty="0">
                <a:latin typeface="Times New Roman" pitchFamily="18" charset="0"/>
                <a:cs typeface="Times New Roman" pitchFamily="18" charset="0"/>
              </a:rPr>
              <a:t>for(i=0;sentence[i]!='\0';i++)</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if(sentence[i]==' '||sentence[i]=='\t')</a:t>
            </a:r>
          </a:p>
          <a:p>
            <a:pPr>
              <a:buNone/>
            </a:pPr>
            <a:r>
              <a:rPr lang="en-US" b="1" dirty="0">
                <a:latin typeface="Times New Roman" pitchFamily="18" charset="0"/>
                <a:cs typeface="Times New Roman" pitchFamily="18" charset="0"/>
              </a:rPr>
              <a:t>       words++;</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words=words+1; 	</a:t>
            </a:r>
            <a:r>
              <a:rPr lang="en-US" b="1" dirty="0">
                <a:solidFill>
                  <a:srgbClr val="FF0000"/>
                </a:solidFill>
                <a:latin typeface="Times New Roman" pitchFamily="18" charset="0"/>
                <a:cs typeface="Times New Roman" pitchFamily="18" charset="0"/>
              </a:rPr>
              <a:t>//for counting the word before Enter key</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nThe</a:t>
            </a:r>
            <a:r>
              <a:rPr lang="en-US" b="1" dirty="0">
                <a:latin typeface="Times New Roman" pitchFamily="18" charset="0"/>
                <a:cs typeface="Times New Roman" pitchFamily="18" charset="0"/>
              </a:rPr>
              <a:t> number of words=%d", words);</a:t>
            </a:r>
          </a:p>
          <a:p>
            <a:pPr>
              <a:buNone/>
            </a:pPr>
            <a:r>
              <a:rPr lang="en-US" b="1" dirty="0" err="1">
                <a:latin typeface="Times New Roman" pitchFamily="18" charset="0"/>
                <a:cs typeface="Times New Roman" pitchFamily="18" charset="0"/>
              </a:rPr>
              <a:t>getch</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return 0;</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501459"/>
            <a:ext cx="8229600" cy="5854891"/>
          </a:xfrm>
        </p:spPr>
        <p:txBody>
          <a:bodyPr>
            <a:normAutofit fontScale="85000" lnSpcReduction="20000"/>
          </a:bodyPr>
          <a:lstStyle/>
          <a:p>
            <a:pPr>
              <a:buNone/>
            </a:pPr>
            <a:r>
              <a:rPr lang="en-US" b="1" dirty="0"/>
              <a:t>//String Initialization Example</a:t>
            </a:r>
          </a:p>
          <a:p>
            <a:pPr>
              <a:buNone/>
            </a:pPr>
            <a:r>
              <a:rPr lang="en-US" b="1" dirty="0"/>
              <a:t>#include &lt;</a:t>
            </a:r>
            <a:r>
              <a:rPr lang="en-US" b="1" dirty="0" err="1"/>
              <a:t>stdio.h</a:t>
            </a:r>
            <a:r>
              <a:rPr lang="en-US" b="1" dirty="0"/>
              <a:t>&gt;</a:t>
            </a:r>
          </a:p>
          <a:p>
            <a:pPr>
              <a:buNone/>
            </a:pPr>
            <a:r>
              <a:rPr lang="en-US" b="1" dirty="0"/>
              <a:t>#include &lt;</a:t>
            </a:r>
            <a:r>
              <a:rPr lang="en-US" b="1" dirty="0" err="1"/>
              <a:t>conio.h</a:t>
            </a:r>
            <a:r>
              <a:rPr lang="en-US" b="1" dirty="0"/>
              <a:t>&gt;</a:t>
            </a:r>
          </a:p>
          <a:p>
            <a:pPr>
              <a:buNone/>
            </a:pPr>
            <a:r>
              <a:rPr lang="en-US" b="1" dirty="0"/>
              <a:t>int main()</a:t>
            </a:r>
          </a:p>
          <a:p>
            <a:pPr>
              <a:buNone/>
            </a:pPr>
            <a:r>
              <a:rPr lang="en-US" b="1" dirty="0"/>
              <a:t>{</a:t>
            </a:r>
          </a:p>
          <a:p>
            <a:pPr>
              <a:buNone/>
            </a:pPr>
            <a:r>
              <a:rPr lang="en-US" b="1" dirty="0"/>
              <a:t>char city[9]={'N','E','W',' ','Y','O','R','K','\0'};</a:t>
            </a:r>
          </a:p>
          <a:p>
            <a:pPr>
              <a:buNone/>
            </a:pPr>
            <a:r>
              <a:rPr lang="en-US" b="1" dirty="0"/>
              <a:t>int i=0;</a:t>
            </a:r>
          </a:p>
          <a:p>
            <a:pPr>
              <a:buNone/>
            </a:pPr>
            <a:r>
              <a:rPr lang="en-US" b="1" dirty="0"/>
              <a:t>while(city[i]!='\0')</a:t>
            </a:r>
          </a:p>
          <a:p>
            <a:pPr>
              <a:buNone/>
            </a:pPr>
            <a:r>
              <a:rPr lang="en-US" b="1" dirty="0"/>
              <a:t>	{</a:t>
            </a:r>
          </a:p>
          <a:p>
            <a:pPr>
              <a:buNone/>
            </a:pPr>
            <a:r>
              <a:rPr lang="en-US" b="1" dirty="0"/>
              <a:t>	printf("%c\t ",city[i]);</a:t>
            </a:r>
          </a:p>
          <a:p>
            <a:pPr>
              <a:buNone/>
            </a:pPr>
            <a:r>
              <a:rPr lang="en-US" b="1" dirty="0"/>
              <a:t>	i++;</a:t>
            </a:r>
          </a:p>
          <a:p>
            <a:pPr>
              <a:buNone/>
            </a:pPr>
            <a:r>
              <a:rPr lang="en-US" b="1" dirty="0"/>
              <a:t>	}</a:t>
            </a:r>
          </a:p>
          <a:p>
            <a:pPr>
              <a:buNone/>
            </a:pPr>
            <a:r>
              <a:rPr lang="en-US" b="1" dirty="0" err="1"/>
              <a:t>getch</a:t>
            </a:r>
            <a:r>
              <a:rPr lang="en-US" b="1" dirty="0"/>
              <a:t>();</a:t>
            </a:r>
          </a:p>
          <a:p>
            <a:pPr>
              <a:buNone/>
            </a:pPr>
            <a:r>
              <a:rPr lang="en-US" b="1" dirty="0"/>
              <a:t>return 0;</a:t>
            </a:r>
          </a:p>
          <a:p>
            <a:pPr>
              <a:buNone/>
            </a:pPr>
            <a:r>
              <a:rPr lang="en-US"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229600" cy="5854891"/>
          </a:xfrm>
        </p:spPr>
        <p:txBody>
          <a:bodyPr>
            <a:noAutofit/>
          </a:bodyPr>
          <a:lstStyle/>
          <a:p>
            <a:pPr>
              <a:spcBef>
                <a:spcPts val="0"/>
              </a:spcBef>
              <a:buNone/>
            </a:pPr>
            <a:r>
              <a:rPr lang="en-US" sz="2000" b="1" dirty="0">
                <a:latin typeface="Times New Roman" pitchFamily="18" charset="0"/>
                <a:cs typeface="Times New Roman" pitchFamily="18" charset="0"/>
              </a:rPr>
              <a:t>#include &lt;stdio.h&gt;</a:t>
            </a:r>
          </a:p>
          <a:p>
            <a:pPr>
              <a:spcBef>
                <a:spcPts val="0"/>
              </a:spcBef>
              <a:buNone/>
            </a:pPr>
            <a:r>
              <a:rPr lang="en-US" sz="2000" b="1" dirty="0">
                <a:latin typeface="Times New Roman" pitchFamily="18" charset="0"/>
                <a:cs typeface="Times New Roman" pitchFamily="18" charset="0"/>
              </a:rPr>
              <a:t>#include &lt;</a:t>
            </a:r>
            <a:r>
              <a:rPr lang="en-US" sz="2000" b="1" dirty="0" err="1">
                <a:latin typeface="Times New Roman" pitchFamily="18" charset="0"/>
                <a:cs typeface="Times New Roman" pitchFamily="18" charset="0"/>
              </a:rPr>
              <a:t>conio.h</a:t>
            </a:r>
            <a:r>
              <a:rPr lang="en-US" sz="2000" b="1" dirty="0">
                <a:latin typeface="Times New Roman" pitchFamily="18" charset="0"/>
                <a:cs typeface="Times New Roman" pitchFamily="18" charset="0"/>
              </a:rPr>
              <a:t>&gt;</a:t>
            </a:r>
          </a:p>
          <a:p>
            <a:pPr>
              <a:spcBef>
                <a:spcPts val="0"/>
              </a:spcBef>
              <a:buNone/>
            </a:pPr>
            <a:r>
              <a:rPr lang="en-US" sz="2000" b="1" dirty="0">
                <a:latin typeface="Times New Roman" pitchFamily="18" charset="0"/>
                <a:cs typeface="Times New Roman" pitchFamily="18" charset="0"/>
              </a:rPr>
              <a:t>int main() </a:t>
            </a:r>
          </a:p>
          <a:p>
            <a:pPr>
              <a:spcBef>
                <a:spcPts val="0"/>
              </a:spcBef>
              <a:buNone/>
            </a:pPr>
            <a:r>
              <a:rPr lang="en-US" sz="2000" b="1" dirty="0">
                <a:latin typeface="Times New Roman" pitchFamily="18" charset="0"/>
                <a:cs typeface="Times New Roman" pitchFamily="18" charset="0"/>
              </a:rPr>
              <a:t>{</a:t>
            </a:r>
          </a:p>
          <a:p>
            <a:pPr>
              <a:spcBef>
                <a:spcPts val="0"/>
              </a:spcBef>
              <a:buNone/>
            </a:pPr>
            <a:r>
              <a:rPr lang="en-US" sz="2000" b="1" dirty="0">
                <a:latin typeface="Times New Roman" pitchFamily="18" charset="0"/>
                <a:cs typeface="Times New Roman" pitchFamily="18" charset="0"/>
              </a:rPr>
              <a:t>char line[80];</a:t>
            </a:r>
          </a:p>
          <a:p>
            <a:pPr>
              <a:spcBef>
                <a:spcPts val="0"/>
              </a:spcBef>
              <a:buNone/>
            </a:pPr>
            <a:r>
              <a:rPr lang="en-US" sz="2000" b="1" dirty="0">
                <a:latin typeface="Times New Roman" pitchFamily="18" charset="0"/>
                <a:cs typeface="Times New Roman" pitchFamily="18" charset="0"/>
              </a:rPr>
              <a:t>int i, j, k;</a:t>
            </a:r>
          </a:p>
          <a:p>
            <a:pPr>
              <a:spcBef>
                <a:spcPts val="0"/>
              </a:spcBef>
              <a:buNone/>
            </a:pPr>
            <a:r>
              <a:rPr lang="en-US" sz="2000" b="1" dirty="0" err="1">
                <a:latin typeface="Times New Roman" pitchFamily="18" charset="0"/>
                <a:cs typeface="Times New Roman" pitchFamily="18" charset="0"/>
              </a:rPr>
              <a:t>printf</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nInput</a:t>
            </a:r>
            <a:r>
              <a:rPr lang="en-US" sz="2000" b="1" dirty="0">
                <a:latin typeface="Times New Roman" pitchFamily="18" charset="0"/>
                <a:cs typeface="Times New Roman" pitchFamily="18" charset="0"/>
              </a:rPr>
              <a:t> a line of text:\t");</a:t>
            </a:r>
          </a:p>
          <a:p>
            <a:pPr>
              <a:spcBef>
                <a:spcPts val="0"/>
              </a:spcBef>
              <a:buNone/>
            </a:pPr>
            <a:r>
              <a:rPr lang="en-US" sz="2000" b="1" dirty="0">
                <a:latin typeface="Times New Roman" pitchFamily="18" charset="0"/>
                <a:cs typeface="Times New Roman" pitchFamily="18" charset="0"/>
              </a:rPr>
              <a:t>gets(line);</a:t>
            </a:r>
          </a:p>
          <a:p>
            <a:pPr>
              <a:spcBef>
                <a:spcPts val="0"/>
              </a:spcBef>
              <a:buNone/>
            </a:pPr>
            <a:r>
              <a:rPr lang="en-US" sz="2000" b="1" dirty="0">
                <a:latin typeface="Times New Roman" pitchFamily="18" charset="0"/>
                <a:cs typeface="Times New Roman" pitchFamily="18" charset="0"/>
              </a:rPr>
              <a:t>   for(j=0;line[j]!='\0';j++)</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	if(line[j]==' ')</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		i=j;</a:t>
            </a:r>
          </a:p>
          <a:p>
            <a:pPr>
              <a:spcBef>
                <a:spcPts val="0"/>
              </a:spcBef>
              <a:buNone/>
            </a:pPr>
            <a:r>
              <a:rPr lang="en-US" sz="2000" b="1" dirty="0">
                <a:latin typeface="Times New Roman" pitchFamily="18" charset="0"/>
                <a:cs typeface="Times New Roman" pitchFamily="18" charset="0"/>
              </a:rPr>
              <a:t>		while(line[i]!='\0')</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			line[i]=line[i+1];</a:t>
            </a:r>
          </a:p>
          <a:p>
            <a:pPr>
              <a:spcBef>
                <a:spcPts val="0"/>
              </a:spcBef>
              <a:buNone/>
            </a:pPr>
            <a:r>
              <a:rPr lang="en-US" sz="2000" b="1" dirty="0">
                <a:latin typeface="Times New Roman" pitchFamily="18" charset="0"/>
                <a:cs typeface="Times New Roman" pitchFamily="18" charset="0"/>
              </a:rPr>
              <a:t>			i++;</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		j--;</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	}</a:t>
            </a:r>
          </a:p>
          <a:p>
            <a:pPr>
              <a:spcBef>
                <a:spcPts val="0"/>
              </a:spcBef>
              <a:buNone/>
            </a:pPr>
            <a:r>
              <a:rPr lang="en-US" sz="2000" b="1" dirty="0">
                <a:latin typeface="Times New Roman" pitchFamily="18" charset="0"/>
                <a:cs typeface="Times New Roman" pitchFamily="18" charset="0"/>
              </a:rPr>
              <a:t>puts(line);</a:t>
            </a:r>
          </a:p>
          <a:p>
            <a:pPr>
              <a:spcBef>
                <a:spcPts val="0"/>
              </a:spcBef>
              <a:buNone/>
            </a:pPr>
            <a:r>
              <a:rPr lang="en-US" sz="2000" b="1" dirty="0">
                <a:latin typeface="Times New Roman" pitchFamily="18" charset="0"/>
                <a:cs typeface="Times New Roman" pitchFamily="18" charset="0"/>
              </a:rPr>
              <a:t>getch();</a:t>
            </a:r>
          </a:p>
          <a:p>
            <a:pPr>
              <a:spcBef>
                <a:spcPts val="0"/>
              </a:spcBef>
              <a:buNone/>
            </a:pPr>
            <a:r>
              <a:rPr lang="en-US" sz="2000"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solidFill>
                  <a:srgbClr val="FF0000"/>
                </a:solidFill>
              </a:rPr>
              <a:t>Arrays of Strings</a:t>
            </a:r>
          </a:p>
        </p:txBody>
      </p:sp>
      <p:sp>
        <p:nvSpPr>
          <p:cNvPr id="2" name="Content Placeholder 1"/>
          <p:cNvSpPr>
            <a:spLocks noGrp="1"/>
          </p:cNvSpPr>
          <p:nvPr>
            <p:ph idx="1"/>
          </p:nvPr>
        </p:nvSpPr>
        <p:spPr/>
        <p:txBody>
          <a:bodyPr/>
          <a:lstStyle/>
          <a:p>
            <a:pPr algn="just"/>
            <a:r>
              <a:rPr lang="en-US" dirty="0"/>
              <a:t>String is array of characters.</a:t>
            </a:r>
          </a:p>
          <a:p>
            <a:pPr algn="just"/>
            <a:r>
              <a:rPr lang="en-US" dirty="0"/>
              <a:t>Thus an array of string is 2-D array of characters.</a:t>
            </a:r>
          </a:p>
          <a:p>
            <a:pPr algn="just"/>
            <a:r>
              <a:rPr lang="en-US" dirty="0"/>
              <a:t>E.g.</a:t>
            </a:r>
          </a:p>
          <a:p>
            <a:pPr algn="just">
              <a:buNone/>
            </a:pPr>
            <a:r>
              <a:rPr lang="en-US" dirty="0"/>
              <a:t>			</a:t>
            </a:r>
            <a:r>
              <a:rPr lang="en-US" dirty="0">
                <a:solidFill>
                  <a:srgbClr val="FF0000"/>
                </a:solidFill>
              </a:rPr>
              <a:t>char names[5][10];</a:t>
            </a:r>
          </a:p>
          <a:p>
            <a:pPr algn="just"/>
            <a:r>
              <a:rPr lang="en-US" dirty="0"/>
              <a:t>Here, names[5][10] means 5 names having 10 characters each.</a:t>
            </a:r>
          </a:p>
        </p:txBody>
      </p:sp>
      <p:sp>
        <p:nvSpPr>
          <p:cNvPr id="4" name="Slide Number Placeholder 3"/>
          <p:cNvSpPr>
            <a:spLocks noGrp="1"/>
          </p:cNvSpPr>
          <p:nvPr>
            <p:ph type="sldNum" sz="quarter" idx="12"/>
          </p:nvPr>
        </p:nvSpPr>
        <p:spPr>
          <a:xfrm>
            <a:off x="9982200" y="6407945"/>
            <a:ext cx="554832" cy="365125"/>
          </a:xfrm>
        </p:spPr>
        <p:txBody>
          <a:bodyPr/>
          <a:lstStyle/>
          <a:p>
            <a:fld id="{B6F15528-21DE-4FAA-801E-634DDDAF4B2B}" type="slidenum">
              <a:rPr lang="en-US" smtClean="0"/>
              <a:pPr/>
              <a:t>51</a:t>
            </a:fld>
            <a:endParaRPr lang="en-US" dirty="0"/>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4968" y="556177"/>
            <a:ext cx="8229600" cy="6007291"/>
          </a:xfrm>
        </p:spPr>
        <p:txBody>
          <a:bodyPr>
            <a:normAutofit fontScale="70000" lnSpcReduction="20000"/>
          </a:bodyPr>
          <a:lstStyle/>
          <a:p>
            <a:pPr>
              <a:buNone/>
            </a:pPr>
            <a:r>
              <a:rPr lang="en-US" dirty="0">
                <a:latin typeface="Times New Roman" pitchFamily="18" charset="0"/>
                <a:cs typeface="Times New Roman" pitchFamily="18" charset="0"/>
              </a:rPr>
              <a:t>/*Program to read name of 5 persons using array of strings and display them*/</a:t>
            </a:r>
          </a:p>
          <a:p>
            <a:pPr>
              <a:buNone/>
            </a:pPr>
            <a:r>
              <a:rPr lang="en-US" dirty="0">
                <a:latin typeface="Times New Roman" pitchFamily="18" charset="0"/>
                <a:cs typeface="Times New Roman" pitchFamily="18" charset="0"/>
              </a:rPr>
              <a:t>#include &lt;stdio.h&gt;</a:t>
            </a:r>
          </a:p>
          <a:p>
            <a:pPr>
              <a:buNone/>
            </a:pPr>
            <a:r>
              <a:rPr lang="en-US" dirty="0">
                <a:latin typeface="Times New Roman" pitchFamily="18" charset="0"/>
                <a:cs typeface="Times New Roman" pitchFamily="18" charset="0"/>
              </a:rPr>
              <a:t>#include &lt;conio.h&gt;</a:t>
            </a:r>
          </a:p>
          <a:p>
            <a:pPr>
              <a:buNone/>
            </a:pPr>
            <a:r>
              <a:rPr lang="en-US" dirty="0">
                <a:latin typeface="Times New Roman" pitchFamily="18" charset="0"/>
                <a:cs typeface="Times New Roman" pitchFamily="18" charset="0"/>
              </a:rPr>
              <a:t>int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char names[5][10];</a:t>
            </a:r>
          </a:p>
          <a:p>
            <a:pPr>
              <a:buNone/>
            </a:pPr>
            <a:r>
              <a:rPr lang="en-US" dirty="0">
                <a:latin typeface="Times New Roman" pitchFamily="18" charset="0"/>
                <a:cs typeface="Times New Roman" pitchFamily="18" charset="0"/>
              </a:rPr>
              <a:t>int i;</a:t>
            </a:r>
          </a:p>
          <a:p>
            <a:pPr>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nEnter</a:t>
            </a:r>
            <a:r>
              <a:rPr lang="en-US" dirty="0">
                <a:latin typeface="Times New Roman" pitchFamily="18" charset="0"/>
                <a:cs typeface="Times New Roman" pitchFamily="18" charset="0"/>
              </a:rPr>
              <a:t> name of 5 persons:");</a:t>
            </a:r>
          </a:p>
          <a:p>
            <a:pPr>
              <a:buNone/>
            </a:pPr>
            <a:r>
              <a:rPr lang="en-US" dirty="0">
                <a:latin typeface="Times New Roman" pitchFamily="18" charset="0"/>
                <a:cs typeface="Times New Roman" pitchFamily="18" charset="0"/>
              </a:rPr>
              <a:t>for(i=0;i&lt;5;i++)</a:t>
            </a:r>
          </a:p>
          <a:p>
            <a:pPr>
              <a:buNone/>
            </a:pPr>
            <a:r>
              <a:rPr lang="en-US" dirty="0">
                <a:latin typeface="Times New Roman" pitchFamily="18" charset="0"/>
                <a:cs typeface="Times New Roman" pitchFamily="18" charset="0"/>
              </a:rPr>
              <a:t>    scanf("%s", names[i]);</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nThe</a:t>
            </a:r>
            <a:r>
              <a:rPr lang="en-US" dirty="0">
                <a:latin typeface="Times New Roman" pitchFamily="18" charset="0"/>
                <a:cs typeface="Times New Roman" pitchFamily="18" charset="0"/>
              </a:rPr>
              <a:t> names are:");</a:t>
            </a:r>
          </a:p>
          <a:p>
            <a:pPr>
              <a:buNone/>
            </a:pPr>
            <a:r>
              <a:rPr lang="en-US" dirty="0">
                <a:latin typeface="Times New Roman" pitchFamily="18" charset="0"/>
                <a:cs typeface="Times New Roman" pitchFamily="18" charset="0"/>
              </a:rPr>
              <a:t>for(i=0;i&lt;5;i++)</a:t>
            </a:r>
          </a:p>
          <a:p>
            <a:pPr>
              <a:buNone/>
            </a:pPr>
            <a:r>
              <a:rPr lang="en-US" dirty="0">
                <a:latin typeface="Times New Roman" pitchFamily="18" charset="0"/>
                <a:cs typeface="Times New Roman" pitchFamily="18" charset="0"/>
              </a:rPr>
              <a:t>	printf("\</a:t>
            </a:r>
            <a:r>
              <a:rPr lang="en-US" dirty="0" err="1">
                <a:latin typeface="Times New Roman" pitchFamily="18" charset="0"/>
                <a:cs typeface="Times New Roman" pitchFamily="18" charset="0"/>
              </a:rPr>
              <a:t>n%s</a:t>
            </a:r>
            <a:r>
              <a:rPr lang="en-US" dirty="0">
                <a:latin typeface="Times New Roman" pitchFamily="18" charset="0"/>
                <a:cs typeface="Times New Roman" pitchFamily="18" charset="0"/>
              </a:rPr>
              <a:t>", names[i]);</a:t>
            </a:r>
          </a:p>
          <a:p>
            <a:pPr>
              <a:buNone/>
            </a:pPr>
            <a:r>
              <a:rPr lang="en-US" dirty="0" err="1">
                <a:latin typeface="Times New Roman" pitchFamily="18" charset="0"/>
                <a:cs typeface="Times New Roman" pitchFamily="18" charset="0"/>
              </a:rPr>
              <a:t>getch</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return 0;</a:t>
            </a:r>
          </a:p>
          <a:p>
            <a:pPr>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a:xfrm>
            <a:off x="9982200" y="6407945"/>
            <a:ext cx="554832" cy="365125"/>
          </a:xfrm>
        </p:spPr>
        <p:txBody>
          <a:bodyPr/>
          <a:lstStyle/>
          <a:p>
            <a:fld id="{B6F15528-21DE-4FAA-801E-634DDDAF4B2B}" type="slidenum">
              <a:rPr lang="en-US" smtClean="0"/>
              <a:pPr/>
              <a:t>52</a:t>
            </a:fld>
            <a:endParaRPr lang="en-US" dirty="0"/>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4968" y="84930"/>
            <a:ext cx="8555832" cy="6688140"/>
          </a:xfrm>
        </p:spPr>
        <p:txBody>
          <a:bodyPr>
            <a:normAutofit fontScale="55000" lnSpcReduction="20000"/>
          </a:bodyPr>
          <a:lstStyle/>
          <a:p>
            <a:pPr algn="just">
              <a:buNone/>
            </a:pPr>
            <a:r>
              <a:rPr lang="en-US" b="1" dirty="0">
                <a:latin typeface="Times New Roman" pitchFamily="18" charset="0"/>
                <a:cs typeface="Times New Roman" pitchFamily="18" charset="0"/>
              </a:rPr>
              <a:t>/*Program to sort name of 5 persons in ascending order*/</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char names[5][10],temp[10];</a:t>
            </a:r>
          </a:p>
          <a:p>
            <a:pPr>
              <a:buNone/>
            </a:pPr>
            <a:r>
              <a:rPr lang="en-US" b="1" dirty="0">
                <a:latin typeface="Times New Roman" pitchFamily="18" charset="0"/>
                <a:cs typeface="Times New Roman" pitchFamily="18" charset="0"/>
              </a:rPr>
              <a:t>int i, j;</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nEnter</a:t>
            </a:r>
            <a:r>
              <a:rPr lang="en-US" b="1" dirty="0">
                <a:latin typeface="Times New Roman" pitchFamily="18" charset="0"/>
                <a:cs typeface="Times New Roman" pitchFamily="18" charset="0"/>
              </a:rPr>
              <a:t> name of 5 persons:");</a:t>
            </a:r>
          </a:p>
          <a:p>
            <a:pPr>
              <a:buNone/>
            </a:pPr>
            <a:r>
              <a:rPr lang="en-US" b="1" dirty="0">
                <a:latin typeface="Times New Roman" pitchFamily="18" charset="0"/>
                <a:cs typeface="Times New Roman" pitchFamily="18" charset="0"/>
              </a:rPr>
              <a:t>for(i=0;i&lt;5;i++)</a:t>
            </a:r>
          </a:p>
          <a:p>
            <a:pPr>
              <a:buNone/>
            </a:pPr>
            <a:r>
              <a:rPr lang="en-US" b="1" dirty="0">
                <a:latin typeface="Times New Roman" pitchFamily="18" charset="0"/>
                <a:cs typeface="Times New Roman" pitchFamily="18" charset="0"/>
              </a:rPr>
              <a:t>    gets(names[i]);</a:t>
            </a:r>
          </a:p>
          <a:p>
            <a:pPr>
              <a:buNone/>
            </a:pPr>
            <a:r>
              <a:rPr lang="en-US" b="1" dirty="0">
                <a:latin typeface="Times New Roman" pitchFamily="18" charset="0"/>
                <a:cs typeface="Times New Roman" pitchFamily="18" charset="0"/>
              </a:rPr>
              <a:t>for(i=0;i&lt;5;i++) {</a:t>
            </a:r>
          </a:p>
          <a:p>
            <a:pPr>
              <a:buNone/>
            </a:pPr>
            <a:r>
              <a:rPr lang="en-US" b="1" dirty="0">
                <a:latin typeface="Times New Roman" pitchFamily="18" charset="0"/>
                <a:cs typeface="Times New Roman" pitchFamily="18" charset="0"/>
              </a:rPr>
              <a:t>	for(j=i+1;j&lt;5;j++) 	{</a:t>
            </a:r>
          </a:p>
          <a:p>
            <a:pPr>
              <a:buNone/>
            </a:pPr>
            <a:r>
              <a:rPr lang="en-US" b="1" dirty="0">
                <a:latin typeface="Times New Roman" pitchFamily="18" charset="0"/>
                <a:cs typeface="Times New Roman" pitchFamily="18" charset="0"/>
              </a:rPr>
              <a:t>	if(</a:t>
            </a:r>
            <a:r>
              <a:rPr lang="en-US" b="1" dirty="0" err="1">
                <a:latin typeface="Times New Roman" pitchFamily="18" charset="0"/>
                <a:cs typeface="Times New Roman" pitchFamily="18" charset="0"/>
              </a:rPr>
              <a:t>strcmp</a:t>
            </a:r>
            <a:r>
              <a:rPr lang="en-US" b="1" dirty="0">
                <a:latin typeface="Times New Roman" pitchFamily="18" charset="0"/>
                <a:cs typeface="Times New Roman" pitchFamily="18" charset="0"/>
              </a:rPr>
              <a:t>(names[i], names[j])&gt;0)</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strcpy</a:t>
            </a:r>
            <a:r>
              <a:rPr lang="en-US" b="1" dirty="0">
                <a:latin typeface="Times New Roman" pitchFamily="18" charset="0"/>
                <a:cs typeface="Times New Roman" pitchFamily="18" charset="0"/>
              </a:rPr>
              <a:t>(temp, names[i]);</a:t>
            </a:r>
          </a:p>
          <a:p>
            <a:pPr>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strcpy</a:t>
            </a:r>
            <a:r>
              <a:rPr lang="en-US" b="1" dirty="0">
                <a:latin typeface="Times New Roman" pitchFamily="18" charset="0"/>
                <a:cs typeface="Times New Roman" pitchFamily="18" charset="0"/>
              </a:rPr>
              <a:t>(names[i], names[j]);</a:t>
            </a:r>
          </a:p>
          <a:p>
            <a:pPr>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strcpy</a:t>
            </a:r>
            <a:r>
              <a:rPr lang="en-US" b="1" dirty="0">
                <a:latin typeface="Times New Roman" pitchFamily="18" charset="0"/>
                <a:cs typeface="Times New Roman" pitchFamily="18" charset="0"/>
              </a:rPr>
              <a:t>(names[j], temp);</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printf("\</a:t>
            </a:r>
            <a:r>
              <a:rPr lang="en-US" b="1" dirty="0" err="1">
                <a:latin typeface="Times New Roman" pitchFamily="18" charset="0"/>
                <a:cs typeface="Times New Roman" pitchFamily="18" charset="0"/>
              </a:rPr>
              <a:t>nNames</a:t>
            </a:r>
            <a:r>
              <a:rPr lang="en-US" b="1" dirty="0">
                <a:latin typeface="Times New Roman" pitchFamily="18" charset="0"/>
                <a:cs typeface="Times New Roman" pitchFamily="18" charset="0"/>
              </a:rPr>
              <a:t> in ascending order:\n");</a:t>
            </a:r>
          </a:p>
          <a:p>
            <a:pPr>
              <a:buNone/>
            </a:pPr>
            <a:r>
              <a:rPr lang="en-US" b="1" dirty="0">
                <a:latin typeface="Times New Roman" pitchFamily="18" charset="0"/>
                <a:cs typeface="Times New Roman" pitchFamily="18" charset="0"/>
              </a:rPr>
              <a:t>for(i=0;i&lt;5;i++)</a:t>
            </a:r>
          </a:p>
          <a:p>
            <a:pPr>
              <a:buNone/>
            </a:pPr>
            <a:r>
              <a:rPr lang="en-US" b="1" dirty="0">
                <a:latin typeface="Times New Roman" pitchFamily="18" charset="0"/>
                <a:cs typeface="Times New Roman" pitchFamily="18" charset="0"/>
              </a:rPr>
              <a:t>	puts(names[i]);</a:t>
            </a: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a:xfrm>
            <a:off x="9906000" y="6407945"/>
            <a:ext cx="631032" cy="365125"/>
          </a:xfrm>
        </p:spPr>
        <p:txBody>
          <a:bodyPr/>
          <a:lstStyle/>
          <a:p>
            <a:fld id="{B6F15528-21DE-4FAA-801E-634DDDAF4B2B}" type="slidenum">
              <a:rPr lang="en-US" smtClean="0"/>
              <a:pPr/>
              <a:t>53</a:t>
            </a:fld>
            <a:endParaRPr lang="en-US" dirty="0"/>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dirty="0"/>
          </a:p>
        </p:txBody>
      </p:sp>
      <p:sp>
        <p:nvSpPr>
          <p:cNvPr id="5" name="TextBox 4"/>
          <p:cNvSpPr txBox="1"/>
          <p:nvPr/>
        </p:nvSpPr>
        <p:spPr>
          <a:xfrm>
            <a:off x="2971800" y="2209801"/>
            <a:ext cx="6934200" cy="1200329"/>
          </a:xfrm>
          <a:prstGeom prst="rect">
            <a:avLst/>
          </a:prstGeom>
          <a:noFill/>
        </p:spPr>
        <p:txBody>
          <a:bodyPr wrap="square" rtlCol="0">
            <a:spAutoFit/>
          </a:bodyPr>
          <a:lstStyle/>
          <a:p>
            <a:pPr algn="ctr"/>
            <a:r>
              <a:rPr lang="en-US" sz="7200" dirty="0"/>
              <a:t>Thank you !</a:t>
            </a:r>
          </a:p>
        </p:txBody>
      </p:sp>
    </p:spTree>
    <p:extLst>
      <p:ext uri="{BB962C8B-B14F-4D97-AF65-F5344CB8AC3E}">
        <p14:creationId xmlns:p14="http://schemas.microsoft.com/office/powerpoint/2010/main" val="137983551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rgbClr val="7030A0"/>
                </a:solidFill>
              </a:rPr>
              <a:t>Reading Strings from Terminal</a:t>
            </a:r>
          </a:p>
        </p:txBody>
      </p:sp>
      <p:sp>
        <p:nvSpPr>
          <p:cNvPr id="2" name="Content Placeholder 1"/>
          <p:cNvSpPr>
            <a:spLocks noGrp="1"/>
          </p:cNvSpPr>
          <p:nvPr>
            <p:ph idx="1"/>
          </p:nvPr>
        </p:nvSpPr>
        <p:spPr/>
        <p:txBody>
          <a:bodyPr>
            <a:normAutofit/>
          </a:bodyPr>
          <a:lstStyle/>
          <a:p>
            <a:pPr algn="just"/>
            <a:r>
              <a:rPr lang="en-US" dirty="0"/>
              <a:t>The input function </a:t>
            </a:r>
            <a:r>
              <a:rPr lang="en-US" i="1" dirty="0" err="1"/>
              <a:t>scanf</a:t>
            </a:r>
            <a:r>
              <a:rPr lang="en-US" i="1" dirty="0"/>
              <a:t> </a:t>
            </a:r>
            <a:r>
              <a:rPr lang="en-US" dirty="0"/>
              <a:t>can be used with %s format specification to read in a string of characters.</a:t>
            </a:r>
          </a:p>
          <a:p>
            <a:pPr algn="just"/>
            <a:r>
              <a:rPr lang="en-US" dirty="0"/>
              <a:t>E.g.</a:t>
            </a:r>
          </a:p>
          <a:p>
            <a:pPr algn="just">
              <a:buNone/>
            </a:pPr>
            <a:r>
              <a:rPr lang="en-US" dirty="0"/>
              <a:t>		 </a:t>
            </a:r>
            <a:r>
              <a:rPr lang="en-US" dirty="0">
                <a:solidFill>
                  <a:srgbClr val="FF0000"/>
                </a:solidFill>
              </a:rPr>
              <a:t>char name[20];</a:t>
            </a:r>
          </a:p>
          <a:p>
            <a:pPr algn="just">
              <a:buNone/>
            </a:pPr>
            <a:r>
              <a:rPr lang="en-US" dirty="0">
                <a:solidFill>
                  <a:srgbClr val="FF0000"/>
                </a:solidFill>
              </a:rPr>
              <a:t>		 </a:t>
            </a:r>
            <a:r>
              <a:rPr lang="en-US" dirty="0" err="1">
                <a:solidFill>
                  <a:srgbClr val="FF0000"/>
                </a:solidFill>
              </a:rPr>
              <a:t>scanf</a:t>
            </a:r>
            <a:r>
              <a:rPr lang="en-US" dirty="0">
                <a:solidFill>
                  <a:srgbClr val="FF0000"/>
                </a:solidFill>
              </a:rPr>
              <a:t>(“%s”, name);</a:t>
            </a:r>
          </a:p>
          <a:p>
            <a:pPr algn="just"/>
            <a:r>
              <a:rPr lang="en-US" dirty="0">
                <a:solidFill>
                  <a:srgbClr val="FF0000"/>
                </a:solidFill>
              </a:rPr>
              <a:t>No ampersand(&amp;) is required before variable name.</a:t>
            </a:r>
            <a:r>
              <a:rPr lang="en-US" dirty="0"/>
              <a:t> </a:t>
            </a:r>
          </a:p>
          <a:p>
            <a:pPr algn="just"/>
            <a:r>
              <a:rPr lang="en-US" dirty="0"/>
              <a:t>Problem:</a:t>
            </a:r>
          </a:p>
          <a:p>
            <a:pPr algn="just">
              <a:buNone/>
            </a:pPr>
            <a:r>
              <a:rPr lang="en-US" dirty="0"/>
              <a:t>	“</a:t>
            </a:r>
            <a:r>
              <a:rPr lang="en-US" dirty="0" err="1">
                <a:solidFill>
                  <a:srgbClr val="FF0000"/>
                </a:solidFill>
              </a:rPr>
              <a:t>scanf</a:t>
            </a:r>
            <a:r>
              <a:rPr lang="en-US" dirty="0">
                <a:solidFill>
                  <a:srgbClr val="FF0000"/>
                </a:solidFill>
              </a:rPr>
              <a:t>() terminates its input on the first white space it encounters</a:t>
            </a:r>
            <a:r>
              <a:rPr lang="en-US" dirty="0"/>
              <a: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304801"/>
            <a:ext cx="8229600" cy="5702491"/>
          </a:xfrm>
        </p:spPr>
        <p:txBody>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a:t>int main()</a:t>
            </a:r>
          </a:p>
          <a:p>
            <a:pPr>
              <a:buNone/>
            </a:pPr>
            <a:r>
              <a:rPr lang="en-US" dirty="0"/>
              <a:t>{</a:t>
            </a:r>
          </a:p>
          <a:p>
            <a:pPr>
              <a:buNone/>
            </a:pPr>
            <a:r>
              <a:rPr lang="en-US" dirty="0"/>
              <a:t>char name[20];</a:t>
            </a:r>
          </a:p>
          <a:p>
            <a:pPr>
              <a:buNone/>
            </a:pPr>
            <a:r>
              <a:rPr lang="en-US" dirty="0" err="1"/>
              <a:t>printf</a:t>
            </a:r>
            <a:r>
              <a:rPr lang="en-US" dirty="0"/>
              <a:t>("\</a:t>
            </a:r>
            <a:r>
              <a:rPr lang="en-US" dirty="0" err="1"/>
              <a:t>nEnter</a:t>
            </a:r>
            <a:r>
              <a:rPr lang="en-US" dirty="0"/>
              <a:t> your name:");</a:t>
            </a:r>
          </a:p>
          <a:p>
            <a:pPr>
              <a:buNone/>
            </a:pPr>
            <a:r>
              <a:rPr lang="en-US" dirty="0" err="1"/>
              <a:t>scanf</a:t>
            </a:r>
            <a:r>
              <a:rPr lang="en-US" dirty="0"/>
              <a:t>("%s", name);</a:t>
            </a:r>
          </a:p>
          <a:p>
            <a:pPr>
              <a:buNone/>
            </a:pPr>
            <a:r>
              <a:rPr lang="en-US" dirty="0"/>
              <a:t>printf("\</a:t>
            </a:r>
            <a:r>
              <a:rPr lang="en-US" dirty="0" err="1"/>
              <a:t>nYour</a:t>
            </a:r>
            <a:r>
              <a:rPr lang="en-US" dirty="0"/>
              <a:t> name is %s", name);</a:t>
            </a:r>
          </a:p>
          <a:p>
            <a:pPr>
              <a:buNone/>
            </a:pPr>
            <a:r>
              <a:rPr lang="en-US" dirty="0" err="1"/>
              <a:t>getch</a:t>
            </a:r>
            <a:r>
              <a:rPr lang="en-US" dirty="0"/>
              <a:t>();</a:t>
            </a:r>
          </a:p>
          <a:p>
            <a:pPr>
              <a:buNone/>
            </a:pPr>
            <a:r>
              <a:rPr lang="en-US" dirty="0"/>
              <a:t>return 0;</a:t>
            </a:r>
          </a:p>
          <a:p>
            <a:pPr>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solidFill>
                  <a:srgbClr val="FF0000"/>
                </a:solidFill>
              </a:rPr>
              <a:t>Reading Strings from Terminal…</a:t>
            </a:r>
          </a:p>
        </p:txBody>
      </p:sp>
      <p:sp>
        <p:nvSpPr>
          <p:cNvPr id="2" name="Content Placeholder 1"/>
          <p:cNvSpPr>
            <a:spLocks noGrp="1"/>
          </p:cNvSpPr>
          <p:nvPr>
            <p:ph idx="1"/>
          </p:nvPr>
        </p:nvSpPr>
        <p:spPr/>
        <p:txBody>
          <a:bodyPr>
            <a:normAutofit fontScale="92500"/>
          </a:bodyPr>
          <a:lstStyle/>
          <a:p>
            <a:pPr algn="just"/>
            <a:r>
              <a:rPr lang="en-US" dirty="0"/>
              <a:t>Some versions of </a:t>
            </a:r>
            <a:r>
              <a:rPr lang="en-US" i="1" dirty="0" err="1"/>
              <a:t>scanf</a:t>
            </a:r>
            <a:r>
              <a:rPr lang="en-US" i="1" dirty="0"/>
              <a:t>() </a:t>
            </a:r>
            <a:r>
              <a:rPr lang="en-US" dirty="0"/>
              <a:t>support the following conversion specification for strings:</a:t>
            </a:r>
          </a:p>
          <a:p>
            <a:pPr algn="just">
              <a:buNone/>
            </a:pPr>
            <a:r>
              <a:rPr lang="en-US" i="1" dirty="0"/>
              <a:t>		</a:t>
            </a:r>
            <a:r>
              <a:rPr lang="en-US" dirty="0">
                <a:solidFill>
                  <a:srgbClr val="FF0000"/>
                </a:solidFill>
              </a:rPr>
              <a:t>%[characters]</a:t>
            </a:r>
          </a:p>
          <a:p>
            <a:pPr algn="just">
              <a:buNone/>
            </a:pPr>
            <a:r>
              <a:rPr lang="en-US" dirty="0">
                <a:solidFill>
                  <a:srgbClr val="FF0000"/>
                </a:solidFill>
              </a:rPr>
              <a:t>		%[^characters]</a:t>
            </a:r>
          </a:p>
          <a:p>
            <a:pPr algn="just"/>
            <a:r>
              <a:rPr lang="en-US" dirty="0"/>
              <a:t>The specification </a:t>
            </a:r>
            <a:r>
              <a:rPr lang="en-US" i="1" dirty="0"/>
              <a:t>%[characters] </a:t>
            </a:r>
            <a:r>
              <a:rPr lang="en-US" dirty="0"/>
              <a:t>means that only the characters specified within the brackets are allowed in the input of string. If the input string contains any other characters, the reading of string will be terminated at the first encounter of such a character.</a:t>
            </a:r>
          </a:p>
          <a:p>
            <a:pPr algn="just"/>
            <a:r>
              <a:rPr lang="en-US" dirty="0"/>
              <a:t>The specification </a:t>
            </a:r>
            <a:r>
              <a:rPr lang="en-US" i="1" dirty="0"/>
              <a:t>%[^characters]</a:t>
            </a:r>
            <a:r>
              <a:rPr lang="en-US" dirty="0"/>
              <a:t> means that the characters specified after the caret(^) are not allowed in the string and reading will be terminated.</a:t>
            </a:r>
            <a:endParaRPr lang="en-US" i="1" dirty="0"/>
          </a:p>
          <a:p>
            <a:pPr algn="just"/>
            <a:endParaRPr lang="en-US"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229600" cy="5854891"/>
          </a:xfrm>
        </p:spPr>
        <p:txBody>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a:t>int main()</a:t>
            </a:r>
          </a:p>
          <a:p>
            <a:pPr>
              <a:buNone/>
            </a:pPr>
            <a:r>
              <a:rPr lang="en-US" dirty="0"/>
              <a:t>{</a:t>
            </a:r>
          </a:p>
          <a:p>
            <a:pPr>
              <a:buNone/>
            </a:pPr>
            <a:r>
              <a:rPr lang="en-US" dirty="0"/>
              <a:t>char name[20];</a:t>
            </a:r>
          </a:p>
          <a:p>
            <a:pPr>
              <a:buNone/>
            </a:pPr>
            <a:r>
              <a:rPr lang="en-US" dirty="0" err="1"/>
              <a:t>printf</a:t>
            </a:r>
            <a:r>
              <a:rPr lang="en-US" dirty="0"/>
              <a:t>("\</a:t>
            </a:r>
            <a:r>
              <a:rPr lang="en-US" dirty="0" err="1"/>
              <a:t>nEnter</a:t>
            </a:r>
            <a:r>
              <a:rPr lang="en-US" dirty="0"/>
              <a:t> your name (in uppercase):");</a:t>
            </a:r>
          </a:p>
          <a:p>
            <a:pPr>
              <a:buNone/>
            </a:pPr>
            <a:r>
              <a:rPr lang="en-US" dirty="0" err="1"/>
              <a:t>scanf</a:t>
            </a:r>
            <a:r>
              <a:rPr lang="en-US" dirty="0"/>
              <a:t>("%[A-Z]",name);</a:t>
            </a:r>
          </a:p>
          <a:p>
            <a:pPr>
              <a:buNone/>
            </a:pPr>
            <a:r>
              <a:rPr lang="en-US" dirty="0"/>
              <a:t>printf("\</a:t>
            </a:r>
            <a:r>
              <a:rPr lang="en-US" dirty="0" err="1"/>
              <a:t>nYour</a:t>
            </a:r>
            <a:r>
              <a:rPr lang="en-US" dirty="0"/>
              <a:t> name is %</a:t>
            </a:r>
            <a:r>
              <a:rPr lang="en-US" dirty="0" err="1"/>
              <a:t>s",name</a:t>
            </a:r>
            <a:r>
              <a:rPr lang="en-US" dirty="0"/>
              <a:t>);</a:t>
            </a:r>
          </a:p>
          <a:p>
            <a:pPr>
              <a:buNone/>
            </a:pPr>
            <a:r>
              <a:rPr lang="en-US" dirty="0" err="1"/>
              <a:t>getch</a:t>
            </a:r>
            <a:r>
              <a:rPr lang="en-US" dirty="0"/>
              <a:t>();</a:t>
            </a:r>
          </a:p>
          <a:p>
            <a:pPr>
              <a:buNone/>
            </a:pPr>
            <a:r>
              <a:rPr lang="en-US" dirty="0"/>
              <a:t>return 0;</a:t>
            </a:r>
          </a:p>
          <a:p>
            <a:pPr>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10" name="Group 9"/>
          <p:cNvGrpSpPr/>
          <p:nvPr/>
        </p:nvGrpSpPr>
        <p:grpSpPr>
          <a:xfrm>
            <a:off x="3886200" y="1066800"/>
            <a:ext cx="5486400" cy="2362200"/>
            <a:chOff x="2362200" y="1066800"/>
            <a:chExt cx="5486400" cy="2362200"/>
          </a:xfrm>
        </p:grpSpPr>
        <p:sp>
          <p:nvSpPr>
            <p:cNvPr id="6" name="Rectangle 5"/>
            <p:cNvSpPr/>
            <p:nvPr/>
          </p:nvSpPr>
          <p:spPr>
            <a:xfrm>
              <a:off x="4270376" y="1066800"/>
              <a:ext cx="357822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r>
                <a:rPr lang="en-US"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Za</a:t>
              </a: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-z]</a:t>
              </a:r>
            </a:p>
          </p:txBody>
        </p:sp>
        <p:cxnSp>
          <p:nvCxnSpPr>
            <p:cNvPr id="8" name="Straight Arrow Connector 7"/>
            <p:cNvCxnSpPr>
              <a:cxnSpLocks/>
            </p:cNvCxnSpPr>
            <p:nvPr/>
          </p:nvCxnSpPr>
          <p:spPr>
            <a:xfrm flipH="1">
              <a:off x="2362200" y="1676400"/>
              <a:ext cx="2209800" cy="1752600"/>
            </a:xfrm>
            <a:prstGeom prst="straightConnector1">
              <a:avLst/>
            </a:prstGeom>
            <a:ln w="50800" cmpd="sng">
              <a:solidFill>
                <a:schemeClr val="accent2"/>
              </a:solidFill>
              <a:tailEnd type="arrow"/>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plus(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2832</TotalTime>
  <Words>4798</Words>
  <Application>Microsoft Office PowerPoint</Application>
  <PresentationFormat>Widescreen</PresentationFormat>
  <Paragraphs>729</Paragraphs>
  <Slides>54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54</vt:i4>
      </vt:variant>
    </vt:vector>
  </HeadingPairs>
  <TitlesOfParts>
    <vt:vector size="64" baseType="lpstr">
      <vt:lpstr>Arial</vt:lpstr>
      <vt:lpstr>Calibri</vt:lpstr>
      <vt:lpstr>Calibri Light</vt:lpstr>
      <vt:lpstr>Century Gothic</vt:lpstr>
      <vt:lpstr>Gill Sans MT</vt:lpstr>
      <vt:lpstr>Times New Roman</vt:lpstr>
      <vt:lpstr>Wingdings 3</vt:lpstr>
      <vt:lpstr>Wisp</vt:lpstr>
      <vt:lpstr>Office Theme</vt:lpstr>
      <vt:lpstr>Gallery</vt:lpstr>
      <vt:lpstr>UNIT – 5 Part II String</vt:lpstr>
      <vt:lpstr>Strings</vt:lpstr>
      <vt:lpstr>Declaring String Variables</vt:lpstr>
      <vt:lpstr>Initializing String Variables</vt:lpstr>
      <vt:lpstr>PowerPoint Presentation</vt:lpstr>
      <vt:lpstr>Reading Strings from Terminal</vt:lpstr>
      <vt:lpstr>PowerPoint Presentation</vt:lpstr>
      <vt:lpstr>Reading Strings from Terminal…</vt:lpstr>
      <vt:lpstr>PowerPoint Presentation</vt:lpstr>
      <vt:lpstr>PowerPoint Presentation</vt:lpstr>
      <vt:lpstr>PowerPoint Presentation</vt:lpstr>
      <vt:lpstr>Writing Strings to Screen</vt:lpstr>
      <vt:lpstr>Writing Strings to Screen…</vt:lpstr>
      <vt:lpstr>Writing Strings to Screen…</vt:lpstr>
      <vt:lpstr>PowerPoint Presentation</vt:lpstr>
      <vt:lpstr>Problem</vt:lpstr>
      <vt:lpstr>PowerPoint Presentation</vt:lpstr>
      <vt:lpstr>Another way: gets() and puts()</vt:lpstr>
      <vt:lpstr>PowerPoint Presentation</vt:lpstr>
      <vt:lpstr>Counting length of the string</vt:lpstr>
      <vt:lpstr>Another way: strlen()</vt:lpstr>
      <vt:lpstr>PowerPoint Presentation</vt:lpstr>
      <vt:lpstr>PowerPoint Presentation</vt:lpstr>
      <vt:lpstr>/*Program to read a string from keyboard (until enter key) and count the number of vowels, consonants, spaces, semicolons and commas in that string*/ </vt:lpstr>
      <vt:lpstr>PowerPoint Presentation</vt:lpstr>
      <vt:lpstr>Copying one string to another</vt:lpstr>
      <vt:lpstr>Another way: strcpy()</vt:lpstr>
      <vt:lpstr>PowerPoint Presentation</vt:lpstr>
      <vt:lpstr>Combining Strings Together</vt:lpstr>
      <vt:lpstr>PowerPoint Presentation</vt:lpstr>
      <vt:lpstr>Another way: strcat()</vt:lpstr>
      <vt:lpstr>PowerPoint Presentation</vt:lpstr>
      <vt:lpstr>Comparison of Two Strings</vt:lpstr>
      <vt:lpstr>PowerPoint Presentation</vt:lpstr>
      <vt:lpstr>Another way: strcmp()</vt:lpstr>
      <vt:lpstr>PowerPoint Presentation</vt:lpstr>
      <vt:lpstr>Reversing  a String</vt:lpstr>
      <vt:lpstr>Another Way: strrev()</vt:lpstr>
      <vt:lpstr>PowerPoint Presentation</vt:lpstr>
      <vt:lpstr>PowerPoint Presentation</vt:lpstr>
      <vt:lpstr>More String Functions</vt:lpstr>
      <vt:lpstr>PowerPoint Presentation</vt:lpstr>
      <vt:lpstr>More String Functions…</vt:lpstr>
      <vt:lpstr>PowerPoint Presentation</vt:lpstr>
      <vt:lpstr>More String Functions…</vt:lpstr>
      <vt:lpstr>More String Functions…</vt:lpstr>
      <vt:lpstr>PowerPoint Presentation</vt:lpstr>
      <vt:lpstr>Problems</vt:lpstr>
      <vt:lpstr>PowerPoint Presentation</vt:lpstr>
      <vt:lpstr>PowerPoint Presentation</vt:lpstr>
      <vt:lpstr>Arrays of Strings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Arrays</dc:title>
  <cp:lastModifiedBy>DABBAL SINGH  MAHARA</cp:lastModifiedBy>
  <cp:revision>581</cp:revision>
  <dcterms:created xsi:type="dcterms:W3CDTF">2006-08-16T00:00:00Z</dcterms:created>
  <dcterms:modified xsi:type="dcterms:W3CDTF">2023-03-06T01:45:32Z</dcterms:modified>
</cp:coreProperties>
</file>