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Agrandir Bold" panose="020B0604020202020204" charset="0"/>
      <p:regular r:id="rId26"/>
    </p:embeddedFont>
    <p:embeddedFont>
      <p:font typeface="Canva Sans" panose="020B0604020202020204" charset="0"/>
      <p:regular r:id="rId27"/>
    </p:embeddedFont>
    <p:embeddedFont>
      <p:font typeface="Canva Sans Bold" panose="020B0604020202020204" charset="0"/>
      <p:regular r:id="rId28"/>
    </p:embeddedFont>
    <p:embeddedFont>
      <p:font typeface="Futura Display" panose="020B0604020202020204" charset="0"/>
      <p:regular r:id="rId29"/>
    </p:embeddedFont>
    <p:embeddedFont>
      <p:font typeface="Gliker Semi-Bold" panose="020B0604020202020204" charset="0"/>
      <p:regular r:id="rId30"/>
    </p:embeddedFont>
    <p:embeddedFont>
      <p:font typeface="League Gothic" panose="020B0604020202020204" charset="0"/>
      <p:regular r:id="rId31"/>
    </p:embeddedFont>
    <p:embeddedFont>
      <p:font typeface="Lexend Deca" panose="020B0604020202020204" charset="0"/>
      <p:regular r:id="rId32"/>
    </p:embeddedFont>
    <p:embeddedFont>
      <p:font typeface="Open Sauce Bold" panose="020B0604020202020204" charset="0"/>
      <p:regular r:id="rId33"/>
    </p:embeddedFont>
    <p:embeddedFont>
      <p:font typeface="Open Sauce Medium" panose="020B0604020202020204" charset="0"/>
      <p:regular r:id="rId34"/>
    </p:embeddedFont>
    <p:embeddedFont>
      <p:font typeface="Quicksand Bold" panose="020B0604020202020204" charset="0"/>
      <p:regular r:id="rId35"/>
    </p:embeddedFont>
    <p:embeddedFont>
      <p:font typeface="Themysion"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0"/>
          </a:blip>
          <a:stretch>
            <a:fillRect/>
          </a:stretch>
        </p:blipFill>
        <p:spPr>
          <a:xfrm>
            <a:off x="-2285506" y="-4771437"/>
            <a:ext cx="22859012" cy="17585432"/>
          </a:xfrm>
          <a:prstGeom prst="rect">
            <a:avLst/>
          </a:prstGeom>
        </p:spPr>
      </p:pic>
      <p:sp>
        <p:nvSpPr>
          <p:cNvPr id="3" name="Freeform 3"/>
          <p:cNvSpPr/>
          <p:nvPr/>
        </p:nvSpPr>
        <p:spPr>
          <a:xfrm>
            <a:off x="5277170" y="2506202"/>
            <a:ext cx="7328823" cy="7328823"/>
          </a:xfrm>
          <a:custGeom>
            <a:avLst/>
            <a:gdLst/>
            <a:ahLst/>
            <a:cxnLst/>
            <a:rect l="l" t="t" r="r" b="b"/>
            <a:pathLst>
              <a:path w="7328823" h="7328823">
                <a:moveTo>
                  <a:pt x="0" y="0"/>
                </a:moveTo>
                <a:lnTo>
                  <a:pt x="7328823" y="0"/>
                </a:lnTo>
                <a:lnTo>
                  <a:pt x="7328823" y="7328823"/>
                </a:lnTo>
                <a:lnTo>
                  <a:pt x="0" y="73288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826281" y="2506202"/>
            <a:ext cx="16230600" cy="3030156"/>
            <a:chOff x="0" y="0"/>
            <a:chExt cx="3655013" cy="682369"/>
          </a:xfrm>
        </p:grpSpPr>
        <p:sp>
          <p:nvSpPr>
            <p:cNvPr id="5" name="Freeform 5"/>
            <p:cNvSpPr/>
            <p:nvPr/>
          </p:nvSpPr>
          <p:spPr>
            <a:xfrm>
              <a:off x="0" y="0"/>
              <a:ext cx="3655013" cy="682369"/>
            </a:xfrm>
            <a:custGeom>
              <a:avLst/>
              <a:gdLst/>
              <a:ahLst/>
              <a:cxnLst/>
              <a:rect l="l" t="t" r="r" b="b"/>
              <a:pathLst>
                <a:path w="3655013" h="682369">
                  <a:moveTo>
                    <a:pt x="24327" y="0"/>
                  </a:moveTo>
                  <a:lnTo>
                    <a:pt x="3630686" y="0"/>
                  </a:lnTo>
                  <a:cubicBezTo>
                    <a:pt x="3644121" y="0"/>
                    <a:pt x="3655013" y="10891"/>
                    <a:pt x="3655013" y="24327"/>
                  </a:cubicBezTo>
                  <a:lnTo>
                    <a:pt x="3655013" y="658042"/>
                  </a:lnTo>
                  <a:cubicBezTo>
                    <a:pt x="3655013" y="671478"/>
                    <a:pt x="3644121" y="682369"/>
                    <a:pt x="3630686" y="682369"/>
                  </a:cubicBezTo>
                  <a:lnTo>
                    <a:pt x="24327" y="682369"/>
                  </a:lnTo>
                  <a:cubicBezTo>
                    <a:pt x="10891" y="682369"/>
                    <a:pt x="0" y="671478"/>
                    <a:pt x="0" y="658042"/>
                  </a:cubicBezTo>
                  <a:lnTo>
                    <a:pt x="0" y="24327"/>
                  </a:lnTo>
                  <a:cubicBezTo>
                    <a:pt x="0" y="10891"/>
                    <a:pt x="10891" y="0"/>
                    <a:pt x="24327" y="0"/>
                  </a:cubicBezTo>
                  <a:close/>
                </a:path>
              </a:pathLst>
            </a:custGeom>
            <a:solidFill>
              <a:srgbClr val="31356E"/>
            </a:solidFill>
          </p:spPr>
        </p:sp>
        <p:sp>
          <p:nvSpPr>
            <p:cNvPr id="6" name="TextBox 6"/>
            <p:cNvSpPr txBox="1"/>
            <p:nvPr/>
          </p:nvSpPr>
          <p:spPr>
            <a:xfrm>
              <a:off x="0" y="-38100"/>
              <a:ext cx="3655013" cy="720469"/>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826281" y="2974809"/>
            <a:ext cx="16230600" cy="3627865"/>
          </a:xfrm>
          <a:prstGeom prst="rect">
            <a:avLst/>
          </a:prstGeom>
        </p:spPr>
        <p:txBody>
          <a:bodyPr lIns="0" tIns="0" rIns="0" bIns="0" rtlCol="0" anchor="t">
            <a:spAutoFit/>
          </a:bodyPr>
          <a:lstStyle/>
          <a:p>
            <a:pPr algn="ctr">
              <a:lnSpc>
                <a:spcPts val="14506"/>
              </a:lnSpc>
            </a:pPr>
            <a:r>
              <a:rPr lang="en-US" sz="10361">
                <a:solidFill>
                  <a:srgbClr val="FFFFFF"/>
                </a:solidFill>
                <a:latin typeface="Futura Display"/>
                <a:ea typeface="Futura Display"/>
                <a:cs typeface="Futura Display"/>
                <a:sym typeface="Futura Display"/>
              </a:rPr>
              <a:t>HUMAN RESOURCES ANALYSIS</a:t>
            </a:r>
          </a:p>
          <a:p>
            <a:pPr algn="ctr">
              <a:lnSpc>
                <a:spcPts val="14506"/>
              </a:lnSpc>
            </a:pPr>
            <a:endParaRPr lang="en-US" sz="10361">
              <a:solidFill>
                <a:srgbClr val="FFFFFF"/>
              </a:solidFill>
              <a:latin typeface="Futura Display"/>
              <a:ea typeface="Futura Display"/>
              <a:cs typeface="Futura Display"/>
              <a:sym typeface="Futura Display"/>
            </a:endParaRPr>
          </a:p>
        </p:txBody>
      </p:sp>
      <p:sp>
        <p:nvSpPr>
          <p:cNvPr id="8" name="TextBox 8"/>
          <p:cNvSpPr txBox="1"/>
          <p:nvPr/>
        </p:nvSpPr>
        <p:spPr>
          <a:xfrm>
            <a:off x="5964724" y="6382373"/>
            <a:ext cx="7303198" cy="3452652"/>
          </a:xfrm>
          <a:prstGeom prst="rect">
            <a:avLst/>
          </a:prstGeom>
        </p:spPr>
        <p:txBody>
          <a:bodyPr lIns="0" tIns="0" rIns="0" bIns="0" rtlCol="0" anchor="t">
            <a:spAutoFit/>
          </a:bodyPr>
          <a:lstStyle/>
          <a:p>
            <a:pPr algn="l">
              <a:lnSpc>
                <a:spcPts val="5521"/>
              </a:lnSpc>
            </a:pPr>
            <a:r>
              <a:rPr lang="en-US" sz="3943">
                <a:solidFill>
                  <a:srgbClr val="31356E"/>
                </a:solidFill>
                <a:latin typeface="Lexend Deca"/>
                <a:ea typeface="Lexend Deca"/>
                <a:cs typeface="Lexend Deca"/>
                <a:sym typeface="Lexend Deca"/>
              </a:rPr>
              <a:t>PRIYANSHI  - 202418002</a:t>
            </a:r>
          </a:p>
          <a:p>
            <a:pPr algn="l">
              <a:lnSpc>
                <a:spcPts val="5521"/>
              </a:lnSpc>
            </a:pPr>
            <a:r>
              <a:rPr lang="en-US" sz="3943">
                <a:solidFill>
                  <a:srgbClr val="31356E"/>
                </a:solidFill>
                <a:latin typeface="Lexend Deca"/>
                <a:ea typeface="Lexend Deca"/>
                <a:cs typeface="Lexend Deca"/>
                <a:sym typeface="Lexend Deca"/>
              </a:rPr>
              <a:t>BHAVIN        - 202418018</a:t>
            </a:r>
          </a:p>
          <a:p>
            <a:pPr algn="l">
              <a:lnSpc>
                <a:spcPts val="5521"/>
              </a:lnSpc>
            </a:pPr>
            <a:r>
              <a:rPr lang="en-US" sz="3943">
                <a:solidFill>
                  <a:srgbClr val="31356E"/>
                </a:solidFill>
                <a:latin typeface="Lexend Deca"/>
                <a:ea typeface="Lexend Deca"/>
                <a:cs typeface="Lexend Deca"/>
                <a:sym typeface="Lexend Deca"/>
              </a:rPr>
              <a:t>MEENAKSHI - 202418031</a:t>
            </a:r>
          </a:p>
          <a:p>
            <a:pPr algn="l">
              <a:lnSpc>
                <a:spcPts val="5521"/>
              </a:lnSpc>
            </a:pPr>
            <a:r>
              <a:rPr lang="en-US" sz="3943">
                <a:solidFill>
                  <a:srgbClr val="31356E"/>
                </a:solidFill>
                <a:latin typeface="Lexend Deca"/>
                <a:ea typeface="Lexend Deca"/>
                <a:cs typeface="Lexend Deca"/>
                <a:sym typeface="Lexend Deca"/>
              </a:rPr>
              <a:t>NUPOOR       - 202418040</a:t>
            </a:r>
          </a:p>
          <a:p>
            <a:pPr algn="ctr">
              <a:lnSpc>
                <a:spcPts val="5521"/>
              </a:lnSpc>
            </a:pPr>
            <a:endParaRPr lang="en-US" sz="3943">
              <a:solidFill>
                <a:srgbClr val="31356E"/>
              </a:solidFill>
              <a:latin typeface="Lexend Deca"/>
              <a:ea typeface="Lexend Deca"/>
              <a:cs typeface="Lexend Deca"/>
              <a:sym typeface="Lexend Deca"/>
            </a:endParaRPr>
          </a:p>
        </p:txBody>
      </p:sp>
      <p:sp>
        <p:nvSpPr>
          <p:cNvPr id="9" name="TextBox 9"/>
          <p:cNvSpPr txBox="1"/>
          <p:nvPr/>
        </p:nvSpPr>
        <p:spPr>
          <a:xfrm>
            <a:off x="6667333" y="5441108"/>
            <a:ext cx="4548496" cy="887095"/>
          </a:xfrm>
          <a:prstGeom prst="rect">
            <a:avLst/>
          </a:prstGeom>
        </p:spPr>
        <p:txBody>
          <a:bodyPr lIns="0" tIns="0" rIns="0" bIns="0" rtlCol="0" anchor="t">
            <a:spAutoFit/>
          </a:bodyPr>
          <a:lstStyle/>
          <a:p>
            <a:pPr algn="ctr">
              <a:lnSpc>
                <a:spcPts val="7279"/>
              </a:lnSpc>
            </a:pPr>
            <a:r>
              <a:rPr lang="en-US" sz="5199" b="1">
                <a:solidFill>
                  <a:srgbClr val="203162"/>
                </a:solidFill>
                <a:latin typeface="Canva Sans Bold"/>
                <a:ea typeface="Canva Sans Bold"/>
                <a:cs typeface="Canva Sans Bold"/>
                <a:sym typeface="Canva Sans Bold"/>
              </a:rPr>
              <a:t> Team 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40243" y="319353"/>
            <a:ext cx="9951244" cy="646587"/>
          </a:xfrm>
          <a:prstGeom prst="rect">
            <a:avLst/>
          </a:prstGeom>
        </p:spPr>
        <p:txBody>
          <a:bodyPr lIns="0" tIns="0" rIns="0" bIns="0" rtlCol="0" anchor="t">
            <a:spAutoFit/>
          </a:bodyPr>
          <a:lstStyle/>
          <a:p>
            <a:pPr algn="ctr">
              <a:lnSpc>
                <a:spcPts val="5311"/>
              </a:lnSpc>
            </a:pPr>
            <a:r>
              <a:rPr lang="en-US" sz="3600" b="1" dirty="0">
                <a:solidFill>
                  <a:srgbClr val="203162"/>
                </a:solidFill>
                <a:latin typeface="Canva Sans Bold"/>
                <a:ea typeface="Canva Sans Bold"/>
                <a:cs typeface="Canva Sans Bold"/>
                <a:sym typeface="Canva Sans Bold"/>
              </a:rPr>
              <a:t>Are Women Paid Less? A Data-Driven View</a:t>
            </a:r>
          </a:p>
        </p:txBody>
      </p:sp>
      <p:pic>
        <p:nvPicPr>
          <p:cNvPr id="5" name="Picture 4">
            <a:extLst>
              <a:ext uri="{FF2B5EF4-FFF2-40B4-BE49-F238E27FC236}">
                <a16:creationId xmlns:a16="http://schemas.microsoft.com/office/drawing/2014/main" id="{89471E16-0135-BE53-4568-76A412541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 y="1181099"/>
            <a:ext cx="18281026" cy="8991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grpSp>
        <p:nvGrpSpPr>
          <p:cNvPr id="2" name="Group 2"/>
          <p:cNvGrpSpPr/>
          <p:nvPr/>
        </p:nvGrpSpPr>
        <p:grpSpPr>
          <a:xfrm>
            <a:off x="1557363" y="1182066"/>
            <a:ext cx="15173274" cy="2337266"/>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032C55"/>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2F5F98"/>
            </a:solidFill>
          </p:spPr>
        </p:sp>
      </p:grpSp>
      <p:grpSp>
        <p:nvGrpSpPr>
          <p:cNvPr id="5" name="Group 5"/>
          <p:cNvGrpSpPr/>
          <p:nvPr/>
        </p:nvGrpSpPr>
        <p:grpSpPr>
          <a:xfrm>
            <a:off x="561726" y="4002157"/>
            <a:ext cx="17136800" cy="5857990"/>
            <a:chOff x="0" y="0"/>
            <a:chExt cx="7865569" cy="2688741"/>
          </a:xfrm>
        </p:grpSpPr>
        <p:sp>
          <p:nvSpPr>
            <p:cNvPr id="6" name="Freeform 6"/>
            <p:cNvSpPr/>
            <p:nvPr/>
          </p:nvSpPr>
          <p:spPr>
            <a:xfrm>
              <a:off x="12700" y="12700"/>
              <a:ext cx="7798259" cy="2620162"/>
            </a:xfrm>
            <a:custGeom>
              <a:avLst/>
              <a:gdLst/>
              <a:ahLst/>
              <a:cxnLst/>
              <a:rect l="l" t="t" r="r" b="b"/>
              <a:pathLst>
                <a:path w="7798259" h="2620162">
                  <a:moveTo>
                    <a:pt x="43180" y="2620162"/>
                  </a:moveTo>
                  <a:lnTo>
                    <a:pt x="7755079" y="2620162"/>
                  </a:lnTo>
                  <a:cubicBezTo>
                    <a:pt x="7779209" y="2620162"/>
                    <a:pt x="7798259" y="2601112"/>
                    <a:pt x="7798259" y="2576981"/>
                  </a:cubicBezTo>
                  <a:lnTo>
                    <a:pt x="7798259" y="43180"/>
                  </a:lnTo>
                  <a:cubicBezTo>
                    <a:pt x="7798259" y="19050"/>
                    <a:pt x="7779209" y="0"/>
                    <a:pt x="7755079" y="0"/>
                  </a:cubicBezTo>
                  <a:lnTo>
                    <a:pt x="43180" y="0"/>
                  </a:lnTo>
                  <a:cubicBezTo>
                    <a:pt x="19050" y="0"/>
                    <a:pt x="0" y="19050"/>
                    <a:pt x="0" y="43180"/>
                  </a:cubicBezTo>
                  <a:lnTo>
                    <a:pt x="0" y="2576981"/>
                  </a:lnTo>
                  <a:cubicBezTo>
                    <a:pt x="0" y="2601112"/>
                    <a:pt x="19050" y="2620162"/>
                    <a:pt x="43180" y="2620162"/>
                  </a:cubicBezTo>
                  <a:close/>
                </a:path>
              </a:pathLst>
            </a:custGeom>
            <a:solidFill>
              <a:srgbClr val="FFFFFF"/>
            </a:solidFill>
          </p:spPr>
        </p:sp>
        <p:sp>
          <p:nvSpPr>
            <p:cNvPr id="7" name="Freeform 7"/>
            <p:cNvSpPr/>
            <p:nvPr/>
          </p:nvSpPr>
          <p:spPr>
            <a:xfrm>
              <a:off x="0" y="0"/>
              <a:ext cx="7865570" cy="2688742"/>
            </a:xfrm>
            <a:custGeom>
              <a:avLst/>
              <a:gdLst/>
              <a:ahLst/>
              <a:cxnLst/>
              <a:rect l="l" t="t" r="r" b="b"/>
              <a:pathLst>
                <a:path w="7865570" h="2688742">
                  <a:moveTo>
                    <a:pt x="7822389" y="44450"/>
                  </a:moveTo>
                  <a:cubicBezTo>
                    <a:pt x="7817309" y="19050"/>
                    <a:pt x="7794449" y="0"/>
                    <a:pt x="7767779" y="0"/>
                  </a:cubicBezTo>
                  <a:lnTo>
                    <a:pt x="55880" y="0"/>
                  </a:lnTo>
                  <a:cubicBezTo>
                    <a:pt x="25400" y="0"/>
                    <a:pt x="0" y="25400"/>
                    <a:pt x="0" y="55880"/>
                  </a:cubicBezTo>
                  <a:lnTo>
                    <a:pt x="0" y="2589681"/>
                  </a:lnTo>
                  <a:cubicBezTo>
                    <a:pt x="0" y="2616352"/>
                    <a:pt x="17780" y="2637942"/>
                    <a:pt x="43180" y="2644292"/>
                  </a:cubicBezTo>
                  <a:cubicBezTo>
                    <a:pt x="48260" y="2669692"/>
                    <a:pt x="71120" y="2688742"/>
                    <a:pt x="97790" y="2688742"/>
                  </a:cubicBezTo>
                  <a:lnTo>
                    <a:pt x="7809689" y="2688742"/>
                  </a:lnTo>
                  <a:cubicBezTo>
                    <a:pt x="7840170" y="2688742"/>
                    <a:pt x="7865570" y="2663342"/>
                    <a:pt x="7865570" y="2632862"/>
                  </a:cubicBezTo>
                  <a:lnTo>
                    <a:pt x="7865570" y="99060"/>
                  </a:lnTo>
                  <a:cubicBezTo>
                    <a:pt x="7865570" y="72390"/>
                    <a:pt x="7847789" y="50800"/>
                    <a:pt x="7822389" y="44450"/>
                  </a:cubicBezTo>
                  <a:close/>
                  <a:moveTo>
                    <a:pt x="12700" y="2589681"/>
                  </a:moveTo>
                  <a:lnTo>
                    <a:pt x="12700" y="55880"/>
                  </a:lnTo>
                  <a:cubicBezTo>
                    <a:pt x="12700" y="31750"/>
                    <a:pt x="31750" y="12700"/>
                    <a:pt x="55880" y="12700"/>
                  </a:cubicBezTo>
                  <a:lnTo>
                    <a:pt x="7767779" y="12700"/>
                  </a:lnTo>
                  <a:cubicBezTo>
                    <a:pt x="7791909" y="12700"/>
                    <a:pt x="7810959" y="31750"/>
                    <a:pt x="7810959" y="55880"/>
                  </a:cubicBezTo>
                  <a:lnTo>
                    <a:pt x="7810959" y="2589681"/>
                  </a:lnTo>
                  <a:cubicBezTo>
                    <a:pt x="7810959" y="2613812"/>
                    <a:pt x="7791909" y="2632862"/>
                    <a:pt x="7767779" y="2632862"/>
                  </a:cubicBezTo>
                  <a:lnTo>
                    <a:pt x="55880" y="2632862"/>
                  </a:lnTo>
                  <a:cubicBezTo>
                    <a:pt x="31750" y="2632862"/>
                    <a:pt x="12700" y="2613812"/>
                    <a:pt x="12700" y="2589681"/>
                  </a:cubicBezTo>
                  <a:close/>
                </a:path>
              </a:pathLst>
            </a:custGeom>
            <a:solidFill>
              <a:srgbClr val="000000"/>
            </a:solidFill>
          </p:spPr>
        </p:sp>
      </p:grpSp>
      <p:sp>
        <p:nvSpPr>
          <p:cNvPr id="8" name="TextBox 8"/>
          <p:cNvSpPr txBox="1"/>
          <p:nvPr/>
        </p:nvSpPr>
        <p:spPr>
          <a:xfrm>
            <a:off x="-2014331" y="1968653"/>
            <a:ext cx="22316662" cy="687893"/>
          </a:xfrm>
          <a:prstGeom prst="rect">
            <a:avLst/>
          </a:prstGeom>
        </p:spPr>
        <p:txBody>
          <a:bodyPr lIns="0" tIns="0" rIns="0" bIns="0" rtlCol="0" anchor="t">
            <a:spAutoFit/>
          </a:bodyPr>
          <a:lstStyle/>
          <a:p>
            <a:pPr algn="ctr">
              <a:lnSpc>
                <a:spcPts val="5659"/>
              </a:lnSpc>
            </a:pPr>
            <a:r>
              <a:rPr lang="en-US" sz="4042" b="1">
                <a:solidFill>
                  <a:srgbClr val="FFFFFF"/>
                </a:solidFill>
                <a:latin typeface="Canva Sans Bold"/>
                <a:ea typeface="Canva Sans Bold"/>
                <a:cs typeface="Canva Sans Bold"/>
                <a:sym typeface="Canva Sans Bold"/>
              </a:rPr>
              <a:t>Gender Pay Gap: Role Distribution, Not Discrimination</a:t>
            </a:r>
          </a:p>
        </p:txBody>
      </p:sp>
      <p:sp>
        <p:nvSpPr>
          <p:cNvPr id="9" name="TextBox 9"/>
          <p:cNvSpPr txBox="1"/>
          <p:nvPr/>
        </p:nvSpPr>
        <p:spPr>
          <a:xfrm>
            <a:off x="1028700" y="4320576"/>
            <a:ext cx="15977688" cy="5154476"/>
          </a:xfrm>
          <a:prstGeom prst="rect">
            <a:avLst/>
          </a:prstGeom>
        </p:spPr>
        <p:txBody>
          <a:bodyPr lIns="0" tIns="0" rIns="0" bIns="0" rtlCol="0" anchor="t">
            <a:spAutoFit/>
          </a:bodyPr>
          <a:lstStyle/>
          <a:p>
            <a:pPr algn="just">
              <a:lnSpc>
                <a:spcPts val="5170"/>
              </a:lnSpc>
            </a:pPr>
            <a:r>
              <a:rPr lang="en-US" sz="3692" b="1">
                <a:solidFill>
                  <a:srgbClr val="203162"/>
                </a:solidFill>
                <a:latin typeface="Canva Sans Bold"/>
                <a:ea typeface="Canva Sans Bold"/>
                <a:cs typeface="Canva Sans Bold"/>
                <a:sym typeface="Canva Sans Bold"/>
              </a:rPr>
              <a:t>While women make up the majority of the workforce (56.6%), their median salary is slightly lower than men’s (~$1.1K difference). However, this gap is not due to unequal pay for equal work. Instead, it results from role distribution — more women occupy lower-paying positions, while men are more prevalent in high-paying technical and managerial roles. When salaries are compared within the same roles, women often earn equally or more, indicating that the observed gap is structural, not discriminatory.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26399" y="1340808"/>
            <a:ext cx="4605886" cy="4781836"/>
            <a:chOff x="0" y="0"/>
            <a:chExt cx="487831" cy="506466"/>
          </a:xfrm>
        </p:grpSpPr>
        <p:sp>
          <p:nvSpPr>
            <p:cNvPr id="3" name="Freeform 3"/>
            <p:cNvSpPr/>
            <p:nvPr/>
          </p:nvSpPr>
          <p:spPr>
            <a:xfrm>
              <a:off x="0" y="0"/>
              <a:ext cx="487831" cy="506466"/>
            </a:xfrm>
            <a:custGeom>
              <a:avLst/>
              <a:gdLst/>
              <a:ahLst/>
              <a:cxnLst/>
              <a:rect l="l" t="t" r="r" b="b"/>
              <a:pathLst>
                <a:path w="487831" h="506466">
                  <a:moveTo>
                    <a:pt x="42022" y="0"/>
                  </a:moveTo>
                  <a:lnTo>
                    <a:pt x="445809" y="0"/>
                  </a:lnTo>
                  <a:cubicBezTo>
                    <a:pt x="456954" y="0"/>
                    <a:pt x="467642" y="4427"/>
                    <a:pt x="475523" y="12308"/>
                  </a:cubicBezTo>
                  <a:cubicBezTo>
                    <a:pt x="483404" y="20189"/>
                    <a:pt x="487831" y="30877"/>
                    <a:pt x="487831" y="42022"/>
                  </a:cubicBezTo>
                  <a:lnTo>
                    <a:pt x="487831" y="464445"/>
                  </a:lnTo>
                  <a:cubicBezTo>
                    <a:pt x="487831" y="475589"/>
                    <a:pt x="483404" y="486278"/>
                    <a:pt x="475523" y="494159"/>
                  </a:cubicBezTo>
                  <a:cubicBezTo>
                    <a:pt x="467642" y="502039"/>
                    <a:pt x="456954" y="506466"/>
                    <a:pt x="445809" y="506466"/>
                  </a:cubicBezTo>
                  <a:lnTo>
                    <a:pt x="42022" y="506466"/>
                  </a:lnTo>
                  <a:cubicBezTo>
                    <a:pt x="30877" y="506466"/>
                    <a:pt x="20189" y="502039"/>
                    <a:pt x="12308" y="494159"/>
                  </a:cubicBezTo>
                  <a:cubicBezTo>
                    <a:pt x="4427" y="486278"/>
                    <a:pt x="0" y="475589"/>
                    <a:pt x="0" y="464445"/>
                  </a:cubicBezTo>
                  <a:lnTo>
                    <a:pt x="0" y="42022"/>
                  </a:lnTo>
                  <a:cubicBezTo>
                    <a:pt x="0" y="30877"/>
                    <a:pt x="4427" y="20189"/>
                    <a:pt x="12308" y="12308"/>
                  </a:cubicBezTo>
                  <a:cubicBezTo>
                    <a:pt x="20189" y="4427"/>
                    <a:pt x="30877" y="0"/>
                    <a:pt x="42022" y="0"/>
                  </a:cubicBezTo>
                  <a:close/>
                </a:path>
              </a:pathLst>
            </a:custGeom>
            <a:solidFill>
              <a:srgbClr val="2F75BA"/>
            </a:solidFill>
          </p:spPr>
        </p:sp>
        <p:sp>
          <p:nvSpPr>
            <p:cNvPr id="4" name="TextBox 4"/>
            <p:cNvSpPr txBox="1"/>
            <p:nvPr/>
          </p:nvSpPr>
          <p:spPr>
            <a:xfrm>
              <a:off x="0" y="-38100"/>
              <a:ext cx="487831" cy="54456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2627136"/>
            <a:ext cx="12554356" cy="6558755"/>
            <a:chOff x="0" y="0"/>
            <a:chExt cx="2083993" cy="1088738"/>
          </a:xfrm>
        </p:grpSpPr>
        <p:sp>
          <p:nvSpPr>
            <p:cNvPr id="6" name="Freeform 6"/>
            <p:cNvSpPr/>
            <p:nvPr/>
          </p:nvSpPr>
          <p:spPr>
            <a:xfrm>
              <a:off x="0" y="0"/>
              <a:ext cx="2083993" cy="1088738"/>
            </a:xfrm>
            <a:custGeom>
              <a:avLst/>
              <a:gdLst/>
              <a:ahLst/>
              <a:cxnLst/>
              <a:rect l="l" t="t" r="r" b="b"/>
              <a:pathLst>
                <a:path w="2083993" h="1088738">
                  <a:moveTo>
                    <a:pt x="15417" y="0"/>
                  </a:moveTo>
                  <a:lnTo>
                    <a:pt x="2068576" y="0"/>
                  </a:lnTo>
                  <a:cubicBezTo>
                    <a:pt x="2077091" y="0"/>
                    <a:pt x="2083993" y="6902"/>
                    <a:pt x="2083993" y="15417"/>
                  </a:cubicBezTo>
                  <a:lnTo>
                    <a:pt x="2083993" y="1073321"/>
                  </a:lnTo>
                  <a:cubicBezTo>
                    <a:pt x="2083993" y="1081835"/>
                    <a:pt x="2077091" y="1088738"/>
                    <a:pt x="2068576" y="1088738"/>
                  </a:cubicBezTo>
                  <a:lnTo>
                    <a:pt x="15417" y="1088738"/>
                  </a:lnTo>
                  <a:cubicBezTo>
                    <a:pt x="6902" y="1088738"/>
                    <a:pt x="0" y="1081835"/>
                    <a:pt x="0" y="1073321"/>
                  </a:cubicBezTo>
                  <a:lnTo>
                    <a:pt x="0" y="15417"/>
                  </a:lnTo>
                  <a:cubicBezTo>
                    <a:pt x="0" y="6902"/>
                    <a:pt x="6902" y="0"/>
                    <a:pt x="15417" y="0"/>
                  </a:cubicBezTo>
                  <a:close/>
                </a:path>
              </a:pathLst>
            </a:custGeom>
            <a:solidFill>
              <a:srgbClr val="032C55"/>
            </a:solidFill>
          </p:spPr>
        </p:sp>
        <p:sp>
          <p:nvSpPr>
            <p:cNvPr id="7" name="TextBox 7"/>
            <p:cNvSpPr txBox="1"/>
            <p:nvPr/>
          </p:nvSpPr>
          <p:spPr>
            <a:xfrm>
              <a:off x="0" y="-38100"/>
              <a:ext cx="2083993" cy="112683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61473" y="2824492"/>
            <a:ext cx="213301" cy="21330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11" name="Group 11"/>
          <p:cNvGrpSpPr/>
          <p:nvPr/>
        </p:nvGrpSpPr>
        <p:grpSpPr>
          <a:xfrm>
            <a:off x="10602025" y="1727518"/>
            <a:ext cx="6657275" cy="1418182"/>
            <a:chOff x="0" y="0"/>
            <a:chExt cx="1105092" cy="235415"/>
          </a:xfrm>
        </p:grpSpPr>
        <p:sp>
          <p:nvSpPr>
            <p:cNvPr id="12" name="Freeform 12"/>
            <p:cNvSpPr/>
            <p:nvPr/>
          </p:nvSpPr>
          <p:spPr>
            <a:xfrm>
              <a:off x="0" y="0"/>
              <a:ext cx="1105092" cy="235415"/>
            </a:xfrm>
            <a:custGeom>
              <a:avLst/>
              <a:gdLst/>
              <a:ahLst/>
              <a:cxnLst/>
              <a:rect l="l" t="t" r="r" b="b"/>
              <a:pathLst>
                <a:path w="1105092" h="235415">
                  <a:moveTo>
                    <a:pt x="29073" y="0"/>
                  </a:moveTo>
                  <a:lnTo>
                    <a:pt x="1076019" y="0"/>
                  </a:lnTo>
                  <a:cubicBezTo>
                    <a:pt x="1083729" y="0"/>
                    <a:pt x="1091124" y="3063"/>
                    <a:pt x="1096576" y="8515"/>
                  </a:cubicBezTo>
                  <a:cubicBezTo>
                    <a:pt x="1102029" y="13968"/>
                    <a:pt x="1105092" y="21362"/>
                    <a:pt x="1105092" y="29073"/>
                  </a:cubicBezTo>
                  <a:lnTo>
                    <a:pt x="1105092" y="206342"/>
                  </a:lnTo>
                  <a:cubicBezTo>
                    <a:pt x="1105092" y="214052"/>
                    <a:pt x="1102029" y="221447"/>
                    <a:pt x="1096576" y="226899"/>
                  </a:cubicBezTo>
                  <a:cubicBezTo>
                    <a:pt x="1091124" y="232352"/>
                    <a:pt x="1083729" y="235415"/>
                    <a:pt x="1076019" y="235415"/>
                  </a:cubicBezTo>
                  <a:lnTo>
                    <a:pt x="29073" y="235415"/>
                  </a:lnTo>
                  <a:cubicBezTo>
                    <a:pt x="21362" y="235415"/>
                    <a:pt x="13968" y="232352"/>
                    <a:pt x="8515" y="226899"/>
                  </a:cubicBezTo>
                  <a:cubicBezTo>
                    <a:pt x="3063" y="221447"/>
                    <a:pt x="0" y="214052"/>
                    <a:pt x="0" y="206342"/>
                  </a:cubicBezTo>
                  <a:lnTo>
                    <a:pt x="0" y="29073"/>
                  </a:lnTo>
                  <a:cubicBezTo>
                    <a:pt x="0" y="21362"/>
                    <a:pt x="3063" y="13968"/>
                    <a:pt x="8515" y="8515"/>
                  </a:cubicBezTo>
                  <a:cubicBezTo>
                    <a:pt x="13968" y="3063"/>
                    <a:pt x="21362" y="0"/>
                    <a:pt x="29073" y="0"/>
                  </a:cubicBezTo>
                  <a:close/>
                </a:path>
              </a:pathLst>
            </a:custGeom>
            <a:solidFill>
              <a:srgbClr val="DAE9FF"/>
            </a:solidFill>
          </p:spPr>
        </p:sp>
        <p:sp>
          <p:nvSpPr>
            <p:cNvPr id="13" name="TextBox 13"/>
            <p:cNvSpPr txBox="1"/>
            <p:nvPr/>
          </p:nvSpPr>
          <p:spPr>
            <a:xfrm>
              <a:off x="0" y="-38100"/>
              <a:ext cx="1105092" cy="27351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658331" y="1924460"/>
            <a:ext cx="213301" cy="21330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17" name="TextBox 17"/>
          <p:cNvSpPr txBox="1"/>
          <p:nvPr/>
        </p:nvSpPr>
        <p:spPr>
          <a:xfrm>
            <a:off x="11209563" y="2023808"/>
            <a:ext cx="5442199" cy="800683"/>
          </a:xfrm>
          <a:prstGeom prst="rect">
            <a:avLst/>
          </a:prstGeom>
        </p:spPr>
        <p:txBody>
          <a:bodyPr lIns="0" tIns="0" rIns="0" bIns="0" rtlCol="0" anchor="t">
            <a:spAutoFit/>
          </a:bodyPr>
          <a:lstStyle/>
          <a:p>
            <a:pPr algn="l">
              <a:lnSpc>
                <a:spcPts val="6482"/>
              </a:lnSpc>
            </a:pPr>
            <a:r>
              <a:rPr lang="en-US" sz="4986" b="1">
                <a:solidFill>
                  <a:srgbClr val="000000"/>
                </a:solidFill>
                <a:latin typeface="Open Sauce Bold"/>
                <a:ea typeface="Open Sauce Bold"/>
                <a:cs typeface="Open Sauce Bold"/>
                <a:sym typeface="Open Sauce Bold"/>
              </a:rPr>
              <a:t>Hypothesis 3</a:t>
            </a:r>
          </a:p>
        </p:txBody>
      </p:sp>
      <p:grpSp>
        <p:nvGrpSpPr>
          <p:cNvPr id="18" name="Group 18"/>
          <p:cNvGrpSpPr/>
          <p:nvPr/>
        </p:nvGrpSpPr>
        <p:grpSpPr>
          <a:xfrm>
            <a:off x="12010142" y="8287089"/>
            <a:ext cx="6277858" cy="3999823"/>
            <a:chOff x="0" y="0"/>
            <a:chExt cx="664917" cy="423640"/>
          </a:xfrm>
        </p:grpSpPr>
        <p:sp>
          <p:nvSpPr>
            <p:cNvPr id="19" name="Freeform 19"/>
            <p:cNvSpPr/>
            <p:nvPr/>
          </p:nvSpPr>
          <p:spPr>
            <a:xfrm>
              <a:off x="0" y="0"/>
              <a:ext cx="664917" cy="423640"/>
            </a:xfrm>
            <a:custGeom>
              <a:avLst/>
              <a:gdLst/>
              <a:ahLst/>
              <a:cxnLst/>
              <a:rect l="l" t="t" r="r" b="b"/>
              <a:pathLst>
                <a:path w="664917" h="423640">
                  <a:moveTo>
                    <a:pt x="30830" y="0"/>
                  </a:moveTo>
                  <a:lnTo>
                    <a:pt x="634087" y="0"/>
                  </a:lnTo>
                  <a:cubicBezTo>
                    <a:pt x="651114" y="0"/>
                    <a:pt x="664917" y="13803"/>
                    <a:pt x="664917" y="30830"/>
                  </a:cubicBezTo>
                  <a:lnTo>
                    <a:pt x="664917" y="392810"/>
                  </a:lnTo>
                  <a:cubicBezTo>
                    <a:pt x="664917" y="409837"/>
                    <a:pt x="651114" y="423640"/>
                    <a:pt x="634087" y="423640"/>
                  </a:cubicBezTo>
                  <a:lnTo>
                    <a:pt x="30830" y="423640"/>
                  </a:lnTo>
                  <a:cubicBezTo>
                    <a:pt x="13803" y="423640"/>
                    <a:pt x="0" y="409837"/>
                    <a:pt x="0" y="392810"/>
                  </a:cubicBezTo>
                  <a:lnTo>
                    <a:pt x="0" y="30830"/>
                  </a:lnTo>
                  <a:cubicBezTo>
                    <a:pt x="0" y="13803"/>
                    <a:pt x="13803" y="0"/>
                    <a:pt x="30830" y="0"/>
                  </a:cubicBezTo>
                  <a:close/>
                </a:path>
              </a:pathLst>
            </a:custGeom>
            <a:solidFill>
              <a:srgbClr val="EA8597"/>
            </a:solidFill>
          </p:spPr>
        </p:sp>
        <p:sp>
          <p:nvSpPr>
            <p:cNvPr id="20" name="TextBox 20"/>
            <p:cNvSpPr txBox="1"/>
            <p:nvPr/>
          </p:nvSpPr>
          <p:spPr>
            <a:xfrm>
              <a:off x="0" y="-38100"/>
              <a:ext cx="664917" cy="46174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051750" y="233653"/>
            <a:ext cx="2526524" cy="2214310"/>
            <a:chOff x="0" y="0"/>
            <a:chExt cx="267596" cy="234528"/>
          </a:xfrm>
        </p:grpSpPr>
        <p:sp>
          <p:nvSpPr>
            <p:cNvPr id="22" name="Freeform 22"/>
            <p:cNvSpPr/>
            <p:nvPr/>
          </p:nvSpPr>
          <p:spPr>
            <a:xfrm>
              <a:off x="0" y="0"/>
              <a:ext cx="267596" cy="234528"/>
            </a:xfrm>
            <a:custGeom>
              <a:avLst/>
              <a:gdLst/>
              <a:ahLst/>
              <a:cxnLst/>
              <a:rect l="l" t="t" r="r" b="b"/>
              <a:pathLst>
                <a:path w="267596" h="234528">
                  <a:moveTo>
                    <a:pt x="76606" y="0"/>
                  </a:moveTo>
                  <a:lnTo>
                    <a:pt x="190990" y="0"/>
                  </a:lnTo>
                  <a:cubicBezTo>
                    <a:pt x="233298" y="0"/>
                    <a:pt x="267596" y="34298"/>
                    <a:pt x="267596" y="76606"/>
                  </a:cubicBezTo>
                  <a:lnTo>
                    <a:pt x="267596" y="157921"/>
                  </a:lnTo>
                  <a:cubicBezTo>
                    <a:pt x="267596" y="178239"/>
                    <a:pt x="259525" y="197724"/>
                    <a:pt x="245158" y="212090"/>
                  </a:cubicBezTo>
                  <a:cubicBezTo>
                    <a:pt x="230792" y="226457"/>
                    <a:pt x="211307" y="234528"/>
                    <a:pt x="190990" y="234528"/>
                  </a:cubicBezTo>
                  <a:lnTo>
                    <a:pt x="76606" y="234528"/>
                  </a:lnTo>
                  <a:cubicBezTo>
                    <a:pt x="34298" y="234528"/>
                    <a:pt x="0" y="200230"/>
                    <a:pt x="0" y="157921"/>
                  </a:cubicBezTo>
                  <a:lnTo>
                    <a:pt x="0" y="76606"/>
                  </a:lnTo>
                  <a:cubicBezTo>
                    <a:pt x="0" y="56289"/>
                    <a:pt x="8071" y="36804"/>
                    <a:pt x="22438" y="22438"/>
                  </a:cubicBezTo>
                  <a:cubicBezTo>
                    <a:pt x="36804" y="8071"/>
                    <a:pt x="56289" y="0"/>
                    <a:pt x="76606" y="0"/>
                  </a:cubicBezTo>
                  <a:close/>
                </a:path>
              </a:pathLst>
            </a:custGeom>
            <a:solidFill>
              <a:srgbClr val="EA8597"/>
            </a:solidFill>
          </p:spPr>
        </p:sp>
        <p:sp>
          <p:nvSpPr>
            <p:cNvPr id="23" name="TextBox 23"/>
            <p:cNvSpPr txBox="1"/>
            <p:nvPr/>
          </p:nvSpPr>
          <p:spPr>
            <a:xfrm>
              <a:off x="0" y="-38100"/>
              <a:ext cx="267596" cy="272628"/>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5848325" y="7780009"/>
            <a:ext cx="3650474" cy="1014160"/>
            <a:chOff x="0" y="0"/>
            <a:chExt cx="386639" cy="107414"/>
          </a:xfrm>
        </p:grpSpPr>
        <p:sp>
          <p:nvSpPr>
            <p:cNvPr id="25" name="Freeform 25"/>
            <p:cNvSpPr/>
            <p:nvPr/>
          </p:nvSpPr>
          <p:spPr>
            <a:xfrm>
              <a:off x="0" y="0"/>
              <a:ext cx="386639" cy="107414"/>
            </a:xfrm>
            <a:custGeom>
              <a:avLst/>
              <a:gdLst/>
              <a:ahLst/>
              <a:cxnLst/>
              <a:rect l="l" t="t" r="r" b="b"/>
              <a:pathLst>
                <a:path w="386639" h="107414">
                  <a:moveTo>
                    <a:pt x="53020" y="0"/>
                  </a:moveTo>
                  <a:lnTo>
                    <a:pt x="333619" y="0"/>
                  </a:lnTo>
                  <a:cubicBezTo>
                    <a:pt x="362901" y="0"/>
                    <a:pt x="386639" y="23738"/>
                    <a:pt x="386639" y="53020"/>
                  </a:cubicBezTo>
                  <a:lnTo>
                    <a:pt x="386639" y="54394"/>
                  </a:lnTo>
                  <a:cubicBezTo>
                    <a:pt x="386639" y="83677"/>
                    <a:pt x="362901" y="107414"/>
                    <a:pt x="333619" y="107414"/>
                  </a:cubicBezTo>
                  <a:lnTo>
                    <a:pt x="53020" y="107414"/>
                  </a:lnTo>
                  <a:cubicBezTo>
                    <a:pt x="38958" y="107414"/>
                    <a:pt x="25472" y="101828"/>
                    <a:pt x="15529" y="91885"/>
                  </a:cubicBezTo>
                  <a:cubicBezTo>
                    <a:pt x="5586" y="81942"/>
                    <a:pt x="0" y="68456"/>
                    <a:pt x="0" y="54394"/>
                  </a:cubicBezTo>
                  <a:lnTo>
                    <a:pt x="0" y="53020"/>
                  </a:lnTo>
                  <a:cubicBezTo>
                    <a:pt x="0" y="23738"/>
                    <a:pt x="23738" y="0"/>
                    <a:pt x="53020" y="0"/>
                  </a:cubicBezTo>
                  <a:close/>
                </a:path>
              </a:pathLst>
            </a:custGeom>
            <a:solidFill>
              <a:srgbClr val="2F75BA"/>
            </a:solidFill>
          </p:spPr>
        </p:sp>
        <p:sp>
          <p:nvSpPr>
            <p:cNvPr id="26" name="TextBox 26"/>
            <p:cNvSpPr txBox="1"/>
            <p:nvPr/>
          </p:nvSpPr>
          <p:spPr>
            <a:xfrm>
              <a:off x="0" y="-38100"/>
              <a:ext cx="386639" cy="145514"/>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6140315" y="8035570"/>
            <a:ext cx="213301" cy="213301"/>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9" name="TextBox 29"/>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30" name="Group 30"/>
          <p:cNvGrpSpPr/>
          <p:nvPr/>
        </p:nvGrpSpPr>
        <p:grpSpPr>
          <a:xfrm>
            <a:off x="1028700" y="501142"/>
            <a:ext cx="213301" cy="213301"/>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2" name="TextBox 32"/>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33" name="TextBox 33"/>
          <p:cNvSpPr txBox="1"/>
          <p:nvPr/>
        </p:nvSpPr>
        <p:spPr>
          <a:xfrm>
            <a:off x="1485374" y="3607179"/>
            <a:ext cx="11641008" cy="5314949"/>
          </a:xfrm>
          <a:prstGeom prst="rect">
            <a:avLst/>
          </a:prstGeom>
        </p:spPr>
        <p:txBody>
          <a:bodyPr lIns="0" tIns="0" rIns="0" bIns="0" rtlCol="0" anchor="t">
            <a:spAutoFit/>
          </a:bodyPr>
          <a:lstStyle/>
          <a:p>
            <a:pPr algn="l">
              <a:lnSpc>
                <a:spcPts val="4200"/>
              </a:lnSpc>
            </a:pPr>
            <a:r>
              <a:rPr lang="en-US" sz="3000" b="1" dirty="0">
                <a:solidFill>
                  <a:srgbClr val="FFFFFF"/>
                </a:solidFill>
                <a:latin typeface="Canva Sans Bold"/>
                <a:ea typeface="Canva Sans Bold"/>
                <a:cs typeface="Canva Sans Bold"/>
                <a:sym typeface="Canva Sans Bold"/>
              </a:rPr>
              <a:t>Null Hypothesis (H₀): </a:t>
            </a:r>
            <a:r>
              <a:rPr lang="en-US" sz="3000" dirty="0">
                <a:solidFill>
                  <a:srgbClr val="FFFFFF"/>
                </a:solidFill>
                <a:latin typeface="Canva Sans"/>
                <a:ea typeface="Canva Sans"/>
                <a:cs typeface="Canva Sans"/>
                <a:sym typeface="Canva Sans"/>
              </a:rPr>
              <a:t>There is no significant relationship between an employee’s performance and the manager they work under.</a:t>
            </a:r>
          </a:p>
          <a:p>
            <a:pPr algn="l">
              <a:lnSpc>
                <a:spcPts val="4200"/>
              </a:lnSpc>
            </a:pPr>
            <a:r>
              <a:rPr lang="en-US" sz="3000" dirty="0">
                <a:solidFill>
                  <a:srgbClr val="FFFFFF"/>
                </a:solidFill>
                <a:latin typeface="Canva Sans"/>
                <a:ea typeface="Canva Sans"/>
                <a:cs typeface="Canva Sans"/>
                <a:sym typeface="Canva Sans"/>
              </a:rPr>
              <a:t> (Manager has no effect on employee performance.)</a:t>
            </a:r>
          </a:p>
          <a:p>
            <a:pPr algn="l">
              <a:lnSpc>
                <a:spcPts val="4200"/>
              </a:lnSpc>
            </a:pPr>
            <a:endParaRPr lang="en-US" sz="3000" dirty="0">
              <a:solidFill>
                <a:srgbClr val="FFFFFF"/>
              </a:solidFill>
              <a:latin typeface="Canva Sans"/>
              <a:ea typeface="Canva Sans"/>
              <a:cs typeface="Canva Sans"/>
              <a:sym typeface="Canva Sans"/>
            </a:endParaRPr>
          </a:p>
          <a:p>
            <a:pPr algn="l">
              <a:lnSpc>
                <a:spcPts val="4200"/>
              </a:lnSpc>
            </a:pPr>
            <a:r>
              <a:rPr lang="en-US" sz="3000" b="1" dirty="0">
                <a:solidFill>
                  <a:srgbClr val="FFFFFF"/>
                </a:solidFill>
                <a:latin typeface="Canva Sans Bold"/>
                <a:ea typeface="Canva Sans Bold"/>
                <a:cs typeface="Canva Sans Bold"/>
                <a:sym typeface="Canva Sans Bold"/>
              </a:rPr>
              <a:t>Alternative Hypothesis (H₁): </a:t>
            </a:r>
            <a:r>
              <a:rPr lang="en-US" sz="3000" dirty="0">
                <a:solidFill>
                  <a:srgbClr val="FFFFFF"/>
                </a:solidFill>
                <a:latin typeface="Canva Sans"/>
                <a:ea typeface="Canva Sans"/>
                <a:cs typeface="Canva Sans"/>
                <a:sym typeface="Canva Sans"/>
              </a:rPr>
              <a:t>There is a significant relationship between an employee’s performance and the manager they work under. (Manager does have an effect on employee performance.)</a:t>
            </a:r>
          </a:p>
          <a:p>
            <a:pPr algn="l">
              <a:lnSpc>
                <a:spcPts val="4200"/>
              </a:lnSpc>
            </a:pPr>
            <a:endParaRPr lang="en-US" sz="3000" dirty="0">
              <a:solidFill>
                <a:srgbClr val="FFFFFF"/>
              </a:solidFill>
              <a:latin typeface="Canva Sans"/>
              <a:ea typeface="Canva Sans"/>
              <a:cs typeface="Canva Sans"/>
              <a:sym typeface="Canva Sans"/>
            </a:endParaRPr>
          </a:p>
        </p:txBody>
      </p:sp>
      <p:sp>
        <p:nvSpPr>
          <p:cNvPr id="34" name="TextBox 34"/>
          <p:cNvSpPr txBox="1"/>
          <p:nvPr/>
        </p:nvSpPr>
        <p:spPr>
          <a:xfrm>
            <a:off x="1664570" y="2607610"/>
            <a:ext cx="6198275"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H3:  Manager Impact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311615" y="388951"/>
            <a:ext cx="40911230" cy="596886"/>
          </a:xfrm>
          <a:prstGeom prst="rect">
            <a:avLst/>
          </a:prstGeom>
        </p:spPr>
        <p:txBody>
          <a:bodyPr lIns="0" tIns="0" rIns="0" bIns="0" rtlCol="0" anchor="t">
            <a:spAutoFit/>
          </a:bodyPr>
          <a:lstStyle/>
          <a:p>
            <a:pPr algn="ctr">
              <a:lnSpc>
                <a:spcPts val="4900"/>
              </a:lnSpc>
            </a:pPr>
            <a:r>
              <a:rPr lang="en-US" sz="3500" b="1">
                <a:solidFill>
                  <a:srgbClr val="000000"/>
                </a:solidFill>
                <a:latin typeface="Canva Sans Bold"/>
                <a:ea typeface="Canva Sans Bold"/>
                <a:cs typeface="Canva Sans Bold"/>
                <a:sym typeface="Canva Sans Bold"/>
              </a:rPr>
              <a:t>Manager Influence on Employee Performance and Engagement</a:t>
            </a:r>
          </a:p>
        </p:txBody>
      </p:sp>
      <p:pic>
        <p:nvPicPr>
          <p:cNvPr id="5" name="Picture 4">
            <a:extLst>
              <a:ext uri="{FF2B5EF4-FFF2-40B4-BE49-F238E27FC236}">
                <a16:creationId xmlns:a16="http://schemas.microsoft.com/office/drawing/2014/main" id="{E30AE72E-8B5C-91A4-C6D8-B44A56911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 y="985837"/>
            <a:ext cx="18281026" cy="9301163"/>
          </a:xfrm>
          <a:prstGeom prst="rect">
            <a:avLst/>
          </a:prstGeom>
        </p:spPr>
      </p:pic>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grpSp>
        <p:nvGrpSpPr>
          <p:cNvPr id="2" name="Group 2"/>
          <p:cNvGrpSpPr/>
          <p:nvPr/>
        </p:nvGrpSpPr>
        <p:grpSpPr>
          <a:xfrm>
            <a:off x="1557363" y="1182066"/>
            <a:ext cx="15173274" cy="2337266"/>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032C55"/>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2F5F98"/>
            </a:solidFill>
          </p:spPr>
        </p:sp>
      </p:grpSp>
      <p:grpSp>
        <p:nvGrpSpPr>
          <p:cNvPr id="5" name="Group 5"/>
          <p:cNvGrpSpPr/>
          <p:nvPr/>
        </p:nvGrpSpPr>
        <p:grpSpPr>
          <a:xfrm>
            <a:off x="561726" y="4002157"/>
            <a:ext cx="17136800" cy="5857990"/>
            <a:chOff x="0" y="0"/>
            <a:chExt cx="7865569" cy="2688741"/>
          </a:xfrm>
        </p:grpSpPr>
        <p:sp>
          <p:nvSpPr>
            <p:cNvPr id="6" name="Freeform 6"/>
            <p:cNvSpPr/>
            <p:nvPr/>
          </p:nvSpPr>
          <p:spPr>
            <a:xfrm>
              <a:off x="12700" y="12700"/>
              <a:ext cx="7798259" cy="2620162"/>
            </a:xfrm>
            <a:custGeom>
              <a:avLst/>
              <a:gdLst/>
              <a:ahLst/>
              <a:cxnLst/>
              <a:rect l="l" t="t" r="r" b="b"/>
              <a:pathLst>
                <a:path w="7798259" h="2620162">
                  <a:moveTo>
                    <a:pt x="43180" y="2620162"/>
                  </a:moveTo>
                  <a:lnTo>
                    <a:pt x="7755079" y="2620162"/>
                  </a:lnTo>
                  <a:cubicBezTo>
                    <a:pt x="7779209" y="2620162"/>
                    <a:pt x="7798259" y="2601112"/>
                    <a:pt x="7798259" y="2576981"/>
                  </a:cubicBezTo>
                  <a:lnTo>
                    <a:pt x="7798259" y="43180"/>
                  </a:lnTo>
                  <a:cubicBezTo>
                    <a:pt x="7798259" y="19050"/>
                    <a:pt x="7779209" y="0"/>
                    <a:pt x="7755079" y="0"/>
                  </a:cubicBezTo>
                  <a:lnTo>
                    <a:pt x="43180" y="0"/>
                  </a:lnTo>
                  <a:cubicBezTo>
                    <a:pt x="19050" y="0"/>
                    <a:pt x="0" y="19050"/>
                    <a:pt x="0" y="43180"/>
                  </a:cubicBezTo>
                  <a:lnTo>
                    <a:pt x="0" y="2576981"/>
                  </a:lnTo>
                  <a:cubicBezTo>
                    <a:pt x="0" y="2601112"/>
                    <a:pt x="19050" y="2620162"/>
                    <a:pt x="43180" y="2620162"/>
                  </a:cubicBezTo>
                  <a:close/>
                </a:path>
              </a:pathLst>
            </a:custGeom>
            <a:solidFill>
              <a:srgbClr val="FFFFFF"/>
            </a:solidFill>
          </p:spPr>
        </p:sp>
        <p:sp>
          <p:nvSpPr>
            <p:cNvPr id="7" name="Freeform 7"/>
            <p:cNvSpPr/>
            <p:nvPr/>
          </p:nvSpPr>
          <p:spPr>
            <a:xfrm>
              <a:off x="0" y="0"/>
              <a:ext cx="7865570" cy="2688742"/>
            </a:xfrm>
            <a:custGeom>
              <a:avLst/>
              <a:gdLst/>
              <a:ahLst/>
              <a:cxnLst/>
              <a:rect l="l" t="t" r="r" b="b"/>
              <a:pathLst>
                <a:path w="7865570" h="2688742">
                  <a:moveTo>
                    <a:pt x="7822389" y="44450"/>
                  </a:moveTo>
                  <a:cubicBezTo>
                    <a:pt x="7817309" y="19050"/>
                    <a:pt x="7794449" y="0"/>
                    <a:pt x="7767779" y="0"/>
                  </a:cubicBezTo>
                  <a:lnTo>
                    <a:pt x="55880" y="0"/>
                  </a:lnTo>
                  <a:cubicBezTo>
                    <a:pt x="25400" y="0"/>
                    <a:pt x="0" y="25400"/>
                    <a:pt x="0" y="55880"/>
                  </a:cubicBezTo>
                  <a:lnTo>
                    <a:pt x="0" y="2589681"/>
                  </a:lnTo>
                  <a:cubicBezTo>
                    <a:pt x="0" y="2616352"/>
                    <a:pt x="17780" y="2637942"/>
                    <a:pt x="43180" y="2644292"/>
                  </a:cubicBezTo>
                  <a:cubicBezTo>
                    <a:pt x="48260" y="2669692"/>
                    <a:pt x="71120" y="2688742"/>
                    <a:pt x="97790" y="2688742"/>
                  </a:cubicBezTo>
                  <a:lnTo>
                    <a:pt x="7809689" y="2688742"/>
                  </a:lnTo>
                  <a:cubicBezTo>
                    <a:pt x="7840170" y="2688742"/>
                    <a:pt x="7865570" y="2663342"/>
                    <a:pt x="7865570" y="2632862"/>
                  </a:cubicBezTo>
                  <a:lnTo>
                    <a:pt x="7865570" y="99060"/>
                  </a:lnTo>
                  <a:cubicBezTo>
                    <a:pt x="7865570" y="72390"/>
                    <a:pt x="7847789" y="50800"/>
                    <a:pt x="7822389" y="44450"/>
                  </a:cubicBezTo>
                  <a:close/>
                  <a:moveTo>
                    <a:pt x="12700" y="2589681"/>
                  </a:moveTo>
                  <a:lnTo>
                    <a:pt x="12700" y="55880"/>
                  </a:lnTo>
                  <a:cubicBezTo>
                    <a:pt x="12700" y="31750"/>
                    <a:pt x="31750" y="12700"/>
                    <a:pt x="55880" y="12700"/>
                  </a:cubicBezTo>
                  <a:lnTo>
                    <a:pt x="7767779" y="12700"/>
                  </a:lnTo>
                  <a:cubicBezTo>
                    <a:pt x="7791909" y="12700"/>
                    <a:pt x="7810959" y="31750"/>
                    <a:pt x="7810959" y="55880"/>
                  </a:cubicBezTo>
                  <a:lnTo>
                    <a:pt x="7810959" y="2589681"/>
                  </a:lnTo>
                  <a:cubicBezTo>
                    <a:pt x="7810959" y="2613812"/>
                    <a:pt x="7791909" y="2632862"/>
                    <a:pt x="7767779" y="2632862"/>
                  </a:cubicBezTo>
                  <a:lnTo>
                    <a:pt x="55880" y="2632862"/>
                  </a:lnTo>
                  <a:cubicBezTo>
                    <a:pt x="31750" y="2632862"/>
                    <a:pt x="12700" y="2613812"/>
                    <a:pt x="12700" y="2589681"/>
                  </a:cubicBezTo>
                  <a:close/>
                </a:path>
              </a:pathLst>
            </a:custGeom>
            <a:solidFill>
              <a:srgbClr val="000000"/>
            </a:solidFill>
          </p:spPr>
        </p:sp>
      </p:grpSp>
      <p:sp>
        <p:nvSpPr>
          <p:cNvPr id="8" name="TextBox 8"/>
          <p:cNvSpPr txBox="1"/>
          <p:nvPr/>
        </p:nvSpPr>
        <p:spPr>
          <a:xfrm>
            <a:off x="561726" y="2048787"/>
            <a:ext cx="16697574" cy="607759"/>
          </a:xfrm>
          <a:prstGeom prst="rect">
            <a:avLst/>
          </a:prstGeom>
        </p:spPr>
        <p:txBody>
          <a:bodyPr lIns="0" tIns="0" rIns="0" bIns="0" rtlCol="0" anchor="t">
            <a:spAutoFit/>
          </a:bodyPr>
          <a:lstStyle/>
          <a:p>
            <a:pPr algn="ctr">
              <a:lnSpc>
                <a:spcPts val="5006"/>
              </a:lnSpc>
            </a:pPr>
            <a:r>
              <a:rPr lang="en-US" sz="3575" b="1">
                <a:solidFill>
                  <a:srgbClr val="FFFFFF"/>
                </a:solidFill>
                <a:latin typeface="Canva Sans Bold"/>
                <a:ea typeface="Canva Sans Bold"/>
                <a:cs typeface="Canva Sans Bold"/>
                <a:sym typeface="Canva Sans Bold"/>
              </a:rPr>
              <a:t>Manager Influence on Employee Performance and Engagement</a:t>
            </a:r>
          </a:p>
        </p:txBody>
      </p:sp>
      <p:sp>
        <p:nvSpPr>
          <p:cNvPr id="9" name="TextBox 9"/>
          <p:cNvSpPr txBox="1"/>
          <p:nvPr/>
        </p:nvSpPr>
        <p:spPr>
          <a:xfrm>
            <a:off x="561726" y="4607286"/>
            <a:ext cx="16697574" cy="3971116"/>
          </a:xfrm>
          <a:prstGeom prst="rect">
            <a:avLst/>
          </a:prstGeom>
        </p:spPr>
        <p:txBody>
          <a:bodyPr lIns="0" tIns="0" rIns="0" bIns="0" rtlCol="0" anchor="t">
            <a:spAutoFit/>
          </a:bodyPr>
          <a:lstStyle/>
          <a:p>
            <a:pPr marL="816500" lvl="1" indent="-408250" algn="just">
              <a:lnSpc>
                <a:spcPts val="5294"/>
              </a:lnSpc>
              <a:buFont typeface="Arial"/>
              <a:buChar char="•"/>
            </a:pPr>
            <a:r>
              <a:rPr lang="en-US" sz="3781" b="1">
                <a:solidFill>
                  <a:srgbClr val="203162"/>
                </a:solidFill>
                <a:latin typeface="Canva Sans Bold"/>
                <a:ea typeface="Canva Sans Bold"/>
                <a:cs typeface="Canva Sans Bold"/>
                <a:sym typeface="Canva Sans Bold"/>
              </a:rPr>
              <a:t>Variations in performance scores across managers.</a:t>
            </a:r>
          </a:p>
          <a:p>
            <a:pPr marL="816500" lvl="1" indent="-408250" algn="just">
              <a:lnSpc>
                <a:spcPts val="5294"/>
              </a:lnSpc>
              <a:buFont typeface="Arial"/>
              <a:buChar char="•"/>
            </a:pPr>
            <a:r>
              <a:rPr lang="en-US" sz="3781" b="1">
                <a:solidFill>
                  <a:srgbClr val="203162"/>
                </a:solidFill>
                <a:latin typeface="Canva Sans Bold"/>
                <a:ea typeface="Canva Sans Bold"/>
                <a:cs typeface="Canva Sans Bold"/>
                <a:sym typeface="Canva Sans Bold"/>
              </a:rPr>
              <a:t>Some managers have consistently high-performing teams (100% Perfect), while others have teams with more employees in PIP or Needs Improvement.</a:t>
            </a:r>
          </a:p>
          <a:p>
            <a:pPr marL="816500" lvl="1" indent="-408250" algn="just">
              <a:lnSpc>
                <a:spcPts val="5294"/>
              </a:lnSpc>
              <a:buFont typeface="Arial"/>
              <a:buChar char="•"/>
            </a:pPr>
            <a:r>
              <a:rPr lang="en-US" sz="3781" b="1">
                <a:solidFill>
                  <a:srgbClr val="203162"/>
                </a:solidFill>
                <a:latin typeface="Canva Sans Bold"/>
                <a:ea typeface="Canva Sans Bold"/>
                <a:cs typeface="Canva Sans Bold"/>
                <a:sym typeface="Canva Sans Bold"/>
              </a:rPr>
              <a:t>The Engagement Survey box plots correlate—managers whose teams perform better also tend to have higher engagement levels.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26399" y="1340808"/>
            <a:ext cx="4605886" cy="4781836"/>
            <a:chOff x="0" y="0"/>
            <a:chExt cx="487831" cy="506466"/>
          </a:xfrm>
        </p:grpSpPr>
        <p:sp>
          <p:nvSpPr>
            <p:cNvPr id="3" name="Freeform 3"/>
            <p:cNvSpPr/>
            <p:nvPr/>
          </p:nvSpPr>
          <p:spPr>
            <a:xfrm>
              <a:off x="0" y="0"/>
              <a:ext cx="487831" cy="506466"/>
            </a:xfrm>
            <a:custGeom>
              <a:avLst/>
              <a:gdLst/>
              <a:ahLst/>
              <a:cxnLst/>
              <a:rect l="l" t="t" r="r" b="b"/>
              <a:pathLst>
                <a:path w="487831" h="506466">
                  <a:moveTo>
                    <a:pt x="42022" y="0"/>
                  </a:moveTo>
                  <a:lnTo>
                    <a:pt x="445809" y="0"/>
                  </a:lnTo>
                  <a:cubicBezTo>
                    <a:pt x="456954" y="0"/>
                    <a:pt x="467642" y="4427"/>
                    <a:pt x="475523" y="12308"/>
                  </a:cubicBezTo>
                  <a:cubicBezTo>
                    <a:pt x="483404" y="20189"/>
                    <a:pt x="487831" y="30877"/>
                    <a:pt x="487831" y="42022"/>
                  </a:cubicBezTo>
                  <a:lnTo>
                    <a:pt x="487831" y="464445"/>
                  </a:lnTo>
                  <a:cubicBezTo>
                    <a:pt x="487831" y="475589"/>
                    <a:pt x="483404" y="486278"/>
                    <a:pt x="475523" y="494159"/>
                  </a:cubicBezTo>
                  <a:cubicBezTo>
                    <a:pt x="467642" y="502039"/>
                    <a:pt x="456954" y="506466"/>
                    <a:pt x="445809" y="506466"/>
                  </a:cubicBezTo>
                  <a:lnTo>
                    <a:pt x="42022" y="506466"/>
                  </a:lnTo>
                  <a:cubicBezTo>
                    <a:pt x="30877" y="506466"/>
                    <a:pt x="20189" y="502039"/>
                    <a:pt x="12308" y="494159"/>
                  </a:cubicBezTo>
                  <a:cubicBezTo>
                    <a:pt x="4427" y="486278"/>
                    <a:pt x="0" y="475589"/>
                    <a:pt x="0" y="464445"/>
                  </a:cubicBezTo>
                  <a:lnTo>
                    <a:pt x="0" y="42022"/>
                  </a:lnTo>
                  <a:cubicBezTo>
                    <a:pt x="0" y="30877"/>
                    <a:pt x="4427" y="20189"/>
                    <a:pt x="12308" y="12308"/>
                  </a:cubicBezTo>
                  <a:cubicBezTo>
                    <a:pt x="20189" y="4427"/>
                    <a:pt x="30877" y="0"/>
                    <a:pt x="42022" y="0"/>
                  </a:cubicBezTo>
                  <a:close/>
                </a:path>
              </a:pathLst>
            </a:custGeom>
            <a:solidFill>
              <a:srgbClr val="2F75BA"/>
            </a:solidFill>
          </p:spPr>
        </p:sp>
        <p:sp>
          <p:nvSpPr>
            <p:cNvPr id="4" name="TextBox 4"/>
            <p:cNvSpPr txBox="1"/>
            <p:nvPr/>
          </p:nvSpPr>
          <p:spPr>
            <a:xfrm>
              <a:off x="0" y="-38100"/>
              <a:ext cx="487831" cy="54456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2627136"/>
            <a:ext cx="12901963" cy="6707100"/>
            <a:chOff x="0" y="0"/>
            <a:chExt cx="2141695" cy="1113363"/>
          </a:xfrm>
        </p:grpSpPr>
        <p:sp>
          <p:nvSpPr>
            <p:cNvPr id="6" name="Freeform 6"/>
            <p:cNvSpPr/>
            <p:nvPr/>
          </p:nvSpPr>
          <p:spPr>
            <a:xfrm>
              <a:off x="0" y="0"/>
              <a:ext cx="2141695" cy="1113363"/>
            </a:xfrm>
            <a:custGeom>
              <a:avLst/>
              <a:gdLst/>
              <a:ahLst/>
              <a:cxnLst/>
              <a:rect l="l" t="t" r="r" b="b"/>
              <a:pathLst>
                <a:path w="2141695" h="1113363">
                  <a:moveTo>
                    <a:pt x="15001" y="0"/>
                  </a:moveTo>
                  <a:lnTo>
                    <a:pt x="2126694" y="0"/>
                  </a:lnTo>
                  <a:cubicBezTo>
                    <a:pt x="2130672" y="0"/>
                    <a:pt x="2134488" y="1581"/>
                    <a:pt x="2137301" y="4394"/>
                  </a:cubicBezTo>
                  <a:cubicBezTo>
                    <a:pt x="2140115" y="7207"/>
                    <a:pt x="2141695" y="11023"/>
                    <a:pt x="2141695" y="15001"/>
                  </a:cubicBezTo>
                  <a:lnTo>
                    <a:pt x="2141695" y="1098361"/>
                  </a:lnTo>
                  <a:cubicBezTo>
                    <a:pt x="2141695" y="1106646"/>
                    <a:pt x="2134979" y="1113363"/>
                    <a:pt x="2126694" y="1113363"/>
                  </a:cubicBezTo>
                  <a:lnTo>
                    <a:pt x="15001" y="1113363"/>
                  </a:lnTo>
                  <a:cubicBezTo>
                    <a:pt x="6716" y="1113363"/>
                    <a:pt x="0" y="1106646"/>
                    <a:pt x="0" y="1098361"/>
                  </a:cubicBezTo>
                  <a:lnTo>
                    <a:pt x="0" y="15001"/>
                  </a:lnTo>
                  <a:cubicBezTo>
                    <a:pt x="0" y="6716"/>
                    <a:pt x="6716" y="0"/>
                    <a:pt x="15001" y="0"/>
                  </a:cubicBezTo>
                  <a:close/>
                </a:path>
              </a:pathLst>
            </a:custGeom>
            <a:solidFill>
              <a:srgbClr val="032C55"/>
            </a:solidFill>
          </p:spPr>
        </p:sp>
        <p:sp>
          <p:nvSpPr>
            <p:cNvPr id="7" name="TextBox 7"/>
            <p:cNvSpPr txBox="1"/>
            <p:nvPr/>
          </p:nvSpPr>
          <p:spPr>
            <a:xfrm>
              <a:off x="0" y="-38100"/>
              <a:ext cx="2141695" cy="115146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61473" y="2824492"/>
            <a:ext cx="213301" cy="21330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11" name="Group 11"/>
          <p:cNvGrpSpPr/>
          <p:nvPr/>
        </p:nvGrpSpPr>
        <p:grpSpPr>
          <a:xfrm>
            <a:off x="10602025" y="1727518"/>
            <a:ext cx="6657275" cy="1418182"/>
            <a:chOff x="0" y="0"/>
            <a:chExt cx="1105092" cy="235415"/>
          </a:xfrm>
        </p:grpSpPr>
        <p:sp>
          <p:nvSpPr>
            <p:cNvPr id="12" name="Freeform 12"/>
            <p:cNvSpPr/>
            <p:nvPr/>
          </p:nvSpPr>
          <p:spPr>
            <a:xfrm>
              <a:off x="0" y="0"/>
              <a:ext cx="1105092" cy="235415"/>
            </a:xfrm>
            <a:custGeom>
              <a:avLst/>
              <a:gdLst/>
              <a:ahLst/>
              <a:cxnLst/>
              <a:rect l="l" t="t" r="r" b="b"/>
              <a:pathLst>
                <a:path w="1105092" h="235415">
                  <a:moveTo>
                    <a:pt x="29073" y="0"/>
                  </a:moveTo>
                  <a:lnTo>
                    <a:pt x="1076019" y="0"/>
                  </a:lnTo>
                  <a:cubicBezTo>
                    <a:pt x="1083729" y="0"/>
                    <a:pt x="1091124" y="3063"/>
                    <a:pt x="1096576" y="8515"/>
                  </a:cubicBezTo>
                  <a:cubicBezTo>
                    <a:pt x="1102029" y="13968"/>
                    <a:pt x="1105092" y="21362"/>
                    <a:pt x="1105092" y="29073"/>
                  </a:cubicBezTo>
                  <a:lnTo>
                    <a:pt x="1105092" y="206342"/>
                  </a:lnTo>
                  <a:cubicBezTo>
                    <a:pt x="1105092" y="214052"/>
                    <a:pt x="1102029" y="221447"/>
                    <a:pt x="1096576" y="226899"/>
                  </a:cubicBezTo>
                  <a:cubicBezTo>
                    <a:pt x="1091124" y="232352"/>
                    <a:pt x="1083729" y="235415"/>
                    <a:pt x="1076019" y="235415"/>
                  </a:cubicBezTo>
                  <a:lnTo>
                    <a:pt x="29073" y="235415"/>
                  </a:lnTo>
                  <a:cubicBezTo>
                    <a:pt x="21362" y="235415"/>
                    <a:pt x="13968" y="232352"/>
                    <a:pt x="8515" y="226899"/>
                  </a:cubicBezTo>
                  <a:cubicBezTo>
                    <a:pt x="3063" y="221447"/>
                    <a:pt x="0" y="214052"/>
                    <a:pt x="0" y="206342"/>
                  </a:cubicBezTo>
                  <a:lnTo>
                    <a:pt x="0" y="29073"/>
                  </a:lnTo>
                  <a:cubicBezTo>
                    <a:pt x="0" y="21362"/>
                    <a:pt x="3063" y="13968"/>
                    <a:pt x="8515" y="8515"/>
                  </a:cubicBezTo>
                  <a:cubicBezTo>
                    <a:pt x="13968" y="3063"/>
                    <a:pt x="21362" y="0"/>
                    <a:pt x="29073" y="0"/>
                  </a:cubicBezTo>
                  <a:close/>
                </a:path>
              </a:pathLst>
            </a:custGeom>
            <a:solidFill>
              <a:srgbClr val="DAE9FF"/>
            </a:solidFill>
          </p:spPr>
        </p:sp>
        <p:sp>
          <p:nvSpPr>
            <p:cNvPr id="13" name="TextBox 13"/>
            <p:cNvSpPr txBox="1"/>
            <p:nvPr/>
          </p:nvSpPr>
          <p:spPr>
            <a:xfrm>
              <a:off x="0" y="-38100"/>
              <a:ext cx="1105092" cy="27351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658331" y="1924460"/>
            <a:ext cx="213301" cy="21330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17" name="TextBox 17"/>
          <p:cNvSpPr txBox="1"/>
          <p:nvPr/>
        </p:nvSpPr>
        <p:spPr>
          <a:xfrm>
            <a:off x="11209563" y="2023808"/>
            <a:ext cx="5442199" cy="800683"/>
          </a:xfrm>
          <a:prstGeom prst="rect">
            <a:avLst/>
          </a:prstGeom>
        </p:spPr>
        <p:txBody>
          <a:bodyPr lIns="0" tIns="0" rIns="0" bIns="0" rtlCol="0" anchor="t">
            <a:spAutoFit/>
          </a:bodyPr>
          <a:lstStyle/>
          <a:p>
            <a:pPr algn="l">
              <a:lnSpc>
                <a:spcPts val="6482"/>
              </a:lnSpc>
            </a:pPr>
            <a:r>
              <a:rPr lang="en-US" sz="4986" b="1">
                <a:solidFill>
                  <a:srgbClr val="000000"/>
                </a:solidFill>
                <a:latin typeface="Open Sauce Bold"/>
                <a:ea typeface="Open Sauce Bold"/>
                <a:cs typeface="Open Sauce Bold"/>
                <a:sym typeface="Open Sauce Bold"/>
              </a:rPr>
              <a:t>Hypothesis 4</a:t>
            </a:r>
          </a:p>
        </p:txBody>
      </p:sp>
      <p:sp>
        <p:nvSpPr>
          <p:cNvPr id="18" name="TextBox 18"/>
          <p:cNvSpPr txBox="1"/>
          <p:nvPr/>
        </p:nvSpPr>
        <p:spPr>
          <a:xfrm>
            <a:off x="1242001" y="3376738"/>
            <a:ext cx="12688662" cy="5141691"/>
          </a:xfrm>
          <a:prstGeom prst="rect">
            <a:avLst/>
          </a:prstGeom>
        </p:spPr>
        <p:txBody>
          <a:bodyPr lIns="0" tIns="0" rIns="0" bIns="0" rtlCol="0" anchor="t">
            <a:spAutoFit/>
          </a:bodyPr>
          <a:lstStyle/>
          <a:p>
            <a:pPr algn="l">
              <a:lnSpc>
                <a:spcPts val="4138"/>
              </a:lnSpc>
            </a:pPr>
            <a:r>
              <a:rPr lang="en-US" sz="2955" b="1">
                <a:solidFill>
                  <a:srgbClr val="C9F0FA"/>
                </a:solidFill>
                <a:latin typeface="Canva Sans Bold"/>
                <a:ea typeface="Canva Sans Bold"/>
                <a:cs typeface="Canva Sans Bold"/>
                <a:sym typeface="Canva Sans Bold"/>
              </a:rPr>
              <a:t>Null Hypothesis (H0): </a:t>
            </a:r>
            <a:r>
              <a:rPr lang="en-US" sz="2955">
                <a:solidFill>
                  <a:srgbClr val="C9F0FA"/>
                </a:solidFill>
                <a:latin typeface="Canva Sans"/>
                <a:ea typeface="Canva Sans"/>
                <a:cs typeface="Canva Sans"/>
                <a:sym typeface="Canva Sans"/>
              </a:rPr>
              <a:t>Employee performance is independent of the recruitment source. That is, the percentage of employees meeting or exceeding expectations does not significantly vary across different recruitment sources.</a:t>
            </a:r>
          </a:p>
          <a:p>
            <a:pPr algn="l">
              <a:lnSpc>
                <a:spcPts val="4138"/>
              </a:lnSpc>
            </a:pPr>
            <a:endParaRPr lang="en-US" sz="2955">
              <a:solidFill>
                <a:srgbClr val="C9F0FA"/>
              </a:solidFill>
              <a:latin typeface="Canva Sans"/>
              <a:ea typeface="Canva Sans"/>
              <a:cs typeface="Canva Sans"/>
              <a:sym typeface="Canva Sans"/>
            </a:endParaRPr>
          </a:p>
          <a:p>
            <a:pPr algn="l">
              <a:lnSpc>
                <a:spcPts val="4138"/>
              </a:lnSpc>
            </a:pPr>
            <a:r>
              <a:rPr lang="en-US" sz="2955" b="1">
                <a:solidFill>
                  <a:srgbClr val="C9F0FA"/>
                </a:solidFill>
                <a:latin typeface="Canva Sans Bold"/>
                <a:ea typeface="Canva Sans Bold"/>
                <a:cs typeface="Canva Sans Bold"/>
                <a:sym typeface="Canva Sans Bold"/>
              </a:rPr>
              <a:t>Alternative Hypothesis (HA):</a:t>
            </a:r>
            <a:r>
              <a:rPr lang="en-US" sz="2955">
                <a:solidFill>
                  <a:srgbClr val="C9F0FA"/>
                </a:solidFill>
                <a:latin typeface="Canva Sans"/>
                <a:ea typeface="Canva Sans"/>
                <a:cs typeface="Canva Sans"/>
                <a:sym typeface="Canva Sans"/>
              </a:rPr>
              <a:t> Employee performance depends on the</a:t>
            </a:r>
          </a:p>
          <a:p>
            <a:pPr algn="l">
              <a:lnSpc>
                <a:spcPts val="4138"/>
              </a:lnSpc>
            </a:pPr>
            <a:r>
              <a:rPr lang="en-US" sz="2955">
                <a:solidFill>
                  <a:srgbClr val="C9F0FA"/>
                </a:solidFill>
                <a:latin typeface="Canva Sans"/>
                <a:ea typeface="Canva Sans"/>
                <a:cs typeface="Canva Sans"/>
                <a:sym typeface="Canva Sans"/>
              </a:rPr>
              <a:t>recruitment source. That is, certain recruitment sources yield employees who perform better or worse than those from other sources.</a:t>
            </a:r>
          </a:p>
          <a:p>
            <a:pPr algn="l">
              <a:lnSpc>
                <a:spcPts val="4138"/>
              </a:lnSpc>
            </a:pPr>
            <a:endParaRPr lang="en-US" sz="2955">
              <a:solidFill>
                <a:srgbClr val="C9F0FA"/>
              </a:solidFill>
              <a:latin typeface="Canva Sans"/>
              <a:ea typeface="Canva Sans"/>
              <a:cs typeface="Canva Sans"/>
              <a:sym typeface="Canva Sans"/>
            </a:endParaRPr>
          </a:p>
        </p:txBody>
      </p:sp>
      <p:grpSp>
        <p:nvGrpSpPr>
          <p:cNvPr id="19" name="Group 19"/>
          <p:cNvGrpSpPr/>
          <p:nvPr/>
        </p:nvGrpSpPr>
        <p:grpSpPr>
          <a:xfrm>
            <a:off x="12010142" y="8287089"/>
            <a:ext cx="6277858" cy="3999823"/>
            <a:chOff x="0" y="0"/>
            <a:chExt cx="664917" cy="423640"/>
          </a:xfrm>
        </p:grpSpPr>
        <p:sp>
          <p:nvSpPr>
            <p:cNvPr id="20" name="Freeform 20"/>
            <p:cNvSpPr/>
            <p:nvPr/>
          </p:nvSpPr>
          <p:spPr>
            <a:xfrm>
              <a:off x="0" y="0"/>
              <a:ext cx="664917" cy="423640"/>
            </a:xfrm>
            <a:custGeom>
              <a:avLst/>
              <a:gdLst/>
              <a:ahLst/>
              <a:cxnLst/>
              <a:rect l="l" t="t" r="r" b="b"/>
              <a:pathLst>
                <a:path w="664917" h="423640">
                  <a:moveTo>
                    <a:pt x="30830" y="0"/>
                  </a:moveTo>
                  <a:lnTo>
                    <a:pt x="634087" y="0"/>
                  </a:lnTo>
                  <a:cubicBezTo>
                    <a:pt x="651114" y="0"/>
                    <a:pt x="664917" y="13803"/>
                    <a:pt x="664917" y="30830"/>
                  </a:cubicBezTo>
                  <a:lnTo>
                    <a:pt x="664917" y="392810"/>
                  </a:lnTo>
                  <a:cubicBezTo>
                    <a:pt x="664917" y="409837"/>
                    <a:pt x="651114" y="423640"/>
                    <a:pt x="634087" y="423640"/>
                  </a:cubicBezTo>
                  <a:lnTo>
                    <a:pt x="30830" y="423640"/>
                  </a:lnTo>
                  <a:cubicBezTo>
                    <a:pt x="13803" y="423640"/>
                    <a:pt x="0" y="409837"/>
                    <a:pt x="0" y="392810"/>
                  </a:cubicBezTo>
                  <a:lnTo>
                    <a:pt x="0" y="30830"/>
                  </a:lnTo>
                  <a:cubicBezTo>
                    <a:pt x="0" y="13803"/>
                    <a:pt x="13803" y="0"/>
                    <a:pt x="30830" y="0"/>
                  </a:cubicBezTo>
                  <a:close/>
                </a:path>
              </a:pathLst>
            </a:custGeom>
            <a:solidFill>
              <a:srgbClr val="EA8597"/>
            </a:solidFill>
          </p:spPr>
        </p:sp>
        <p:sp>
          <p:nvSpPr>
            <p:cNvPr id="21" name="TextBox 21"/>
            <p:cNvSpPr txBox="1"/>
            <p:nvPr/>
          </p:nvSpPr>
          <p:spPr>
            <a:xfrm>
              <a:off x="0" y="-38100"/>
              <a:ext cx="664917" cy="46174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51750" y="233653"/>
            <a:ext cx="2526524" cy="2214310"/>
            <a:chOff x="0" y="0"/>
            <a:chExt cx="267596" cy="234528"/>
          </a:xfrm>
        </p:grpSpPr>
        <p:sp>
          <p:nvSpPr>
            <p:cNvPr id="23" name="Freeform 23"/>
            <p:cNvSpPr/>
            <p:nvPr/>
          </p:nvSpPr>
          <p:spPr>
            <a:xfrm>
              <a:off x="0" y="0"/>
              <a:ext cx="267596" cy="234528"/>
            </a:xfrm>
            <a:custGeom>
              <a:avLst/>
              <a:gdLst/>
              <a:ahLst/>
              <a:cxnLst/>
              <a:rect l="l" t="t" r="r" b="b"/>
              <a:pathLst>
                <a:path w="267596" h="234528">
                  <a:moveTo>
                    <a:pt x="76606" y="0"/>
                  </a:moveTo>
                  <a:lnTo>
                    <a:pt x="190990" y="0"/>
                  </a:lnTo>
                  <a:cubicBezTo>
                    <a:pt x="233298" y="0"/>
                    <a:pt x="267596" y="34298"/>
                    <a:pt x="267596" y="76606"/>
                  </a:cubicBezTo>
                  <a:lnTo>
                    <a:pt x="267596" y="157921"/>
                  </a:lnTo>
                  <a:cubicBezTo>
                    <a:pt x="267596" y="178239"/>
                    <a:pt x="259525" y="197724"/>
                    <a:pt x="245158" y="212090"/>
                  </a:cubicBezTo>
                  <a:cubicBezTo>
                    <a:pt x="230792" y="226457"/>
                    <a:pt x="211307" y="234528"/>
                    <a:pt x="190990" y="234528"/>
                  </a:cubicBezTo>
                  <a:lnTo>
                    <a:pt x="76606" y="234528"/>
                  </a:lnTo>
                  <a:cubicBezTo>
                    <a:pt x="34298" y="234528"/>
                    <a:pt x="0" y="200230"/>
                    <a:pt x="0" y="157921"/>
                  </a:cubicBezTo>
                  <a:lnTo>
                    <a:pt x="0" y="76606"/>
                  </a:lnTo>
                  <a:cubicBezTo>
                    <a:pt x="0" y="56289"/>
                    <a:pt x="8071" y="36804"/>
                    <a:pt x="22438" y="22438"/>
                  </a:cubicBezTo>
                  <a:cubicBezTo>
                    <a:pt x="36804" y="8071"/>
                    <a:pt x="56289" y="0"/>
                    <a:pt x="76606" y="0"/>
                  </a:cubicBezTo>
                  <a:close/>
                </a:path>
              </a:pathLst>
            </a:custGeom>
            <a:solidFill>
              <a:srgbClr val="EA8597"/>
            </a:solidFill>
          </p:spPr>
        </p:sp>
        <p:sp>
          <p:nvSpPr>
            <p:cNvPr id="24" name="TextBox 24"/>
            <p:cNvSpPr txBox="1"/>
            <p:nvPr/>
          </p:nvSpPr>
          <p:spPr>
            <a:xfrm>
              <a:off x="0" y="-38100"/>
              <a:ext cx="267596" cy="272628"/>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5848325" y="7780009"/>
            <a:ext cx="3650474" cy="1014160"/>
            <a:chOff x="0" y="0"/>
            <a:chExt cx="386639" cy="107414"/>
          </a:xfrm>
        </p:grpSpPr>
        <p:sp>
          <p:nvSpPr>
            <p:cNvPr id="26" name="Freeform 26"/>
            <p:cNvSpPr/>
            <p:nvPr/>
          </p:nvSpPr>
          <p:spPr>
            <a:xfrm>
              <a:off x="0" y="0"/>
              <a:ext cx="386639" cy="107414"/>
            </a:xfrm>
            <a:custGeom>
              <a:avLst/>
              <a:gdLst/>
              <a:ahLst/>
              <a:cxnLst/>
              <a:rect l="l" t="t" r="r" b="b"/>
              <a:pathLst>
                <a:path w="386639" h="107414">
                  <a:moveTo>
                    <a:pt x="53020" y="0"/>
                  </a:moveTo>
                  <a:lnTo>
                    <a:pt x="333619" y="0"/>
                  </a:lnTo>
                  <a:cubicBezTo>
                    <a:pt x="362901" y="0"/>
                    <a:pt x="386639" y="23738"/>
                    <a:pt x="386639" y="53020"/>
                  </a:cubicBezTo>
                  <a:lnTo>
                    <a:pt x="386639" y="54394"/>
                  </a:lnTo>
                  <a:cubicBezTo>
                    <a:pt x="386639" y="83677"/>
                    <a:pt x="362901" y="107414"/>
                    <a:pt x="333619" y="107414"/>
                  </a:cubicBezTo>
                  <a:lnTo>
                    <a:pt x="53020" y="107414"/>
                  </a:lnTo>
                  <a:cubicBezTo>
                    <a:pt x="38958" y="107414"/>
                    <a:pt x="25472" y="101828"/>
                    <a:pt x="15529" y="91885"/>
                  </a:cubicBezTo>
                  <a:cubicBezTo>
                    <a:pt x="5586" y="81942"/>
                    <a:pt x="0" y="68456"/>
                    <a:pt x="0" y="54394"/>
                  </a:cubicBezTo>
                  <a:lnTo>
                    <a:pt x="0" y="53020"/>
                  </a:lnTo>
                  <a:cubicBezTo>
                    <a:pt x="0" y="23738"/>
                    <a:pt x="23738" y="0"/>
                    <a:pt x="53020" y="0"/>
                  </a:cubicBezTo>
                  <a:close/>
                </a:path>
              </a:pathLst>
            </a:custGeom>
            <a:solidFill>
              <a:srgbClr val="2F75BA"/>
            </a:solidFill>
          </p:spPr>
        </p:sp>
        <p:sp>
          <p:nvSpPr>
            <p:cNvPr id="27" name="TextBox 27"/>
            <p:cNvSpPr txBox="1"/>
            <p:nvPr/>
          </p:nvSpPr>
          <p:spPr>
            <a:xfrm>
              <a:off x="0" y="-38100"/>
              <a:ext cx="386639" cy="145514"/>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6140315" y="8035570"/>
            <a:ext cx="213301" cy="21330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0" name="TextBox 30"/>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31" name="Group 31"/>
          <p:cNvGrpSpPr/>
          <p:nvPr/>
        </p:nvGrpSpPr>
        <p:grpSpPr>
          <a:xfrm>
            <a:off x="1028700" y="501142"/>
            <a:ext cx="213301" cy="213301"/>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3" name="TextBox 33"/>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34" name="TextBox 34"/>
          <p:cNvSpPr txBox="1"/>
          <p:nvPr/>
        </p:nvSpPr>
        <p:spPr>
          <a:xfrm>
            <a:off x="-1693462" y="2565310"/>
            <a:ext cx="10480843" cy="580390"/>
          </a:xfrm>
          <a:prstGeom prst="rect">
            <a:avLst/>
          </a:prstGeom>
        </p:spPr>
        <p:txBody>
          <a:bodyPr lIns="0" tIns="0" rIns="0" bIns="0" rtlCol="0" anchor="t">
            <a:spAutoFit/>
          </a:bodyPr>
          <a:lstStyle/>
          <a:p>
            <a:pPr algn="l">
              <a:lnSpc>
                <a:spcPts val="4759"/>
              </a:lnSpc>
            </a:pPr>
            <a:r>
              <a:rPr lang="en-US" sz="3399" b="1">
                <a:solidFill>
                  <a:srgbClr val="FFFFFF"/>
                </a:solidFill>
                <a:latin typeface="Canva Sans Bold"/>
                <a:ea typeface="Canva Sans Bold"/>
                <a:cs typeface="Canva Sans Bold"/>
                <a:sym typeface="Canva Sans Bold"/>
              </a:rPr>
              <a:t>                                 H4: Recruitment Source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14451" y="336784"/>
            <a:ext cx="17259099" cy="530041"/>
          </a:xfrm>
          <a:prstGeom prst="rect">
            <a:avLst/>
          </a:prstGeom>
        </p:spPr>
        <p:txBody>
          <a:bodyPr lIns="0" tIns="0" rIns="0" bIns="0" rtlCol="0" anchor="t">
            <a:spAutoFit/>
          </a:bodyPr>
          <a:lstStyle/>
          <a:p>
            <a:pPr algn="ctr">
              <a:lnSpc>
                <a:spcPts val="4385"/>
              </a:lnSpc>
            </a:pPr>
            <a:r>
              <a:rPr lang="en-US" sz="3132" b="1">
                <a:solidFill>
                  <a:srgbClr val="203162"/>
                </a:solidFill>
                <a:latin typeface="Canva Sans Bold"/>
                <a:ea typeface="Canva Sans Bold"/>
                <a:cs typeface="Canva Sans Bold"/>
                <a:sym typeface="Canva Sans Bold"/>
              </a:rPr>
              <a:t>Impact of Recruitment Source on Employee Performance.</a:t>
            </a:r>
          </a:p>
        </p:txBody>
      </p:sp>
      <p:pic>
        <p:nvPicPr>
          <p:cNvPr id="5" name="Picture 4">
            <a:extLst>
              <a:ext uri="{FF2B5EF4-FFF2-40B4-BE49-F238E27FC236}">
                <a16:creationId xmlns:a16="http://schemas.microsoft.com/office/drawing/2014/main" id="{90786128-FFF0-9A6B-7005-363D95EB8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 y="1028700"/>
            <a:ext cx="18281026" cy="9258300"/>
          </a:xfrm>
          <a:prstGeom prst="rect">
            <a:avLst/>
          </a:prstGeom>
        </p:spPr>
      </p:pic>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grpSp>
        <p:nvGrpSpPr>
          <p:cNvPr id="2" name="Group 2"/>
          <p:cNvGrpSpPr/>
          <p:nvPr/>
        </p:nvGrpSpPr>
        <p:grpSpPr>
          <a:xfrm>
            <a:off x="1557363" y="1182066"/>
            <a:ext cx="15173274" cy="2337266"/>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032C55"/>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2F5F98"/>
            </a:solidFill>
          </p:spPr>
        </p:sp>
      </p:grpSp>
      <p:grpSp>
        <p:nvGrpSpPr>
          <p:cNvPr id="5" name="Group 5"/>
          <p:cNvGrpSpPr/>
          <p:nvPr/>
        </p:nvGrpSpPr>
        <p:grpSpPr>
          <a:xfrm>
            <a:off x="561726" y="4002157"/>
            <a:ext cx="17136800" cy="5857990"/>
            <a:chOff x="0" y="0"/>
            <a:chExt cx="7865569" cy="2688741"/>
          </a:xfrm>
        </p:grpSpPr>
        <p:sp>
          <p:nvSpPr>
            <p:cNvPr id="6" name="Freeform 6"/>
            <p:cNvSpPr/>
            <p:nvPr/>
          </p:nvSpPr>
          <p:spPr>
            <a:xfrm>
              <a:off x="12700" y="12700"/>
              <a:ext cx="7798259" cy="2620162"/>
            </a:xfrm>
            <a:custGeom>
              <a:avLst/>
              <a:gdLst/>
              <a:ahLst/>
              <a:cxnLst/>
              <a:rect l="l" t="t" r="r" b="b"/>
              <a:pathLst>
                <a:path w="7798259" h="2620162">
                  <a:moveTo>
                    <a:pt x="43180" y="2620162"/>
                  </a:moveTo>
                  <a:lnTo>
                    <a:pt x="7755079" y="2620162"/>
                  </a:lnTo>
                  <a:cubicBezTo>
                    <a:pt x="7779209" y="2620162"/>
                    <a:pt x="7798259" y="2601112"/>
                    <a:pt x="7798259" y="2576981"/>
                  </a:cubicBezTo>
                  <a:lnTo>
                    <a:pt x="7798259" y="43180"/>
                  </a:lnTo>
                  <a:cubicBezTo>
                    <a:pt x="7798259" y="19050"/>
                    <a:pt x="7779209" y="0"/>
                    <a:pt x="7755079" y="0"/>
                  </a:cubicBezTo>
                  <a:lnTo>
                    <a:pt x="43180" y="0"/>
                  </a:lnTo>
                  <a:cubicBezTo>
                    <a:pt x="19050" y="0"/>
                    <a:pt x="0" y="19050"/>
                    <a:pt x="0" y="43180"/>
                  </a:cubicBezTo>
                  <a:lnTo>
                    <a:pt x="0" y="2576981"/>
                  </a:lnTo>
                  <a:cubicBezTo>
                    <a:pt x="0" y="2601112"/>
                    <a:pt x="19050" y="2620162"/>
                    <a:pt x="43180" y="2620162"/>
                  </a:cubicBezTo>
                  <a:close/>
                </a:path>
              </a:pathLst>
            </a:custGeom>
            <a:solidFill>
              <a:srgbClr val="FFFFFF"/>
            </a:solidFill>
          </p:spPr>
        </p:sp>
        <p:sp>
          <p:nvSpPr>
            <p:cNvPr id="7" name="Freeform 7"/>
            <p:cNvSpPr/>
            <p:nvPr/>
          </p:nvSpPr>
          <p:spPr>
            <a:xfrm>
              <a:off x="0" y="0"/>
              <a:ext cx="7865570" cy="2688742"/>
            </a:xfrm>
            <a:custGeom>
              <a:avLst/>
              <a:gdLst/>
              <a:ahLst/>
              <a:cxnLst/>
              <a:rect l="l" t="t" r="r" b="b"/>
              <a:pathLst>
                <a:path w="7865570" h="2688742">
                  <a:moveTo>
                    <a:pt x="7822389" y="44450"/>
                  </a:moveTo>
                  <a:cubicBezTo>
                    <a:pt x="7817309" y="19050"/>
                    <a:pt x="7794449" y="0"/>
                    <a:pt x="7767779" y="0"/>
                  </a:cubicBezTo>
                  <a:lnTo>
                    <a:pt x="55880" y="0"/>
                  </a:lnTo>
                  <a:cubicBezTo>
                    <a:pt x="25400" y="0"/>
                    <a:pt x="0" y="25400"/>
                    <a:pt x="0" y="55880"/>
                  </a:cubicBezTo>
                  <a:lnTo>
                    <a:pt x="0" y="2589681"/>
                  </a:lnTo>
                  <a:cubicBezTo>
                    <a:pt x="0" y="2616352"/>
                    <a:pt x="17780" y="2637942"/>
                    <a:pt x="43180" y="2644292"/>
                  </a:cubicBezTo>
                  <a:cubicBezTo>
                    <a:pt x="48260" y="2669692"/>
                    <a:pt x="71120" y="2688742"/>
                    <a:pt x="97790" y="2688742"/>
                  </a:cubicBezTo>
                  <a:lnTo>
                    <a:pt x="7809689" y="2688742"/>
                  </a:lnTo>
                  <a:cubicBezTo>
                    <a:pt x="7840170" y="2688742"/>
                    <a:pt x="7865570" y="2663342"/>
                    <a:pt x="7865570" y="2632862"/>
                  </a:cubicBezTo>
                  <a:lnTo>
                    <a:pt x="7865570" y="99060"/>
                  </a:lnTo>
                  <a:cubicBezTo>
                    <a:pt x="7865570" y="72390"/>
                    <a:pt x="7847789" y="50800"/>
                    <a:pt x="7822389" y="44450"/>
                  </a:cubicBezTo>
                  <a:close/>
                  <a:moveTo>
                    <a:pt x="12700" y="2589681"/>
                  </a:moveTo>
                  <a:lnTo>
                    <a:pt x="12700" y="55880"/>
                  </a:lnTo>
                  <a:cubicBezTo>
                    <a:pt x="12700" y="31750"/>
                    <a:pt x="31750" y="12700"/>
                    <a:pt x="55880" y="12700"/>
                  </a:cubicBezTo>
                  <a:lnTo>
                    <a:pt x="7767779" y="12700"/>
                  </a:lnTo>
                  <a:cubicBezTo>
                    <a:pt x="7791909" y="12700"/>
                    <a:pt x="7810959" y="31750"/>
                    <a:pt x="7810959" y="55880"/>
                  </a:cubicBezTo>
                  <a:lnTo>
                    <a:pt x="7810959" y="2589681"/>
                  </a:lnTo>
                  <a:cubicBezTo>
                    <a:pt x="7810959" y="2613812"/>
                    <a:pt x="7791909" y="2632862"/>
                    <a:pt x="7767779" y="2632862"/>
                  </a:cubicBezTo>
                  <a:lnTo>
                    <a:pt x="55880" y="2632862"/>
                  </a:lnTo>
                  <a:cubicBezTo>
                    <a:pt x="31750" y="2632862"/>
                    <a:pt x="12700" y="2613812"/>
                    <a:pt x="12700" y="2589681"/>
                  </a:cubicBezTo>
                  <a:close/>
                </a:path>
              </a:pathLst>
            </a:custGeom>
            <a:solidFill>
              <a:srgbClr val="000000"/>
            </a:solidFill>
          </p:spPr>
        </p:sp>
      </p:grpSp>
      <p:sp>
        <p:nvSpPr>
          <p:cNvPr id="8" name="TextBox 8"/>
          <p:cNvSpPr txBox="1"/>
          <p:nvPr/>
        </p:nvSpPr>
        <p:spPr>
          <a:xfrm>
            <a:off x="-2014331" y="1968653"/>
            <a:ext cx="22316662" cy="687893"/>
          </a:xfrm>
          <a:prstGeom prst="rect">
            <a:avLst/>
          </a:prstGeom>
        </p:spPr>
        <p:txBody>
          <a:bodyPr lIns="0" tIns="0" rIns="0" bIns="0" rtlCol="0" anchor="t">
            <a:spAutoFit/>
          </a:bodyPr>
          <a:lstStyle/>
          <a:p>
            <a:pPr algn="ctr">
              <a:lnSpc>
                <a:spcPts val="5659"/>
              </a:lnSpc>
            </a:pPr>
            <a:r>
              <a:rPr lang="en-US" sz="4042" b="1">
                <a:solidFill>
                  <a:srgbClr val="FFFFFF"/>
                </a:solidFill>
                <a:latin typeface="Canva Sans Bold"/>
                <a:ea typeface="Canva Sans Bold"/>
                <a:cs typeface="Canva Sans Bold"/>
                <a:sym typeface="Canva Sans Bold"/>
              </a:rPr>
              <a:t>Recruitment Source Impacts Employee Performance</a:t>
            </a:r>
          </a:p>
        </p:txBody>
      </p:sp>
      <p:sp>
        <p:nvSpPr>
          <p:cNvPr id="9" name="TextBox 9"/>
          <p:cNvSpPr txBox="1"/>
          <p:nvPr/>
        </p:nvSpPr>
        <p:spPr>
          <a:xfrm>
            <a:off x="1028700" y="4320576"/>
            <a:ext cx="15977688" cy="4631236"/>
          </a:xfrm>
          <a:prstGeom prst="rect">
            <a:avLst/>
          </a:prstGeom>
        </p:spPr>
        <p:txBody>
          <a:bodyPr lIns="0" tIns="0" rIns="0" bIns="0" rtlCol="0" anchor="t">
            <a:spAutoFit/>
          </a:bodyPr>
          <a:lstStyle/>
          <a:p>
            <a:pPr algn="just">
              <a:lnSpc>
                <a:spcPts val="4610"/>
              </a:lnSpc>
            </a:pPr>
            <a:r>
              <a:rPr lang="en-US" sz="3292" b="1">
                <a:solidFill>
                  <a:srgbClr val="203162"/>
                </a:solidFill>
                <a:latin typeface="Canva Sans Bold"/>
                <a:ea typeface="Canva Sans Bold"/>
                <a:cs typeface="Canva Sans Bold"/>
                <a:sym typeface="Canva Sans Bold"/>
              </a:rPr>
              <a:t>Employee performance clearly varies by recruitment source. While Indeed and LinkedIn are the top hiring channels by volume, Google Search delivers the highest-quality hires (87.76% rated “Perfect”). LinkedIn balances both quantity and quality, making it highly effective. Employee referrals also show strong performance reliability. This supports the idea that recruitment source significantly influences employee outcomes, suggesting that focusing on high-yield sources like Google, LinkedIn, and referrals can strategically enhance workforce quality.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sp>
        <p:nvSpPr>
          <p:cNvPr id="2" name="TextBox 2"/>
          <p:cNvSpPr txBox="1"/>
          <p:nvPr/>
        </p:nvSpPr>
        <p:spPr>
          <a:xfrm>
            <a:off x="6822800" y="3544288"/>
            <a:ext cx="4642401" cy="1695984"/>
          </a:xfrm>
          <a:prstGeom prst="rect">
            <a:avLst/>
          </a:prstGeom>
        </p:spPr>
        <p:txBody>
          <a:bodyPr lIns="0" tIns="0" rIns="0" bIns="0" rtlCol="0" anchor="t">
            <a:spAutoFit/>
          </a:bodyPr>
          <a:lstStyle/>
          <a:p>
            <a:pPr marL="0" lvl="0" indent="0" algn="ctr">
              <a:lnSpc>
                <a:spcPts val="6516"/>
              </a:lnSpc>
              <a:spcBef>
                <a:spcPct val="0"/>
              </a:spcBef>
            </a:pPr>
            <a:r>
              <a:rPr lang="en-US" sz="6516" b="1">
                <a:solidFill>
                  <a:srgbClr val="032C55"/>
                </a:solidFill>
                <a:latin typeface="Gliker Semi-Bold"/>
                <a:ea typeface="Gliker Semi-Bold"/>
                <a:cs typeface="Gliker Semi-Bold"/>
                <a:sym typeface="Gliker Semi-Bold"/>
              </a:rPr>
              <a:t>Potent</a:t>
            </a:r>
            <a:r>
              <a:rPr lang="en-US" sz="6516" b="1" u="none" strike="noStrike">
                <a:solidFill>
                  <a:srgbClr val="032C55"/>
                </a:solidFill>
                <a:latin typeface="Gliker Semi-Bold"/>
                <a:ea typeface="Gliker Semi-Bold"/>
                <a:cs typeface="Gliker Semi-Bold"/>
                <a:sym typeface="Gliker Semi-Bold"/>
              </a:rPr>
              <a:t>ial Questions</a:t>
            </a:r>
          </a:p>
        </p:txBody>
      </p:sp>
      <p:sp>
        <p:nvSpPr>
          <p:cNvPr id="3" name="Freeform 3"/>
          <p:cNvSpPr/>
          <p:nvPr/>
        </p:nvSpPr>
        <p:spPr>
          <a:xfrm>
            <a:off x="8270722" y="1130253"/>
            <a:ext cx="1746557" cy="1746557"/>
          </a:xfrm>
          <a:custGeom>
            <a:avLst/>
            <a:gdLst/>
            <a:ahLst/>
            <a:cxnLst/>
            <a:rect l="l" t="t" r="r" b="b"/>
            <a:pathLst>
              <a:path w="1746557" h="1746557">
                <a:moveTo>
                  <a:pt x="0" y="0"/>
                </a:moveTo>
                <a:lnTo>
                  <a:pt x="1746556" y="0"/>
                </a:lnTo>
                <a:lnTo>
                  <a:pt x="1746556" y="1746557"/>
                </a:lnTo>
                <a:lnTo>
                  <a:pt x="0" y="174655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TextBox 4"/>
          <p:cNvSpPr txBox="1"/>
          <p:nvPr/>
        </p:nvSpPr>
        <p:spPr>
          <a:xfrm rot="232007">
            <a:off x="8891956" y="1547423"/>
            <a:ext cx="494452" cy="1091126"/>
          </a:xfrm>
          <a:prstGeom prst="rect">
            <a:avLst/>
          </a:prstGeom>
        </p:spPr>
        <p:txBody>
          <a:bodyPr lIns="0" tIns="0" rIns="0" bIns="0" rtlCol="0" anchor="t">
            <a:spAutoFit/>
          </a:bodyPr>
          <a:lstStyle/>
          <a:p>
            <a:pPr marL="0" lvl="0" indent="0" algn="l">
              <a:lnSpc>
                <a:spcPts val="8000"/>
              </a:lnSpc>
              <a:spcBef>
                <a:spcPct val="0"/>
              </a:spcBef>
            </a:pPr>
            <a:r>
              <a:rPr lang="en-US" sz="8000" b="1">
                <a:solidFill>
                  <a:srgbClr val="DAE9FF"/>
                </a:solidFill>
                <a:latin typeface="Gliker Semi-Bold"/>
                <a:ea typeface="Gliker Semi-Bold"/>
                <a:cs typeface="Gliker Semi-Bold"/>
                <a:sym typeface="Gliker Semi-Bold"/>
              </a:rPr>
              <a:t>?</a:t>
            </a:r>
          </a:p>
        </p:txBody>
      </p:sp>
      <p:grpSp>
        <p:nvGrpSpPr>
          <p:cNvPr id="5" name="Group 5"/>
          <p:cNvGrpSpPr/>
          <p:nvPr/>
        </p:nvGrpSpPr>
        <p:grpSpPr>
          <a:xfrm>
            <a:off x="12297774" y="4436683"/>
            <a:ext cx="5482292" cy="4529239"/>
            <a:chOff x="0" y="0"/>
            <a:chExt cx="1443896" cy="1192886"/>
          </a:xfrm>
        </p:grpSpPr>
        <p:sp>
          <p:nvSpPr>
            <p:cNvPr id="6" name="Freeform 6"/>
            <p:cNvSpPr/>
            <p:nvPr/>
          </p:nvSpPr>
          <p:spPr>
            <a:xfrm>
              <a:off x="0" y="0"/>
              <a:ext cx="1443896" cy="1192886"/>
            </a:xfrm>
            <a:custGeom>
              <a:avLst/>
              <a:gdLst/>
              <a:ahLst/>
              <a:cxnLst/>
              <a:rect l="l" t="t" r="r" b="b"/>
              <a:pathLst>
                <a:path w="1443896" h="1192886">
                  <a:moveTo>
                    <a:pt x="72021" y="0"/>
                  </a:moveTo>
                  <a:lnTo>
                    <a:pt x="1371875" y="0"/>
                  </a:lnTo>
                  <a:cubicBezTo>
                    <a:pt x="1411651" y="0"/>
                    <a:pt x="1443896" y="32245"/>
                    <a:pt x="1443896" y="72021"/>
                  </a:cubicBezTo>
                  <a:lnTo>
                    <a:pt x="1443896" y="1120865"/>
                  </a:lnTo>
                  <a:cubicBezTo>
                    <a:pt x="1443896" y="1160641"/>
                    <a:pt x="1411651" y="1192886"/>
                    <a:pt x="1371875" y="1192886"/>
                  </a:cubicBezTo>
                  <a:lnTo>
                    <a:pt x="72021" y="1192886"/>
                  </a:lnTo>
                  <a:cubicBezTo>
                    <a:pt x="32245" y="1192886"/>
                    <a:pt x="0" y="1160641"/>
                    <a:pt x="0" y="1120865"/>
                  </a:cubicBezTo>
                  <a:lnTo>
                    <a:pt x="0" y="72021"/>
                  </a:lnTo>
                  <a:cubicBezTo>
                    <a:pt x="0" y="32245"/>
                    <a:pt x="32245" y="0"/>
                    <a:pt x="72021" y="0"/>
                  </a:cubicBezTo>
                  <a:close/>
                </a:path>
              </a:pathLst>
            </a:custGeom>
            <a:solidFill>
              <a:srgbClr val="FFF9F2"/>
            </a:solidFill>
            <a:ln cap="rnd">
              <a:noFill/>
              <a:prstDash val="solid"/>
              <a:round/>
            </a:ln>
          </p:spPr>
        </p:sp>
        <p:sp>
          <p:nvSpPr>
            <p:cNvPr id="7" name="TextBox 7"/>
            <p:cNvSpPr txBox="1"/>
            <p:nvPr/>
          </p:nvSpPr>
          <p:spPr>
            <a:xfrm>
              <a:off x="0" y="-28575"/>
              <a:ext cx="1443896" cy="1221461"/>
            </a:xfrm>
            <a:prstGeom prst="rect">
              <a:avLst/>
            </a:prstGeom>
          </p:spPr>
          <p:txBody>
            <a:bodyPr lIns="254000" tIns="254000" rIns="254000" bIns="254000" rtlCol="0" anchor="ctr"/>
            <a:lstStyle/>
            <a:p>
              <a:pPr algn="ctr">
                <a:lnSpc>
                  <a:spcPts val="3125"/>
                </a:lnSpc>
              </a:pPr>
              <a:endParaRPr/>
            </a:p>
            <a:p>
              <a:pPr algn="ctr">
                <a:lnSpc>
                  <a:spcPts val="3125"/>
                </a:lnSpc>
              </a:pPr>
              <a:endParaRPr/>
            </a:p>
            <a:p>
              <a:pPr algn="ctr">
                <a:lnSpc>
                  <a:spcPts val="3125"/>
                </a:lnSpc>
              </a:pPr>
              <a:endParaRPr/>
            </a:p>
            <a:p>
              <a:pPr marL="0" lvl="0" indent="0" algn="ctr">
                <a:lnSpc>
                  <a:spcPts val="3125"/>
                </a:lnSpc>
                <a:spcBef>
                  <a:spcPct val="0"/>
                </a:spcBef>
              </a:pPr>
              <a:endParaRPr/>
            </a:p>
          </p:txBody>
        </p:sp>
      </p:grpSp>
      <p:grpSp>
        <p:nvGrpSpPr>
          <p:cNvPr id="8" name="Group 8"/>
          <p:cNvGrpSpPr/>
          <p:nvPr/>
        </p:nvGrpSpPr>
        <p:grpSpPr>
          <a:xfrm>
            <a:off x="12890589" y="4967397"/>
            <a:ext cx="4505172" cy="721488"/>
            <a:chOff x="0" y="0"/>
            <a:chExt cx="1186547" cy="190021"/>
          </a:xfrm>
        </p:grpSpPr>
        <p:sp>
          <p:nvSpPr>
            <p:cNvPr id="9" name="Freeform 9"/>
            <p:cNvSpPr/>
            <p:nvPr/>
          </p:nvSpPr>
          <p:spPr>
            <a:xfrm>
              <a:off x="0" y="0"/>
              <a:ext cx="1186547" cy="190021"/>
            </a:xfrm>
            <a:custGeom>
              <a:avLst/>
              <a:gdLst/>
              <a:ahLst/>
              <a:cxnLst/>
              <a:rect l="l" t="t" r="r" b="b"/>
              <a:pathLst>
                <a:path w="1186547" h="190021">
                  <a:moveTo>
                    <a:pt x="42961" y="0"/>
                  </a:moveTo>
                  <a:lnTo>
                    <a:pt x="1143586" y="0"/>
                  </a:lnTo>
                  <a:cubicBezTo>
                    <a:pt x="1154980" y="0"/>
                    <a:pt x="1165907" y="4526"/>
                    <a:pt x="1173964" y="12583"/>
                  </a:cubicBezTo>
                  <a:cubicBezTo>
                    <a:pt x="1182021" y="20640"/>
                    <a:pt x="1186547" y="31567"/>
                    <a:pt x="1186547" y="42961"/>
                  </a:cubicBezTo>
                  <a:lnTo>
                    <a:pt x="1186547" y="147060"/>
                  </a:lnTo>
                  <a:cubicBezTo>
                    <a:pt x="1186547" y="170787"/>
                    <a:pt x="1167313" y="190021"/>
                    <a:pt x="1143586" y="190021"/>
                  </a:cubicBezTo>
                  <a:lnTo>
                    <a:pt x="42961" y="190021"/>
                  </a:lnTo>
                  <a:cubicBezTo>
                    <a:pt x="31567" y="190021"/>
                    <a:pt x="20640" y="185495"/>
                    <a:pt x="12583" y="177438"/>
                  </a:cubicBezTo>
                  <a:cubicBezTo>
                    <a:pt x="4526" y="169382"/>
                    <a:pt x="0" y="158454"/>
                    <a:pt x="0" y="147060"/>
                  </a:cubicBezTo>
                  <a:lnTo>
                    <a:pt x="0" y="42961"/>
                  </a:lnTo>
                  <a:cubicBezTo>
                    <a:pt x="0" y="31567"/>
                    <a:pt x="4526" y="20640"/>
                    <a:pt x="12583" y="12583"/>
                  </a:cubicBezTo>
                  <a:cubicBezTo>
                    <a:pt x="20640" y="4526"/>
                    <a:pt x="31567" y="0"/>
                    <a:pt x="42961" y="0"/>
                  </a:cubicBezTo>
                  <a:close/>
                </a:path>
              </a:pathLst>
            </a:custGeom>
            <a:solidFill>
              <a:srgbClr val="BDD4D4"/>
            </a:solidFill>
            <a:ln cap="rnd">
              <a:noFill/>
              <a:prstDash val="solid"/>
              <a:round/>
            </a:ln>
          </p:spPr>
        </p:sp>
        <p:sp>
          <p:nvSpPr>
            <p:cNvPr id="10" name="TextBox 10"/>
            <p:cNvSpPr txBox="1"/>
            <p:nvPr/>
          </p:nvSpPr>
          <p:spPr>
            <a:xfrm>
              <a:off x="0" y="-28575"/>
              <a:ext cx="1186547" cy="218596"/>
            </a:xfrm>
            <a:prstGeom prst="rect">
              <a:avLst/>
            </a:prstGeom>
          </p:spPr>
          <p:txBody>
            <a:bodyPr lIns="254000" tIns="254000" rIns="254000" bIns="254000" rtlCol="0" anchor="ctr"/>
            <a:lstStyle/>
            <a:p>
              <a:pPr algn="l">
                <a:lnSpc>
                  <a:spcPts val="4250"/>
                </a:lnSpc>
              </a:pPr>
              <a:endParaRPr/>
            </a:p>
          </p:txBody>
        </p:sp>
      </p:grpSp>
      <p:sp>
        <p:nvSpPr>
          <p:cNvPr id="11" name="TextBox 11"/>
          <p:cNvSpPr txBox="1"/>
          <p:nvPr/>
        </p:nvSpPr>
        <p:spPr>
          <a:xfrm rot="232007">
            <a:off x="14880586" y="4503684"/>
            <a:ext cx="516968" cy="1069976"/>
          </a:xfrm>
          <a:prstGeom prst="rect">
            <a:avLst/>
          </a:prstGeom>
        </p:spPr>
        <p:txBody>
          <a:bodyPr lIns="0" tIns="0" rIns="0" bIns="0" rtlCol="0" anchor="t">
            <a:spAutoFit/>
          </a:bodyPr>
          <a:lstStyle/>
          <a:p>
            <a:pPr marL="0" lvl="0" indent="0" algn="l">
              <a:lnSpc>
                <a:spcPts val="8000"/>
              </a:lnSpc>
              <a:spcBef>
                <a:spcPct val="0"/>
              </a:spcBef>
            </a:pPr>
            <a:r>
              <a:rPr lang="en-US" sz="8000" b="1">
                <a:solidFill>
                  <a:srgbClr val="4A201C"/>
                </a:solidFill>
                <a:latin typeface="Gliker Semi-Bold"/>
                <a:ea typeface="Gliker Semi-Bold"/>
                <a:cs typeface="Gliker Semi-Bold"/>
                <a:sym typeface="Gliker Semi-Bold"/>
              </a:rPr>
              <a:t>?</a:t>
            </a:r>
          </a:p>
        </p:txBody>
      </p:sp>
      <p:sp>
        <p:nvSpPr>
          <p:cNvPr id="12" name="TextBox 12"/>
          <p:cNvSpPr txBox="1"/>
          <p:nvPr/>
        </p:nvSpPr>
        <p:spPr>
          <a:xfrm>
            <a:off x="12587850" y="5912784"/>
            <a:ext cx="5110649" cy="2683510"/>
          </a:xfrm>
          <a:prstGeom prst="rect">
            <a:avLst/>
          </a:prstGeom>
        </p:spPr>
        <p:txBody>
          <a:bodyPr lIns="0" tIns="0" rIns="0" bIns="0" rtlCol="0" anchor="t">
            <a:spAutoFit/>
          </a:bodyPr>
          <a:lstStyle/>
          <a:p>
            <a:pPr algn="ctr">
              <a:lnSpc>
                <a:spcPts val="4339"/>
              </a:lnSpc>
              <a:spcBef>
                <a:spcPct val="0"/>
              </a:spcBef>
            </a:pPr>
            <a:r>
              <a:rPr lang="en-US" sz="3099">
                <a:solidFill>
                  <a:srgbClr val="000000"/>
                </a:solidFill>
                <a:latin typeface="Canva Sans"/>
                <a:ea typeface="Canva Sans"/>
                <a:cs typeface="Canva Sans"/>
                <a:sym typeface="Canva Sans"/>
              </a:rPr>
              <a:t>How does an employee’s performance score correlate with their salary, and is there a gender-based pay gap?</a:t>
            </a:r>
          </a:p>
        </p:txBody>
      </p:sp>
      <p:grpSp>
        <p:nvGrpSpPr>
          <p:cNvPr id="13" name="Group 13"/>
          <p:cNvGrpSpPr/>
          <p:nvPr/>
        </p:nvGrpSpPr>
        <p:grpSpPr>
          <a:xfrm>
            <a:off x="6506075" y="5894275"/>
            <a:ext cx="5198178" cy="4131954"/>
            <a:chOff x="0" y="0"/>
            <a:chExt cx="1369067" cy="1088251"/>
          </a:xfrm>
        </p:grpSpPr>
        <p:sp>
          <p:nvSpPr>
            <p:cNvPr id="14" name="Freeform 14"/>
            <p:cNvSpPr/>
            <p:nvPr/>
          </p:nvSpPr>
          <p:spPr>
            <a:xfrm>
              <a:off x="0" y="0"/>
              <a:ext cx="1369067" cy="1088251"/>
            </a:xfrm>
            <a:custGeom>
              <a:avLst/>
              <a:gdLst/>
              <a:ahLst/>
              <a:cxnLst/>
              <a:rect l="l" t="t" r="r" b="b"/>
              <a:pathLst>
                <a:path w="1369067" h="1088251">
                  <a:moveTo>
                    <a:pt x="75957" y="0"/>
                  </a:moveTo>
                  <a:lnTo>
                    <a:pt x="1293110" y="0"/>
                  </a:lnTo>
                  <a:cubicBezTo>
                    <a:pt x="1335060" y="0"/>
                    <a:pt x="1369067" y="34007"/>
                    <a:pt x="1369067" y="75957"/>
                  </a:cubicBezTo>
                  <a:lnTo>
                    <a:pt x="1369067" y="1012294"/>
                  </a:lnTo>
                  <a:cubicBezTo>
                    <a:pt x="1369067" y="1054244"/>
                    <a:pt x="1335060" y="1088251"/>
                    <a:pt x="1293110" y="1088251"/>
                  </a:cubicBezTo>
                  <a:lnTo>
                    <a:pt x="75957" y="1088251"/>
                  </a:lnTo>
                  <a:cubicBezTo>
                    <a:pt x="34007" y="1088251"/>
                    <a:pt x="0" y="1054244"/>
                    <a:pt x="0" y="1012294"/>
                  </a:cubicBezTo>
                  <a:lnTo>
                    <a:pt x="0" y="75957"/>
                  </a:lnTo>
                  <a:cubicBezTo>
                    <a:pt x="0" y="34007"/>
                    <a:pt x="34007" y="0"/>
                    <a:pt x="75957" y="0"/>
                  </a:cubicBezTo>
                  <a:close/>
                </a:path>
              </a:pathLst>
            </a:custGeom>
            <a:solidFill>
              <a:srgbClr val="FFF9F2"/>
            </a:solidFill>
            <a:ln cap="rnd">
              <a:noFill/>
              <a:prstDash val="solid"/>
              <a:round/>
            </a:ln>
          </p:spPr>
        </p:sp>
        <p:sp>
          <p:nvSpPr>
            <p:cNvPr id="15" name="TextBox 15"/>
            <p:cNvSpPr txBox="1"/>
            <p:nvPr/>
          </p:nvSpPr>
          <p:spPr>
            <a:xfrm>
              <a:off x="0" y="-28575"/>
              <a:ext cx="1369067" cy="1116826"/>
            </a:xfrm>
            <a:prstGeom prst="rect">
              <a:avLst/>
            </a:prstGeom>
          </p:spPr>
          <p:txBody>
            <a:bodyPr lIns="254000" tIns="254000" rIns="254000" bIns="254000" rtlCol="0" anchor="ctr"/>
            <a:lstStyle/>
            <a:p>
              <a:pPr algn="ctr">
                <a:lnSpc>
                  <a:spcPts val="3125"/>
                </a:lnSpc>
              </a:pPr>
              <a:endParaRPr/>
            </a:p>
            <a:p>
              <a:pPr algn="ctr">
                <a:lnSpc>
                  <a:spcPts val="3125"/>
                </a:lnSpc>
              </a:pPr>
              <a:endParaRPr/>
            </a:p>
            <a:p>
              <a:pPr marL="0" lvl="0" indent="0" algn="ctr">
                <a:lnSpc>
                  <a:spcPts val="4250"/>
                </a:lnSpc>
                <a:spcBef>
                  <a:spcPct val="0"/>
                </a:spcBef>
              </a:pPr>
              <a:endParaRPr/>
            </a:p>
          </p:txBody>
        </p:sp>
      </p:grpSp>
      <p:grpSp>
        <p:nvGrpSpPr>
          <p:cNvPr id="16" name="Group 16"/>
          <p:cNvGrpSpPr/>
          <p:nvPr/>
        </p:nvGrpSpPr>
        <p:grpSpPr>
          <a:xfrm>
            <a:off x="7076657" y="6424989"/>
            <a:ext cx="4336211" cy="721488"/>
            <a:chOff x="0" y="0"/>
            <a:chExt cx="1142047" cy="190021"/>
          </a:xfrm>
        </p:grpSpPr>
        <p:sp>
          <p:nvSpPr>
            <p:cNvPr id="17" name="Freeform 17"/>
            <p:cNvSpPr/>
            <p:nvPr/>
          </p:nvSpPr>
          <p:spPr>
            <a:xfrm>
              <a:off x="0" y="0"/>
              <a:ext cx="1142047" cy="190021"/>
            </a:xfrm>
            <a:custGeom>
              <a:avLst/>
              <a:gdLst/>
              <a:ahLst/>
              <a:cxnLst/>
              <a:rect l="l" t="t" r="r" b="b"/>
              <a:pathLst>
                <a:path w="1142047" h="190021">
                  <a:moveTo>
                    <a:pt x="44635" y="0"/>
                  </a:moveTo>
                  <a:lnTo>
                    <a:pt x="1097412" y="0"/>
                  </a:lnTo>
                  <a:cubicBezTo>
                    <a:pt x="1122063" y="0"/>
                    <a:pt x="1142047" y="19984"/>
                    <a:pt x="1142047" y="44635"/>
                  </a:cubicBezTo>
                  <a:lnTo>
                    <a:pt x="1142047" y="145386"/>
                  </a:lnTo>
                  <a:cubicBezTo>
                    <a:pt x="1142047" y="170038"/>
                    <a:pt x="1122063" y="190021"/>
                    <a:pt x="1097412" y="190021"/>
                  </a:cubicBezTo>
                  <a:lnTo>
                    <a:pt x="44635" y="190021"/>
                  </a:lnTo>
                  <a:cubicBezTo>
                    <a:pt x="19984" y="190021"/>
                    <a:pt x="0" y="170038"/>
                    <a:pt x="0" y="145386"/>
                  </a:cubicBezTo>
                  <a:lnTo>
                    <a:pt x="0" y="44635"/>
                  </a:lnTo>
                  <a:cubicBezTo>
                    <a:pt x="0" y="19984"/>
                    <a:pt x="19984" y="0"/>
                    <a:pt x="44635" y="0"/>
                  </a:cubicBezTo>
                  <a:close/>
                </a:path>
              </a:pathLst>
            </a:custGeom>
            <a:solidFill>
              <a:srgbClr val="BDD4D4"/>
            </a:solidFill>
            <a:ln cap="rnd">
              <a:noFill/>
              <a:prstDash val="solid"/>
              <a:round/>
            </a:ln>
          </p:spPr>
        </p:sp>
        <p:sp>
          <p:nvSpPr>
            <p:cNvPr id="18" name="TextBox 18"/>
            <p:cNvSpPr txBox="1"/>
            <p:nvPr/>
          </p:nvSpPr>
          <p:spPr>
            <a:xfrm>
              <a:off x="0" y="-28575"/>
              <a:ext cx="1142047" cy="218596"/>
            </a:xfrm>
            <a:prstGeom prst="rect">
              <a:avLst/>
            </a:prstGeom>
          </p:spPr>
          <p:txBody>
            <a:bodyPr lIns="254000" tIns="254000" rIns="254000" bIns="254000" rtlCol="0" anchor="ctr"/>
            <a:lstStyle/>
            <a:p>
              <a:pPr algn="l">
                <a:lnSpc>
                  <a:spcPts val="4250"/>
                </a:lnSpc>
              </a:pPr>
              <a:endParaRPr/>
            </a:p>
          </p:txBody>
        </p:sp>
      </p:grpSp>
      <p:sp>
        <p:nvSpPr>
          <p:cNvPr id="19" name="TextBox 19"/>
          <p:cNvSpPr txBox="1"/>
          <p:nvPr/>
        </p:nvSpPr>
        <p:spPr>
          <a:xfrm rot="232007">
            <a:off x="8992718" y="5950701"/>
            <a:ext cx="494452" cy="1091126"/>
          </a:xfrm>
          <a:prstGeom prst="rect">
            <a:avLst/>
          </a:prstGeom>
        </p:spPr>
        <p:txBody>
          <a:bodyPr lIns="0" tIns="0" rIns="0" bIns="0" rtlCol="0" anchor="t">
            <a:spAutoFit/>
          </a:bodyPr>
          <a:lstStyle/>
          <a:p>
            <a:pPr marL="0" lvl="0" indent="0" algn="l">
              <a:lnSpc>
                <a:spcPts val="8000"/>
              </a:lnSpc>
              <a:spcBef>
                <a:spcPct val="0"/>
              </a:spcBef>
            </a:pPr>
            <a:r>
              <a:rPr lang="en-US" sz="8000" b="1">
                <a:solidFill>
                  <a:srgbClr val="4A201C"/>
                </a:solidFill>
                <a:latin typeface="Gliker Semi-Bold"/>
                <a:ea typeface="Gliker Semi-Bold"/>
                <a:cs typeface="Gliker Semi-Bold"/>
                <a:sym typeface="Gliker Semi-Bold"/>
              </a:rPr>
              <a:t>?</a:t>
            </a:r>
          </a:p>
        </p:txBody>
      </p:sp>
      <p:sp>
        <p:nvSpPr>
          <p:cNvPr id="20" name="TextBox 20"/>
          <p:cNvSpPr txBox="1"/>
          <p:nvPr/>
        </p:nvSpPr>
        <p:spPr>
          <a:xfrm>
            <a:off x="6785272" y="7203627"/>
            <a:ext cx="4918981" cy="26479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anva Sans"/>
                <a:ea typeface="Canva Sans"/>
                <a:cs typeface="Canva Sans"/>
                <a:sym typeface="Canva Sans"/>
              </a:rPr>
              <a:t>Is there a significant relationship between an employee’s recruitment source and their performance score?</a:t>
            </a:r>
          </a:p>
        </p:txBody>
      </p:sp>
      <p:grpSp>
        <p:nvGrpSpPr>
          <p:cNvPr id="21" name="Group 21"/>
          <p:cNvGrpSpPr/>
          <p:nvPr/>
        </p:nvGrpSpPr>
        <p:grpSpPr>
          <a:xfrm>
            <a:off x="714375" y="4335129"/>
            <a:ext cx="5477375" cy="4630792"/>
            <a:chOff x="0" y="0"/>
            <a:chExt cx="1442601" cy="1219633"/>
          </a:xfrm>
        </p:grpSpPr>
        <p:sp>
          <p:nvSpPr>
            <p:cNvPr id="22" name="Freeform 22"/>
            <p:cNvSpPr/>
            <p:nvPr/>
          </p:nvSpPr>
          <p:spPr>
            <a:xfrm>
              <a:off x="0" y="0"/>
              <a:ext cx="1442601" cy="1219633"/>
            </a:xfrm>
            <a:custGeom>
              <a:avLst/>
              <a:gdLst/>
              <a:ahLst/>
              <a:cxnLst/>
              <a:rect l="l" t="t" r="r" b="b"/>
              <a:pathLst>
                <a:path w="1442601" h="1219633">
                  <a:moveTo>
                    <a:pt x="72085" y="0"/>
                  </a:moveTo>
                  <a:lnTo>
                    <a:pt x="1370515" y="0"/>
                  </a:lnTo>
                  <a:cubicBezTo>
                    <a:pt x="1389634" y="0"/>
                    <a:pt x="1407969" y="7595"/>
                    <a:pt x="1421487" y="21113"/>
                  </a:cubicBezTo>
                  <a:cubicBezTo>
                    <a:pt x="1435006" y="34632"/>
                    <a:pt x="1442601" y="52967"/>
                    <a:pt x="1442601" y="72085"/>
                  </a:cubicBezTo>
                  <a:lnTo>
                    <a:pt x="1442601" y="1147547"/>
                  </a:lnTo>
                  <a:cubicBezTo>
                    <a:pt x="1442601" y="1166666"/>
                    <a:pt x="1435006" y="1185001"/>
                    <a:pt x="1421487" y="1198519"/>
                  </a:cubicBezTo>
                  <a:cubicBezTo>
                    <a:pt x="1407969" y="1212038"/>
                    <a:pt x="1389634" y="1219633"/>
                    <a:pt x="1370515" y="1219633"/>
                  </a:cubicBezTo>
                  <a:lnTo>
                    <a:pt x="72085" y="1219633"/>
                  </a:lnTo>
                  <a:cubicBezTo>
                    <a:pt x="32274" y="1219633"/>
                    <a:pt x="0" y="1187359"/>
                    <a:pt x="0" y="1147547"/>
                  </a:cubicBezTo>
                  <a:lnTo>
                    <a:pt x="0" y="72085"/>
                  </a:lnTo>
                  <a:cubicBezTo>
                    <a:pt x="0" y="32274"/>
                    <a:pt x="32274" y="0"/>
                    <a:pt x="72085" y="0"/>
                  </a:cubicBezTo>
                  <a:close/>
                </a:path>
              </a:pathLst>
            </a:custGeom>
            <a:solidFill>
              <a:srgbClr val="FFF9F2"/>
            </a:solidFill>
            <a:ln cap="rnd">
              <a:noFill/>
              <a:prstDash val="solid"/>
              <a:round/>
            </a:ln>
          </p:spPr>
        </p:sp>
        <p:sp>
          <p:nvSpPr>
            <p:cNvPr id="23" name="TextBox 23"/>
            <p:cNvSpPr txBox="1"/>
            <p:nvPr/>
          </p:nvSpPr>
          <p:spPr>
            <a:xfrm>
              <a:off x="0" y="-28575"/>
              <a:ext cx="1442601" cy="1248208"/>
            </a:xfrm>
            <a:prstGeom prst="rect">
              <a:avLst/>
            </a:prstGeom>
          </p:spPr>
          <p:txBody>
            <a:bodyPr lIns="254000" tIns="254000" rIns="254000" bIns="254000" rtlCol="0" anchor="ctr"/>
            <a:lstStyle/>
            <a:p>
              <a:pPr algn="ctr">
                <a:lnSpc>
                  <a:spcPts val="3125"/>
                </a:lnSpc>
              </a:pPr>
              <a:endParaRPr/>
            </a:p>
            <a:p>
              <a:pPr algn="ctr">
                <a:lnSpc>
                  <a:spcPts val="3125"/>
                </a:lnSpc>
              </a:pPr>
              <a:endParaRPr/>
            </a:p>
            <a:p>
              <a:pPr algn="ctr">
                <a:lnSpc>
                  <a:spcPts val="3125"/>
                </a:lnSpc>
              </a:pPr>
              <a:endParaRPr/>
            </a:p>
            <a:p>
              <a:pPr marL="0" lvl="0" indent="0" algn="ctr">
                <a:lnSpc>
                  <a:spcPts val="3125"/>
                </a:lnSpc>
                <a:spcBef>
                  <a:spcPct val="0"/>
                </a:spcBef>
              </a:pPr>
              <a:endParaRPr/>
            </a:p>
          </p:txBody>
        </p:sp>
      </p:grpSp>
      <p:grpSp>
        <p:nvGrpSpPr>
          <p:cNvPr id="24" name="Group 24"/>
          <p:cNvGrpSpPr/>
          <p:nvPr/>
        </p:nvGrpSpPr>
        <p:grpSpPr>
          <a:xfrm>
            <a:off x="1267511" y="4976235"/>
            <a:ext cx="4336211" cy="721488"/>
            <a:chOff x="0" y="0"/>
            <a:chExt cx="1142047" cy="190021"/>
          </a:xfrm>
        </p:grpSpPr>
        <p:sp>
          <p:nvSpPr>
            <p:cNvPr id="25" name="Freeform 25"/>
            <p:cNvSpPr/>
            <p:nvPr/>
          </p:nvSpPr>
          <p:spPr>
            <a:xfrm>
              <a:off x="0" y="0"/>
              <a:ext cx="1142047" cy="190021"/>
            </a:xfrm>
            <a:custGeom>
              <a:avLst/>
              <a:gdLst/>
              <a:ahLst/>
              <a:cxnLst/>
              <a:rect l="l" t="t" r="r" b="b"/>
              <a:pathLst>
                <a:path w="1142047" h="190021">
                  <a:moveTo>
                    <a:pt x="44635" y="0"/>
                  </a:moveTo>
                  <a:lnTo>
                    <a:pt x="1097412" y="0"/>
                  </a:lnTo>
                  <a:cubicBezTo>
                    <a:pt x="1122063" y="0"/>
                    <a:pt x="1142047" y="19984"/>
                    <a:pt x="1142047" y="44635"/>
                  </a:cubicBezTo>
                  <a:lnTo>
                    <a:pt x="1142047" y="145386"/>
                  </a:lnTo>
                  <a:cubicBezTo>
                    <a:pt x="1142047" y="170038"/>
                    <a:pt x="1122063" y="190021"/>
                    <a:pt x="1097412" y="190021"/>
                  </a:cubicBezTo>
                  <a:lnTo>
                    <a:pt x="44635" y="190021"/>
                  </a:lnTo>
                  <a:cubicBezTo>
                    <a:pt x="19984" y="190021"/>
                    <a:pt x="0" y="170038"/>
                    <a:pt x="0" y="145386"/>
                  </a:cubicBezTo>
                  <a:lnTo>
                    <a:pt x="0" y="44635"/>
                  </a:lnTo>
                  <a:cubicBezTo>
                    <a:pt x="0" y="19984"/>
                    <a:pt x="19984" y="0"/>
                    <a:pt x="44635" y="0"/>
                  </a:cubicBezTo>
                  <a:close/>
                </a:path>
              </a:pathLst>
            </a:custGeom>
            <a:solidFill>
              <a:srgbClr val="BDD4D4"/>
            </a:solidFill>
            <a:ln cap="rnd">
              <a:noFill/>
              <a:prstDash val="solid"/>
              <a:round/>
            </a:ln>
          </p:spPr>
        </p:sp>
        <p:sp>
          <p:nvSpPr>
            <p:cNvPr id="26" name="TextBox 26"/>
            <p:cNvSpPr txBox="1"/>
            <p:nvPr/>
          </p:nvSpPr>
          <p:spPr>
            <a:xfrm>
              <a:off x="0" y="-28575"/>
              <a:ext cx="1142047" cy="218596"/>
            </a:xfrm>
            <a:prstGeom prst="rect">
              <a:avLst/>
            </a:prstGeom>
          </p:spPr>
          <p:txBody>
            <a:bodyPr lIns="254000" tIns="254000" rIns="254000" bIns="254000" rtlCol="0" anchor="ctr"/>
            <a:lstStyle/>
            <a:p>
              <a:pPr algn="l">
                <a:lnSpc>
                  <a:spcPts val="4250"/>
                </a:lnSpc>
              </a:pPr>
              <a:endParaRPr/>
            </a:p>
          </p:txBody>
        </p:sp>
      </p:grpSp>
      <p:sp>
        <p:nvSpPr>
          <p:cNvPr id="27" name="TextBox 27"/>
          <p:cNvSpPr txBox="1"/>
          <p:nvPr/>
        </p:nvSpPr>
        <p:spPr>
          <a:xfrm rot="232007">
            <a:off x="3197219" y="4493133"/>
            <a:ext cx="494452" cy="1069976"/>
          </a:xfrm>
          <a:prstGeom prst="rect">
            <a:avLst/>
          </a:prstGeom>
        </p:spPr>
        <p:txBody>
          <a:bodyPr lIns="0" tIns="0" rIns="0" bIns="0" rtlCol="0" anchor="t">
            <a:spAutoFit/>
          </a:bodyPr>
          <a:lstStyle/>
          <a:p>
            <a:pPr marL="0" lvl="0" indent="0" algn="l">
              <a:lnSpc>
                <a:spcPts val="8000"/>
              </a:lnSpc>
              <a:spcBef>
                <a:spcPct val="0"/>
              </a:spcBef>
            </a:pPr>
            <a:r>
              <a:rPr lang="en-US" sz="8000" b="1">
                <a:solidFill>
                  <a:srgbClr val="4A201C"/>
                </a:solidFill>
                <a:latin typeface="Gliker Semi-Bold"/>
                <a:ea typeface="Gliker Semi-Bold"/>
                <a:cs typeface="Gliker Semi-Bold"/>
                <a:sym typeface="Gliker Semi-Bold"/>
              </a:rPr>
              <a:t>?</a:t>
            </a:r>
          </a:p>
        </p:txBody>
      </p:sp>
      <p:sp>
        <p:nvSpPr>
          <p:cNvPr id="28" name="TextBox 28"/>
          <p:cNvSpPr txBox="1"/>
          <p:nvPr/>
        </p:nvSpPr>
        <p:spPr>
          <a:xfrm>
            <a:off x="1028700" y="5912784"/>
            <a:ext cx="4914827" cy="2683510"/>
          </a:xfrm>
          <a:prstGeom prst="rect">
            <a:avLst/>
          </a:prstGeom>
        </p:spPr>
        <p:txBody>
          <a:bodyPr lIns="0" tIns="0" rIns="0" bIns="0" rtlCol="0" anchor="t">
            <a:spAutoFit/>
          </a:bodyPr>
          <a:lstStyle/>
          <a:p>
            <a:pPr algn="ctr">
              <a:lnSpc>
                <a:spcPts val="4339"/>
              </a:lnSpc>
              <a:spcBef>
                <a:spcPct val="0"/>
              </a:spcBef>
            </a:pPr>
            <a:r>
              <a:rPr lang="en-US" sz="3099">
                <a:solidFill>
                  <a:srgbClr val="000000"/>
                </a:solidFill>
                <a:latin typeface="Canva Sans"/>
                <a:ea typeface="Canva Sans"/>
                <a:cs typeface="Canva Sans"/>
                <a:sym typeface="Canva Sans"/>
              </a:rPr>
              <a:t>Does marital status influence employee attrition rates, particularly among married females?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14350"/>
            <a:ext cx="18288000" cy="9258300"/>
          </a:xfrm>
          <a:custGeom>
            <a:avLst/>
            <a:gdLst/>
            <a:ahLst/>
            <a:cxnLst/>
            <a:rect l="l" t="t" r="r" b="b"/>
            <a:pathLst>
              <a:path w="18288000" h="9258300">
                <a:moveTo>
                  <a:pt x="0" y="0"/>
                </a:moveTo>
                <a:lnTo>
                  <a:pt x="18288000" y="0"/>
                </a:lnTo>
                <a:lnTo>
                  <a:pt x="18288000" y="9258300"/>
                </a:lnTo>
                <a:lnTo>
                  <a:pt x="0" y="9258300"/>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grpSp>
        <p:nvGrpSpPr>
          <p:cNvPr id="2" name="Group 2"/>
          <p:cNvGrpSpPr/>
          <p:nvPr/>
        </p:nvGrpSpPr>
        <p:grpSpPr>
          <a:xfrm>
            <a:off x="561726" y="557775"/>
            <a:ext cx="17164548" cy="2643999"/>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032C55"/>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2F5F98"/>
            </a:solidFill>
          </p:spPr>
        </p:sp>
      </p:grpSp>
      <p:grpSp>
        <p:nvGrpSpPr>
          <p:cNvPr id="5" name="Group 5"/>
          <p:cNvGrpSpPr/>
          <p:nvPr/>
        </p:nvGrpSpPr>
        <p:grpSpPr>
          <a:xfrm>
            <a:off x="561726" y="3786903"/>
            <a:ext cx="17164548" cy="5942322"/>
            <a:chOff x="0" y="0"/>
            <a:chExt cx="6964336" cy="2411035"/>
          </a:xfrm>
        </p:grpSpPr>
        <p:sp>
          <p:nvSpPr>
            <p:cNvPr id="6" name="Freeform 6"/>
            <p:cNvSpPr/>
            <p:nvPr/>
          </p:nvSpPr>
          <p:spPr>
            <a:xfrm>
              <a:off x="12700" y="12700"/>
              <a:ext cx="6897026" cy="2342455"/>
            </a:xfrm>
            <a:custGeom>
              <a:avLst/>
              <a:gdLst/>
              <a:ahLst/>
              <a:cxnLst/>
              <a:rect l="l" t="t" r="r" b="b"/>
              <a:pathLst>
                <a:path w="6897026" h="2342455">
                  <a:moveTo>
                    <a:pt x="43180" y="2342455"/>
                  </a:moveTo>
                  <a:lnTo>
                    <a:pt x="6853846" y="2342455"/>
                  </a:lnTo>
                  <a:cubicBezTo>
                    <a:pt x="6877976" y="2342455"/>
                    <a:pt x="6897026" y="2323405"/>
                    <a:pt x="6897026" y="2299275"/>
                  </a:cubicBezTo>
                  <a:lnTo>
                    <a:pt x="6897026" y="43180"/>
                  </a:lnTo>
                  <a:cubicBezTo>
                    <a:pt x="6897026" y="19050"/>
                    <a:pt x="6877976" y="0"/>
                    <a:pt x="6853846" y="0"/>
                  </a:cubicBezTo>
                  <a:lnTo>
                    <a:pt x="43180" y="0"/>
                  </a:lnTo>
                  <a:cubicBezTo>
                    <a:pt x="19050" y="0"/>
                    <a:pt x="0" y="19050"/>
                    <a:pt x="0" y="43180"/>
                  </a:cubicBezTo>
                  <a:lnTo>
                    <a:pt x="0" y="2299275"/>
                  </a:lnTo>
                  <a:cubicBezTo>
                    <a:pt x="0" y="2323405"/>
                    <a:pt x="19050" y="2342455"/>
                    <a:pt x="43180" y="2342455"/>
                  </a:cubicBezTo>
                  <a:close/>
                </a:path>
              </a:pathLst>
            </a:custGeom>
            <a:solidFill>
              <a:srgbClr val="FFFFFF"/>
            </a:solidFill>
          </p:spPr>
        </p:sp>
        <p:sp>
          <p:nvSpPr>
            <p:cNvPr id="7" name="Freeform 7"/>
            <p:cNvSpPr/>
            <p:nvPr/>
          </p:nvSpPr>
          <p:spPr>
            <a:xfrm>
              <a:off x="0" y="0"/>
              <a:ext cx="6964336" cy="2411035"/>
            </a:xfrm>
            <a:custGeom>
              <a:avLst/>
              <a:gdLst/>
              <a:ahLst/>
              <a:cxnLst/>
              <a:rect l="l" t="t" r="r" b="b"/>
              <a:pathLst>
                <a:path w="6964336" h="2411035">
                  <a:moveTo>
                    <a:pt x="6921157" y="44450"/>
                  </a:moveTo>
                  <a:cubicBezTo>
                    <a:pt x="6916076" y="19050"/>
                    <a:pt x="6893216" y="0"/>
                    <a:pt x="6866546" y="0"/>
                  </a:cubicBezTo>
                  <a:lnTo>
                    <a:pt x="55880" y="0"/>
                  </a:lnTo>
                  <a:cubicBezTo>
                    <a:pt x="25400" y="0"/>
                    <a:pt x="0" y="25400"/>
                    <a:pt x="0" y="55880"/>
                  </a:cubicBezTo>
                  <a:lnTo>
                    <a:pt x="0" y="2311975"/>
                  </a:lnTo>
                  <a:cubicBezTo>
                    <a:pt x="0" y="2338645"/>
                    <a:pt x="17780" y="2360235"/>
                    <a:pt x="43180" y="2366585"/>
                  </a:cubicBezTo>
                  <a:cubicBezTo>
                    <a:pt x="48260" y="2391985"/>
                    <a:pt x="71120" y="2411035"/>
                    <a:pt x="97790" y="2411035"/>
                  </a:cubicBezTo>
                  <a:lnTo>
                    <a:pt x="6908457" y="2411035"/>
                  </a:lnTo>
                  <a:cubicBezTo>
                    <a:pt x="6938936" y="2411035"/>
                    <a:pt x="6964336" y="2385635"/>
                    <a:pt x="6964336" y="2355155"/>
                  </a:cubicBezTo>
                  <a:lnTo>
                    <a:pt x="6964336" y="99060"/>
                  </a:lnTo>
                  <a:cubicBezTo>
                    <a:pt x="6964336" y="72390"/>
                    <a:pt x="6946557" y="50800"/>
                    <a:pt x="6921157" y="44450"/>
                  </a:cubicBezTo>
                  <a:close/>
                  <a:moveTo>
                    <a:pt x="12700" y="2311975"/>
                  </a:moveTo>
                  <a:lnTo>
                    <a:pt x="12700" y="55880"/>
                  </a:lnTo>
                  <a:cubicBezTo>
                    <a:pt x="12700" y="31750"/>
                    <a:pt x="31750" y="12700"/>
                    <a:pt x="55880" y="12700"/>
                  </a:cubicBezTo>
                  <a:lnTo>
                    <a:pt x="6866546" y="12700"/>
                  </a:lnTo>
                  <a:cubicBezTo>
                    <a:pt x="6890676" y="12700"/>
                    <a:pt x="6909726" y="31750"/>
                    <a:pt x="6909726" y="55880"/>
                  </a:cubicBezTo>
                  <a:lnTo>
                    <a:pt x="6909726" y="2311975"/>
                  </a:lnTo>
                  <a:cubicBezTo>
                    <a:pt x="6909726" y="2336105"/>
                    <a:pt x="6890676" y="2355155"/>
                    <a:pt x="6866546" y="2355155"/>
                  </a:cubicBezTo>
                  <a:lnTo>
                    <a:pt x="55880" y="2355155"/>
                  </a:lnTo>
                  <a:cubicBezTo>
                    <a:pt x="31750" y="2355155"/>
                    <a:pt x="12700" y="2336105"/>
                    <a:pt x="12700" y="2311975"/>
                  </a:cubicBezTo>
                  <a:close/>
                </a:path>
              </a:pathLst>
            </a:custGeom>
            <a:solidFill>
              <a:srgbClr val="000000"/>
            </a:solidFill>
          </p:spPr>
        </p:sp>
      </p:grpSp>
      <p:sp>
        <p:nvSpPr>
          <p:cNvPr id="8" name="TextBox 8"/>
          <p:cNvSpPr txBox="1"/>
          <p:nvPr/>
        </p:nvSpPr>
        <p:spPr>
          <a:xfrm>
            <a:off x="3925356" y="1029827"/>
            <a:ext cx="11290995" cy="1401438"/>
          </a:xfrm>
          <a:prstGeom prst="rect">
            <a:avLst/>
          </a:prstGeom>
        </p:spPr>
        <p:txBody>
          <a:bodyPr lIns="0" tIns="0" rIns="0" bIns="0" rtlCol="0" anchor="t">
            <a:spAutoFit/>
          </a:bodyPr>
          <a:lstStyle/>
          <a:p>
            <a:pPr algn="ctr">
              <a:lnSpc>
                <a:spcPts val="11480"/>
              </a:lnSpc>
            </a:pPr>
            <a:r>
              <a:rPr lang="en-US" sz="8200" b="1">
                <a:solidFill>
                  <a:srgbClr val="FFFFFF"/>
                </a:solidFill>
                <a:latin typeface="Canva Sans Bold"/>
                <a:ea typeface="Canva Sans Bold"/>
                <a:cs typeface="Canva Sans Bold"/>
                <a:sym typeface="Canva Sans Bold"/>
              </a:rPr>
              <a:t>HR Data at a Glance</a:t>
            </a:r>
          </a:p>
        </p:txBody>
      </p:sp>
      <p:sp>
        <p:nvSpPr>
          <p:cNvPr id="9" name="TextBox 9"/>
          <p:cNvSpPr txBox="1"/>
          <p:nvPr/>
        </p:nvSpPr>
        <p:spPr>
          <a:xfrm>
            <a:off x="767379" y="5086350"/>
            <a:ext cx="16491921" cy="3024549"/>
          </a:xfrm>
          <a:prstGeom prst="rect">
            <a:avLst/>
          </a:prstGeom>
        </p:spPr>
        <p:txBody>
          <a:bodyPr lIns="0" tIns="0" rIns="0" bIns="0" rtlCol="0" anchor="t">
            <a:spAutoFit/>
          </a:bodyPr>
          <a:lstStyle/>
          <a:p>
            <a:pPr algn="ctr">
              <a:lnSpc>
                <a:spcPts val="4040"/>
              </a:lnSpc>
            </a:pPr>
            <a:r>
              <a:rPr lang="en-US" sz="2885" b="1">
                <a:solidFill>
                  <a:srgbClr val="203162"/>
                </a:solidFill>
                <a:latin typeface="Canva Sans Bold"/>
                <a:ea typeface="Canva Sans Bold"/>
                <a:cs typeface="Canva Sans Bold"/>
                <a:sym typeface="Canva Sans Bold"/>
              </a:rPr>
              <a:t>This synthetic HR dataset, created by Dr. Carla Patalano and Dr. Rich Huebner, represents employee information from a fictitious company. It includes demographics, employment details, performance metrics, and recruitment info. Designed for teaching and learning HR analytics, the dataset helps explore topics like diversity, retention, compensation equity, and employee engagement. Licensed under CC BY-NC-ND 4.0, it is widely used in HR courses for Tableau and data analysis practice.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grpSp>
        <p:nvGrpSpPr>
          <p:cNvPr id="2" name="Group 2"/>
          <p:cNvGrpSpPr/>
          <p:nvPr/>
        </p:nvGrpSpPr>
        <p:grpSpPr>
          <a:xfrm>
            <a:off x="1557363" y="1182066"/>
            <a:ext cx="15173274" cy="2337266"/>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032C55"/>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2F5F98"/>
            </a:solidFill>
          </p:spPr>
        </p:sp>
      </p:grpSp>
      <p:grpSp>
        <p:nvGrpSpPr>
          <p:cNvPr id="5" name="Group 5"/>
          <p:cNvGrpSpPr/>
          <p:nvPr/>
        </p:nvGrpSpPr>
        <p:grpSpPr>
          <a:xfrm>
            <a:off x="561726" y="4002157"/>
            <a:ext cx="17136800" cy="5857990"/>
            <a:chOff x="0" y="0"/>
            <a:chExt cx="7865569" cy="2688741"/>
          </a:xfrm>
        </p:grpSpPr>
        <p:sp>
          <p:nvSpPr>
            <p:cNvPr id="6" name="Freeform 6"/>
            <p:cNvSpPr/>
            <p:nvPr/>
          </p:nvSpPr>
          <p:spPr>
            <a:xfrm>
              <a:off x="12700" y="12700"/>
              <a:ext cx="7798259" cy="2620162"/>
            </a:xfrm>
            <a:custGeom>
              <a:avLst/>
              <a:gdLst/>
              <a:ahLst/>
              <a:cxnLst/>
              <a:rect l="l" t="t" r="r" b="b"/>
              <a:pathLst>
                <a:path w="7798259" h="2620162">
                  <a:moveTo>
                    <a:pt x="43180" y="2620162"/>
                  </a:moveTo>
                  <a:lnTo>
                    <a:pt x="7755079" y="2620162"/>
                  </a:lnTo>
                  <a:cubicBezTo>
                    <a:pt x="7779209" y="2620162"/>
                    <a:pt x="7798259" y="2601112"/>
                    <a:pt x="7798259" y="2576981"/>
                  </a:cubicBezTo>
                  <a:lnTo>
                    <a:pt x="7798259" y="43180"/>
                  </a:lnTo>
                  <a:cubicBezTo>
                    <a:pt x="7798259" y="19050"/>
                    <a:pt x="7779209" y="0"/>
                    <a:pt x="7755079" y="0"/>
                  </a:cubicBezTo>
                  <a:lnTo>
                    <a:pt x="43180" y="0"/>
                  </a:lnTo>
                  <a:cubicBezTo>
                    <a:pt x="19050" y="0"/>
                    <a:pt x="0" y="19050"/>
                    <a:pt x="0" y="43180"/>
                  </a:cubicBezTo>
                  <a:lnTo>
                    <a:pt x="0" y="2576981"/>
                  </a:lnTo>
                  <a:cubicBezTo>
                    <a:pt x="0" y="2601112"/>
                    <a:pt x="19050" y="2620162"/>
                    <a:pt x="43180" y="2620162"/>
                  </a:cubicBezTo>
                  <a:close/>
                </a:path>
              </a:pathLst>
            </a:custGeom>
            <a:solidFill>
              <a:srgbClr val="FFFFFF"/>
            </a:solidFill>
          </p:spPr>
        </p:sp>
        <p:sp>
          <p:nvSpPr>
            <p:cNvPr id="7" name="Freeform 7"/>
            <p:cNvSpPr/>
            <p:nvPr/>
          </p:nvSpPr>
          <p:spPr>
            <a:xfrm>
              <a:off x="0" y="0"/>
              <a:ext cx="7865570" cy="2688742"/>
            </a:xfrm>
            <a:custGeom>
              <a:avLst/>
              <a:gdLst/>
              <a:ahLst/>
              <a:cxnLst/>
              <a:rect l="l" t="t" r="r" b="b"/>
              <a:pathLst>
                <a:path w="7865570" h="2688742">
                  <a:moveTo>
                    <a:pt x="7822389" y="44450"/>
                  </a:moveTo>
                  <a:cubicBezTo>
                    <a:pt x="7817309" y="19050"/>
                    <a:pt x="7794449" y="0"/>
                    <a:pt x="7767779" y="0"/>
                  </a:cubicBezTo>
                  <a:lnTo>
                    <a:pt x="55880" y="0"/>
                  </a:lnTo>
                  <a:cubicBezTo>
                    <a:pt x="25400" y="0"/>
                    <a:pt x="0" y="25400"/>
                    <a:pt x="0" y="55880"/>
                  </a:cubicBezTo>
                  <a:lnTo>
                    <a:pt x="0" y="2589681"/>
                  </a:lnTo>
                  <a:cubicBezTo>
                    <a:pt x="0" y="2616352"/>
                    <a:pt x="17780" y="2637942"/>
                    <a:pt x="43180" y="2644292"/>
                  </a:cubicBezTo>
                  <a:cubicBezTo>
                    <a:pt x="48260" y="2669692"/>
                    <a:pt x="71120" y="2688742"/>
                    <a:pt x="97790" y="2688742"/>
                  </a:cubicBezTo>
                  <a:lnTo>
                    <a:pt x="7809689" y="2688742"/>
                  </a:lnTo>
                  <a:cubicBezTo>
                    <a:pt x="7840170" y="2688742"/>
                    <a:pt x="7865570" y="2663342"/>
                    <a:pt x="7865570" y="2632862"/>
                  </a:cubicBezTo>
                  <a:lnTo>
                    <a:pt x="7865570" y="99060"/>
                  </a:lnTo>
                  <a:cubicBezTo>
                    <a:pt x="7865570" y="72390"/>
                    <a:pt x="7847789" y="50800"/>
                    <a:pt x="7822389" y="44450"/>
                  </a:cubicBezTo>
                  <a:close/>
                  <a:moveTo>
                    <a:pt x="12700" y="2589681"/>
                  </a:moveTo>
                  <a:lnTo>
                    <a:pt x="12700" y="55880"/>
                  </a:lnTo>
                  <a:cubicBezTo>
                    <a:pt x="12700" y="31750"/>
                    <a:pt x="31750" y="12700"/>
                    <a:pt x="55880" y="12700"/>
                  </a:cubicBezTo>
                  <a:lnTo>
                    <a:pt x="7767779" y="12700"/>
                  </a:lnTo>
                  <a:cubicBezTo>
                    <a:pt x="7791909" y="12700"/>
                    <a:pt x="7810959" y="31750"/>
                    <a:pt x="7810959" y="55880"/>
                  </a:cubicBezTo>
                  <a:lnTo>
                    <a:pt x="7810959" y="2589681"/>
                  </a:lnTo>
                  <a:cubicBezTo>
                    <a:pt x="7810959" y="2613812"/>
                    <a:pt x="7791909" y="2632862"/>
                    <a:pt x="7767779" y="2632862"/>
                  </a:cubicBezTo>
                  <a:lnTo>
                    <a:pt x="55880" y="2632862"/>
                  </a:lnTo>
                  <a:cubicBezTo>
                    <a:pt x="31750" y="2632862"/>
                    <a:pt x="12700" y="2613812"/>
                    <a:pt x="12700" y="2589681"/>
                  </a:cubicBezTo>
                  <a:close/>
                </a:path>
              </a:pathLst>
            </a:custGeom>
            <a:solidFill>
              <a:srgbClr val="000000"/>
            </a:solidFill>
          </p:spPr>
        </p:sp>
      </p:grpSp>
      <p:sp>
        <p:nvSpPr>
          <p:cNvPr id="8" name="TextBox 8"/>
          <p:cNvSpPr txBox="1"/>
          <p:nvPr/>
        </p:nvSpPr>
        <p:spPr>
          <a:xfrm>
            <a:off x="1028700" y="1672947"/>
            <a:ext cx="16148802" cy="1279305"/>
          </a:xfrm>
          <a:prstGeom prst="rect">
            <a:avLst/>
          </a:prstGeom>
        </p:spPr>
        <p:txBody>
          <a:bodyPr lIns="0" tIns="0" rIns="0" bIns="0" rtlCol="0" anchor="t">
            <a:spAutoFit/>
          </a:bodyPr>
          <a:lstStyle/>
          <a:p>
            <a:pPr algn="ctr">
              <a:lnSpc>
                <a:spcPts val="5108"/>
              </a:lnSpc>
            </a:pPr>
            <a:r>
              <a:rPr lang="en-US" sz="3648" b="1">
                <a:solidFill>
                  <a:srgbClr val="FFFFFF"/>
                </a:solidFill>
                <a:latin typeface="Canva Sans Bold"/>
                <a:ea typeface="Canva Sans Bold"/>
                <a:cs typeface="Canva Sans Bold"/>
                <a:sym typeface="Canva Sans Bold"/>
              </a:rPr>
              <a:t>Does Marital Status Influence Employee Attrition Rates, </a:t>
            </a:r>
          </a:p>
          <a:p>
            <a:pPr algn="ctr">
              <a:lnSpc>
                <a:spcPts val="5108"/>
              </a:lnSpc>
            </a:pPr>
            <a:r>
              <a:rPr lang="en-US" sz="3648" b="1">
                <a:solidFill>
                  <a:srgbClr val="FFFFFF"/>
                </a:solidFill>
                <a:latin typeface="Canva Sans Bold"/>
                <a:ea typeface="Canva Sans Bold"/>
                <a:cs typeface="Canva Sans Bold"/>
                <a:sym typeface="Canva Sans Bold"/>
              </a:rPr>
              <a:t>Particularly Among Married Females?</a:t>
            </a:r>
          </a:p>
        </p:txBody>
      </p:sp>
      <p:sp>
        <p:nvSpPr>
          <p:cNvPr id="9" name="TextBox 9"/>
          <p:cNvSpPr txBox="1"/>
          <p:nvPr/>
        </p:nvSpPr>
        <p:spPr>
          <a:xfrm>
            <a:off x="1281612" y="4576688"/>
            <a:ext cx="15977688" cy="4573129"/>
          </a:xfrm>
          <a:prstGeom prst="rect">
            <a:avLst/>
          </a:prstGeom>
        </p:spPr>
        <p:txBody>
          <a:bodyPr lIns="0" tIns="0" rIns="0" bIns="0" rtlCol="0" anchor="t">
            <a:spAutoFit/>
          </a:bodyPr>
          <a:lstStyle/>
          <a:p>
            <a:pPr algn="just">
              <a:lnSpc>
                <a:spcPts val="5187"/>
              </a:lnSpc>
            </a:pPr>
            <a:r>
              <a:rPr lang="en-US" sz="3705" b="1">
                <a:solidFill>
                  <a:srgbClr val="203162"/>
                </a:solidFill>
                <a:latin typeface="Canva Sans Bold"/>
                <a:ea typeface="Canva Sans Bold"/>
                <a:cs typeface="Canva Sans Bold"/>
                <a:sym typeface="Canva Sans Bold"/>
              </a:rPr>
              <a:t>The chart analyzes termination rates by gender and marital status. Among female employees, 15.34% of married women were terminated, compared to 11.36% of single women. Similarly, 14.81% of married men were terminated, slightly higher than 11.85% of single men. While termination rates are marginally higher for married employees, the trend is similar across genders. Thus, marital status may influence attrition, but not specifically for females.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6181"/>
            <a:ext cx="18288000" cy="9186862"/>
          </a:xfrm>
          <a:custGeom>
            <a:avLst/>
            <a:gdLst/>
            <a:ahLst/>
            <a:cxnLst/>
            <a:rect l="l" t="t" r="r" b="b"/>
            <a:pathLst>
              <a:path w="18288000" h="9186862">
                <a:moveTo>
                  <a:pt x="0" y="0"/>
                </a:moveTo>
                <a:lnTo>
                  <a:pt x="18288000" y="0"/>
                </a:lnTo>
                <a:lnTo>
                  <a:pt x="18288000" y="9186862"/>
                </a:lnTo>
                <a:lnTo>
                  <a:pt x="0" y="9186862"/>
                </a:lnTo>
                <a:lnTo>
                  <a:pt x="0" y="0"/>
                </a:lnTo>
                <a:close/>
              </a:path>
            </a:pathLst>
          </a:custGeom>
          <a:blipFill>
            <a:blip r:embed="rId2"/>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grpSp>
        <p:nvGrpSpPr>
          <p:cNvPr id="2" name="Group 2"/>
          <p:cNvGrpSpPr/>
          <p:nvPr/>
        </p:nvGrpSpPr>
        <p:grpSpPr>
          <a:xfrm>
            <a:off x="1557363" y="1182066"/>
            <a:ext cx="15173274" cy="2337266"/>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032C55"/>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2F5F98"/>
            </a:solidFill>
          </p:spPr>
        </p:sp>
      </p:grpSp>
      <p:grpSp>
        <p:nvGrpSpPr>
          <p:cNvPr id="5" name="Group 5"/>
          <p:cNvGrpSpPr/>
          <p:nvPr/>
        </p:nvGrpSpPr>
        <p:grpSpPr>
          <a:xfrm>
            <a:off x="561726" y="4002157"/>
            <a:ext cx="17136800" cy="5857990"/>
            <a:chOff x="0" y="0"/>
            <a:chExt cx="7865569" cy="2688741"/>
          </a:xfrm>
        </p:grpSpPr>
        <p:sp>
          <p:nvSpPr>
            <p:cNvPr id="6" name="Freeform 6"/>
            <p:cNvSpPr/>
            <p:nvPr/>
          </p:nvSpPr>
          <p:spPr>
            <a:xfrm>
              <a:off x="12700" y="12700"/>
              <a:ext cx="7798259" cy="2620162"/>
            </a:xfrm>
            <a:custGeom>
              <a:avLst/>
              <a:gdLst/>
              <a:ahLst/>
              <a:cxnLst/>
              <a:rect l="l" t="t" r="r" b="b"/>
              <a:pathLst>
                <a:path w="7798259" h="2620162">
                  <a:moveTo>
                    <a:pt x="43180" y="2620162"/>
                  </a:moveTo>
                  <a:lnTo>
                    <a:pt x="7755079" y="2620162"/>
                  </a:lnTo>
                  <a:cubicBezTo>
                    <a:pt x="7779209" y="2620162"/>
                    <a:pt x="7798259" y="2601112"/>
                    <a:pt x="7798259" y="2576981"/>
                  </a:cubicBezTo>
                  <a:lnTo>
                    <a:pt x="7798259" y="43180"/>
                  </a:lnTo>
                  <a:cubicBezTo>
                    <a:pt x="7798259" y="19050"/>
                    <a:pt x="7779209" y="0"/>
                    <a:pt x="7755079" y="0"/>
                  </a:cubicBezTo>
                  <a:lnTo>
                    <a:pt x="43180" y="0"/>
                  </a:lnTo>
                  <a:cubicBezTo>
                    <a:pt x="19050" y="0"/>
                    <a:pt x="0" y="19050"/>
                    <a:pt x="0" y="43180"/>
                  </a:cubicBezTo>
                  <a:lnTo>
                    <a:pt x="0" y="2576981"/>
                  </a:lnTo>
                  <a:cubicBezTo>
                    <a:pt x="0" y="2601112"/>
                    <a:pt x="19050" y="2620162"/>
                    <a:pt x="43180" y="2620162"/>
                  </a:cubicBezTo>
                  <a:close/>
                </a:path>
              </a:pathLst>
            </a:custGeom>
            <a:solidFill>
              <a:srgbClr val="FFFFFF"/>
            </a:solidFill>
          </p:spPr>
        </p:sp>
        <p:sp>
          <p:nvSpPr>
            <p:cNvPr id="7" name="Freeform 7"/>
            <p:cNvSpPr/>
            <p:nvPr/>
          </p:nvSpPr>
          <p:spPr>
            <a:xfrm>
              <a:off x="0" y="0"/>
              <a:ext cx="7865570" cy="2688742"/>
            </a:xfrm>
            <a:custGeom>
              <a:avLst/>
              <a:gdLst/>
              <a:ahLst/>
              <a:cxnLst/>
              <a:rect l="l" t="t" r="r" b="b"/>
              <a:pathLst>
                <a:path w="7865570" h="2688742">
                  <a:moveTo>
                    <a:pt x="7822389" y="44450"/>
                  </a:moveTo>
                  <a:cubicBezTo>
                    <a:pt x="7817309" y="19050"/>
                    <a:pt x="7794449" y="0"/>
                    <a:pt x="7767779" y="0"/>
                  </a:cubicBezTo>
                  <a:lnTo>
                    <a:pt x="55880" y="0"/>
                  </a:lnTo>
                  <a:cubicBezTo>
                    <a:pt x="25400" y="0"/>
                    <a:pt x="0" y="25400"/>
                    <a:pt x="0" y="55880"/>
                  </a:cubicBezTo>
                  <a:lnTo>
                    <a:pt x="0" y="2589681"/>
                  </a:lnTo>
                  <a:cubicBezTo>
                    <a:pt x="0" y="2616352"/>
                    <a:pt x="17780" y="2637942"/>
                    <a:pt x="43180" y="2644292"/>
                  </a:cubicBezTo>
                  <a:cubicBezTo>
                    <a:pt x="48260" y="2669692"/>
                    <a:pt x="71120" y="2688742"/>
                    <a:pt x="97790" y="2688742"/>
                  </a:cubicBezTo>
                  <a:lnTo>
                    <a:pt x="7809689" y="2688742"/>
                  </a:lnTo>
                  <a:cubicBezTo>
                    <a:pt x="7840170" y="2688742"/>
                    <a:pt x="7865570" y="2663342"/>
                    <a:pt x="7865570" y="2632862"/>
                  </a:cubicBezTo>
                  <a:lnTo>
                    <a:pt x="7865570" y="99060"/>
                  </a:lnTo>
                  <a:cubicBezTo>
                    <a:pt x="7865570" y="72390"/>
                    <a:pt x="7847789" y="50800"/>
                    <a:pt x="7822389" y="44450"/>
                  </a:cubicBezTo>
                  <a:close/>
                  <a:moveTo>
                    <a:pt x="12700" y="2589681"/>
                  </a:moveTo>
                  <a:lnTo>
                    <a:pt x="12700" y="55880"/>
                  </a:lnTo>
                  <a:cubicBezTo>
                    <a:pt x="12700" y="31750"/>
                    <a:pt x="31750" y="12700"/>
                    <a:pt x="55880" y="12700"/>
                  </a:cubicBezTo>
                  <a:lnTo>
                    <a:pt x="7767779" y="12700"/>
                  </a:lnTo>
                  <a:cubicBezTo>
                    <a:pt x="7791909" y="12700"/>
                    <a:pt x="7810959" y="31750"/>
                    <a:pt x="7810959" y="55880"/>
                  </a:cubicBezTo>
                  <a:lnTo>
                    <a:pt x="7810959" y="2589681"/>
                  </a:lnTo>
                  <a:cubicBezTo>
                    <a:pt x="7810959" y="2613812"/>
                    <a:pt x="7791909" y="2632862"/>
                    <a:pt x="7767779" y="2632862"/>
                  </a:cubicBezTo>
                  <a:lnTo>
                    <a:pt x="55880" y="2632862"/>
                  </a:lnTo>
                  <a:cubicBezTo>
                    <a:pt x="31750" y="2632862"/>
                    <a:pt x="12700" y="2613812"/>
                    <a:pt x="12700" y="2589681"/>
                  </a:cubicBezTo>
                  <a:close/>
                </a:path>
              </a:pathLst>
            </a:custGeom>
            <a:solidFill>
              <a:srgbClr val="000000"/>
            </a:solidFill>
          </p:spPr>
        </p:sp>
      </p:grpSp>
      <p:sp>
        <p:nvSpPr>
          <p:cNvPr id="8" name="TextBox 8"/>
          <p:cNvSpPr txBox="1"/>
          <p:nvPr/>
        </p:nvSpPr>
        <p:spPr>
          <a:xfrm>
            <a:off x="1757726" y="1734772"/>
            <a:ext cx="14744798" cy="1165180"/>
          </a:xfrm>
          <a:prstGeom prst="rect">
            <a:avLst/>
          </a:prstGeom>
        </p:spPr>
        <p:txBody>
          <a:bodyPr lIns="0" tIns="0" rIns="0" bIns="0" rtlCol="0" anchor="t">
            <a:spAutoFit/>
          </a:bodyPr>
          <a:lstStyle/>
          <a:p>
            <a:pPr algn="ctr">
              <a:lnSpc>
                <a:spcPts val="4664"/>
              </a:lnSpc>
            </a:pPr>
            <a:r>
              <a:rPr lang="en-US" sz="3331" b="1">
                <a:solidFill>
                  <a:srgbClr val="FFFFFF"/>
                </a:solidFill>
                <a:latin typeface="Canva Sans Bold"/>
                <a:ea typeface="Canva Sans Bold"/>
                <a:cs typeface="Canva Sans Bold"/>
                <a:sym typeface="Canva Sans Bold"/>
              </a:rPr>
              <a:t>How Does an Employee’s Performance Score Correlate with Their Salary? Is There a Gender-Based Pay Gap?</a:t>
            </a:r>
          </a:p>
        </p:txBody>
      </p:sp>
      <p:sp>
        <p:nvSpPr>
          <p:cNvPr id="9" name="TextBox 9"/>
          <p:cNvSpPr txBox="1"/>
          <p:nvPr/>
        </p:nvSpPr>
        <p:spPr>
          <a:xfrm>
            <a:off x="1281612" y="4567163"/>
            <a:ext cx="15977688" cy="4777599"/>
          </a:xfrm>
          <a:prstGeom prst="rect">
            <a:avLst/>
          </a:prstGeom>
        </p:spPr>
        <p:txBody>
          <a:bodyPr lIns="0" tIns="0" rIns="0" bIns="0" rtlCol="0" anchor="t">
            <a:spAutoFit/>
          </a:bodyPr>
          <a:lstStyle/>
          <a:p>
            <a:pPr algn="just">
              <a:lnSpc>
                <a:spcPts val="5467"/>
              </a:lnSpc>
            </a:pPr>
            <a:r>
              <a:rPr lang="en-US" sz="3905" b="1">
                <a:solidFill>
                  <a:srgbClr val="203162"/>
                </a:solidFill>
                <a:latin typeface="Canva Sans Bold"/>
                <a:ea typeface="Canva Sans Bold"/>
                <a:cs typeface="Canva Sans Bold"/>
                <a:sym typeface="Canva Sans Bold"/>
              </a:rPr>
              <a:t>This visualization shows salary distributions across performance scores. Employees with “Perfect” or “Exceeds” ratings tend to have higher and more varied salaries, while those rated “PIP” have lower, tighter ranges. Although salary appears to increase with performance, the chart doesn’t show gender. Therefore, no direct conclusion about a gender pay gap can be drawn without further gender-based breakdown.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8274"/>
            <a:ext cx="18288000" cy="9190451"/>
          </a:xfrm>
          <a:custGeom>
            <a:avLst/>
            <a:gdLst/>
            <a:ahLst/>
            <a:cxnLst/>
            <a:rect l="l" t="t" r="r" b="b"/>
            <a:pathLst>
              <a:path w="18288000" h="9190451">
                <a:moveTo>
                  <a:pt x="0" y="0"/>
                </a:moveTo>
                <a:lnTo>
                  <a:pt x="18288000" y="0"/>
                </a:lnTo>
                <a:lnTo>
                  <a:pt x="18288000" y="9190452"/>
                </a:lnTo>
                <a:lnTo>
                  <a:pt x="0" y="9190452"/>
                </a:lnTo>
                <a:lnTo>
                  <a:pt x="0" y="0"/>
                </a:lnTo>
                <a:close/>
              </a:path>
            </a:pathLst>
          </a:custGeom>
          <a:blipFill>
            <a:blip r:embed="rId2"/>
            <a:stretch>
              <a:fillRect t="-757" b="-757"/>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2924866" y="2880880"/>
            <a:ext cx="12438268" cy="2707526"/>
          </a:xfrm>
          <a:prstGeom prst="rect">
            <a:avLst/>
          </a:prstGeom>
        </p:spPr>
        <p:txBody>
          <a:bodyPr lIns="0" tIns="0" rIns="0" bIns="0" rtlCol="0" anchor="t">
            <a:spAutoFit/>
          </a:bodyPr>
          <a:lstStyle/>
          <a:p>
            <a:pPr algn="ctr">
              <a:lnSpc>
                <a:spcPts val="20608"/>
              </a:lnSpc>
            </a:pPr>
            <a:r>
              <a:rPr lang="en-US" sz="19627">
                <a:solidFill>
                  <a:srgbClr val="FFFFFF"/>
                </a:solidFill>
                <a:latin typeface="League Gothic"/>
                <a:ea typeface="League Gothic"/>
                <a:cs typeface="League Gothic"/>
                <a:sym typeface="League Gothic"/>
              </a:rPr>
              <a:t>THANK YOU FOR</a:t>
            </a:r>
          </a:p>
        </p:txBody>
      </p:sp>
      <p:sp>
        <p:nvSpPr>
          <p:cNvPr id="3" name="TextBox 3"/>
          <p:cNvSpPr txBox="1"/>
          <p:nvPr/>
        </p:nvSpPr>
        <p:spPr>
          <a:xfrm>
            <a:off x="6130812" y="4008449"/>
            <a:ext cx="6965454" cy="3673896"/>
          </a:xfrm>
          <a:prstGeom prst="rect">
            <a:avLst/>
          </a:prstGeom>
        </p:spPr>
        <p:txBody>
          <a:bodyPr lIns="0" tIns="0" rIns="0" bIns="0" rtlCol="0" anchor="t">
            <a:spAutoFit/>
          </a:bodyPr>
          <a:lstStyle/>
          <a:p>
            <a:pPr algn="ctr">
              <a:lnSpc>
                <a:spcPts val="30110"/>
              </a:lnSpc>
            </a:pPr>
            <a:r>
              <a:rPr lang="en-US" sz="21507" spc="279">
                <a:solidFill>
                  <a:srgbClr val="9A86FF"/>
                </a:solidFill>
                <a:latin typeface="Themysion"/>
                <a:ea typeface="Themysion"/>
                <a:cs typeface="Themysion"/>
                <a:sym typeface="Themysion"/>
              </a:rPr>
              <a:t>your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05638" y="6727411"/>
            <a:ext cx="3650474" cy="1014160"/>
            <a:chOff x="0" y="0"/>
            <a:chExt cx="386639" cy="107414"/>
          </a:xfrm>
        </p:grpSpPr>
        <p:sp>
          <p:nvSpPr>
            <p:cNvPr id="3" name="Freeform 3"/>
            <p:cNvSpPr/>
            <p:nvPr/>
          </p:nvSpPr>
          <p:spPr>
            <a:xfrm>
              <a:off x="0" y="0"/>
              <a:ext cx="386639" cy="107414"/>
            </a:xfrm>
            <a:custGeom>
              <a:avLst/>
              <a:gdLst/>
              <a:ahLst/>
              <a:cxnLst/>
              <a:rect l="l" t="t" r="r" b="b"/>
              <a:pathLst>
                <a:path w="386639" h="107414">
                  <a:moveTo>
                    <a:pt x="53020" y="0"/>
                  </a:moveTo>
                  <a:lnTo>
                    <a:pt x="333619" y="0"/>
                  </a:lnTo>
                  <a:cubicBezTo>
                    <a:pt x="362901" y="0"/>
                    <a:pt x="386639" y="23738"/>
                    <a:pt x="386639" y="53020"/>
                  </a:cubicBezTo>
                  <a:lnTo>
                    <a:pt x="386639" y="54394"/>
                  </a:lnTo>
                  <a:cubicBezTo>
                    <a:pt x="386639" y="83677"/>
                    <a:pt x="362901" y="107414"/>
                    <a:pt x="333619" y="107414"/>
                  </a:cubicBezTo>
                  <a:lnTo>
                    <a:pt x="53020" y="107414"/>
                  </a:lnTo>
                  <a:cubicBezTo>
                    <a:pt x="38958" y="107414"/>
                    <a:pt x="25472" y="101828"/>
                    <a:pt x="15529" y="91885"/>
                  </a:cubicBezTo>
                  <a:cubicBezTo>
                    <a:pt x="5586" y="81942"/>
                    <a:pt x="0" y="68456"/>
                    <a:pt x="0" y="54394"/>
                  </a:cubicBezTo>
                  <a:lnTo>
                    <a:pt x="0" y="53020"/>
                  </a:lnTo>
                  <a:cubicBezTo>
                    <a:pt x="0" y="23738"/>
                    <a:pt x="23738" y="0"/>
                    <a:pt x="53020" y="0"/>
                  </a:cubicBezTo>
                  <a:close/>
                </a:path>
              </a:pathLst>
            </a:custGeom>
            <a:solidFill>
              <a:srgbClr val="A47499"/>
            </a:solidFill>
          </p:spPr>
        </p:sp>
        <p:sp>
          <p:nvSpPr>
            <p:cNvPr id="4" name="TextBox 4"/>
            <p:cNvSpPr txBox="1"/>
            <p:nvPr/>
          </p:nvSpPr>
          <p:spPr>
            <a:xfrm>
              <a:off x="0" y="-38100"/>
              <a:ext cx="386639" cy="14551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152235" y="-208358"/>
            <a:ext cx="3650474" cy="1241271"/>
            <a:chOff x="0" y="0"/>
            <a:chExt cx="386639" cy="131469"/>
          </a:xfrm>
        </p:grpSpPr>
        <p:sp>
          <p:nvSpPr>
            <p:cNvPr id="6" name="Freeform 6"/>
            <p:cNvSpPr/>
            <p:nvPr/>
          </p:nvSpPr>
          <p:spPr>
            <a:xfrm>
              <a:off x="0" y="0"/>
              <a:ext cx="386639" cy="131469"/>
            </a:xfrm>
            <a:custGeom>
              <a:avLst/>
              <a:gdLst/>
              <a:ahLst/>
              <a:cxnLst/>
              <a:rect l="l" t="t" r="r" b="b"/>
              <a:pathLst>
                <a:path w="386639" h="131469">
                  <a:moveTo>
                    <a:pt x="53020" y="0"/>
                  </a:moveTo>
                  <a:lnTo>
                    <a:pt x="333619" y="0"/>
                  </a:lnTo>
                  <a:cubicBezTo>
                    <a:pt x="362901" y="0"/>
                    <a:pt x="386639" y="23738"/>
                    <a:pt x="386639" y="53020"/>
                  </a:cubicBezTo>
                  <a:lnTo>
                    <a:pt x="386639" y="78449"/>
                  </a:lnTo>
                  <a:cubicBezTo>
                    <a:pt x="386639" y="107731"/>
                    <a:pt x="362901" y="131469"/>
                    <a:pt x="333619" y="131469"/>
                  </a:cubicBezTo>
                  <a:lnTo>
                    <a:pt x="53020" y="131469"/>
                  </a:lnTo>
                  <a:cubicBezTo>
                    <a:pt x="38958" y="131469"/>
                    <a:pt x="25472" y="125883"/>
                    <a:pt x="15529" y="115940"/>
                  </a:cubicBezTo>
                  <a:cubicBezTo>
                    <a:pt x="5586" y="105996"/>
                    <a:pt x="0" y="92511"/>
                    <a:pt x="0" y="78449"/>
                  </a:cubicBezTo>
                  <a:lnTo>
                    <a:pt x="0" y="53020"/>
                  </a:lnTo>
                  <a:cubicBezTo>
                    <a:pt x="0" y="23738"/>
                    <a:pt x="23738" y="0"/>
                    <a:pt x="53020" y="0"/>
                  </a:cubicBezTo>
                  <a:close/>
                </a:path>
              </a:pathLst>
            </a:custGeom>
            <a:solidFill>
              <a:srgbClr val="EA8597"/>
            </a:solidFill>
          </p:spPr>
        </p:sp>
        <p:sp>
          <p:nvSpPr>
            <p:cNvPr id="7" name="TextBox 7"/>
            <p:cNvSpPr txBox="1"/>
            <p:nvPr/>
          </p:nvSpPr>
          <p:spPr>
            <a:xfrm>
              <a:off x="0" y="-38100"/>
              <a:ext cx="386639" cy="16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06761" y="2533364"/>
            <a:ext cx="4605886" cy="4781836"/>
            <a:chOff x="0" y="0"/>
            <a:chExt cx="487831" cy="506466"/>
          </a:xfrm>
        </p:grpSpPr>
        <p:sp>
          <p:nvSpPr>
            <p:cNvPr id="9" name="Freeform 9"/>
            <p:cNvSpPr/>
            <p:nvPr/>
          </p:nvSpPr>
          <p:spPr>
            <a:xfrm>
              <a:off x="0" y="0"/>
              <a:ext cx="487831" cy="506466"/>
            </a:xfrm>
            <a:custGeom>
              <a:avLst/>
              <a:gdLst/>
              <a:ahLst/>
              <a:cxnLst/>
              <a:rect l="l" t="t" r="r" b="b"/>
              <a:pathLst>
                <a:path w="487831" h="506466">
                  <a:moveTo>
                    <a:pt x="42022" y="0"/>
                  </a:moveTo>
                  <a:lnTo>
                    <a:pt x="445809" y="0"/>
                  </a:lnTo>
                  <a:cubicBezTo>
                    <a:pt x="456954" y="0"/>
                    <a:pt x="467642" y="4427"/>
                    <a:pt x="475523" y="12308"/>
                  </a:cubicBezTo>
                  <a:cubicBezTo>
                    <a:pt x="483404" y="20189"/>
                    <a:pt x="487831" y="30877"/>
                    <a:pt x="487831" y="42022"/>
                  </a:cubicBezTo>
                  <a:lnTo>
                    <a:pt x="487831" y="464445"/>
                  </a:lnTo>
                  <a:cubicBezTo>
                    <a:pt x="487831" y="475589"/>
                    <a:pt x="483404" y="486278"/>
                    <a:pt x="475523" y="494159"/>
                  </a:cubicBezTo>
                  <a:cubicBezTo>
                    <a:pt x="467642" y="502039"/>
                    <a:pt x="456954" y="506466"/>
                    <a:pt x="445809" y="506466"/>
                  </a:cubicBezTo>
                  <a:lnTo>
                    <a:pt x="42022" y="506466"/>
                  </a:lnTo>
                  <a:cubicBezTo>
                    <a:pt x="30877" y="506466"/>
                    <a:pt x="20189" y="502039"/>
                    <a:pt x="12308" y="494159"/>
                  </a:cubicBezTo>
                  <a:cubicBezTo>
                    <a:pt x="4427" y="486278"/>
                    <a:pt x="0" y="475589"/>
                    <a:pt x="0" y="464445"/>
                  </a:cubicBezTo>
                  <a:lnTo>
                    <a:pt x="0" y="42022"/>
                  </a:lnTo>
                  <a:cubicBezTo>
                    <a:pt x="0" y="30877"/>
                    <a:pt x="4427" y="20189"/>
                    <a:pt x="12308" y="12308"/>
                  </a:cubicBezTo>
                  <a:cubicBezTo>
                    <a:pt x="20189" y="4427"/>
                    <a:pt x="30877" y="0"/>
                    <a:pt x="42022" y="0"/>
                  </a:cubicBezTo>
                  <a:close/>
                </a:path>
              </a:pathLst>
            </a:custGeom>
            <a:solidFill>
              <a:srgbClr val="2F75BA"/>
            </a:solidFill>
          </p:spPr>
        </p:sp>
        <p:sp>
          <p:nvSpPr>
            <p:cNvPr id="10" name="TextBox 10"/>
            <p:cNvSpPr txBox="1"/>
            <p:nvPr/>
          </p:nvSpPr>
          <p:spPr>
            <a:xfrm>
              <a:off x="0" y="-38100"/>
              <a:ext cx="487831" cy="544566"/>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2373251" y="7886700"/>
            <a:ext cx="4605886" cy="3505486"/>
            <a:chOff x="0" y="0"/>
            <a:chExt cx="487831" cy="371282"/>
          </a:xfrm>
        </p:grpSpPr>
        <p:sp>
          <p:nvSpPr>
            <p:cNvPr id="12" name="Freeform 12"/>
            <p:cNvSpPr/>
            <p:nvPr/>
          </p:nvSpPr>
          <p:spPr>
            <a:xfrm>
              <a:off x="0" y="0"/>
              <a:ext cx="487831" cy="371282"/>
            </a:xfrm>
            <a:custGeom>
              <a:avLst/>
              <a:gdLst/>
              <a:ahLst/>
              <a:cxnLst/>
              <a:rect l="l" t="t" r="r" b="b"/>
              <a:pathLst>
                <a:path w="487831" h="371282">
                  <a:moveTo>
                    <a:pt x="42022" y="0"/>
                  </a:moveTo>
                  <a:lnTo>
                    <a:pt x="445809" y="0"/>
                  </a:lnTo>
                  <a:cubicBezTo>
                    <a:pt x="456954" y="0"/>
                    <a:pt x="467642" y="4427"/>
                    <a:pt x="475523" y="12308"/>
                  </a:cubicBezTo>
                  <a:cubicBezTo>
                    <a:pt x="483404" y="20189"/>
                    <a:pt x="487831" y="30877"/>
                    <a:pt x="487831" y="42022"/>
                  </a:cubicBezTo>
                  <a:lnTo>
                    <a:pt x="487831" y="329260"/>
                  </a:lnTo>
                  <a:cubicBezTo>
                    <a:pt x="487831" y="340405"/>
                    <a:pt x="483404" y="351094"/>
                    <a:pt x="475523" y="358974"/>
                  </a:cubicBezTo>
                  <a:cubicBezTo>
                    <a:pt x="467642" y="366855"/>
                    <a:pt x="456954" y="371282"/>
                    <a:pt x="445809" y="371282"/>
                  </a:cubicBezTo>
                  <a:lnTo>
                    <a:pt x="42022" y="371282"/>
                  </a:lnTo>
                  <a:cubicBezTo>
                    <a:pt x="30877" y="371282"/>
                    <a:pt x="20189" y="366855"/>
                    <a:pt x="12308" y="358974"/>
                  </a:cubicBezTo>
                  <a:cubicBezTo>
                    <a:pt x="4427" y="351094"/>
                    <a:pt x="0" y="340405"/>
                    <a:pt x="0" y="329260"/>
                  </a:cubicBezTo>
                  <a:lnTo>
                    <a:pt x="0" y="42022"/>
                  </a:lnTo>
                  <a:cubicBezTo>
                    <a:pt x="0" y="30877"/>
                    <a:pt x="4427" y="20189"/>
                    <a:pt x="12308" y="12308"/>
                  </a:cubicBezTo>
                  <a:cubicBezTo>
                    <a:pt x="20189" y="4427"/>
                    <a:pt x="30877" y="0"/>
                    <a:pt x="42022" y="0"/>
                  </a:cubicBezTo>
                  <a:close/>
                </a:path>
              </a:pathLst>
            </a:custGeom>
            <a:solidFill>
              <a:srgbClr val="EAC4E0"/>
            </a:solidFill>
          </p:spPr>
        </p:sp>
        <p:sp>
          <p:nvSpPr>
            <p:cNvPr id="13" name="TextBox 13"/>
            <p:cNvSpPr txBox="1"/>
            <p:nvPr/>
          </p:nvSpPr>
          <p:spPr>
            <a:xfrm>
              <a:off x="0" y="-38100"/>
              <a:ext cx="487831" cy="409382"/>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3335681" y="579478"/>
            <a:ext cx="6277858" cy="3999823"/>
            <a:chOff x="0" y="0"/>
            <a:chExt cx="664917" cy="423640"/>
          </a:xfrm>
        </p:grpSpPr>
        <p:sp>
          <p:nvSpPr>
            <p:cNvPr id="15" name="Freeform 15"/>
            <p:cNvSpPr/>
            <p:nvPr/>
          </p:nvSpPr>
          <p:spPr>
            <a:xfrm>
              <a:off x="0" y="0"/>
              <a:ext cx="664917" cy="423640"/>
            </a:xfrm>
            <a:custGeom>
              <a:avLst/>
              <a:gdLst/>
              <a:ahLst/>
              <a:cxnLst/>
              <a:rect l="l" t="t" r="r" b="b"/>
              <a:pathLst>
                <a:path w="664917" h="423640">
                  <a:moveTo>
                    <a:pt x="30830" y="0"/>
                  </a:moveTo>
                  <a:lnTo>
                    <a:pt x="634087" y="0"/>
                  </a:lnTo>
                  <a:cubicBezTo>
                    <a:pt x="651114" y="0"/>
                    <a:pt x="664917" y="13803"/>
                    <a:pt x="664917" y="30830"/>
                  </a:cubicBezTo>
                  <a:lnTo>
                    <a:pt x="664917" y="392810"/>
                  </a:lnTo>
                  <a:cubicBezTo>
                    <a:pt x="664917" y="409837"/>
                    <a:pt x="651114" y="423640"/>
                    <a:pt x="634087" y="423640"/>
                  </a:cubicBezTo>
                  <a:lnTo>
                    <a:pt x="30830" y="423640"/>
                  </a:lnTo>
                  <a:cubicBezTo>
                    <a:pt x="13803" y="423640"/>
                    <a:pt x="0" y="409837"/>
                    <a:pt x="0" y="392810"/>
                  </a:cubicBezTo>
                  <a:lnTo>
                    <a:pt x="0" y="30830"/>
                  </a:lnTo>
                  <a:cubicBezTo>
                    <a:pt x="0" y="13803"/>
                    <a:pt x="13803" y="0"/>
                    <a:pt x="30830" y="0"/>
                  </a:cubicBezTo>
                  <a:close/>
                </a:path>
              </a:pathLst>
            </a:custGeom>
            <a:solidFill>
              <a:srgbClr val="F1CAD5"/>
            </a:solidFill>
          </p:spPr>
        </p:sp>
        <p:sp>
          <p:nvSpPr>
            <p:cNvPr id="16" name="TextBox 16"/>
            <p:cNvSpPr txBox="1"/>
            <p:nvPr/>
          </p:nvSpPr>
          <p:spPr>
            <a:xfrm>
              <a:off x="0" y="-38100"/>
              <a:ext cx="664917" cy="46174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3959638" y="4953000"/>
            <a:ext cx="5143306" cy="5064962"/>
            <a:chOff x="0" y="0"/>
            <a:chExt cx="544751" cy="536454"/>
          </a:xfrm>
        </p:grpSpPr>
        <p:sp>
          <p:nvSpPr>
            <p:cNvPr id="18" name="Freeform 18"/>
            <p:cNvSpPr/>
            <p:nvPr/>
          </p:nvSpPr>
          <p:spPr>
            <a:xfrm>
              <a:off x="0" y="0"/>
              <a:ext cx="544751" cy="536454"/>
            </a:xfrm>
            <a:custGeom>
              <a:avLst/>
              <a:gdLst/>
              <a:ahLst/>
              <a:cxnLst/>
              <a:rect l="l" t="t" r="r" b="b"/>
              <a:pathLst>
                <a:path w="544751" h="536454">
                  <a:moveTo>
                    <a:pt x="37631" y="0"/>
                  </a:moveTo>
                  <a:lnTo>
                    <a:pt x="507120" y="0"/>
                  </a:lnTo>
                  <a:cubicBezTo>
                    <a:pt x="527903" y="0"/>
                    <a:pt x="544751" y="16848"/>
                    <a:pt x="544751" y="37631"/>
                  </a:cubicBezTo>
                  <a:lnTo>
                    <a:pt x="544751" y="498823"/>
                  </a:lnTo>
                  <a:cubicBezTo>
                    <a:pt x="544751" y="519606"/>
                    <a:pt x="527903" y="536454"/>
                    <a:pt x="507120" y="536454"/>
                  </a:cubicBezTo>
                  <a:lnTo>
                    <a:pt x="37631" y="536454"/>
                  </a:lnTo>
                  <a:cubicBezTo>
                    <a:pt x="16848" y="536454"/>
                    <a:pt x="0" y="519606"/>
                    <a:pt x="0" y="498823"/>
                  </a:cubicBezTo>
                  <a:lnTo>
                    <a:pt x="0" y="37631"/>
                  </a:lnTo>
                  <a:cubicBezTo>
                    <a:pt x="0" y="16848"/>
                    <a:pt x="16848" y="0"/>
                    <a:pt x="37631" y="0"/>
                  </a:cubicBezTo>
                  <a:close/>
                </a:path>
              </a:pathLst>
            </a:custGeom>
            <a:solidFill>
              <a:srgbClr val="EA8597"/>
            </a:solidFill>
          </p:spPr>
        </p:sp>
        <p:sp>
          <p:nvSpPr>
            <p:cNvPr id="19" name="TextBox 19"/>
            <p:cNvSpPr txBox="1"/>
            <p:nvPr/>
          </p:nvSpPr>
          <p:spPr>
            <a:xfrm>
              <a:off x="0" y="-38100"/>
              <a:ext cx="544751" cy="574554"/>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023660" y="-614787"/>
            <a:ext cx="5143306" cy="4626812"/>
            <a:chOff x="0" y="0"/>
            <a:chExt cx="544751" cy="490047"/>
          </a:xfrm>
        </p:grpSpPr>
        <p:sp>
          <p:nvSpPr>
            <p:cNvPr id="21" name="Freeform 21"/>
            <p:cNvSpPr/>
            <p:nvPr/>
          </p:nvSpPr>
          <p:spPr>
            <a:xfrm>
              <a:off x="0" y="0"/>
              <a:ext cx="544751" cy="490047"/>
            </a:xfrm>
            <a:custGeom>
              <a:avLst/>
              <a:gdLst/>
              <a:ahLst/>
              <a:cxnLst/>
              <a:rect l="l" t="t" r="r" b="b"/>
              <a:pathLst>
                <a:path w="544751" h="490047">
                  <a:moveTo>
                    <a:pt x="37631" y="0"/>
                  </a:moveTo>
                  <a:lnTo>
                    <a:pt x="507120" y="0"/>
                  </a:lnTo>
                  <a:cubicBezTo>
                    <a:pt x="527903" y="0"/>
                    <a:pt x="544751" y="16848"/>
                    <a:pt x="544751" y="37631"/>
                  </a:cubicBezTo>
                  <a:lnTo>
                    <a:pt x="544751" y="452416"/>
                  </a:lnTo>
                  <a:cubicBezTo>
                    <a:pt x="544751" y="473199"/>
                    <a:pt x="527903" y="490047"/>
                    <a:pt x="507120" y="490047"/>
                  </a:cubicBezTo>
                  <a:lnTo>
                    <a:pt x="37631" y="490047"/>
                  </a:lnTo>
                  <a:cubicBezTo>
                    <a:pt x="16848" y="490047"/>
                    <a:pt x="0" y="473199"/>
                    <a:pt x="0" y="452416"/>
                  </a:cubicBezTo>
                  <a:lnTo>
                    <a:pt x="0" y="37631"/>
                  </a:lnTo>
                  <a:cubicBezTo>
                    <a:pt x="0" y="16848"/>
                    <a:pt x="16848" y="0"/>
                    <a:pt x="37631" y="0"/>
                  </a:cubicBezTo>
                  <a:close/>
                </a:path>
              </a:pathLst>
            </a:custGeom>
            <a:solidFill>
              <a:srgbClr val="A47499"/>
            </a:solidFill>
          </p:spPr>
        </p:sp>
        <p:sp>
          <p:nvSpPr>
            <p:cNvPr id="22" name="TextBox 22"/>
            <p:cNvSpPr txBox="1"/>
            <p:nvPr/>
          </p:nvSpPr>
          <p:spPr>
            <a:xfrm>
              <a:off x="0" y="-38100"/>
              <a:ext cx="544751" cy="528147"/>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344282" y="7741570"/>
            <a:ext cx="2526524" cy="2214310"/>
            <a:chOff x="0" y="0"/>
            <a:chExt cx="267596" cy="234528"/>
          </a:xfrm>
        </p:grpSpPr>
        <p:sp>
          <p:nvSpPr>
            <p:cNvPr id="24" name="Freeform 24"/>
            <p:cNvSpPr/>
            <p:nvPr/>
          </p:nvSpPr>
          <p:spPr>
            <a:xfrm>
              <a:off x="0" y="0"/>
              <a:ext cx="267596" cy="234528"/>
            </a:xfrm>
            <a:custGeom>
              <a:avLst/>
              <a:gdLst/>
              <a:ahLst/>
              <a:cxnLst/>
              <a:rect l="l" t="t" r="r" b="b"/>
              <a:pathLst>
                <a:path w="267596" h="234528">
                  <a:moveTo>
                    <a:pt x="76606" y="0"/>
                  </a:moveTo>
                  <a:lnTo>
                    <a:pt x="190990" y="0"/>
                  </a:lnTo>
                  <a:cubicBezTo>
                    <a:pt x="233298" y="0"/>
                    <a:pt x="267596" y="34298"/>
                    <a:pt x="267596" y="76606"/>
                  </a:cubicBezTo>
                  <a:lnTo>
                    <a:pt x="267596" y="157921"/>
                  </a:lnTo>
                  <a:cubicBezTo>
                    <a:pt x="267596" y="178239"/>
                    <a:pt x="259525" y="197724"/>
                    <a:pt x="245158" y="212090"/>
                  </a:cubicBezTo>
                  <a:cubicBezTo>
                    <a:pt x="230792" y="226457"/>
                    <a:pt x="211307" y="234528"/>
                    <a:pt x="190990" y="234528"/>
                  </a:cubicBezTo>
                  <a:lnTo>
                    <a:pt x="76606" y="234528"/>
                  </a:lnTo>
                  <a:cubicBezTo>
                    <a:pt x="34298" y="234528"/>
                    <a:pt x="0" y="200230"/>
                    <a:pt x="0" y="157921"/>
                  </a:cubicBezTo>
                  <a:lnTo>
                    <a:pt x="0" y="76606"/>
                  </a:lnTo>
                  <a:cubicBezTo>
                    <a:pt x="0" y="56289"/>
                    <a:pt x="8071" y="36804"/>
                    <a:pt x="22438" y="22438"/>
                  </a:cubicBezTo>
                  <a:cubicBezTo>
                    <a:pt x="36804" y="8071"/>
                    <a:pt x="56289" y="0"/>
                    <a:pt x="76606" y="0"/>
                  </a:cubicBezTo>
                  <a:close/>
                </a:path>
              </a:pathLst>
            </a:custGeom>
            <a:solidFill>
              <a:srgbClr val="EA8597"/>
            </a:solidFill>
          </p:spPr>
        </p:sp>
        <p:sp>
          <p:nvSpPr>
            <p:cNvPr id="25" name="TextBox 25"/>
            <p:cNvSpPr txBox="1"/>
            <p:nvPr/>
          </p:nvSpPr>
          <p:spPr>
            <a:xfrm>
              <a:off x="0" y="-38100"/>
              <a:ext cx="267596" cy="272628"/>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498239" y="1220772"/>
            <a:ext cx="16230600" cy="8229600"/>
            <a:chOff x="0" y="0"/>
            <a:chExt cx="1719058" cy="871635"/>
          </a:xfrm>
        </p:grpSpPr>
        <p:sp>
          <p:nvSpPr>
            <p:cNvPr id="27" name="Freeform 27"/>
            <p:cNvSpPr/>
            <p:nvPr/>
          </p:nvSpPr>
          <p:spPr>
            <a:xfrm>
              <a:off x="0" y="0"/>
              <a:ext cx="1719058" cy="871635"/>
            </a:xfrm>
            <a:custGeom>
              <a:avLst/>
              <a:gdLst/>
              <a:ahLst/>
              <a:cxnLst/>
              <a:rect l="l" t="t" r="r" b="b"/>
              <a:pathLst>
                <a:path w="1719058" h="871635">
                  <a:moveTo>
                    <a:pt x="11925" y="0"/>
                  </a:moveTo>
                  <a:lnTo>
                    <a:pt x="1707134" y="0"/>
                  </a:lnTo>
                  <a:cubicBezTo>
                    <a:pt x="1710296" y="0"/>
                    <a:pt x="1713329" y="1256"/>
                    <a:pt x="1715566" y="3493"/>
                  </a:cubicBezTo>
                  <a:cubicBezTo>
                    <a:pt x="1717802" y="5729"/>
                    <a:pt x="1719058" y="8762"/>
                    <a:pt x="1719058" y="11925"/>
                  </a:cubicBezTo>
                  <a:lnTo>
                    <a:pt x="1719058" y="859710"/>
                  </a:lnTo>
                  <a:cubicBezTo>
                    <a:pt x="1719058" y="866296"/>
                    <a:pt x="1713719" y="871635"/>
                    <a:pt x="1707134" y="871635"/>
                  </a:cubicBezTo>
                  <a:lnTo>
                    <a:pt x="11925" y="871635"/>
                  </a:lnTo>
                  <a:cubicBezTo>
                    <a:pt x="5339" y="871635"/>
                    <a:pt x="0" y="866296"/>
                    <a:pt x="0" y="859710"/>
                  </a:cubicBezTo>
                  <a:lnTo>
                    <a:pt x="0" y="11925"/>
                  </a:lnTo>
                  <a:cubicBezTo>
                    <a:pt x="0" y="5339"/>
                    <a:pt x="5339" y="0"/>
                    <a:pt x="11925" y="0"/>
                  </a:cubicBezTo>
                  <a:close/>
                </a:path>
              </a:pathLst>
            </a:custGeom>
            <a:solidFill>
              <a:srgbClr val="ABD7FF"/>
            </a:solidFill>
          </p:spPr>
        </p:sp>
        <p:sp>
          <p:nvSpPr>
            <p:cNvPr id="28" name="TextBox 28"/>
            <p:cNvSpPr txBox="1"/>
            <p:nvPr/>
          </p:nvSpPr>
          <p:spPr>
            <a:xfrm>
              <a:off x="0" y="-38100"/>
              <a:ext cx="1719058" cy="90973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2173553" y="3773704"/>
            <a:ext cx="14644634" cy="4277068"/>
          </a:xfrm>
          <a:prstGeom prst="rect">
            <a:avLst/>
          </a:prstGeom>
        </p:spPr>
        <p:txBody>
          <a:bodyPr lIns="0" tIns="0" rIns="0" bIns="0" rtlCol="0" anchor="t">
            <a:spAutoFit/>
          </a:bodyPr>
          <a:lstStyle/>
          <a:p>
            <a:pPr algn="l">
              <a:lnSpc>
                <a:spcPts val="4186"/>
              </a:lnSpc>
            </a:pPr>
            <a:r>
              <a:rPr lang="en-US" sz="3488" b="1" dirty="0">
                <a:solidFill>
                  <a:srgbClr val="203162"/>
                </a:solidFill>
                <a:latin typeface="Open Sauce Medium"/>
                <a:ea typeface="Open Sauce Medium"/>
                <a:cs typeface="Open Sauce Medium"/>
                <a:sym typeface="Open Sauce Medium"/>
              </a:rPr>
              <a:t>The Human Resource Dataset includes records of 311 employees with details on demographics (gender, marital status), employment (department, manager, hire/termination dates), performance (absences, performance score, termination status). Derived variables were also created for visualizations, such as average absences by termination and performance, median salary by gender and marital status, and salary distribution by role and gender.</a:t>
            </a:r>
          </a:p>
        </p:txBody>
      </p:sp>
      <p:sp>
        <p:nvSpPr>
          <p:cNvPr id="30" name="TextBox 30"/>
          <p:cNvSpPr txBox="1"/>
          <p:nvPr/>
        </p:nvSpPr>
        <p:spPr>
          <a:xfrm>
            <a:off x="6669461" y="8162925"/>
            <a:ext cx="5888155" cy="266700"/>
          </a:xfrm>
          <a:prstGeom prst="rect">
            <a:avLst/>
          </a:prstGeom>
        </p:spPr>
        <p:txBody>
          <a:bodyPr lIns="0" tIns="0" rIns="0" bIns="0" rtlCol="0" anchor="t">
            <a:spAutoFit/>
          </a:bodyPr>
          <a:lstStyle/>
          <a:p>
            <a:pPr marL="0" lvl="1" indent="0" algn="ctr">
              <a:lnSpc>
                <a:spcPts val="2160"/>
              </a:lnSpc>
            </a:pPr>
            <a:endParaRPr/>
          </a:p>
        </p:txBody>
      </p:sp>
      <p:grpSp>
        <p:nvGrpSpPr>
          <p:cNvPr id="31" name="Group 31"/>
          <p:cNvGrpSpPr/>
          <p:nvPr/>
        </p:nvGrpSpPr>
        <p:grpSpPr>
          <a:xfrm>
            <a:off x="16531291" y="2579389"/>
            <a:ext cx="3650474" cy="1014160"/>
            <a:chOff x="0" y="0"/>
            <a:chExt cx="386639" cy="107414"/>
          </a:xfrm>
        </p:grpSpPr>
        <p:sp>
          <p:nvSpPr>
            <p:cNvPr id="32" name="Freeform 32"/>
            <p:cNvSpPr/>
            <p:nvPr/>
          </p:nvSpPr>
          <p:spPr>
            <a:xfrm>
              <a:off x="0" y="0"/>
              <a:ext cx="386639" cy="107414"/>
            </a:xfrm>
            <a:custGeom>
              <a:avLst/>
              <a:gdLst/>
              <a:ahLst/>
              <a:cxnLst/>
              <a:rect l="l" t="t" r="r" b="b"/>
              <a:pathLst>
                <a:path w="386639" h="107414">
                  <a:moveTo>
                    <a:pt x="53020" y="0"/>
                  </a:moveTo>
                  <a:lnTo>
                    <a:pt x="333619" y="0"/>
                  </a:lnTo>
                  <a:cubicBezTo>
                    <a:pt x="362901" y="0"/>
                    <a:pt x="386639" y="23738"/>
                    <a:pt x="386639" y="53020"/>
                  </a:cubicBezTo>
                  <a:lnTo>
                    <a:pt x="386639" y="54394"/>
                  </a:lnTo>
                  <a:cubicBezTo>
                    <a:pt x="386639" y="83677"/>
                    <a:pt x="362901" y="107414"/>
                    <a:pt x="333619" y="107414"/>
                  </a:cubicBezTo>
                  <a:lnTo>
                    <a:pt x="53020" y="107414"/>
                  </a:lnTo>
                  <a:cubicBezTo>
                    <a:pt x="38958" y="107414"/>
                    <a:pt x="25472" y="101828"/>
                    <a:pt x="15529" y="91885"/>
                  </a:cubicBezTo>
                  <a:cubicBezTo>
                    <a:pt x="5586" y="81942"/>
                    <a:pt x="0" y="68456"/>
                    <a:pt x="0" y="54394"/>
                  </a:cubicBezTo>
                  <a:lnTo>
                    <a:pt x="0" y="53020"/>
                  </a:lnTo>
                  <a:cubicBezTo>
                    <a:pt x="0" y="23738"/>
                    <a:pt x="23738" y="0"/>
                    <a:pt x="53020" y="0"/>
                  </a:cubicBezTo>
                  <a:close/>
                </a:path>
              </a:pathLst>
            </a:custGeom>
            <a:solidFill>
              <a:srgbClr val="A47499"/>
            </a:solidFill>
          </p:spPr>
        </p:sp>
        <p:sp>
          <p:nvSpPr>
            <p:cNvPr id="33" name="TextBox 33"/>
            <p:cNvSpPr txBox="1"/>
            <p:nvPr/>
          </p:nvSpPr>
          <p:spPr>
            <a:xfrm>
              <a:off x="0" y="-38100"/>
              <a:ext cx="386639" cy="145514"/>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910291" y="8625283"/>
            <a:ext cx="2526524" cy="2214310"/>
            <a:chOff x="0" y="0"/>
            <a:chExt cx="267596" cy="234528"/>
          </a:xfrm>
        </p:grpSpPr>
        <p:sp>
          <p:nvSpPr>
            <p:cNvPr id="35" name="Freeform 35"/>
            <p:cNvSpPr/>
            <p:nvPr/>
          </p:nvSpPr>
          <p:spPr>
            <a:xfrm>
              <a:off x="0" y="0"/>
              <a:ext cx="267596" cy="234528"/>
            </a:xfrm>
            <a:custGeom>
              <a:avLst/>
              <a:gdLst/>
              <a:ahLst/>
              <a:cxnLst/>
              <a:rect l="l" t="t" r="r" b="b"/>
              <a:pathLst>
                <a:path w="267596" h="234528">
                  <a:moveTo>
                    <a:pt x="76606" y="0"/>
                  </a:moveTo>
                  <a:lnTo>
                    <a:pt x="190990" y="0"/>
                  </a:lnTo>
                  <a:cubicBezTo>
                    <a:pt x="233298" y="0"/>
                    <a:pt x="267596" y="34298"/>
                    <a:pt x="267596" y="76606"/>
                  </a:cubicBezTo>
                  <a:lnTo>
                    <a:pt x="267596" y="157921"/>
                  </a:lnTo>
                  <a:cubicBezTo>
                    <a:pt x="267596" y="178239"/>
                    <a:pt x="259525" y="197724"/>
                    <a:pt x="245158" y="212090"/>
                  </a:cubicBezTo>
                  <a:cubicBezTo>
                    <a:pt x="230792" y="226457"/>
                    <a:pt x="211307" y="234528"/>
                    <a:pt x="190990" y="234528"/>
                  </a:cubicBezTo>
                  <a:lnTo>
                    <a:pt x="76606" y="234528"/>
                  </a:lnTo>
                  <a:cubicBezTo>
                    <a:pt x="34298" y="234528"/>
                    <a:pt x="0" y="200230"/>
                    <a:pt x="0" y="157921"/>
                  </a:cubicBezTo>
                  <a:lnTo>
                    <a:pt x="0" y="76606"/>
                  </a:lnTo>
                  <a:cubicBezTo>
                    <a:pt x="0" y="56289"/>
                    <a:pt x="8071" y="36804"/>
                    <a:pt x="22438" y="22438"/>
                  </a:cubicBezTo>
                  <a:cubicBezTo>
                    <a:pt x="36804" y="8071"/>
                    <a:pt x="56289" y="0"/>
                    <a:pt x="76606" y="0"/>
                  </a:cubicBezTo>
                  <a:close/>
                </a:path>
              </a:pathLst>
            </a:custGeom>
            <a:solidFill>
              <a:srgbClr val="5286D6"/>
            </a:solidFill>
          </p:spPr>
        </p:sp>
        <p:sp>
          <p:nvSpPr>
            <p:cNvPr id="36" name="TextBox 36"/>
            <p:cNvSpPr txBox="1"/>
            <p:nvPr/>
          </p:nvSpPr>
          <p:spPr>
            <a:xfrm>
              <a:off x="0" y="-38100"/>
              <a:ext cx="267596" cy="272628"/>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780007" y="1515768"/>
            <a:ext cx="213301" cy="213301"/>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9" name="TextBox 39"/>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40" name="Group 40"/>
          <p:cNvGrpSpPr/>
          <p:nvPr/>
        </p:nvGrpSpPr>
        <p:grpSpPr>
          <a:xfrm>
            <a:off x="16765836" y="2802831"/>
            <a:ext cx="213301" cy="213301"/>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2" name="TextBox 42"/>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43" name="Group 43"/>
          <p:cNvGrpSpPr/>
          <p:nvPr/>
        </p:nvGrpSpPr>
        <p:grpSpPr>
          <a:xfrm>
            <a:off x="1144836" y="8848725"/>
            <a:ext cx="213301" cy="213301"/>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5" name="TextBox 45"/>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46" name="Group 46"/>
          <p:cNvGrpSpPr/>
          <p:nvPr/>
        </p:nvGrpSpPr>
        <p:grpSpPr>
          <a:xfrm>
            <a:off x="3607544" y="819613"/>
            <a:ext cx="213301" cy="213301"/>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8" name="TextBox 48"/>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49" name="TextBox 49"/>
          <p:cNvSpPr txBox="1"/>
          <p:nvPr/>
        </p:nvSpPr>
        <p:spPr>
          <a:xfrm>
            <a:off x="2215650" y="1909690"/>
            <a:ext cx="10341849" cy="1225839"/>
          </a:xfrm>
          <a:prstGeom prst="rect">
            <a:avLst/>
          </a:prstGeom>
        </p:spPr>
        <p:txBody>
          <a:bodyPr lIns="0" tIns="0" rIns="0" bIns="0" rtlCol="0" anchor="t">
            <a:spAutoFit/>
          </a:bodyPr>
          <a:lstStyle/>
          <a:p>
            <a:pPr algn="ctr">
              <a:lnSpc>
                <a:spcPts val="10086"/>
              </a:lnSpc>
            </a:pPr>
            <a:r>
              <a:rPr lang="en-US" sz="7204" b="1">
                <a:solidFill>
                  <a:srgbClr val="203162"/>
                </a:solidFill>
                <a:latin typeface="Canva Sans Bold"/>
                <a:ea typeface="Canva Sans Bold"/>
                <a:cs typeface="Canva Sans Bold"/>
                <a:sym typeface="Canva Sans Bold"/>
              </a:rPr>
              <a:t>Description of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10783745" y="4641076"/>
            <a:ext cx="862843" cy="862843"/>
          </a:xfrm>
          <a:custGeom>
            <a:avLst/>
            <a:gdLst/>
            <a:ahLst/>
            <a:cxnLst/>
            <a:rect l="l" t="t" r="r" b="b"/>
            <a:pathLst>
              <a:path w="862843" h="862843">
                <a:moveTo>
                  <a:pt x="0" y="0"/>
                </a:moveTo>
                <a:lnTo>
                  <a:pt x="862843" y="0"/>
                </a:lnTo>
                <a:lnTo>
                  <a:pt x="862843" y="862843"/>
                </a:lnTo>
                <a:lnTo>
                  <a:pt x="0" y="862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586172" y="5760505"/>
            <a:ext cx="3257989" cy="714325"/>
          </a:xfrm>
          <a:prstGeom prst="rect">
            <a:avLst/>
          </a:prstGeom>
        </p:spPr>
        <p:txBody>
          <a:bodyPr lIns="0" tIns="0" rIns="0" bIns="0" rtlCol="0" anchor="t">
            <a:spAutoFit/>
          </a:bodyPr>
          <a:lstStyle/>
          <a:p>
            <a:pPr algn="ctr">
              <a:lnSpc>
                <a:spcPts val="4799"/>
              </a:lnSpc>
              <a:spcBef>
                <a:spcPct val="0"/>
              </a:spcBef>
            </a:pPr>
            <a:r>
              <a:rPr lang="en-US" sz="3999" b="1">
                <a:solidFill>
                  <a:srgbClr val="F8F6F1"/>
                </a:solidFill>
                <a:latin typeface="Agrandir Bold"/>
                <a:ea typeface="Agrandir Bold"/>
                <a:cs typeface="Agrandir Bold"/>
                <a:sym typeface="Agrandir Bold"/>
              </a:rPr>
              <a:t>Mean</a:t>
            </a:r>
          </a:p>
        </p:txBody>
      </p:sp>
      <p:sp>
        <p:nvSpPr>
          <p:cNvPr id="4" name="TextBox 4"/>
          <p:cNvSpPr txBox="1"/>
          <p:nvPr/>
        </p:nvSpPr>
        <p:spPr>
          <a:xfrm>
            <a:off x="9827472" y="6634199"/>
            <a:ext cx="2775389" cy="1266658"/>
          </a:xfrm>
          <a:prstGeom prst="rect">
            <a:avLst/>
          </a:prstGeom>
        </p:spPr>
        <p:txBody>
          <a:bodyPr lIns="0" tIns="0" rIns="0" bIns="0" rtlCol="0" anchor="t">
            <a:spAutoFit/>
          </a:bodyPr>
          <a:lstStyle/>
          <a:p>
            <a:pPr algn="ctr">
              <a:lnSpc>
                <a:spcPts val="3359"/>
              </a:lnSpc>
              <a:spcBef>
                <a:spcPct val="0"/>
              </a:spcBef>
            </a:pPr>
            <a:r>
              <a:rPr lang="en-US" sz="2799" b="1">
                <a:solidFill>
                  <a:srgbClr val="203162"/>
                </a:solidFill>
                <a:latin typeface="Quicksand Bold"/>
                <a:ea typeface="Quicksand Bold"/>
                <a:cs typeface="Quicksand Bold"/>
                <a:sym typeface="Quicksand Bold"/>
              </a:rPr>
              <a:t>average of all the data values in the set</a:t>
            </a:r>
          </a:p>
        </p:txBody>
      </p:sp>
      <p:grpSp>
        <p:nvGrpSpPr>
          <p:cNvPr id="5" name="Group 5"/>
          <p:cNvGrpSpPr/>
          <p:nvPr/>
        </p:nvGrpSpPr>
        <p:grpSpPr>
          <a:xfrm>
            <a:off x="671206" y="3052130"/>
            <a:ext cx="3837692" cy="6206170"/>
            <a:chOff x="0" y="0"/>
            <a:chExt cx="812800" cy="1314429"/>
          </a:xfrm>
        </p:grpSpPr>
        <p:sp>
          <p:nvSpPr>
            <p:cNvPr id="6" name="Freeform 6"/>
            <p:cNvSpPr/>
            <p:nvPr/>
          </p:nvSpPr>
          <p:spPr>
            <a:xfrm>
              <a:off x="0" y="0"/>
              <a:ext cx="812800" cy="1314429"/>
            </a:xfrm>
            <a:custGeom>
              <a:avLst/>
              <a:gdLst/>
              <a:ahLst/>
              <a:cxnLst/>
              <a:rect l="l" t="t" r="r" b="b"/>
              <a:pathLst>
                <a:path w="812800" h="1314429">
                  <a:moveTo>
                    <a:pt x="127000" y="0"/>
                  </a:moveTo>
                  <a:lnTo>
                    <a:pt x="685800" y="0"/>
                  </a:lnTo>
                  <a:cubicBezTo>
                    <a:pt x="755940" y="0"/>
                    <a:pt x="812800" y="56860"/>
                    <a:pt x="812800" y="127000"/>
                  </a:cubicBezTo>
                  <a:lnTo>
                    <a:pt x="812800" y="1187429"/>
                  </a:lnTo>
                  <a:cubicBezTo>
                    <a:pt x="812800" y="1221112"/>
                    <a:pt x="799420" y="1253415"/>
                    <a:pt x="775603" y="1277232"/>
                  </a:cubicBezTo>
                  <a:cubicBezTo>
                    <a:pt x="751785" y="1301049"/>
                    <a:pt x="719482" y="1314429"/>
                    <a:pt x="685800" y="1314429"/>
                  </a:cubicBezTo>
                  <a:lnTo>
                    <a:pt x="127000" y="1314429"/>
                  </a:lnTo>
                  <a:cubicBezTo>
                    <a:pt x="56860" y="1314429"/>
                    <a:pt x="0" y="1257569"/>
                    <a:pt x="0" y="1187429"/>
                  </a:cubicBezTo>
                  <a:lnTo>
                    <a:pt x="0" y="127000"/>
                  </a:lnTo>
                  <a:cubicBezTo>
                    <a:pt x="0" y="56860"/>
                    <a:pt x="56860" y="0"/>
                    <a:pt x="127000" y="0"/>
                  </a:cubicBezTo>
                  <a:close/>
                </a:path>
              </a:pathLst>
            </a:custGeom>
            <a:solidFill>
              <a:srgbClr val="DAE9FF"/>
            </a:solidFill>
          </p:spPr>
        </p:sp>
        <p:sp>
          <p:nvSpPr>
            <p:cNvPr id="7" name="TextBox 7"/>
            <p:cNvSpPr txBox="1"/>
            <p:nvPr/>
          </p:nvSpPr>
          <p:spPr>
            <a:xfrm>
              <a:off x="0" y="38100"/>
              <a:ext cx="812800" cy="1276329"/>
            </a:xfrm>
            <a:prstGeom prst="rect">
              <a:avLst/>
            </a:prstGeom>
          </p:spPr>
          <p:txBody>
            <a:bodyPr lIns="50800" tIns="50800" rIns="50800" bIns="50800" rtlCol="0" anchor="ctr"/>
            <a:lstStyle/>
            <a:p>
              <a:pPr algn="ctr">
                <a:lnSpc>
                  <a:spcPts val="2186"/>
                </a:lnSpc>
              </a:pPr>
              <a:endParaRPr/>
            </a:p>
          </p:txBody>
        </p:sp>
      </p:grpSp>
      <p:sp>
        <p:nvSpPr>
          <p:cNvPr id="8" name="TextBox 8"/>
          <p:cNvSpPr txBox="1"/>
          <p:nvPr/>
        </p:nvSpPr>
        <p:spPr>
          <a:xfrm>
            <a:off x="797189" y="4736252"/>
            <a:ext cx="3689969" cy="2943225"/>
          </a:xfrm>
          <a:prstGeom prst="rect">
            <a:avLst/>
          </a:prstGeom>
        </p:spPr>
        <p:txBody>
          <a:bodyPr lIns="0" tIns="0" rIns="0" bIns="0" rtlCol="0" anchor="t">
            <a:spAutoFit/>
          </a:bodyPr>
          <a:lstStyle/>
          <a:p>
            <a:pPr algn="ctr">
              <a:lnSpc>
                <a:spcPts val="3359"/>
              </a:lnSpc>
              <a:spcBef>
                <a:spcPct val="0"/>
              </a:spcBef>
            </a:pPr>
            <a:r>
              <a:rPr lang="en-US" sz="2799" b="1">
                <a:solidFill>
                  <a:srgbClr val="203162"/>
                </a:solidFill>
                <a:latin typeface="Quicksand Bold"/>
                <a:ea typeface="Quicksand Bold"/>
                <a:cs typeface="Quicksand Bold"/>
                <a:sym typeface="Quicksand Bold"/>
              </a:rPr>
              <a:t>Hypothesis 1: Employees with lower performance or higher absence are most likely to get terminated.</a:t>
            </a:r>
          </a:p>
          <a:p>
            <a:pPr algn="ctr">
              <a:lnSpc>
                <a:spcPts val="3359"/>
              </a:lnSpc>
              <a:spcBef>
                <a:spcPct val="0"/>
              </a:spcBef>
            </a:pPr>
            <a:endParaRPr lang="en-US" sz="2799" b="1">
              <a:solidFill>
                <a:srgbClr val="203162"/>
              </a:solidFill>
              <a:latin typeface="Quicksand Bold"/>
              <a:ea typeface="Quicksand Bold"/>
              <a:cs typeface="Quicksand Bold"/>
              <a:sym typeface="Quicksand Bold"/>
            </a:endParaRPr>
          </a:p>
        </p:txBody>
      </p:sp>
      <p:sp>
        <p:nvSpPr>
          <p:cNvPr id="9" name="TextBox 9"/>
          <p:cNvSpPr txBox="1"/>
          <p:nvPr/>
        </p:nvSpPr>
        <p:spPr>
          <a:xfrm>
            <a:off x="3739538" y="819150"/>
            <a:ext cx="10513849" cy="1333500"/>
          </a:xfrm>
          <a:prstGeom prst="rect">
            <a:avLst/>
          </a:prstGeom>
        </p:spPr>
        <p:txBody>
          <a:bodyPr lIns="0" tIns="0" rIns="0" bIns="0" rtlCol="0" anchor="t">
            <a:spAutoFit/>
          </a:bodyPr>
          <a:lstStyle/>
          <a:p>
            <a:pPr algn="ctr">
              <a:lnSpc>
                <a:spcPts val="8880"/>
              </a:lnSpc>
            </a:pPr>
            <a:r>
              <a:rPr lang="en-US" sz="7400" b="1">
                <a:solidFill>
                  <a:srgbClr val="ABD7FF"/>
                </a:solidFill>
                <a:latin typeface="Agrandir Bold"/>
                <a:ea typeface="Agrandir Bold"/>
                <a:cs typeface="Agrandir Bold"/>
                <a:sym typeface="Agrandir Bold"/>
              </a:rPr>
              <a:t>Hypotheses Overview</a:t>
            </a:r>
          </a:p>
        </p:txBody>
      </p:sp>
      <p:grpSp>
        <p:nvGrpSpPr>
          <p:cNvPr id="10" name="Group 10"/>
          <p:cNvGrpSpPr/>
          <p:nvPr/>
        </p:nvGrpSpPr>
        <p:grpSpPr>
          <a:xfrm>
            <a:off x="4820533" y="3052130"/>
            <a:ext cx="3837692" cy="6206170"/>
            <a:chOff x="0" y="0"/>
            <a:chExt cx="812800" cy="1314429"/>
          </a:xfrm>
        </p:grpSpPr>
        <p:sp>
          <p:nvSpPr>
            <p:cNvPr id="11" name="Freeform 11"/>
            <p:cNvSpPr/>
            <p:nvPr/>
          </p:nvSpPr>
          <p:spPr>
            <a:xfrm>
              <a:off x="0" y="0"/>
              <a:ext cx="812800" cy="1314429"/>
            </a:xfrm>
            <a:custGeom>
              <a:avLst/>
              <a:gdLst/>
              <a:ahLst/>
              <a:cxnLst/>
              <a:rect l="l" t="t" r="r" b="b"/>
              <a:pathLst>
                <a:path w="812800" h="1314429">
                  <a:moveTo>
                    <a:pt x="127000" y="0"/>
                  </a:moveTo>
                  <a:lnTo>
                    <a:pt x="685800" y="0"/>
                  </a:lnTo>
                  <a:cubicBezTo>
                    <a:pt x="755940" y="0"/>
                    <a:pt x="812800" y="56860"/>
                    <a:pt x="812800" y="127000"/>
                  </a:cubicBezTo>
                  <a:lnTo>
                    <a:pt x="812800" y="1187429"/>
                  </a:lnTo>
                  <a:cubicBezTo>
                    <a:pt x="812800" y="1221112"/>
                    <a:pt x="799420" y="1253415"/>
                    <a:pt x="775603" y="1277232"/>
                  </a:cubicBezTo>
                  <a:cubicBezTo>
                    <a:pt x="751785" y="1301049"/>
                    <a:pt x="719482" y="1314429"/>
                    <a:pt x="685800" y="1314429"/>
                  </a:cubicBezTo>
                  <a:lnTo>
                    <a:pt x="127000" y="1314429"/>
                  </a:lnTo>
                  <a:cubicBezTo>
                    <a:pt x="56860" y="1314429"/>
                    <a:pt x="0" y="1257569"/>
                    <a:pt x="0" y="1187429"/>
                  </a:cubicBezTo>
                  <a:lnTo>
                    <a:pt x="0" y="127000"/>
                  </a:lnTo>
                  <a:cubicBezTo>
                    <a:pt x="0" y="56860"/>
                    <a:pt x="56860" y="0"/>
                    <a:pt x="127000" y="0"/>
                  </a:cubicBezTo>
                  <a:close/>
                </a:path>
              </a:pathLst>
            </a:custGeom>
            <a:solidFill>
              <a:srgbClr val="DAE9FF"/>
            </a:solidFill>
          </p:spPr>
        </p:sp>
        <p:sp>
          <p:nvSpPr>
            <p:cNvPr id="12" name="TextBox 12"/>
            <p:cNvSpPr txBox="1"/>
            <p:nvPr/>
          </p:nvSpPr>
          <p:spPr>
            <a:xfrm>
              <a:off x="0" y="38100"/>
              <a:ext cx="812800" cy="1276329"/>
            </a:xfrm>
            <a:prstGeom prst="rect">
              <a:avLst/>
            </a:prstGeom>
          </p:spPr>
          <p:txBody>
            <a:bodyPr lIns="50800" tIns="50800" rIns="50800" bIns="50800" rtlCol="0" anchor="ctr"/>
            <a:lstStyle/>
            <a:p>
              <a:pPr algn="ctr">
                <a:lnSpc>
                  <a:spcPts val="2186"/>
                </a:lnSpc>
              </a:pPr>
              <a:endParaRPr/>
            </a:p>
          </p:txBody>
        </p:sp>
      </p:grpSp>
      <p:grpSp>
        <p:nvGrpSpPr>
          <p:cNvPr id="13" name="Group 13"/>
          <p:cNvGrpSpPr/>
          <p:nvPr/>
        </p:nvGrpSpPr>
        <p:grpSpPr>
          <a:xfrm>
            <a:off x="9144000" y="3052130"/>
            <a:ext cx="3837692" cy="6206170"/>
            <a:chOff x="0" y="0"/>
            <a:chExt cx="812800" cy="1314429"/>
          </a:xfrm>
        </p:grpSpPr>
        <p:sp>
          <p:nvSpPr>
            <p:cNvPr id="14" name="Freeform 14"/>
            <p:cNvSpPr/>
            <p:nvPr/>
          </p:nvSpPr>
          <p:spPr>
            <a:xfrm>
              <a:off x="0" y="0"/>
              <a:ext cx="812800" cy="1314429"/>
            </a:xfrm>
            <a:custGeom>
              <a:avLst/>
              <a:gdLst/>
              <a:ahLst/>
              <a:cxnLst/>
              <a:rect l="l" t="t" r="r" b="b"/>
              <a:pathLst>
                <a:path w="812800" h="1314429">
                  <a:moveTo>
                    <a:pt x="127000" y="0"/>
                  </a:moveTo>
                  <a:lnTo>
                    <a:pt x="685800" y="0"/>
                  </a:lnTo>
                  <a:cubicBezTo>
                    <a:pt x="755940" y="0"/>
                    <a:pt x="812800" y="56860"/>
                    <a:pt x="812800" y="127000"/>
                  </a:cubicBezTo>
                  <a:lnTo>
                    <a:pt x="812800" y="1187429"/>
                  </a:lnTo>
                  <a:cubicBezTo>
                    <a:pt x="812800" y="1221112"/>
                    <a:pt x="799420" y="1253415"/>
                    <a:pt x="775603" y="1277232"/>
                  </a:cubicBezTo>
                  <a:cubicBezTo>
                    <a:pt x="751785" y="1301049"/>
                    <a:pt x="719482" y="1314429"/>
                    <a:pt x="685800" y="1314429"/>
                  </a:cubicBezTo>
                  <a:lnTo>
                    <a:pt x="127000" y="1314429"/>
                  </a:lnTo>
                  <a:cubicBezTo>
                    <a:pt x="56860" y="1314429"/>
                    <a:pt x="0" y="1257569"/>
                    <a:pt x="0" y="1187429"/>
                  </a:cubicBezTo>
                  <a:lnTo>
                    <a:pt x="0" y="127000"/>
                  </a:lnTo>
                  <a:cubicBezTo>
                    <a:pt x="0" y="56860"/>
                    <a:pt x="56860" y="0"/>
                    <a:pt x="127000" y="0"/>
                  </a:cubicBezTo>
                  <a:close/>
                </a:path>
              </a:pathLst>
            </a:custGeom>
            <a:solidFill>
              <a:srgbClr val="DAE9FF"/>
            </a:solidFill>
          </p:spPr>
        </p:sp>
        <p:sp>
          <p:nvSpPr>
            <p:cNvPr id="15" name="TextBox 15"/>
            <p:cNvSpPr txBox="1"/>
            <p:nvPr/>
          </p:nvSpPr>
          <p:spPr>
            <a:xfrm>
              <a:off x="0" y="38100"/>
              <a:ext cx="812800" cy="1276329"/>
            </a:xfrm>
            <a:prstGeom prst="rect">
              <a:avLst/>
            </a:prstGeom>
          </p:spPr>
          <p:txBody>
            <a:bodyPr lIns="50800" tIns="50800" rIns="50800" bIns="50800" rtlCol="0" anchor="ctr"/>
            <a:lstStyle/>
            <a:p>
              <a:pPr algn="ctr">
                <a:lnSpc>
                  <a:spcPts val="2186"/>
                </a:lnSpc>
              </a:pPr>
              <a:endParaRPr/>
            </a:p>
          </p:txBody>
        </p:sp>
      </p:grpSp>
      <p:grpSp>
        <p:nvGrpSpPr>
          <p:cNvPr id="16" name="Group 16"/>
          <p:cNvGrpSpPr/>
          <p:nvPr/>
        </p:nvGrpSpPr>
        <p:grpSpPr>
          <a:xfrm>
            <a:off x="13516451" y="3052130"/>
            <a:ext cx="3837692" cy="6206170"/>
            <a:chOff x="0" y="0"/>
            <a:chExt cx="812800" cy="1314429"/>
          </a:xfrm>
        </p:grpSpPr>
        <p:sp>
          <p:nvSpPr>
            <p:cNvPr id="17" name="Freeform 17"/>
            <p:cNvSpPr/>
            <p:nvPr/>
          </p:nvSpPr>
          <p:spPr>
            <a:xfrm>
              <a:off x="0" y="0"/>
              <a:ext cx="812800" cy="1314429"/>
            </a:xfrm>
            <a:custGeom>
              <a:avLst/>
              <a:gdLst/>
              <a:ahLst/>
              <a:cxnLst/>
              <a:rect l="l" t="t" r="r" b="b"/>
              <a:pathLst>
                <a:path w="812800" h="1314429">
                  <a:moveTo>
                    <a:pt x="127000" y="0"/>
                  </a:moveTo>
                  <a:lnTo>
                    <a:pt x="685800" y="0"/>
                  </a:lnTo>
                  <a:cubicBezTo>
                    <a:pt x="755940" y="0"/>
                    <a:pt x="812800" y="56860"/>
                    <a:pt x="812800" y="127000"/>
                  </a:cubicBezTo>
                  <a:lnTo>
                    <a:pt x="812800" y="1187429"/>
                  </a:lnTo>
                  <a:cubicBezTo>
                    <a:pt x="812800" y="1221112"/>
                    <a:pt x="799420" y="1253415"/>
                    <a:pt x="775603" y="1277232"/>
                  </a:cubicBezTo>
                  <a:cubicBezTo>
                    <a:pt x="751785" y="1301049"/>
                    <a:pt x="719482" y="1314429"/>
                    <a:pt x="685800" y="1314429"/>
                  </a:cubicBezTo>
                  <a:lnTo>
                    <a:pt x="127000" y="1314429"/>
                  </a:lnTo>
                  <a:cubicBezTo>
                    <a:pt x="56860" y="1314429"/>
                    <a:pt x="0" y="1257569"/>
                    <a:pt x="0" y="1187429"/>
                  </a:cubicBezTo>
                  <a:lnTo>
                    <a:pt x="0" y="127000"/>
                  </a:lnTo>
                  <a:cubicBezTo>
                    <a:pt x="0" y="56860"/>
                    <a:pt x="56860" y="0"/>
                    <a:pt x="127000" y="0"/>
                  </a:cubicBezTo>
                  <a:close/>
                </a:path>
              </a:pathLst>
            </a:custGeom>
            <a:solidFill>
              <a:srgbClr val="DAE9FF"/>
            </a:solidFill>
          </p:spPr>
        </p:sp>
        <p:sp>
          <p:nvSpPr>
            <p:cNvPr id="18" name="TextBox 18"/>
            <p:cNvSpPr txBox="1"/>
            <p:nvPr/>
          </p:nvSpPr>
          <p:spPr>
            <a:xfrm>
              <a:off x="0" y="38100"/>
              <a:ext cx="812800" cy="1276329"/>
            </a:xfrm>
            <a:prstGeom prst="rect">
              <a:avLst/>
            </a:prstGeom>
          </p:spPr>
          <p:txBody>
            <a:bodyPr lIns="50800" tIns="50800" rIns="50800" bIns="50800" rtlCol="0" anchor="ctr"/>
            <a:lstStyle/>
            <a:p>
              <a:pPr algn="ctr">
                <a:lnSpc>
                  <a:spcPts val="2186"/>
                </a:lnSpc>
              </a:pPr>
              <a:endParaRPr/>
            </a:p>
          </p:txBody>
        </p:sp>
      </p:grpSp>
      <p:sp>
        <p:nvSpPr>
          <p:cNvPr id="19" name="TextBox 19"/>
          <p:cNvSpPr txBox="1"/>
          <p:nvPr/>
        </p:nvSpPr>
        <p:spPr>
          <a:xfrm>
            <a:off x="4966098" y="4679572"/>
            <a:ext cx="3546561" cy="2105025"/>
          </a:xfrm>
          <a:prstGeom prst="rect">
            <a:avLst/>
          </a:prstGeom>
        </p:spPr>
        <p:txBody>
          <a:bodyPr lIns="0" tIns="0" rIns="0" bIns="0" rtlCol="0" anchor="t">
            <a:spAutoFit/>
          </a:bodyPr>
          <a:lstStyle/>
          <a:p>
            <a:pPr algn="ctr">
              <a:lnSpc>
                <a:spcPts val="3359"/>
              </a:lnSpc>
              <a:spcBef>
                <a:spcPct val="0"/>
              </a:spcBef>
            </a:pPr>
            <a:r>
              <a:rPr lang="en-US" sz="2799" b="1">
                <a:solidFill>
                  <a:srgbClr val="203162"/>
                </a:solidFill>
                <a:latin typeface="Quicksand Bold"/>
                <a:ea typeface="Quicksand Bold"/>
                <a:cs typeface="Quicksand Bold"/>
                <a:sym typeface="Quicksand Bold"/>
              </a:rPr>
              <a:t>Hypothesis 2: Woman are paid less compared compared to male worker.</a:t>
            </a:r>
          </a:p>
        </p:txBody>
      </p:sp>
      <p:sp>
        <p:nvSpPr>
          <p:cNvPr id="20" name="TextBox 20"/>
          <p:cNvSpPr txBox="1"/>
          <p:nvPr/>
        </p:nvSpPr>
        <p:spPr>
          <a:xfrm>
            <a:off x="9115425" y="4736252"/>
            <a:ext cx="4072385" cy="2524125"/>
          </a:xfrm>
          <a:prstGeom prst="rect">
            <a:avLst/>
          </a:prstGeom>
        </p:spPr>
        <p:txBody>
          <a:bodyPr lIns="0" tIns="0" rIns="0" bIns="0" rtlCol="0" anchor="t">
            <a:spAutoFit/>
          </a:bodyPr>
          <a:lstStyle/>
          <a:p>
            <a:pPr algn="ctr">
              <a:lnSpc>
                <a:spcPts val="3359"/>
              </a:lnSpc>
            </a:pPr>
            <a:r>
              <a:rPr lang="en-US" sz="2799" b="1">
                <a:solidFill>
                  <a:srgbClr val="203162"/>
                </a:solidFill>
                <a:latin typeface="Quicksand Bold"/>
                <a:ea typeface="Quicksand Bold"/>
                <a:cs typeface="Quicksand Bold"/>
                <a:sym typeface="Quicksand Bold"/>
              </a:rPr>
              <a:t>Hypothesis 3: Performace of employee can </a:t>
            </a:r>
          </a:p>
          <a:p>
            <a:pPr algn="ctr">
              <a:lnSpc>
                <a:spcPts val="3359"/>
              </a:lnSpc>
              <a:spcBef>
                <a:spcPct val="0"/>
              </a:spcBef>
            </a:pPr>
            <a:r>
              <a:rPr lang="en-US" sz="2799" b="1">
                <a:solidFill>
                  <a:srgbClr val="203162"/>
                </a:solidFill>
                <a:latin typeface="Quicksand Bold"/>
                <a:ea typeface="Quicksand Bold"/>
                <a:cs typeface="Quicksand Bold"/>
                <a:sym typeface="Quicksand Bold"/>
              </a:rPr>
              <a:t>depend upon the manager they are working under.</a:t>
            </a:r>
          </a:p>
        </p:txBody>
      </p:sp>
      <p:sp>
        <p:nvSpPr>
          <p:cNvPr id="21" name="TextBox 21"/>
          <p:cNvSpPr txBox="1"/>
          <p:nvPr/>
        </p:nvSpPr>
        <p:spPr>
          <a:xfrm>
            <a:off x="13673585" y="4679572"/>
            <a:ext cx="3639433" cy="2524125"/>
          </a:xfrm>
          <a:prstGeom prst="rect">
            <a:avLst/>
          </a:prstGeom>
        </p:spPr>
        <p:txBody>
          <a:bodyPr lIns="0" tIns="0" rIns="0" bIns="0" rtlCol="0" anchor="t">
            <a:spAutoFit/>
          </a:bodyPr>
          <a:lstStyle/>
          <a:p>
            <a:pPr algn="ctr">
              <a:lnSpc>
                <a:spcPts val="3359"/>
              </a:lnSpc>
              <a:spcBef>
                <a:spcPct val="0"/>
              </a:spcBef>
            </a:pPr>
            <a:r>
              <a:rPr lang="en-US" sz="2799" b="1">
                <a:solidFill>
                  <a:srgbClr val="203162"/>
                </a:solidFill>
                <a:latin typeface="Quicksand Bold"/>
                <a:ea typeface="Quicksand Bold"/>
                <a:cs typeface="Quicksand Bold"/>
                <a:sym typeface="Quicksand Bold"/>
              </a:rPr>
              <a:t>Hypothesis 4: Performance score of an employee can be associated from where the employee has been recruited.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26399" y="1340808"/>
            <a:ext cx="4605886" cy="4781836"/>
            <a:chOff x="0" y="0"/>
            <a:chExt cx="487831" cy="506466"/>
          </a:xfrm>
        </p:grpSpPr>
        <p:sp>
          <p:nvSpPr>
            <p:cNvPr id="3" name="Freeform 3"/>
            <p:cNvSpPr/>
            <p:nvPr/>
          </p:nvSpPr>
          <p:spPr>
            <a:xfrm>
              <a:off x="0" y="0"/>
              <a:ext cx="487831" cy="506466"/>
            </a:xfrm>
            <a:custGeom>
              <a:avLst/>
              <a:gdLst/>
              <a:ahLst/>
              <a:cxnLst/>
              <a:rect l="l" t="t" r="r" b="b"/>
              <a:pathLst>
                <a:path w="487831" h="506466">
                  <a:moveTo>
                    <a:pt x="42022" y="0"/>
                  </a:moveTo>
                  <a:lnTo>
                    <a:pt x="445809" y="0"/>
                  </a:lnTo>
                  <a:cubicBezTo>
                    <a:pt x="456954" y="0"/>
                    <a:pt x="467642" y="4427"/>
                    <a:pt x="475523" y="12308"/>
                  </a:cubicBezTo>
                  <a:cubicBezTo>
                    <a:pt x="483404" y="20189"/>
                    <a:pt x="487831" y="30877"/>
                    <a:pt x="487831" y="42022"/>
                  </a:cubicBezTo>
                  <a:lnTo>
                    <a:pt x="487831" y="464445"/>
                  </a:lnTo>
                  <a:cubicBezTo>
                    <a:pt x="487831" y="475589"/>
                    <a:pt x="483404" y="486278"/>
                    <a:pt x="475523" y="494159"/>
                  </a:cubicBezTo>
                  <a:cubicBezTo>
                    <a:pt x="467642" y="502039"/>
                    <a:pt x="456954" y="506466"/>
                    <a:pt x="445809" y="506466"/>
                  </a:cubicBezTo>
                  <a:lnTo>
                    <a:pt x="42022" y="506466"/>
                  </a:lnTo>
                  <a:cubicBezTo>
                    <a:pt x="30877" y="506466"/>
                    <a:pt x="20189" y="502039"/>
                    <a:pt x="12308" y="494159"/>
                  </a:cubicBezTo>
                  <a:cubicBezTo>
                    <a:pt x="4427" y="486278"/>
                    <a:pt x="0" y="475589"/>
                    <a:pt x="0" y="464445"/>
                  </a:cubicBezTo>
                  <a:lnTo>
                    <a:pt x="0" y="42022"/>
                  </a:lnTo>
                  <a:cubicBezTo>
                    <a:pt x="0" y="30877"/>
                    <a:pt x="4427" y="20189"/>
                    <a:pt x="12308" y="12308"/>
                  </a:cubicBezTo>
                  <a:cubicBezTo>
                    <a:pt x="20189" y="4427"/>
                    <a:pt x="30877" y="0"/>
                    <a:pt x="42022" y="0"/>
                  </a:cubicBezTo>
                  <a:close/>
                </a:path>
              </a:pathLst>
            </a:custGeom>
            <a:solidFill>
              <a:srgbClr val="2F75BA"/>
            </a:solidFill>
          </p:spPr>
        </p:sp>
        <p:sp>
          <p:nvSpPr>
            <p:cNvPr id="4" name="TextBox 4"/>
            <p:cNvSpPr txBox="1"/>
            <p:nvPr/>
          </p:nvSpPr>
          <p:spPr>
            <a:xfrm>
              <a:off x="0" y="-38100"/>
              <a:ext cx="487831" cy="54456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2627136"/>
            <a:ext cx="12554356" cy="6558755"/>
            <a:chOff x="0" y="0"/>
            <a:chExt cx="2083993" cy="1088738"/>
          </a:xfrm>
        </p:grpSpPr>
        <p:sp>
          <p:nvSpPr>
            <p:cNvPr id="6" name="Freeform 6"/>
            <p:cNvSpPr/>
            <p:nvPr/>
          </p:nvSpPr>
          <p:spPr>
            <a:xfrm>
              <a:off x="0" y="0"/>
              <a:ext cx="2083993" cy="1088738"/>
            </a:xfrm>
            <a:custGeom>
              <a:avLst/>
              <a:gdLst/>
              <a:ahLst/>
              <a:cxnLst/>
              <a:rect l="l" t="t" r="r" b="b"/>
              <a:pathLst>
                <a:path w="2083993" h="1088738">
                  <a:moveTo>
                    <a:pt x="15417" y="0"/>
                  </a:moveTo>
                  <a:lnTo>
                    <a:pt x="2068576" y="0"/>
                  </a:lnTo>
                  <a:cubicBezTo>
                    <a:pt x="2077091" y="0"/>
                    <a:pt x="2083993" y="6902"/>
                    <a:pt x="2083993" y="15417"/>
                  </a:cubicBezTo>
                  <a:lnTo>
                    <a:pt x="2083993" y="1073321"/>
                  </a:lnTo>
                  <a:cubicBezTo>
                    <a:pt x="2083993" y="1081835"/>
                    <a:pt x="2077091" y="1088738"/>
                    <a:pt x="2068576" y="1088738"/>
                  </a:cubicBezTo>
                  <a:lnTo>
                    <a:pt x="15417" y="1088738"/>
                  </a:lnTo>
                  <a:cubicBezTo>
                    <a:pt x="6902" y="1088738"/>
                    <a:pt x="0" y="1081835"/>
                    <a:pt x="0" y="1073321"/>
                  </a:cubicBezTo>
                  <a:lnTo>
                    <a:pt x="0" y="15417"/>
                  </a:lnTo>
                  <a:cubicBezTo>
                    <a:pt x="0" y="6902"/>
                    <a:pt x="6902" y="0"/>
                    <a:pt x="15417" y="0"/>
                  </a:cubicBezTo>
                  <a:close/>
                </a:path>
              </a:pathLst>
            </a:custGeom>
            <a:solidFill>
              <a:srgbClr val="032C55"/>
            </a:solidFill>
          </p:spPr>
        </p:sp>
        <p:sp>
          <p:nvSpPr>
            <p:cNvPr id="7" name="TextBox 7"/>
            <p:cNvSpPr txBox="1"/>
            <p:nvPr/>
          </p:nvSpPr>
          <p:spPr>
            <a:xfrm>
              <a:off x="0" y="-38100"/>
              <a:ext cx="2083993" cy="112683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61473" y="2824492"/>
            <a:ext cx="213301" cy="21330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11" name="Group 11"/>
          <p:cNvGrpSpPr/>
          <p:nvPr/>
        </p:nvGrpSpPr>
        <p:grpSpPr>
          <a:xfrm>
            <a:off x="10602025" y="1727518"/>
            <a:ext cx="6657275" cy="1418182"/>
            <a:chOff x="0" y="0"/>
            <a:chExt cx="1105092" cy="235415"/>
          </a:xfrm>
        </p:grpSpPr>
        <p:sp>
          <p:nvSpPr>
            <p:cNvPr id="12" name="Freeform 12"/>
            <p:cNvSpPr/>
            <p:nvPr/>
          </p:nvSpPr>
          <p:spPr>
            <a:xfrm>
              <a:off x="0" y="0"/>
              <a:ext cx="1105092" cy="235415"/>
            </a:xfrm>
            <a:custGeom>
              <a:avLst/>
              <a:gdLst/>
              <a:ahLst/>
              <a:cxnLst/>
              <a:rect l="l" t="t" r="r" b="b"/>
              <a:pathLst>
                <a:path w="1105092" h="235415">
                  <a:moveTo>
                    <a:pt x="29073" y="0"/>
                  </a:moveTo>
                  <a:lnTo>
                    <a:pt x="1076019" y="0"/>
                  </a:lnTo>
                  <a:cubicBezTo>
                    <a:pt x="1083729" y="0"/>
                    <a:pt x="1091124" y="3063"/>
                    <a:pt x="1096576" y="8515"/>
                  </a:cubicBezTo>
                  <a:cubicBezTo>
                    <a:pt x="1102029" y="13968"/>
                    <a:pt x="1105092" y="21362"/>
                    <a:pt x="1105092" y="29073"/>
                  </a:cubicBezTo>
                  <a:lnTo>
                    <a:pt x="1105092" y="206342"/>
                  </a:lnTo>
                  <a:cubicBezTo>
                    <a:pt x="1105092" y="214052"/>
                    <a:pt x="1102029" y="221447"/>
                    <a:pt x="1096576" y="226899"/>
                  </a:cubicBezTo>
                  <a:cubicBezTo>
                    <a:pt x="1091124" y="232352"/>
                    <a:pt x="1083729" y="235415"/>
                    <a:pt x="1076019" y="235415"/>
                  </a:cubicBezTo>
                  <a:lnTo>
                    <a:pt x="29073" y="235415"/>
                  </a:lnTo>
                  <a:cubicBezTo>
                    <a:pt x="21362" y="235415"/>
                    <a:pt x="13968" y="232352"/>
                    <a:pt x="8515" y="226899"/>
                  </a:cubicBezTo>
                  <a:cubicBezTo>
                    <a:pt x="3063" y="221447"/>
                    <a:pt x="0" y="214052"/>
                    <a:pt x="0" y="206342"/>
                  </a:cubicBezTo>
                  <a:lnTo>
                    <a:pt x="0" y="29073"/>
                  </a:lnTo>
                  <a:cubicBezTo>
                    <a:pt x="0" y="21362"/>
                    <a:pt x="3063" y="13968"/>
                    <a:pt x="8515" y="8515"/>
                  </a:cubicBezTo>
                  <a:cubicBezTo>
                    <a:pt x="13968" y="3063"/>
                    <a:pt x="21362" y="0"/>
                    <a:pt x="29073" y="0"/>
                  </a:cubicBezTo>
                  <a:close/>
                </a:path>
              </a:pathLst>
            </a:custGeom>
            <a:solidFill>
              <a:srgbClr val="DAE9FF"/>
            </a:solidFill>
          </p:spPr>
        </p:sp>
        <p:sp>
          <p:nvSpPr>
            <p:cNvPr id="13" name="TextBox 13"/>
            <p:cNvSpPr txBox="1"/>
            <p:nvPr/>
          </p:nvSpPr>
          <p:spPr>
            <a:xfrm>
              <a:off x="0" y="-38100"/>
              <a:ext cx="1105092" cy="27351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658331" y="1924460"/>
            <a:ext cx="213301" cy="21330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17" name="TextBox 17"/>
          <p:cNvSpPr txBox="1"/>
          <p:nvPr/>
        </p:nvSpPr>
        <p:spPr>
          <a:xfrm>
            <a:off x="11209563" y="2023808"/>
            <a:ext cx="5442199" cy="800683"/>
          </a:xfrm>
          <a:prstGeom prst="rect">
            <a:avLst/>
          </a:prstGeom>
        </p:spPr>
        <p:txBody>
          <a:bodyPr lIns="0" tIns="0" rIns="0" bIns="0" rtlCol="0" anchor="t">
            <a:spAutoFit/>
          </a:bodyPr>
          <a:lstStyle/>
          <a:p>
            <a:pPr algn="l">
              <a:lnSpc>
                <a:spcPts val="6482"/>
              </a:lnSpc>
            </a:pPr>
            <a:r>
              <a:rPr lang="en-US" sz="4986" b="1">
                <a:solidFill>
                  <a:srgbClr val="000000"/>
                </a:solidFill>
                <a:latin typeface="Open Sauce Bold"/>
                <a:ea typeface="Open Sauce Bold"/>
                <a:cs typeface="Open Sauce Bold"/>
                <a:sym typeface="Open Sauce Bold"/>
              </a:rPr>
              <a:t>Hypothesis 1</a:t>
            </a:r>
          </a:p>
        </p:txBody>
      </p:sp>
      <p:sp>
        <p:nvSpPr>
          <p:cNvPr id="18" name="TextBox 18"/>
          <p:cNvSpPr txBox="1"/>
          <p:nvPr/>
        </p:nvSpPr>
        <p:spPr>
          <a:xfrm>
            <a:off x="1261473" y="3550581"/>
            <a:ext cx="12214932" cy="4591640"/>
          </a:xfrm>
          <a:prstGeom prst="rect">
            <a:avLst/>
          </a:prstGeom>
        </p:spPr>
        <p:txBody>
          <a:bodyPr lIns="0" tIns="0" rIns="0" bIns="0" rtlCol="0" anchor="t">
            <a:spAutoFit/>
          </a:bodyPr>
          <a:lstStyle/>
          <a:p>
            <a:pPr algn="l">
              <a:lnSpc>
                <a:spcPts val="5217"/>
              </a:lnSpc>
            </a:pPr>
            <a:r>
              <a:rPr lang="en-US" sz="3726" b="1">
                <a:solidFill>
                  <a:srgbClr val="C9F0FA"/>
                </a:solidFill>
                <a:latin typeface="Canva Sans Bold"/>
                <a:ea typeface="Canva Sans Bold"/>
                <a:cs typeface="Canva Sans Bold"/>
                <a:sym typeface="Canva Sans Bold"/>
              </a:rPr>
              <a:t>Null Hypothesis (H₀): </a:t>
            </a:r>
            <a:r>
              <a:rPr lang="en-US" sz="3726">
                <a:solidFill>
                  <a:srgbClr val="C9F0FA"/>
                </a:solidFill>
                <a:latin typeface="Canva Sans"/>
                <a:ea typeface="Canva Sans"/>
                <a:cs typeface="Canva Sans"/>
                <a:sym typeface="Canva Sans"/>
              </a:rPr>
              <a:t>Absenteeism and performance score are not significantly related to an employee's likelihood of termination.</a:t>
            </a:r>
          </a:p>
          <a:p>
            <a:pPr algn="l">
              <a:lnSpc>
                <a:spcPts val="5217"/>
              </a:lnSpc>
            </a:pPr>
            <a:endParaRPr lang="en-US" sz="3726">
              <a:solidFill>
                <a:srgbClr val="C9F0FA"/>
              </a:solidFill>
              <a:latin typeface="Canva Sans"/>
              <a:ea typeface="Canva Sans"/>
              <a:cs typeface="Canva Sans"/>
              <a:sym typeface="Canva Sans"/>
            </a:endParaRPr>
          </a:p>
          <a:p>
            <a:pPr algn="l">
              <a:lnSpc>
                <a:spcPts val="5217"/>
              </a:lnSpc>
            </a:pPr>
            <a:r>
              <a:rPr lang="en-US" sz="3726" b="1">
                <a:solidFill>
                  <a:srgbClr val="C9F0FA"/>
                </a:solidFill>
                <a:latin typeface="Canva Sans Bold"/>
                <a:ea typeface="Canva Sans Bold"/>
                <a:cs typeface="Canva Sans Bold"/>
                <a:sym typeface="Canva Sans Bold"/>
              </a:rPr>
              <a:t>Alternative Hypothesis (H₁): </a:t>
            </a:r>
            <a:r>
              <a:rPr lang="en-US" sz="3726">
                <a:solidFill>
                  <a:srgbClr val="C9F0FA"/>
                </a:solidFill>
                <a:latin typeface="Canva Sans"/>
                <a:ea typeface="Canva Sans"/>
                <a:cs typeface="Canva Sans"/>
                <a:sym typeface="Canva Sans"/>
              </a:rPr>
              <a:t>Employees with more absences and lower performance scores are more likely to be terminated.</a:t>
            </a:r>
          </a:p>
        </p:txBody>
      </p:sp>
      <p:grpSp>
        <p:nvGrpSpPr>
          <p:cNvPr id="19" name="Group 19"/>
          <p:cNvGrpSpPr/>
          <p:nvPr/>
        </p:nvGrpSpPr>
        <p:grpSpPr>
          <a:xfrm>
            <a:off x="12010142" y="8287089"/>
            <a:ext cx="6277858" cy="3999823"/>
            <a:chOff x="0" y="0"/>
            <a:chExt cx="664917" cy="423640"/>
          </a:xfrm>
        </p:grpSpPr>
        <p:sp>
          <p:nvSpPr>
            <p:cNvPr id="20" name="Freeform 20"/>
            <p:cNvSpPr/>
            <p:nvPr/>
          </p:nvSpPr>
          <p:spPr>
            <a:xfrm>
              <a:off x="0" y="0"/>
              <a:ext cx="664917" cy="423640"/>
            </a:xfrm>
            <a:custGeom>
              <a:avLst/>
              <a:gdLst/>
              <a:ahLst/>
              <a:cxnLst/>
              <a:rect l="l" t="t" r="r" b="b"/>
              <a:pathLst>
                <a:path w="664917" h="423640">
                  <a:moveTo>
                    <a:pt x="30830" y="0"/>
                  </a:moveTo>
                  <a:lnTo>
                    <a:pt x="634087" y="0"/>
                  </a:lnTo>
                  <a:cubicBezTo>
                    <a:pt x="651114" y="0"/>
                    <a:pt x="664917" y="13803"/>
                    <a:pt x="664917" y="30830"/>
                  </a:cubicBezTo>
                  <a:lnTo>
                    <a:pt x="664917" y="392810"/>
                  </a:lnTo>
                  <a:cubicBezTo>
                    <a:pt x="664917" y="409837"/>
                    <a:pt x="651114" y="423640"/>
                    <a:pt x="634087" y="423640"/>
                  </a:cubicBezTo>
                  <a:lnTo>
                    <a:pt x="30830" y="423640"/>
                  </a:lnTo>
                  <a:cubicBezTo>
                    <a:pt x="13803" y="423640"/>
                    <a:pt x="0" y="409837"/>
                    <a:pt x="0" y="392810"/>
                  </a:cubicBezTo>
                  <a:lnTo>
                    <a:pt x="0" y="30830"/>
                  </a:lnTo>
                  <a:cubicBezTo>
                    <a:pt x="0" y="13803"/>
                    <a:pt x="13803" y="0"/>
                    <a:pt x="30830" y="0"/>
                  </a:cubicBezTo>
                  <a:close/>
                </a:path>
              </a:pathLst>
            </a:custGeom>
            <a:solidFill>
              <a:srgbClr val="EA8597"/>
            </a:solidFill>
          </p:spPr>
        </p:sp>
        <p:sp>
          <p:nvSpPr>
            <p:cNvPr id="21" name="TextBox 21"/>
            <p:cNvSpPr txBox="1"/>
            <p:nvPr/>
          </p:nvSpPr>
          <p:spPr>
            <a:xfrm>
              <a:off x="0" y="-38100"/>
              <a:ext cx="664917" cy="46174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51750" y="233653"/>
            <a:ext cx="2526524" cy="2214310"/>
            <a:chOff x="0" y="0"/>
            <a:chExt cx="267596" cy="234528"/>
          </a:xfrm>
        </p:grpSpPr>
        <p:sp>
          <p:nvSpPr>
            <p:cNvPr id="23" name="Freeform 23"/>
            <p:cNvSpPr/>
            <p:nvPr/>
          </p:nvSpPr>
          <p:spPr>
            <a:xfrm>
              <a:off x="0" y="0"/>
              <a:ext cx="267596" cy="234528"/>
            </a:xfrm>
            <a:custGeom>
              <a:avLst/>
              <a:gdLst/>
              <a:ahLst/>
              <a:cxnLst/>
              <a:rect l="l" t="t" r="r" b="b"/>
              <a:pathLst>
                <a:path w="267596" h="234528">
                  <a:moveTo>
                    <a:pt x="76606" y="0"/>
                  </a:moveTo>
                  <a:lnTo>
                    <a:pt x="190990" y="0"/>
                  </a:lnTo>
                  <a:cubicBezTo>
                    <a:pt x="233298" y="0"/>
                    <a:pt x="267596" y="34298"/>
                    <a:pt x="267596" y="76606"/>
                  </a:cubicBezTo>
                  <a:lnTo>
                    <a:pt x="267596" y="157921"/>
                  </a:lnTo>
                  <a:cubicBezTo>
                    <a:pt x="267596" y="178239"/>
                    <a:pt x="259525" y="197724"/>
                    <a:pt x="245158" y="212090"/>
                  </a:cubicBezTo>
                  <a:cubicBezTo>
                    <a:pt x="230792" y="226457"/>
                    <a:pt x="211307" y="234528"/>
                    <a:pt x="190990" y="234528"/>
                  </a:cubicBezTo>
                  <a:lnTo>
                    <a:pt x="76606" y="234528"/>
                  </a:lnTo>
                  <a:cubicBezTo>
                    <a:pt x="34298" y="234528"/>
                    <a:pt x="0" y="200230"/>
                    <a:pt x="0" y="157921"/>
                  </a:cubicBezTo>
                  <a:lnTo>
                    <a:pt x="0" y="76606"/>
                  </a:lnTo>
                  <a:cubicBezTo>
                    <a:pt x="0" y="56289"/>
                    <a:pt x="8071" y="36804"/>
                    <a:pt x="22438" y="22438"/>
                  </a:cubicBezTo>
                  <a:cubicBezTo>
                    <a:pt x="36804" y="8071"/>
                    <a:pt x="56289" y="0"/>
                    <a:pt x="76606" y="0"/>
                  </a:cubicBezTo>
                  <a:close/>
                </a:path>
              </a:pathLst>
            </a:custGeom>
            <a:solidFill>
              <a:srgbClr val="EA8597"/>
            </a:solidFill>
          </p:spPr>
        </p:sp>
        <p:sp>
          <p:nvSpPr>
            <p:cNvPr id="24" name="TextBox 24"/>
            <p:cNvSpPr txBox="1"/>
            <p:nvPr/>
          </p:nvSpPr>
          <p:spPr>
            <a:xfrm>
              <a:off x="0" y="-38100"/>
              <a:ext cx="267596" cy="272628"/>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5848325" y="7780009"/>
            <a:ext cx="3650474" cy="1014160"/>
            <a:chOff x="0" y="0"/>
            <a:chExt cx="386639" cy="107414"/>
          </a:xfrm>
        </p:grpSpPr>
        <p:sp>
          <p:nvSpPr>
            <p:cNvPr id="26" name="Freeform 26"/>
            <p:cNvSpPr/>
            <p:nvPr/>
          </p:nvSpPr>
          <p:spPr>
            <a:xfrm>
              <a:off x="0" y="0"/>
              <a:ext cx="386639" cy="107414"/>
            </a:xfrm>
            <a:custGeom>
              <a:avLst/>
              <a:gdLst/>
              <a:ahLst/>
              <a:cxnLst/>
              <a:rect l="l" t="t" r="r" b="b"/>
              <a:pathLst>
                <a:path w="386639" h="107414">
                  <a:moveTo>
                    <a:pt x="53020" y="0"/>
                  </a:moveTo>
                  <a:lnTo>
                    <a:pt x="333619" y="0"/>
                  </a:lnTo>
                  <a:cubicBezTo>
                    <a:pt x="362901" y="0"/>
                    <a:pt x="386639" y="23738"/>
                    <a:pt x="386639" y="53020"/>
                  </a:cubicBezTo>
                  <a:lnTo>
                    <a:pt x="386639" y="54394"/>
                  </a:lnTo>
                  <a:cubicBezTo>
                    <a:pt x="386639" y="83677"/>
                    <a:pt x="362901" y="107414"/>
                    <a:pt x="333619" y="107414"/>
                  </a:cubicBezTo>
                  <a:lnTo>
                    <a:pt x="53020" y="107414"/>
                  </a:lnTo>
                  <a:cubicBezTo>
                    <a:pt x="38958" y="107414"/>
                    <a:pt x="25472" y="101828"/>
                    <a:pt x="15529" y="91885"/>
                  </a:cubicBezTo>
                  <a:cubicBezTo>
                    <a:pt x="5586" y="81942"/>
                    <a:pt x="0" y="68456"/>
                    <a:pt x="0" y="54394"/>
                  </a:cubicBezTo>
                  <a:lnTo>
                    <a:pt x="0" y="53020"/>
                  </a:lnTo>
                  <a:cubicBezTo>
                    <a:pt x="0" y="23738"/>
                    <a:pt x="23738" y="0"/>
                    <a:pt x="53020" y="0"/>
                  </a:cubicBezTo>
                  <a:close/>
                </a:path>
              </a:pathLst>
            </a:custGeom>
            <a:solidFill>
              <a:srgbClr val="2F75BA"/>
            </a:solidFill>
          </p:spPr>
        </p:sp>
        <p:sp>
          <p:nvSpPr>
            <p:cNvPr id="27" name="TextBox 27"/>
            <p:cNvSpPr txBox="1"/>
            <p:nvPr/>
          </p:nvSpPr>
          <p:spPr>
            <a:xfrm>
              <a:off x="0" y="-38100"/>
              <a:ext cx="386639" cy="145514"/>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6140315" y="8035570"/>
            <a:ext cx="213301" cy="21330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0" name="TextBox 30"/>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31" name="Group 31"/>
          <p:cNvGrpSpPr/>
          <p:nvPr/>
        </p:nvGrpSpPr>
        <p:grpSpPr>
          <a:xfrm>
            <a:off x="1028700" y="501142"/>
            <a:ext cx="213301" cy="213301"/>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3" name="TextBox 33"/>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34" name="TextBox 34"/>
          <p:cNvSpPr txBox="1"/>
          <p:nvPr/>
        </p:nvSpPr>
        <p:spPr>
          <a:xfrm>
            <a:off x="1641343" y="2607610"/>
            <a:ext cx="5229701"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H1: Termination Analysis</a:t>
            </a:r>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0120"/>
            <a:ext cx="18288000" cy="9326880"/>
          </a:xfrm>
          <a:custGeom>
            <a:avLst/>
            <a:gdLst/>
            <a:ahLst/>
            <a:cxnLst/>
            <a:rect l="l" t="t" r="r" b="b"/>
            <a:pathLst>
              <a:path w="18288000" h="9326880">
                <a:moveTo>
                  <a:pt x="0" y="0"/>
                </a:moveTo>
                <a:lnTo>
                  <a:pt x="18288000" y="0"/>
                </a:lnTo>
                <a:lnTo>
                  <a:pt x="18288000" y="9326880"/>
                </a:lnTo>
                <a:lnTo>
                  <a:pt x="0" y="9326880"/>
                </a:lnTo>
                <a:lnTo>
                  <a:pt x="0" y="0"/>
                </a:lnTo>
                <a:close/>
              </a:path>
            </a:pathLst>
          </a:custGeom>
          <a:blipFill>
            <a:blip r:embed="rId2"/>
            <a:stretch>
              <a:fillRect/>
            </a:stretch>
          </a:blipFill>
        </p:spPr>
      </p:sp>
      <p:sp>
        <p:nvSpPr>
          <p:cNvPr id="3" name="TextBox 3"/>
          <p:cNvSpPr txBox="1"/>
          <p:nvPr/>
        </p:nvSpPr>
        <p:spPr>
          <a:xfrm>
            <a:off x="3876923" y="396254"/>
            <a:ext cx="10534155" cy="563866"/>
          </a:xfrm>
          <a:prstGeom prst="rect">
            <a:avLst/>
          </a:prstGeom>
        </p:spPr>
        <p:txBody>
          <a:bodyPr lIns="0" tIns="0" rIns="0" bIns="0" rtlCol="0" anchor="t">
            <a:spAutoFit/>
          </a:bodyPr>
          <a:lstStyle/>
          <a:p>
            <a:pPr algn="ctr">
              <a:lnSpc>
                <a:spcPts val="4620"/>
              </a:lnSpc>
            </a:pPr>
            <a:r>
              <a:rPr lang="en-US" sz="3200" b="1" dirty="0">
                <a:solidFill>
                  <a:srgbClr val="203162"/>
                </a:solidFill>
                <a:latin typeface="Canva Sans Bold"/>
                <a:ea typeface="Canva Sans Bold"/>
                <a:cs typeface="Canva Sans Bold"/>
                <a:sym typeface="Canva Sans Bold"/>
              </a:rPr>
              <a:t>Analyzing Absences, Performance, and Termination</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9F0FA"/>
        </a:solidFill>
        <a:effectLst/>
      </p:bgPr>
    </p:bg>
    <p:spTree>
      <p:nvGrpSpPr>
        <p:cNvPr id="1" name=""/>
        <p:cNvGrpSpPr/>
        <p:nvPr/>
      </p:nvGrpSpPr>
      <p:grpSpPr>
        <a:xfrm>
          <a:off x="0" y="0"/>
          <a:ext cx="0" cy="0"/>
          <a:chOff x="0" y="0"/>
          <a:chExt cx="0" cy="0"/>
        </a:xfrm>
      </p:grpSpPr>
      <p:grpSp>
        <p:nvGrpSpPr>
          <p:cNvPr id="2" name="Group 2"/>
          <p:cNvGrpSpPr/>
          <p:nvPr/>
        </p:nvGrpSpPr>
        <p:grpSpPr>
          <a:xfrm>
            <a:off x="1557363" y="1182066"/>
            <a:ext cx="15173274" cy="2337266"/>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032C55"/>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2F5F98"/>
            </a:solidFill>
          </p:spPr>
        </p:sp>
      </p:grpSp>
      <p:grpSp>
        <p:nvGrpSpPr>
          <p:cNvPr id="5" name="Group 5"/>
          <p:cNvGrpSpPr/>
          <p:nvPr/>
        </p:nvGrpSpPr>
        <p:grpSpPr>
          <a:xfrm>
            <a:off x="561726" y="4257828"/>
            <a:ext cx="17164548" cy="5000472"/>
            <a:chOff x="0" y="0"/>
            <a:chExt cx="6964336" cy="2028889"/>
          </a:xfrm>
        </p:grpSpPr>
        <p:sp>
          <p:nvSpPr>
            <p:cNvPr id="6" name="Freeform 6"/>
            <p:cNvSpPr/>
            <p:nvPr/>
          </p:nvSpPr>
          <p:spPr>
            <a:xfrm>
              <a:off x="12700" y="12700"/>
              <a:ext cx="6897026" cy="1960309"/>
            </a:xfrm>
            <a:custGeom>
              <a:avLst/>
              <a:gdLst/>
              <a:ahLst/>
              <a:cxnLst/>
              <a:rect l="l" t="t" r="r" b="b"/>
              <a:pathLst>
                <a:path w="6897026" h="1960309">
                  <a:moveTo>
                    <a:pt x="43180" y="1960309"/>
                  </a:moveTo>
                  <a:lnTo>
                    <a:pt x="6853846" y="1960309"/>
                  </a:lnTo>
                  <a:cubicBezTo>
                    <a:pt x="6877976" y="1960309"/>
                    <a:pt x="6897026" y="1941259"/>
                    <a:pt x="6897026" y="1917129"/>
                  </a:cubicBezTo>
                  <a:lnTo>
                    <a:pt x="6897026" y="43180"/>
                  </a:lnTo>
                  <a:cubicBezTo>
                    <a:pt x="6897026" y="19050"/>
                    <a:pt x="6877976" y="0"/>
                    <a:pt x="6853846" y="0"/>
                  </a:cubicBezTo>
                  <a:lnTo>
                    <a:pt x="43180" y="0"/>
                  </a:lnTo>
                  <a:cubicBezTo>
                    <a:pt x="19050" y="0"/>
                    <a:pt x="0" y="19050"/>
                    <a:pt x="0" y="43180"/>
                  </a:cubicBezTo>
                  <a:lnTo>
                    <a:pt x="0" y="1917129"/>
                  </a:lnTo>
                  <a:cubicBezTo>
                    <a:pt x="0" y="1941259"/>
                    <a:pt x="19050" y="1960309"/>
                    <a:pt x="43180" y="1960309"/>
                  </a:cubicBezTo>
                  <a:close/>
                </a:path>
              </a:pathLst>
            </a:custGeom>
            <a:solidFill>
              <a:srgbClr val="FFFFFF"/>
            </a:solidFill>
          </p:spPr>
        </p:sp>
        <p:sp>
          <p:nvSpPr>
            <p:cNvPr id="7" name="Freeform 7"/>
            <p:cNvSpPr/>
            <p:nvPr/>
          </p:nvSpPr>
          <p:spPr>
            <a:xfrm>
              <a:off x="0" y="0"/>
              <a:ext cx="6964336" cy="2028889"/>
            </a:xfrm>
            <a:custGeom>
              <a:avLst/>
              <a:gdLst/>
              <a:ahLst/>
              <a:cxnLst/>
              <a:rect l="l" t="t" r="r" b="b"/>
              <a:pathLst>
                <a:path w="6964336" h="2028889">
                  <a:moveTo>
                    <a:pt x="6921157" y="44450"/>
                  </a:moveTo>
                  <a:cubicBezTo>
                    <a:pt x="6916076" y="19050"/>
                    <a:pt x="6893216" y="0"/>
                    <a:pt x="6866546" y="0"/>
                  </a:cubicBezTo>
                  <a:lnTo>
                    <a:pt x="55880" y="0"/>
                  </a:lnTo>
                  <a:cubicBezTo>
                    <a:pt x="25400" y="0"/>
                    <a:pt x="0" y="25400"/>
                    <a:pt x="0" y="55880"/>
                  </a:cubicBezTo>
                  <a:lnTo>
                    <a:pt x="0" y="1929829"/>
                  </a:lnTo>
                  <a:cubicBezTo>
                    <a:pt x="0" y="1956499"/>
                    <a:pt x="17780" y="1978089"/>
                    <a:pt x="43180" y="1984439"/>
                  </a:cubicBezTo>
                  <a:cubicBezTo>
                    <a:pt x="48260" y="2009839"/>
                    <a:pt x="71120" y="2028889"/>
                    <a:pt x="97790" y="2028889"/>
                  </a:cubicBezTo>
                  <a:lnTo>
                    <a:pt x="6908457" y="2028889"/>
                  </a:lnTo>
                  <a:cubicBezTo>
                    <a:pt x="6938936" y="2028889"/>
                    <a:pt x="6964336" y="2003489"/>
                    <a:pt x="6964336" y="1973009"/>
                  </a:cubicBezTo>
                  <a:lnTo>
                    <a:pt x="6964336" y="99060"/>
                  </a:lnTo>
                  <a:cubicBezTo>
                    <a:pt x="6964336" y="72390"/>
                    <a:pt x="6946557" y="50800"/>
                    <a:pt x="6921157" y="44450"/>
                  </a:cubicBezTo>
                  <a:close/>
                  <a:moveTo>
                    <a:pt x="12700" y="1929829"/>
                  </a:moveTo>
                  <a:lnTo>
                    <a:pt x="12700" y="55880"/>
                  </a:lnTo>
                  <a:cubicBezTo>
                    <a:pt x="12700" y="31750"/>
                    <a:pt x="31750" y="12700"/>
                    <a:pt x="55880" y="12700"/>
                  </a:cubicBezTo>
                  <a:lnTo>
                    <a:pt x="6866546" y="12700"/>
                  </a:lnTo>
                  <a:cubicBezTo>
                    <a:pt x="6890676" y="12700"/>
                    <a:pt x="6909726" y="31750"/>
                    <a:pt x="6909726" y="55880"/>
                  </a:cubicBezTo>
                  <a:lnTo>
                    <a:pt x="6909726" y="1929829"/>
                  </a:lnTo>
                  <a:cubicBezTo>
                    <a:pt x="6909726" y="1953959"/>
                    <a:pt x="6890676" y="1973009"/>
                    <a:pt x="6866546" y="1973009"/>
                  </a:cubicBezTo>
                  <a:lnTo>
                    <a:pt x="55880" y="1973009"/>
                  </a:lnTo>
                  <a:cubicBezTo>
                    <a:pt x="31750" y="1973009"/>
                    <a:pt x="12700" y="1953959"/>
                    <a:pt x="12700" y="1929829"/>
                  </a:cubicBezTo>
                  <a:close/>
                </a:path>
              </a:pathLst>
            </a:custGeom>
            <a:solidFill>
              <a:srgbClr val="000000"/>
            </a:solidFill>
          </p:spPr>
        </p:sp>
      </p:grpSp>
      <p:sp>
        <p:nvSpPr>
          <p:cNvPr id="8" name="TextBox 8"/>
          <p:cNvSpPr txBox="1"/>
          <p:nvPr/>
        </p:nvSpPr>
        <p:spPr>
          <a:xfrm>
            <a:off x="2553000" y="1818103"/>
            <a:ext cx="13182000" cy="960417"/>
          </a:xfrm>
          <a:prstGeom prst="rect">
            <a:avLst/>
          </a:prstGeom>
        </p:spPr>
        <p:txBody>
          <a:bodyPr lIns="0" tIns="0" rIns="0" bIns="0" rtlCol="0" anchor="t">
            <a:spAutoFit/>
          </a:bodyPr>
          <a:lstStyle/>
          <a:p>
            <a:pPr algn="ctr">
              <a:lnSpc>
                <a:spcPts val="7899"/>
              </a:lnSpc>
            </a:pPr>
            <a:r>
              <a:rPr lang="en-US" sz="5642" b="1">
                <a:solidFill>
                  <a:srgbClr val="FFFFFF"/>
                </a:solidFill>
                <a:latin typeface="Canva Sans Bold"/>
                <a:ea typeface="Canva Sans Bold"/>
                <a:cs typeface="Canva Sans Bold"/>
                <a:sym typeface="Canva Sans Bold"/>
              </a:rPr>
              <a:t>Key Insights: Termination Analysis</a:t>
            </a:r>
          </a:p>
        </p:txBody>
      </p:sp>
      <p:sp>
        <p:nvSpPr>
          <p:cNvPr id="9" name="TextBox 9"/>
          <p:cNvSpPr txBox="1"/>
          <p:nvPr/>
        </p:nvSpPr>
        <p:spPr>
          <a:xfrm>
            <a:off x="561726" y="4509449"/>
            <a:ext cx="17164548" cy="5398187"/>
          </a:xfrm>
          <a:prstGeom prst="rect">
            <a:avLst/>
          </a:prstGeom>
        </p:spPr>
        <p:txBody>
          <a:bodyPr lIns="0" tIns="0" rIns="0" bIns="0" rtlCol="0" anchor="t">
            <a:spAutoFit/>
          </a:bodyPr>
          <a:lstStyle/>
          <a:p>
            <a:pPr marL="668851" lvl="1" indent="-334425" algn="l">
              <a:lnSpc>
                <a:spcPts val="4337"/>
              </a:lnSpc>
              <a:buFont typeface="Arial"/>
              <a:buChar char="•"/>
            </a:pPr>
            <a:r>
              <a:rPr lang="en-US" sz="3097" b="1">
                <a:solidFill>
                  <a:srgbClr val="203162"/>
                </a:solidFill>
                <a:latin typeface="Canva Sans Bold"/>
                <a:ea typeface="Canva Sans Bold"/>
                <a:cs typeface="Canva Sans Bold"/>
                <a:sym typeface="Canva Sans Bold"/>
              </a:rPr>
              <a:t>Higher absenteeism is strongly linked to termination, especially in low performers.</a:t>
            </a:r>
          </a:p>
          <a:p>
            <a:pPr marL="668851" lvl="1" indent="-334425" algn="l">
              <a:lnSpc>
                <a:spcPts val="4337"/>
              </a:lnSpc>
              <a:buFont typeface="Arial"/>
              <a:buChar char="•"/>
            </a:pPr>
            <a:r>
              <a:rPr lang="en-US" sz="3097" b="1">
                <a:solidFill>
                  <a:srgbClr val="203162"/>
                </a:solidFill>
                <a:latin typeface="Canva Sans Bold"/>
                <a:ea typeface="Canva Sans Bold"/>
                <a:cs typeface="Canva Sans Bold"/>
                <a:sym typeface="Canva Sans Bold"/>
              </a:rPr>
              <a:t>“Needs Improvement” group: 9.62 avg. absences (terminated) vs 3.86 (non-terminated)</a:t>
            </a:r>
          </a:p>
          <a:p>
            <a:pPr marL="668851" lvl="1" indent="-334425" algn="l">
              <a:lnSpc>
                <a:spcPts val="4337"/>
              </a:lnSpc>
              <a:buFont typeface="Arial"/>
              <a:buChar char="•"/>
            </a:pPr>
            <a:r>
              <a:rPr lang="en-US" sz="3097" b="1">
                <a:solidFill>
                  <a:srgbClr val="203162"/>
                </a:solidFill>
                <a:latin typeface="Canva Sans Bold"/>
                <a:ea typeface="Canva Sans Bold"/>
                <a:cs typeface="Canva Sans Bold"/>
                <a:sym typeface="Canva Sans Bold"/>
              </a:rPr>
              <a:t>Even “Perfect” performers face termination — avg. absences still high (10.2).</a:t>
            </a:r>
          </a:p>
          <a:p>
            <a:pPr marL="668851" lvl="1" indent="-334425" algn="l">
              <a:lnSpc>
                <a:spcPts val="4337"/>
              </a:lnSpc>
              <a:buFont typeface="Arial"/>
              <a:buChar char="•"/>
            </a:pPr>
            <a:r>
              <a:rPr lang="en-US" sz="3097" b="1">
                <a:solidFill>
                  <a:srgbClr val="203162"/>
                </a:solidFill>
                <a:latin typeface="Canva Sans Bold"/>
                <a:ea typeface="Canva Sans Bold"/>
                <a:cs typeface="Canva Sans Bold"/>
                <a:sym typeface="Canva Sans Bold"/>
              </a:rPr>
              <a:t>In the PIP group, performance alone may lead to termination, even with fewer absences.</a:t>
            </a:r>
          </a:p>
          <a:p>
            <a:pPr marL="668851" lvl="1" indent="-334425" algn="l">
              <a:lnSpc>
                <a:spcPts val="4337"/>
              </a:lnSpc>
              <a:buFont typeface="Arial"/>
              <a:buChar char="•"/>
            </a:pPr>
            <a:r>
              <a:rPr lang="en-US" sz="3097" b="1">
                <a:solidFill>
                  <a:srgbClr val="203162"/>
                </a:solidFill>
                <a:latin typeface="Canva Sans Bold"/>
                <a:ea typeface="Canva Sans Bold"/>
                <a:cs typeface="Canva Sans Bold"/>
                <a:sym typeface="Canva Sans Bold"/>
              </a:rPr>
              <a:t>Terminated employees consistently show higher average absences across performance categories compared to non-terminated ones.</a:t>
            </a:r>
          </a:p>
          <a:p>
            <a:pPr algn="l">
              <a:lnSpc>
                <a:spcPts val="4337"/>
              </a:lnSpc>
            </a:pPr>
            <a:endParaRPr lang="en-US" sz="3097" b="1">
              <a:solidFill>
                <a:srgbClr val="203162"/>
              </a:solidFill>
              <a:latin typeface="Canva Sans Bold"/>
              <a:ea typeface="Canva Sans Bold"/>
              <a:cs typeface="Canva Sans Bold"/>
              <a:sym typeface="Canva Sans Bold"/>
            </a:endParaRPr>
          </a:p>
          <a:p>
            <a:pPr algn="l">
              <a:lnSpc>
                <a:spcPts val="4337"/>
              </a:lnSpc>
            </a:pPr>
            <a:endParaRPr lang="en-US" sz="3097" b="1">
              <a:solidFill>
                <a:srgbClr val="203162"/>
              </a:solidFill>
              <a:latin typeface="Canva Sans Bold"/>
              <a:ea typeface="Canva Sans Bold"/>
              <a:cs typeface="Canva Sans Bold"/>
              <a:sym typeface="Canva Sa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26399" y="1340808"/>
            <a:ext cx="4605886" cy="4781836"/>
            <a:chOff x="0" y="0"/>
            <a:chExt cx="487831" cy="506466"/>
          </a:xfrm>
        </p:grpSpPr>
        <p:sp>
          <p:nvSpPr>
            <p:cNvPr id="3" name="Freeform 3"/>
            <p:cNvSpPr/>
            <p:nvPr/>
          </p:nvSpPr>
          <p:spPr>
            <a:xfrm>
              <a:off x="0" y="0"/>
              <a:ext cx="487831" cy="506466"/>
            </a:xfrm>
            <a:custGeom>
              <a:avLst/>
              <a:gdLst/>
              <a:ahLst/>
              <a:cxnLst/>
              <a:rect l="l" t="t" r="r" b="b"/>
              <a:pathLst>
                <a:path w="487831" h="506466">
                  <a:moveTo>
                    <a:pt x="42022" y="0"/>
                  </a:moveTo>
                  <a:lnTo>
                    <a:pt x="445809" y="0"/>
                  </a:lnTo>
                  <a:cubicBezTo>
                    <a:pt x="456954" y="0"/>
                    <a:pt x="467642" y="4427"/>
                    <a:pt x="475523" y="12308"/>
                  </a:cubicBezTo>
                  <a:cubicBezTo>
                    <a:pt x="483404" y="20189"/>
                    <a:pt x="487831" y="30877"/>
                    <a:pt x="487831" y="42022"/>
                  </a:cubicBezTo>
                  <a:lnTo>
                    <a:pt x="487831" y="464445"/>
                  </a:lnTo>
                  <a:cubicBezTo>
                    <a:pt x="487831" y="475589"/>
                    <a:pt x="483404" y="486278"/>
                    <a:pt x="475523" y="494159"/>
                  </a:cubicBezTo>
                  <a:cubicBezTo>
                    <a:pt x="467642" y="502039"/>
                    <a:pt x="456954" y="506466"/>
                    <a:pt x="445809" y="506466"/>
                  </a:cubicBezTo>
                  <a:lnTo>
                    <a:pt x="42022" y="506466"/>
                  </a:lnTo>
                  <a:cubicBezTo>
                    <a:pt x="30877" y="506466"/>
                    <a:pt x="20189" y="502039"/>
                    <a:pt x="12308" y="494159"/>
                  </a:cubicBezTo>
                  <a:cubicBezTo>
                    <a:pt x="4427" y="486278"/>
                    <a:pt x="0" y="475589"/>
                    <a:pt x="0" y="464445"/>
                  </a:cubicBezTo>
                  <a:lnTo>
                    <a:pt x="0" y="42022"/>
                  </a:lnTo>
                  <a:cubicBezTo>
                    <a:pt x="0" y="30877"/>
                    <a:pt x="4427" y="20189"/>
                    <a:pt x="12308" y="12308"/>
                  </a:cubicBezTo>
                  <a:cubicBezTo>
                    <a:pt x="20189" y="4427"/>
                    <a:pt x="30877" y="0"/>
                    <a:pt x="42022" y="0"/>
                  </a:cubicBezTo>
                  <a:close/>
                </a:path>
              </a:pathLst>
            </a:custGeom>
            <a:solidFill>
              <a:srgbClr val="2F75BA"/>
            </a:solidFill>
          </p:spPr>
        </p:sp>
        <p:sp>
          <p:nvSpPr>
            <p:cNvPr id="4" name="TextBox 4"/>
            <p:cNvSpPr txBox="1"/>
            <p:nvPr/>
          </p:nvSpPr>
          <p:spPr>
            <a:xfrm>
              <a:off x="0" y="-38100"/>
              <a:ext cx="487831" cy="54456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2627136"/>
            <a:ext cx="12554356" cy="6558755"/>
            <a:chOff x="0" y="0"/>
            <a:chExt cx="2083993" cy="1088738"/>
          </a:xfrm>
        </p:grpSpPr>
        <p:sp>
          <p:nvSpPr>
            <p:cNvPr id="6" name="Freeform 6"/>
            <p:cNvSpPr/>
            <p:nvPr/>
          </p:nvSpPr>
          <p:spPr>
            <a:xfrm>
              <a:off x="0" y="0"/>
              <a:ext cx="2083993" cy="1088738"/>
            </a:xfrm>
            <a:custGeom>
              <a:avLst/>
              <a:gdLst/>
              <a:ahLst/>
              <a:cxnLst/>
              <a:rect l="l" t="t" r="r" b="b"/>
              <a:pathLst>
                <a:path w="2083993" h="1088738">
                  <a:moveTo>
                    <a:pt x="15417" y="0"/>
                  </a:moveTo>
                  <a:lnTo>
                    <a:pt x="2068576" y="0"/>
                  </a:lnTo>
                  <a:cubicBezTo>
                    <a:pt x="2077091" y="0"/>
                    <a:pt x="2083993" y="6902"/>
                    <a:pt x="2083993" y="15417"/>
                  </a:cubicBezTo>
                  <a:lnTo>
                    <a:pt x="2083993" y="1073321"/>
                  </a:lnTo>
                  <a:cubicBezTo>
                    <a:pt x="2083993" y="1081835"/>
                    <a:pt x="2077091" y="1088738"/>
                    <a:pt x="2068576" y="1088738"/>
                  </a:cubicBezTo>
                  <a:lnTo>
                    <a:pt x="15417" y="1088738"/>
                  </a:lnTo>
                  <a:cubicBezTo>
                    <a:pt x="6902" y="1088738"/>
                    <a:pt x="0" y="1081835"/>
                    <a:pt x="0" y="1073321"/>
                  </a:cubicBezTo>
                  <a:lnTo>
                    <a:pt x="0" y="15417"/>
                  </a:lnTo>
                  <a:cubicBezTo>
                    <a:pt x="0" y="6902"/>
                    <a:pt x="6902" y="0"/>
                    <a:pt x="15417" y="0"/>
                  </a:cubicBezTo>
                  <a:close/>
                </a:path>
              </a:pathLst>
            </a:custGeom>
            <a:solidFill>
              <a:srgbClr val="032C55"/>
            </a:solidFill>
          </p:spPr>
        </p:sp>
        <p:sp>
          <p:nvSpPr>
            <p:cNvPr id="7" name="TextBox 7"/>
            <p:cNvSpPr txBox="1"/>
            <p:nvPr/>
          </p:nvSpPr>
          <p:spPr>
            <a:xfrm>
              <a:off x="0" y="-38100"/>
              <a:ext cx="2083993" cy="112683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61473" y="2824492"/>
            <a:ext cx="213301" cy="21330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11" name="Group 11"/>
          <p:cNvGrpSpPr/>
          <p:nvPr/>
        </p:nvGrpSpPr>
        <p:grpSpPr>
          <a:xfrm>
            <a:off x="10602025" y="1727518"/>
            <a:ext cx="6657275" cy="1418182"/>
            <a:chOff x="0" y="0"/>
            <a:chExt cx="1105092" cy="235415"/>
          </a:xfrm>
        </p:grpSpPr>
        <p:sp>
          <p:nvSpPr>
            <p:cNvPr id="12" name="Freeform 12"/>
            <p:cNvSpPr/>
            <p:nvPr/>
          </p:nvSpPr>
          <p:spPr>
            <a:xfrm>
              <a:off x="0" y="0"/>
              <a:ext cx="1105092" cy="235415"/>
            </a:xfrm>
            <a:custGeom>
              <a:avLst/>
              <a:gdLst/>
              <a:ahLst/>
              <a:cxnLst/>
              <a:rect l="l" t="t" r="r" b="b"/>
              <a:pathLst>
                <a:path w="1105092" h="235415">
                  <a:moveTo>
                    <a:pt x="29073" y="0"/>
                  </a:moveTo>
                  <a:lnTo>
                    <a:pt x="1076019" y="0"/>
                  </a:lnTo>
                  <a:cubicBezTo>
                    <a:pt x="1083729" y="0"/>
                    <a:pt x="1091124" y="3063"/>
                    <a:pt x="1096576" y="8515"/>
                  </a:cubicBezTo>
                  <a:cubicBezTo>
                    <a:pt x="1102029" y="13968"/>
                    <a:pt x="1105092" y="21362"/>
                    <a:pt x="1105092" y="29073"/>
                  </a:cubicBezTo>
                  <a:lnTo>
                    <a:pt x="1105092" y="206342"/>
                  </a:lnTo>
                  <a:cubicBezTo>
                    <a:pt x="1105092" y="214052"/>
                    <a:pt x="1102029" y="221447"/>
                    <a:pt x="1096576" y="226899"/>
                  </a:cubicBezTo>
                  <a:cubicBezTo>
                    <a:pt x="1091124" y="232352"/>
                    <a:pt x="1083729" y="235415"/>
                    <a:pt x="1076019" y="235415"/>
                  </a:cubicBezTo>
                  <a:lnTo>
                    <a:pt x="29073" y="235415"/>
                  </a:lnTo>
                  <a:cubicBezTo>
                    <a:pt x="21362" y="235415"/>
                    <a:pt x="13968" y="232352"/>
                    <a:pt x="8515" y="226899"/>
                  </a:cubicBezTo>
                  <a:cubicBezTo>
                    <a:pt x="3063" y="221447"/>
                    <a:pt x="0" y="214052"/>
                    <a:pt x="0" y="206342"/>
                  </a:cubicBezTo>
                  <a:lnTo>
                    <a:pt x="0" y="29073"/>
                  </a:lnTo>
                  <a:cubicBezTo>
                    <a:pt x="0" y="21362"/>
                    <a:pt x="3063" y="13968"/>
                    <a:pt x="8515" y="8515"/>
                  </a:cubicBezTo>
                  <a:cubicBezTo>
                    <a:pt x="13968" y="3063"/>
                    <a:pt x="21362" y="0"/>
                    <a:pt x="29073" y="0"/>
                  </a:cubicBezTo>
                  <a:close/>
                </a:path>
              </a:pathLst>
            </a:custGeom>
            <a:solidFill>
              <a:srgbClr val="DAE9FF"/>
            </a:solidFill>
          </p:spPr>
        </p:sp>
        <p:sp>
          <p:nvSpPr>
            <p:cNvPr id="13" name="TextBox 13"/>
            <p:cNvSpPr txBox="1"/>
            <p:nvPr/>
          </p:nvSpPr>
          <p:spPr>
            <a:xfrm>
              <a:off x="0" y="-38100"/>
              <a:ext cx="1105092" cy="27351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658331" y="1924460"/>
            <a:ext cx="213301" cy="21330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17" name="TextBox 17"/>
          <p:cNvSpPr txBox="1"/>
          <p:nvPr/>
        </p:nvSpPr>
        <p:spPr>
          <a:xfrm>
            <a:off x="11209563" y="2023808"/>
            <a:ext cx="5442199" cy="800683"/>
          </a:xfrm>
          <a:prstGeom prst="rect">
            <a:avLst/>
          </a:prstGeom>
        </p:spPr>
        <p:txBody>
          <a:bodyPr lIns="0" tIns="0" rIns="0" bIns="0" rtlCol="0" anchor="t">
            <a:spAutoFit/>
          </a:bodyPr>
          <a:lstStyle/>
          <a:p>
            <a:pPr algn="l">
              <a:lnSpc>
                <a:spcPts val="6482"/>
              </a:lnSpc>
            </a:pPr>
            <a:r>
              <a:rPr lang="en-US" sz="4986" b="1">
                <a:solidFill>
                  <a:srgbClr val="000000"/>
                </a:solidFill>
                <a:latin typeface="Open Sauce Bold"/>
                <a:ea typeface="Open Sauce Bold"/>
                <a:cs typeface="Open Sauce Bold"/>
                <a:sym typeface="Open Sauce Bold"/>
              </a:rPr>
              <a:t>Hypothesis 2</a:t>
            </a:r>
          </a:p>
        </p:txBody>
      </p:sp>
      <p:sp>
        <p:nvSpPr>
          <p:cNvPr id="18" name="TextBox 18"/>
          <p:cNvSpPr txBox="1"/>
          <p:nvPr/>
        </p:nvSpPr>
        <p:spPr>
          <a:xfrm>
            <a:off x="1261473" y="3665051"/>
            <a:ext cx="11989188" cy="4489316"/>
          </a:xfrm>
          <a:prstGeom prst="rect">
            <a:avLst/>
          </a:prstGeom>
        </p:spPr>
        <p:txBody>
          <a:bodyPr lIns="0" tIns="0" rIns="0" bIns="0" rtlCol="0" anchor="t">
            <a:spAutoFit/>
          </a:bodyPr>
          <a:lstStyle/>
          <a:p>
            <a:pPr algn="l">
              <a:lnSpc>
                <a:spcPts val="5121"/>
              </a:lnSpc>
            </a:pPr>
            <a:r>
              <a:rPr lang="en-US" sz="3657" b="1">
                <a:solidFill>
                  <a:srgbClr val="C9F0FA"/>
                </a:solidFill>
                <a:latin typeface="Canva Sans Bold"/>
                <a:ea typeface="Canva Sans Bold"/>
                <a:cs typeface="Canva Sans Bold"/>
                <a:sym typeface="Canva Sans Bold"/>
              </a:rPr>
              <a:t>Null Hypothesis (H): </a:t>
            </a:r>
            <a:r>
              <a:rPr lang="en-US" sz="3657">
                <a:solidFill>
                  <a:srgbClr val="C9F0FA"/>
                </a:solidFill>
                <a:latin typeface="Canva Sans"/>
                <a:ea typeface="Canva Sans"/>
                <a:cs typeface="Canva Sans"/>
                <a:sym typeface="Canva Sans"/>
              </a:rPr>
              <a:t>There is no significant salary pay gap between men and women in the workforce.</a:t>
            </a:r>
          </a:p>
          <a:p>
            <a:pPr algn="l">
              <a:lnSpc>
                <a:spcPts val="5121"/>
              </a:lnSpc>
            </a:pPr>
            <a:endParaRPr lang="en-US" sz="3657">
              <a:solidFill>
                <a:srgbClr val="C9F0FA"/>
              </a:solidFill>
              <a:latin typeface="Canva Sans"/>
              <a:ea typeface="Canva Sans"/>
              <a:cs typeface="Canva Sans"/>
              <a:sym typeface="Canva Sans"/>
            </a:endParaRPr>
          </a:p>
          <a:p>
            <a:pPr algn="l">
              <a:lnSpc>
                <a:spcPts val="5121"/>
              </a:lnSpc>
            </a:pPr>
            <a:r>
              <a:rPr lang="en-US" sz="3657" b="1">
                <a:solidFill>
                  <a:srgbClr val="C9F0FA"/>
                </a:solidFill>
                <a:latin typeface="Canva Sans Bold"/>
                <a:ea typeface="Canva Sans Bold"/>
                <a:cs typeface="Canva Sans Bold"/>
                <a:sym typeface="Canva Sans Bold"/>
              </a:rPr>
              <a:t>Alternative Hypothesis (H): </a:t>
            </a:r>
            <a:r>
              <a:rPr lang="en-US" sz="3657">
                <a:solidFill>
                  <a:srgbClr val="C9F0FA"/>
                </a:solidFill>
                <a:latin typeface="Canva Sans"/>
                <a:ea typeface="Canva Sans"/>
                <a:cs typeface="Canva Sans"/>
                <a:sym typeface="Canva Sans"/>
              </a:rPr>
              <a:t>There is a significant salary pay gap between men and women in the workforce.</a:t>
            </a:r>
          </a:p>
          <a:p>
            <a:pPr algn="l">
              <a:lnSpc>
                <a:spcPts val="5121"/>
              </a:lnSpc>
            </a:pPr>
            <a:endParaRPr lang="en-US" sz="3657">
              <a:solidFill>
                <a:srgbClr val="C9F0FA"/>
              </a:solidFill>
              <a:latin typeface="Canva Sans"/>
              <a:ea typeface="Canva Sans"/>
              <a:cs typeface="Canva Sans"/>
              <a:sym typeface="Canva Sans"/>
            </a:endParaRPr>
          </a:p>
        </p:txBody>
      </p:sp>
      <p:grpSp>
        <p:nvGrpSpPr>
          <p:cNvPr id="19" name="Group 19"/>
          <p:cNvGrpSpPr/>
          <p:nvPr/>
        </p:nvGrpSpPr>
        <p:grpSpPr>
          <a:xfrm>
            <a:off x="12010142" y="8287089"/>
            <a:ext cx="6277858" cy="3999823"/>
            <a:chOff x="0" y="0"/>
            <a:chExt cx="664917" cy="423640"/>
          </a:xfrm>
        </p:grpSpPr>
        <p:sp>
          <p:nvSpPr>
            <p:cNvPr id="20" name="Freeform 20"/>
            <p:cNvSpPr/>
            <p:nvPr/>
          </p:nvSpPr>
          <p:spPr>
            <a:xfrm>
              <a:off x="0" y="0"/>
              <a:ext cx="664917" cy="423640"/>
            </a:xfrm>
            <a:custGeom>
              <a:avLst/>
              <a:gdLst/>
              <a:ahLst/>
              <a:cxnLst/>
              <a:rect l="l" t="t" r="r" b="b"/>
              <a:pathLst>
                <a:path w="664917" h="423640">
                  <a:moveTo>
                    <a:pt x="30830" y="0"/>
                  </a:moveTo>
                  <a:lnTo>
                    <a:pt x="634087" y="0"/>
                  </a:lnTo>
                  <a:cubicBezTo>
                    <a:pt x="651114" y="0"/>
                    <a:pt x="664917" y="13803"/>
                    <a:pt x="664917" y="30830"/>
                  </a:cubicBezTo>
                  <a:lnTo>
                    <a:pt x="664917" y="392810"/>
                  </a:lnTo>
                  <a:cubicBezTo>
                    <a:pt x="664917" y="409837"/>
                    <a:pt x="651114" y="423640"/>
                    <a:pt x="634087" y="423640"/>
                  </a:cubicBezTo>
                  <a:lnTo>
                    <a:pt x="30830" y="423640"/>
                  </a:lnTo>
                  <a:cubicBezTo>
                    <a:pt x="13803" y="423640"/>
                    <a:pt x="0" y="409837"/>
                    <a:pt x="0" y="392810"/>
                  </a:cubicBezTo>
                  <a:lnTo>
                    <a:pt x="0" y="30830"/>
                  </a:lnTo>
                  <a:cubicBezTo>
                    <a:pt x="0" y="13803"/>
                    <a:pt x="13803" y="0"/>
                    <a:pt x="30830" y="0"/>
                  </a:cubicBezTo>
                  <a:close/>
                </a:path>
              </a:pathLst>
            </a:custGeom>
            <a:solidFill>
              <a:srgbClr val="EA8597"/>
            </a:solidFill>
          </p:spPr>
        </p:sp>
        <p:sp>
          <p:nvSpPr>
            <p:cNvPr id="21" name="TextBox 21"/>
            <p:cNvSpPr txBox="1"/>
            <p:nvPr/>
          </p:nvSpPr>
          <p:spPr>
            <a:xfrm>
              <a:off x="0" y="-38100"/>
              <a:ext cx="664917" cy="46174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51750" y="233653"/>
            <a:ext cx="2526524" cy="2214310"/>
            <a:chOff x="0" y="0"/>
            <a:chExt cx="267596" cy="234528"/>
          </a:xfrm>
        </p:grpSpPr>
        <p:sp>
          <p:nvSpPr>
            <p:cNvPr id="23" name="Freeform 23"/>
            <p:cNvSpPr/>
            <p:nvPr/>
          </p:nvSpPr>
          <p:spPr>
            <a:xfrm>
              <a:off x="0" y="0"/>
              <a:ext cx="267596" cy="234528"/>
            </a:xfrm>
            <a:custGeom>
              <a:avLst/>
              <a:gdLst/>
              <a:ahLst/>
              <a:cxnLst/>
              <a:rect l="l" t="t" r="r" b="b"/>
              <a:pathLst>
                <a:path w="267596" h="234528">
                  <a:moveTo>
                    <a:pt x="76606" y="0"/>
                  </a:moveTo>
                  <a:lnTo>
                    <a:pt x="190990" y="0"/>
                  </a:lnTo>
                  <a:cubicBezTo>
                    <a:pt x="233298" y="0"/>
                    <a:pt x="267596" y="34298"/>
                    <a:pt x="267596" y="76606"/>
                  </a:cubicBezTo>
                  <a:lnTo>
                    <a:pt x="267596" y="157921"/>
                  </a:lnTo>
                  <a:cubicBezTo>
                    <a:pt x="267596" y="178239"/>
                    <a:pt x="259525" y="197724"/>
                    <a:pt x="245158" y="212090"/>
                  </a:cubicBezTo>
                  <a:cubicBezTo>
                    <a:pt x="230792" y="226457"/>
                    <a:pt x="211307" y="234528"/>
                    <a:pt x="190990" y="234528"/>
                  </a:cubicBezTo>
                  <a:lnTo>
                    <a:pt x="76606" y="234528"/>
                  </a:lnTo>
                  <a:cubicBezTo>
                    <a:pt x="34298" y="234528"/>
                    <a:pt x="0" y="200230"/>
                    <a:pt x="0" y="157921"/>
                  </a:cubicBezTo>
                  <a:lnTo>
                    <a:pt x="0" y="76606"/>
                  </a:lnTo>
                  <a:cubicBezTo>
                    <a:pt x="0" y="56289"/>
                    <a:pt x="8071" y="36804"/>
                    <a:pt x="22438" y="22438"/>
                  </a:cubicBezTo>
                  <a:cubicBezTo>
                    <a:pt x="36804" y="8071"/>
                    <a:pt x="56289" y="0"/>
                    <a:pt x="76606" y="0"/>
                  </a:cubicBezTo>
                  <a:close/>
                </a:path>
              </a:pathLst>
            </a:custGeom>
            <a:solidFill>
              <a:srgbClr val="EA8597"/>
            </a:solidFill>
          </p:spPr>
        </p:sp>
        <p:sp>
          <p:nvSpPr>
            <p:cNvPr id="24" name="TextBox 24"/>
            <p:cNvSpPr txBox="1"/>
            <p:nvPr/>
          </p:nvSpPr>
          <p:spPr>
            <a:xfrm>
              <a:off x="0" y="-38100"/>
              <a:ext cx="267596" cy="272628"/>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5848325" y="7780009"/>
            <a:ext cx="3650474" cy="1014160"/>
            <a:chOff x="0" y="0"/>
            <a:chExt cx="386639" cy="107414"/>
          </a:xfrm>
        </p:grpSpPr>
        <p:sp>
          <p:nvSpPr>
            <p:cNvPr id="26" name="Freeform 26"/>
            <p:cNvSpPr/>
            <p:nvPr/>
          </p:nvSpPr>
          <p:spPr>
            <a:xfrm>
              <a:off x="0" y="0"/>
              <a:ext cx="386639" cy="107414"/>
            </a:xfrm>
            <a:custGeom>
              <a:avLst/>
              <a:gdLst/>
              <a:ahLst/>
              <a:cxnLst/>
              <a:rect l="l" t="t" r="r" b="b"/>
              <a:pathLst>
                <a:path w="386639" h="107414">
                  <a:moveTo>
                    <a:pt x="53020" y="0"/>
                  </a:moveTo>
                  <a:lnTo>
                    <a:pt x="333619" y="0"/>
                  </a:lnTo>
                  <a:cubicBezTo>
                    <a:pt x="362901" y="0"/>
                    <a:pt x="386639" y="23738"/>
                    <a:pt x="386639" y="53020"/>
                  </a:cubicBezTo>
                  <a:lnTo>
                    <a:pt x="386639" y="54394"/>
                  </a:lnTo>
                  <a:cubicBezTo>
                    <a:pt x="386639" y="83677"/>
                    <a:pt x="362901" y="107414"/>
                    <a:pt x="333619" y="107414"/>
                  </a:cubicBezTo>
                  <a:lnTo>
                    <a:pt x="53020" y="107414"/>
                  </a:lnTo>
                  <a:cubicBezTo>
                    <a:pt x="38958" y="107414"/>
                    <a:pt x="25472" y="101828"/>
                    <a:pt x="15529" y="91885"/>
                  </a:cubicBezTo>
                  <a:cubicBezTo>
                    <a:pt x="5586" y="81942"/>
                    <a:pt x="0" y="68456"/>
                    <a:pt x="0" y="54394"/>
                  </a:cubicBezTo>
                  <a:lnTo>
                    <a:pt x="0" y="53020"/>
                  </a:lnTo>
                  <a:cubicBezTo>
                    <a:pt x="0" y="23738"/>
                    <a:pt x="23738" y="0"/>
                    <a:pt x="53020" y="0"/>
                  </a:cubicBezTo>
                  <a:close/>
                </a:path>
              </a:pathLst>
            </a:custGeom>
            <a:solidFill>
              <a:srgbClr val="2F75BA"/>
            </a:solidFill>
          </p:spPr>
        </p:sp>
        <p:sp>
          <p:nvSpPr>
            <p:cNvPr id="27" name="TextBox 27"/>
            <p:cNvSpPr txBox="1"/>
            <p:nvPr/>
          </p:nvSpPr>
          <p:spPr>
            <a:xfrm>
              <a:off x="0" y="-38100"/>
              <a:ext cx="386639" cy="145514"/>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6140315" y="8035570"/>
            <a:ext cx="213301" cy="21330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0" name="TextBox 30"/>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grpSp>
        <p:nvGrpSpPr>
          <p:cNvPr id="31" name="Group 31"/>
          <p:cNvGrpSpPr/>
          <p:nvPr/>
        </p:nvGrpSpPr>
        <p:grpSpPr>
          <a:xfrm>
            <a:off x="1028700" y="501142"/>
            <a:ext cx="213301" cy="213301"/>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3" name="TextBox 33"/>
            <p:cNvSpPr txBox="1"/>
            <p:nvPr/>
          </p:nvSpPr>
          <p:spPr>
            <a:xfrm>
              <a:off x="76200" y="76200"/>
              <a:ext cx="660400" cy="660400"/>
            </a:xfrm>
            <a:prstGeom prst="rect">
              <a:avLst/>
            </a:prstGeom>
          </p:spPr>
          <p:txBody>
            <a:bodyPr lIns="0" tIns="0" rIns="0" bIns="0" rtlCol="0" anchor="ctr"/>
            <a:lstStyle/>
            <a:p>
              <a:pPr algn="ctr">
                <a:lnSpc>
                  <a:spcPts val="560"/>
                </a:lnSpc>
              </a:pPr>
              <a:endParaRPr/>
            </a:p>
          </p:txBody>
        </p:sp>
      </p:grpSp>
      <p:sp>
        <p:nvSpPr>
          <p:cNvPr id="34" name="TextBox 34"/>
          <p:cNvSpPr txBox="1"/>
          <p:nvPr/>
        </p:nvSpPr>
        <p:spPr>
          <a:xfrm>
            <a:off x="1474774" y="2607610"/>
            <a:ext cx="5435551"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H2: Gender Pay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9246" y="1644163"/>
            <a:ext cx="16549507" cy="8419562"/>
          </a:xfrm>
          <a:custGeom>
            <a:avLst/>
            <a:gdLst/>
            <a:ahLst/>
            <a:cxnLst/>
            <a:rect l="l" t="t" r="r" b="b"/>
            <a:pathLst>
              <a:path w="16549507" h="8419562">
                <a:moveTo>
                  <a:pt x="0" y="0"/>
                </a:moveTo>
                <a:lnTo>
                  <a:pt x="16549508" y="0"/>
                </a:lnTo>
                <a:lnTo>
                  <a:pt x="16549508" y="8419562"/>
                </a:lnTo>
                <a:lnTo>
                  <a:pt x="0" y="8419562"/>
                </a:lnTo>
                <a:lnTo>
                  <a:pt x="0" y="0"/>
                </a:lnTo>
                <a:close/>
              </a:path>
            </a:pathLst>
          </a:custGeom>
          <a:blipFill>
            <a:blip r:embed="rId2"/>
            <a:stretch>
              <a:fillRect/>
            </a:stretch>
          </a:blipFill>
        </p:spPr>
      </p:sp>
      <p:sp>
        <p:nvSpPr>
          <p:cNvPr id="3" name="TextBox 3"/>
          <p:cNvSpPr txBox="1"/>
          <p:nvPr/>
        </p:nvSpPr>
        <p:spPr>
          <a:xfrm>
            <a:off x="2469770" y="337037"/>
            <a:ext cx="13348461" cy="1307125"/>
          </a:xfrm>
          <a:prstGeom prst="rect">
            <a:avLst/>
          </a:prstGeom>
        </p:spPr>
        <p:txBody>
          <a:bodyPr lIns="0" tIns="0" rIns="0" bIns="0" rtlCol="0" anchor="t">
            <a:spAutoFit/>
          </a:bodyPr>
          <a:lstStyle/>
          <a:p>
            <a:pPr algn="ctr">
              <a:lnSpc>
                <a:spcPts val="5255"/>
              </a:lnSpc>
            </a:pPr>
            <a:r>
              <a:rPr lang="en-US" sz="3753" b="1">
                <a:solidFill>
                  <a:srgbClr val="203162"/>
                </a:solidFill>
                <a:latin typeface="Canva Sans Bold"/>
                <a:ea typeface="Canva Sans Bold"/>
                <a:cs typeface="Canva Sans Bold"/>
                <a:sym typeface="Canva Sans Bold"/>
              </a:rPr>
              <a:t>Gender-Based Salary Distribution: </a:t>
            </a:r>
          </a:p>
          <a:p>
            <a:pPr algn="ctr">
              <a:lnSpc>
                <a:spcPts val="5255"/>
              </a:lnSpc>
            </a:pPr>
            <a:r>
              <a:rPr lang="en-US" sz="3753" b="1">
                <a:solidFill>
                  <a:srgbClr val="203162"/>
                </a:solidFill>
                <a:latin typeface="Canva Sans Bold"/>
                <a:ea typeface="Canva Sans Bold"/>
                <a:cs typeface="Canva Sans Bold"/>
                <a:sym typeface="Canva Sans Bold"/>
              </a:rPr>
              <a:t>A Visual Comparison of Male vs. Female Earnings</a:t>
            </a: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1118</Words>
  <Application>Microsoft Office PowerPoint</Application>
  <PresentationFormat>Custom</PresentationFormat>
  <Paragraphs>80</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Canva Sans Bold</vt:lpstr>
      <vt:lpstr>Canva Sans</vt:lpstr>
      <vt:lpstr>Open Sauce Bold</vt:lpstr>
      <vt:lpstr>Lexend Deca</vt:lpstr>
      <vt:lpstr>Themysion</vt:lpstr>
      <vt:lpstr>Quicksand Bold</vt:lpstr>
      <vt:lpstr>Futura Display</vt:lpstr>
      <vt:lpstr>League Gothic</vt:lpstr>
      <vt:lpstr>Calibri</vt:lpstr>
      <vt:lpstr>Arial</vt:lpstr>
      <vt:lpstr>Gliker Semi-Bold</vt:lpstr>
      <vt:lpstr>Agrandir Bold</vt:lpstr>
      <vt:lpstr>Open Sauce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Katrina Marchesi</dc:title>
  <dc:creator>meenakshi iyer</dc:creator>
  <cp:lastModifiedBy>meenakshi iyer</cp:lastModifiedBy>
  <cp:revision>3</cp:revision>
  <dcterms:created xsi:type="dcterms:W3CDTF">2006-08-16T00:00:00Z</dcterms:created>
  <dcterms:modified xsi:type="dcterms:W3CDTF">2025-04-10T18:13:33Z</dcterms:modified>
  <dc:identifier>DAGjy7RHB_A</dc:identifier>
</cp:coreProperties>
</file>