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embeddedFontLst>
    <p:embeddedFont>
      <p:font typeface="Questrial"/>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Questrial-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Shape 50"/>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1" name="Shape 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Calibri"/>
              <a:buNone/>
            </a:pPr>
            <a:r>
              <a:rPr b="0" i="0" lang="en-US" sz="1200" u="none" cap="none" strike="noStrike">
                <a:solidFill>
                  <a:schemeClr val="dk1"/>
                </a:solidFill>
                <a:latin typeface="Calibri"/>
                <a:ea typeface="Calibri"/>
                <a:cs typeface="Calibri"/>
                <a:sym typeface="Calibri"/>
              </a:rPr>
              <a:t>Notice here that Spark only takes off mid 2014 - it was made a top-level Apache project in February 2014. 1.0 release was in May 2014. Since then hadoop has drifted down and </a:t>
            </a:r>
            <a:r>
              <a:rPr lang="en-US"/>
              <a:t>Spark has taken over.</a:t>
            </a:r>
          </a:p>
        </p:txBody>
      </p:sp>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Calibri"/>
              <a:buNone/>
            </a:pPr>
            <a:r>
              <a:rPr lang="en-US"/>
              <a:t>The 2017 survey didn’t ask about Spark, only programming languages. </a:t>
            </a:r>
            <a:r>
              <a:rPr b="0" i="0" lang="en-US" sz="1200" u="none" cap="none" strike="noStrike">
                <a:solidFill>
                  <a:schemeClr val="dk1"/>
                </a:solidFill>
                <a:latin typeface="Calibri"/>
                <a:ea typeface="Calibri"/>
                <a:cs typeface="Calibri"/>
                <a:sym typeface="Calibri"/>
              </a:rPr>
              <a:t>So let’s start getting in to Spark...</a:t>
            </a:r>
          </a:p>
        </p:txBody>
      </p:sp>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We’re going to gloss over the scheduler and cluster layers for now</a:t>
            </a:r>
            <a:r>
              <a:rPr lang="en-US"/>
              <a:t>. You’re going to use them on our cluster but they’ll be transparent to you.</a:t>
            </a:r>
          </a:p>
        </p:txBody>
      </p:sp>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Calibri"/>
              <a:buNone/>
            </a:pPr>
            <a:r>
              <a:rPr lang="en-US"/>
              <a:t>I’ll talk briefly about the different types of data structures used by Spark so you can understand some of the tutorials and code you see on the internet.</a:t>
            </a:r>
          </a:p>
          <a:p>
            <a:pPr indent="0" lvl="0" marL="0" marR="0" rtl="0" algn="l">
              <a:spcBef>
                <a:spcPts val="0"/>
              </a:spcBef>
              <a:buClr>
                <a:schemeClr val="dk1"/>
              </a:buClr>
              <a:buSzPct val="25000"/>
              <a:buFont typeface="Calibri"/>
              <a:buNone/>
            </a:pPr>
            <a:r>
              <a:t/>
            </a:r>
            <a:endParaRPr/>
          </a:p>
          <a:p>
            <a:pPr indent="0" lvl="0" marL="0" marR="0" rtl="0" algn="l">
              <a:spcBef>
                <a:spcPts val="0"/>
              </a:spcBef>
              <a:buClr>
                <a:schemeClr val="dk1"/>
              </a:buClr>
              <a:buSzPct val="25000"/>
              <a:buFont typeface="Calibri"/>
              <a:buNone/>
            </a:pPr>
            <a:r>
              <a:rPr lang="en-US"/>
              <a:t>First was RDD</a:t>
            </a:r>
          </a:p>
        </p:txBody>
      </p:sp>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46" name="Shape 1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Spark is evolving </a:t>
            </a:r>
            <a:r>
              <a:rPr lang="en-US"/>
              <a:t>rapidly</a:t>
            </a:r>
            <a:r>
              <a:rPr b="0" i="0" lang="en-US" sz="1200" u="none" cap="none" strike="noStrike">
                <a:solidFill>
                  <a:schemeClr val="dk1"/>
                </a:solidFill>
                <a:latin typeface="Calibri"/>
                <a:ea typeface="Calibri"/>
                <a:cs typeface="Calibri"/>
                <a:sym typeface="Calibri"/>
              </a:rPr>
              <a:t> as more people use it and figure out what the easiest ways of expressing their ideas are.</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We’re using DataFrames today for all our work but remember, you can seamlessly interact with the underlying RDD if you need to and you can express most of the DataFrame operations as SQL if you prefer.</a:t>
            </a: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52" name="Shape 1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This community is really smart and the performance and ease-of-use improvements are happening at an insane rate.</a:t>
            </a:r>
          </a:p>
        </p:txBody>
      </p:sp>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To Jupyter Notebook</a:t>
            </a: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To Jupyter Notebook</a:t>
            </a: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To Jupyter Notebook</a:t>
            </a: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58" name="Shape 58"/>
          <p:cNvSpPr txBox="1"/>
          <p:nvPr>
            <p:ph idx="12" type="sldNum"/>
          </p:nvPr>
        </p:nvSpPr>
        <p:spPr>
          <a:xfrm>
            <a:off x="3884612" y="8685213"/>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To Jupyter Notebook</a:t>
            </a: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To Jupyter Notebook</a:t>
            </a: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88" name="Shape 1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To Jupyter Notebook</a:t>
            </a: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68" name="Shape 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There are a lot of introductions to Spark that start with descriptions of the internals. I wanted this introduction to come from the direction of demonstrating how it feels to use Spark. We’re not going to talk about distributed computing theory or how data structures are managed. The Wikipedia page has a quick overview of that sort of thing and it’s a nice read if you already know a lot of CS terms.</a:t>
            </a:r>
          </a:p>
        </p:txBody>
      </p:sp>
      <p:sp>
        <p:nvSpPr>
          <p:cNvPr id="76" name="Shape 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Why would you want to spend time learning Spark?</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I’ll look at each of these questions in the reverse order.</a:t>
            </a: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2" name="Shape 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Let’s start with a description of what “hadoop” is. Hadoop is a collection of open source software projects supported by the Apache Foundation written to do distributed data processing and storage on many commodity computers. Private companies (HortonWorks, Cloudera) bundle and distribute this software:</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228600" lvl="0" marL="457200" marR="0" rtl="0" algn="l">
              <a:spcBef>
                <a:spcPts val="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storage systems (HDFS, Hbase)</a:t>
            </a:r>
          </a:p>
          <a:p>
            <a:pPr indent="-228600" lvl="0" marL="457200" marR="0" rtl="0" algn="l">
              <a:spcBef>
                <a:spcPts val="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query &amp; storage engines (Hive)</a:t>
            </a:r>
          </a:p>
          <a:p>
            <a:pPr indent="-228600" lvl="0" marL="457200" marR="0" rtl="0" algn="l">
              <a:spcBef>
                <a:spcPts val="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computation engines (MapReduce)</a:t>
            </a:r>
          </a:p>
          <a:p>
            <a:pPr indent="-228600" lvl="0" marL="457200" marR="0" rtl="0" algn="l">
              <a:spcBef>
                <a:spcPts val="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workflow (oozie)</a:t>
            </a:r>
          </a:p>
          <a:p>
            <a:pPr indent="-228600" lvl="0" marL="457200" marR="0" rtl="0" algn="l">
              <a:spcBef>
                <a:spcPts val="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machine learning (mahout)</a:t>
            </a:r>
          </a:p>
          <a:p>
            <a:pPr indent="-228600" lvl="0" marL="457200" marR="0" rtl="0" algn="l">
              <a:spcBef>
                <a:spcPts val="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streaming (Storm)</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Spark is perhaps most frequently discussed as a replacement for MapReduce but it does much more - in fact it does a lot of what is shown here.</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Calibri"/>
                <a:ea typeface="Calibri"/>
                <a:cs typeface="Calibri"/>
                <a:sym typeface="Calibri"/>
              </a:rPr>
              <a:t>But it’s complicated. Many of these tools use each other and many are modular and can be exchanged. For example, Spark includes a ML API that implements common algorithms which are faster than Mahout’s implementation on MapReduce. So, Mahout is moving to using Spark instead of MapReduce. Many people store data for Spark in HDFS or Hive.</a:t>
            </a:r>
          </a:p>
        </p:txBody>
      </p:sp>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rPr b="0" i="0" lang="en-US" sz="1200" u="none" cap="none" strike="noStrike">
                <a:solidFill>
                  <a:schemeClr val="dk1"/>
                </a:solidFill>
                <a:latin typeface="Calibri"/>
                <a:ea typeface="Calibri"/>
                <a:cs typeface="Calibri"/>
                <a:sym typeface="Calibri"/>
              </a:rPr>
              <a:t>It’s important to understand that Apache MapReduce is </a:t>
            </a:r>
            <a:r>
              <a:rPr lang="en-US"/>
              <a:t>one</a:t>
            </a:r>
            <a:r>
              <a:rPr b="0" i="0" lang="en-US" sz="1200" u="none" cap="none" strike="noStrike">
                <a:solidFill>
                  <a:schemeClr val="dk1"/>
                </a:solidFill>
                <a:latin typeface="Calibri"/>
                <a:ea typeface="Calibri"/>
                <a:cs typeface="Calibri"/>
                <a:sym typeface="Calibri"/>
              </a:rPr>
              <a:t> implementation of the map-reduce method of computation. When we talk about map-reduce in Spark, we’re not talking about the Apache MapReduce software that is part of the Hadoop ecosystem.</a:t>
            </a:r>
          </a:p>
        </p:txBody>
      </p:sp>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Wikipedia overview of Spark really isn’t too bad - if you already know some CS terms.</a:t>
            </a:r>
          </a:p>
        </p:txBody>
      </p:sp>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14" name="Shape 1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685800" y="2130425"/>
            <a:ext cx="7772400" cy="1470024"/>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2"/>
              </a:buClr>
              <a:buFont typeface="Arial"/>
              <a:buNone/>
              <a:defRPr b="0"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00" u="none" cap="none" strike="noStrike">
                <a:solidFill>
                  <a:schemeClr val="dk2"/>
                </a:solidFill>
                <a:latin typeface="Arial"/>
                <a:ea typeface="Arial"/>
                <a:cs typeface="Arial"/>
                <a:sym typeface="Arial"/>
              </a:defRPr>
            </a:lvl9pPr>
          </a:lstStyle>
          <a:p/>
        </p:txBody>
      </p:sp>
      <p:sp>
        <p:nvSpPr>
          <p:cNvPr id="15" name="Shape 15"/>
          <p:cNvSpPr txBox="1"/>
          <p:nvPr>
            <p:ph idx="1" type="subTitle"/>
          </p:nvPr>
        </p:nvSpPr>
        <p:spPr>
          <a:xfrm>
            <a:off x="1371600" y="3886200"/>
            <a:ext cx="6400799" cy="1752600"/>
          </a:xfrm>
          <a:prstGeom prst="rect">
            <a:avLst/>
          </a:prstGeom>
          <a:noFill/>
          <a:ln>
            <a:noFill/>
          </a:ln>
        </p:spPr>
        <p:txBody>
          <a:bodyPr anchorCtr="0" anchor="t" bIns="91425" lIns="91425" rIns="91425" wrap="square" tIns="91425"/>
          <a:lstStyle>
            <a:lvl1pPr indent="0" lvl="0" marL="0" marR="0" rtl="0" algn="ctr">
              <a:lnSpc>
                <a:spcPct val="100000"/>
              </a:lnSpc>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ctr">
              <a:lnSpc>
                <a:spcPct val="100000"/>
              </a:lnSpc>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ctr">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ctr">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ctr">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ctr">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ctr">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ctr">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ctr">
              <a:lnSpc>
                <a:spcPct val="100000"/>
              </a:lnSpc>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43" name="Shape 43"/>
        <p:cNvGrpSpPr/>
        <p:nvPr/>
      </p:nvGrpSpPr>
      <p:grpSpPr>
        <a:xfrm>
          <a:off x="0" y="0"/>
          <a:ext cx="0" cy="0"/>
          <a:chOff x="0" y="0"/>
          <a:chExt cx="0" cy="0"/>
        </a:xfrm>
      </p:grpSpPr>
      <p:sp>
        <p:nvSpPr>
          <p:cNvPr id="44" name="Shape 44"/>
          <p:cNvSpPr txBox="1"/>
          <p:nvPr>
            <p:ph type="title"/>
          </p:nvPr>
        </p:nvSpPr>
        <p:spPr>
          <a:xfrm>
            <a:off x="457200" y="274637"/>
            <a:ext cx="3962399" cy="487361"/>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2"/>
              </a:buClr>
              <a:buFont typeface="Arial"/>
              <a:buNone/>
              <a:defRPr b="0"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00" u="none" cap="none" strike="noStrike">
                <a:solidFill>
                  <a:schemeClr val="dk2"/>
                </a:solidFill>
                <a:latin typeface="Arial"/>
                <a:ea typeface="Arial"/>
                <a:cs typeface="Arial"/>
                <a:sym typeface="Arial"/>
              </a:defRPr>
            </a:lvl9pPr>
          </a:lstStyle>
          <a:p/>
        </p:txBody>
      </p:sp>
      <p:sp>
        <p:nvSpPr>
          <p:cNvPr id="45" name="Shape 45"/>
          <p:cNvSpPr txBox="1"/>
          <p:nvPr>
            <p:ph idx="1" type="body"/>
          </p:nvPr>
        </p:nvSpPr>
        <p:spPr>
          <a:xfrm rot="5400000">
            <a:off x="2309018" y="-251618"/>
            <a:ext cx="4525963" cy="8229600"/>
          </a:xfrm>
          <a:prstGeom prst="rect">
            <a:avLst/>
          </a:prstGeom>
          <a:noFill/>
          <a:ln>
            <a:noFill/>
          </a:ln>
        </p:spPr>
        <p:txBody>
          <a:bodyPr anchorCtr="0" anchor="t" bIns="91425" lIns="91425" rIns="91425" wrap="square"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46" name="Shape 46"/>
        <p:cNvGrpSpPr/>
        <p:nvPr/>
      </p:nvGrpSpPr>
      <p:grpSpPr>
        <a:xfrm>
          <a:off x="0" y="0"/>
          <a:ext cx="0" cy="0"/>
          <a:chOff x="0" y="0"/>
          <a:chExt cx="0" cy="0"/>
        </a:xfrm>
      </p:grpSpPr>
      <p:sp>
        <p:nvSpPr>
          <p:cNvPr id="47" name="Shape 47"/>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2"/>
              </a:buClr>
              <a:buFont typeface="Arial"/>
              <a:buNone/>
              <a:defRPr b="0"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00" u="none" cap="none" strike="noStrike">
                <a:solidFill>
                  <a:schemeClr val="dk2"/>
                </a:solidFill>
                <a:latin typeface="Arial"/>
                <a:ea typeface="Arial"/>
                <a:cs typeface="Arial"/>
                <a:sym typeface="Arial"/>
              </a:defRPr>
            </a:lvl9pPr>
          </a:lstStyle>
          <a:p/>
        </p:txBody>
      </p:sp>
      <p:sp>
        <p:nvSpPr>
          <p:cNvPr id="48" name="Shape 48"/>
          <p:cNvSpPr txBox="1"/>
          <p:nvPr>
            <p:ph idx="1" type="body"/>
          </p:nvPr>
        </p:nvSpPr>
        <p:spPr>
          <a:xfrm rot="5400000">
            <a:off x="541337" y="190500"/>
            <a:ext cx="5851525" cy="6019799"/>
          </a:xfrm>
          <a:prstGeom prst="rect">
            <a:avLst/>
          </a:prstGeom>
          <a:noFill/>
          <a:ln>
            <a:noFill/>
          </a:ln>
        </p:spPr>
        <p:txBody>
          <a:bodyPr anchorCtr="0" anchor="t" bIns="91425" lIns="91425" rIns="91425" wrap="square"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457200" y="274637"/>
            <a:ext cx="3962399" cy="487361"/>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2"/>
              </a:buClr>
              <a:buFont typeface="Arial"/>
              <a:buNone/>
              <a:defRPr b="0"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00" u="none" cap="none" strike="noStrike">
                <a:solidFill>
                  <a:schemeClr val="dk2"/>
                </a:solidFill>
                <a:latin typeface="Arial"/>
                <a:ea typeface="Arial"/>
                <a:cs typeface="Arial"/>
                <a:sym typeface="Arial"/>
              </a:defRPr>
            </a:lvl9pPr>
          </a:lstStyle>
          <a:p/>
        </p:txBody>
      </p:sp>
      <p:sp>
        <p:nvSpPr>
          <p:cNvPr id="18" name="Shape 18"/>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63500" lvl="0" marL="342900" marR="0" rtl="0" algn="l">
              <a:lnSpc>
                <a:spcPct val="100000"/>
              </a:lnSpc>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698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254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25400" lvl="4" marL="20574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sp>
        <p:nvSpPr>
          <p:cNvPr id="20" name="Shape 20"/>
          <p:cNvSpPr txBox="1"/>
          <p:nvPr>
            <p:ph type="title"/>
          </p:nvPr>
        </p:nvSpPr>
        <p:spPr>
          <a:xfrm>
            <a:off x="722312" y="4406900"/>
            <a:ext cx="7772400" cy="1362075"/>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2"/>
              </a:buClr>
              <a:buFont typeface="Arial"/>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a:off x="722312" y="2906713"/>
            <a:ext cx="7772400" cy="1500187"/>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000000"/>
              </a:buClr>
              <a:buFont typeface="Arial"/>
              <a:buChar char="●"/>
              <a:defRPr b="0" i="0" sz="20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Char char="■"/>
              <a:defRPr b="0" i="0" sz="16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Char char="●"/>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Char char="○"/>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Char char="■"/>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Char char="●"/>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Char char="○"/>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2" name="Shape 22"/>
        <p:cNvGrpSpPr/>
        <p:nvPr/>
      </p:nvGrpSpPr>
      <p:grpSpPr>
        <a:xfrm>
          <a:off x="0" y="0"/>
          <a:ext cx="0" cy="0"/>
          <a:chOff x="0" y="0"/>
          <a:chExt cx="0" cy="0"/>
        </a:xfrm>
      </p:grpSpPr>
      <p:sp>
        <p:nvSpPr>
          <p:cNvPr id="23" name="Shape 23"/>
          <p:cNvSpPr txBox="1"/>
          <p:nvPr>
            <p:ph type="title"/>
          </p:nvPr>
        </p:nvSpPr>
        <p:spPr>
          <a:xfrm>
            <a:off x="457200" y="274637"/>
            <a:ext cx="3962399" cy="487361"/>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2"/>
              </a:buClr>
              <a:buFont typeface="Arial"/>
              <a:buNone/>
              <a:defRPr b="0"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00" u="none" cap="none" strike="noStrike">
                <a:solidFill>
                  <a:schemeClr val="dk2"/>
                </a:solidFill>
                <a:latin typeface="Arial"/>
                <a:ea typeface="Arial"/>
                <a:cs typeface="Arial"/>
                <a:sym typeface="Arial"/>
              </a:defRPr>
            </a:lvl9pPr>
          </a:lstStyle>
          <a:p/>
        </p:txBody>
      </p:sp>
      <p:sp>
        <p:nvSpPr>
          <p:cNvPr id="24" name="Shape 24"/>
          <p:cNvSpPr txBox="1"/>
          <p:nvPr>
            <p:ph idx="1" type="body"/>
          </p:nvPr>
        </p:nvSpPr>
        <p:spPr>
          <a:xfrm>
            <a:off x="457200" y="1600200"/>
            <a:ext cx="4038599" cy="4525963"/>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Font typeface="Arial"/>
              <a:buChar char="●"/>
              <a:defRPr b="0" i="0" sz="2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Char char="○"/>
              <a:defRPr b="0" i="0" sz="2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Char char="■"/>
              <a:defRPr b="0" i="0" sz="20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9pPr>
          </a:lstStyle>
          <a:p/>
        </p:txBody>
      </p:sp>
      <p:sp>
        <p:nvSpPr>
          <p:cNvPr id="25" name="Shape 25"/>
          <p:cNvSpPr txBox="1"/>
          <p:nvPr>
            <p:ph idx="2" type="body"/>
          </p:nvPr>
        </p:nvSpPr>
        <p:spPr>
          <a:xfrm>
            <a:off x="4648200" y="1600200"/>
            <a:ext cx="4038599" cy="4525963"/>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Font typeface="Arial"/>
              <a:buChar char="●"/>
              <a:defRPr b="0" i="0" sz="2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Char char="○"/>
              <a:defRPr b="0" i="0" sz="2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Char char="■"/>
              <a:defRPr b="0" i="0" sz="20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26" name="Shape 26"/>
        <p:cNvGrpSpPr/>
        <p:nvPr/>
      </p:nvGrpSpPr>
      <p:grpSpPr>
        <a:xfrm>
          <a:off x="0" y="0"/>
          <a:ext cx="0" cy="0"/>
          <a:chOff x="0" y="0"/>
          <a:chExt cx="0" cy="0"/>
        </a:xfrm>
      </p:grpSpPr>
      <p:sp>
        <p:nvSpPr>
          <p:cNvPr id="27" name="Shape 27"/>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2"/>
              </a:buClr>
              <a:buFont typeface="Arial"/>
              <a:buNone/>
              <a:defRPr b="0"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00" u="none" cap="none" strike="noStrike">
                <a:solidFill>
                  <a:schemeClr val="dk2"/>
                </a:solidFill>
                <a:latin typeface="Arial"/>
                <a:ea typeface="Arial"/>
                <a:cs typeface="Arial"/>
                <a:sym typeface="Arial"/>
              </a:defRPr>
            </a:lvl9pPr>
          </a:lstStyle>
          <a:p/>
        </p:txBody>
      </p:sp>
      <p:sp>
        <p:nvSpPr>
          <p:cNvPr id="28" name="Shape 28"/>
          <p:cNvSpPr txBox="1"/>
          <p:nvPr>
            <p:ph idx="1" type="body"/>
          </p:nvPr>
        </p:nvSpPr>
        <p:spPr>
          <a:xfrm>
            <a:off x="457200" y="1535112"/>
            <a:ext cx="4040187" cy="639762"/>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000000"/>
              </a:buClr>
              <a:buFont typeface="Arial"/>
              <a:buChar char="●"/>
              <a:defRPr b="1"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Char char="○"/>
              <a:defRPr b="1" i="0" sz="20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Char char="■"/>
              <a:defRPr b="1"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Char char="●"/>
              <a:defRPr b="1" i="0" sz="16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Char char="○"/>
              <a:defRPr b="1" i="0" sz="16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Char char="■"/>
              <a:defRPr b="1" i="0" sz="16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Char char="●"/>
              <a:defRPr b="1" i="0" sz="16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Char char="○"/>
              <a:defRPr b="1" i="0" sz="16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Char char="■"/>
              <a:defRPr b="1" i="0" sz="1600" u="none" cap="none" strike="noStrike">
                <a:solidFill>
                  <a:srgbClr val="000000"/>
                </a:solidFill>
                <a:latin typeface="Arial"/>
                <a:ea typeface="Arial"/>
                <a:cs typeface="Arial"/>
                <a:sym typeface="Arial"/>
              </a:defRPr>
            </a:lvl9pPr>
          </a:lstStyle>
          <a:p/>
        </p:txBody>
      </p:sp>
      <p:sp>
        <p:nvSpPr>
          <p:cNvPr id="29" name="Shape 29"/>
          <p:cNvSpPr txBox="1"/>
          <p:nvPr>
            <p:ph idx="2" type="body"/>
          </p:nvPr>
        </p:nvSpPr>
        <p:spPr>
          <a:xfrm>
            <a:off x="457200" y="2174875"/>
            <a:ext cx="4040187" cy="3951287"/>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Font typeface="Arial"/>
              <a:buChar char="●"/>
              <a:defRPr b="0" i="0" sz="2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Char char="○"/>
              <a:defRPr b="0" i="0" sz="20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Char char="●"/>
              <a:defRPr b="0" i="0" sz="16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Char char="○"/>
              <a:defRPr b="0" i="0" sz="16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Char char="■"/>
              <a:defRPr b="0" i="0" sz="16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Char char="●"/>
              <a:defRPr b="0" i="0" sz="16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Char char="○"/>
              <a:defRPr b="0" i="0" sz="16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Char char="■"/>
              <a:defRPr b="0" i="0" sz="1600" u="none" cap="none" strike="noStrike">
                <a:solidFill>
                  <a:srgbClr val="000000"/>
                </a:solidFill>
                <a:latin typeface="Arial"/>
                <a:ea typeface="Arial"/>
                <a:cs typeface="Arial"/>
                <a:sym typeface="Arial"/>
              </a:defRPr>
            </a:lvl9pPr>
          </a:lstStyle>
          <a:p/>
        </p:txBody>
      </p:sp>
      <p:sp>
        <p:nvSpPr>
          <p:cNvPr id="30" name="Shape 30"/>
          <p:cNvSpPr txBox="1"/>
          <p:nvPr>
            <p:ph idx="3" type="body"/>
          </p:nvPr>
        </p:nvSpPr>
        <p:spPr>
          <a:xfrm>
            <a:off x="4645025" y="1535112"/>
            <a:ext cx="4041774" cy="639762"/>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000000"/>
              </a:buClr>
              <a:buFont typeface="Arial"/>
              <a:buChar char="●"/>
              <a:defRPr b="1"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Char char="○"/>
              <a:defRPr b="1" i="0" sz="20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Char char="■"/>
              <a:defRPr b="1"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Char char="●"/>
              <a:defRPr b="1" i="0" sz="16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Char char="○"/>
              <a:defRPr b="1" i="0" sz="16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Char char="■"/>
              <a:defRPr b="1" i="0" sz="16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Char char="●"/>
              <a:defRPr b="1" i="0" sz="16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Char char="○"/>
              <a:defRPr b="1" i="0" sz="16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Char char="■"/>
              <a:defRPr b="1" i="0" sz="1600" u="none" cap="none" strike="noStrike">
                <a:solidFill>
                  <a:srgbClr val="000000"/>
                </a:solidFill>
                <a:latin typeface="Arial"/>
                <a:ea typeface="Arial"/>
                <a:cs typeface="Arial"/>
                <a:sym typeface="Arial"/>
              </a:defRPr>
            </a:lvl9pPr>
          </a:lstStyle>
          <a:p/>
        </p:txBody>
      </p:sp>
      <p:sp>
        <p:nvSpPr>
          <p:cNvPr id="31" name="Shape 31"/>
          <p:cNvSpPr txBox="1"/>
          <p:nvPr>
            <p:ph idx="4" type="body"/>
          </p:nvPr>
        </p:nvSpPr>
        <p:spPr>
          <a:xfrm>
            <a:off x="4645025" y="2174875"/>
            <a:ext cx="4041774" cy="3951287"/>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Font typeface="Arial"/>
              <a:buChar char="●"/>
              <a:defRPr b="0" i="0" sz="2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Char char="○"/>
              <a:defRPr b="0" i="0" sz="20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Char char="■"/>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Char char="●"/>
              <a:defRPr b="0" i="0" sz="16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Char char="○"/>
              <a:defRPr b="0" i="0" sz="16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Char char="■"/>
              <a:defRPr b="0" i="0" sz="16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Char char="●"/>
              <a:defRPr b="0" i="0" sz="16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Char char="○"/>
              <a:defRPr b="0" i="0" sz="16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Char char="■"/>
              <a:defRPr b="0" i="0" sz="1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txBox="1"/>
          <p:nvPr>
            <p:ph type="title"/>
          </p:nvPr>
        </p:nvSpPr>
        <p:spPr>
          <a:xfrm>
            <a:off x="457200" y="274637"/>
            <a:ext cx="3962399" cy="487361"/>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2"/>
              </a:buClr>
              <a:buFont typeface="Arial"/>
              <a:buNone/>
              <a:defRPr b="0"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35" name="Shape 35"/>
        <p:cNvGrpSpPr/>
        <p:nvPr/>
      </p:nvGrpSpPr>
      <p:grpSpPr>
        <a:xfrm>
          <a:off x="0" y="0"/>
          <a:ext cx="0" cy="0"/>
          <a:chOff x="0" y="0"/>
          <a:chExt cx="0" cy="0"/>
        </a:xfrm>
      </p:grpSpPr>
      <p:sp>
        <p:nvSpPr>
          <p:cNvPr id="36" name="Shape 36"/>
          <p:cNvSpPr txBox="1"/>
          <p:nvPr>
            <p:ph type="title"/>
          </p:nvPr>
        </p:nvSpPr>
        <p:spPr>
          <a:xfrm>
            <a:off x="457200" y="273050"/>
            <a:ext cx="3008313" cy="1162049"/>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00" u="none" cap="none" strike="noStrike">
                <a:solidFill>
                  <a:schemeClr val="dk2"/>
                </a:solidFill>
                <a:latin typeface="Arial"/>
                <a:ea typeface="Arial"/>
                <a:cs typeface="Arial"/>
                <a:sym typeface="Arial"/>
              </a:defRPr>
            </a:lvl9pPr>
          </a:lstStyle>
          <a:p/>
        </p:txBody>
      </p:sp>
      <p:sp>
        <p:nvSpPr>
          <p:cNvPr id="37" name="Shape 37"/>
          <p:cNvSpPr txBox="1"/>
          <p:nvPr>
            <p:ph idx="1" type="body"/>
          </p:nvPr>
        </p:nvSpPr>
        <p:spPr>
          <a:xfrm>
            <a:off x="3575050" y="273050"/>
            <a:ext cx="5111750" cy="585311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Font typeface="Arial"/>
              <a:buChar char="●"/>
              <a:defRPr b="0" i="0" sz="32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Char char="○"/>
              <a:defRPr b="0" i="0" sz="2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Char char="■"/>
              <a:defRPr b="0" i="0" sz="2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Char char="●"/>
              <a:defRPr b="0" i="0" sz="20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Char char="○"/>
              <a:defRPr b="0" i="0" sz="20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Char char="■"/>
              <a:defRPr b="0" i="0" sz="20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Char char="●"/>
              <a:defRPr b="0" i="0" sz="20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Char char="○"/>
              <a:defRPr b="0" i="0" sz="20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Char char="■"/>
              <a:defRPr b="0" i="0" sz="2000" u="none" cap="none" strike="noStrike">
                <a:solidFill>
                  <a:srgbClr val="000000"/>
                </a:solidFill>
                <a:latin typeface="Arial"/>
                <a:ea typeface="Arial"/>
                <a:cs typeface="Arial"/>
                <a:sym typeface="Arial"/>
              </a:defRPr>
            </a:lvl9pPr>
          </a:lstStyle>
          <a:p/>
        </p:txBody>
      </p:sp>
      <p:sp>
        <p:nvSpPr>
          <p:cNvPr id="38" name="Shape 38"/>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Font typeface="Arial"/>
              <a:buChar char="●"/>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Char char="○"/>
              <a:defRPr b="0" i="0" sz="12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Char char="■"/>
              <a:defRPr b="0" i="0" sz="10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Char char="●"/>
              <a:defRPr b="0" i="0" sz="9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Char char="○"/>
              <a:defRPr b="0" i="0" sz="9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Char char="■"/>
              <a:defRPr b="0" i="0" sz="9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Char char="●"/>
              <a:defRPr b="0" i="0" sz="9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Char char="○"/>
              <a:defRPr b="0" i="0" sz="9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Char char="■"/>
              <a:defRPr b="0" i="0" sz="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39" name="Shape 39"/>
        <p:cNvGrpSpPr/>
        <p:nvPr/>
      </p:nvGrpSpPr>
      <p:grpSpPr>
        <a:xfrm>
          <a:off x="0" y="0"/>
          <a:ext cx="0" cy="0"/>
          <a:chOff x="0" y="0"/>
          <a:chExt cx="0" cy="0"/>
        </a:xfrm>
      </p:grpSpPr>
      <p:sp>
        <p:nvSpPr>
          <p:cNvPr id="40" name="Shape 40"/>
          <p:cNvSpPr txBox="1"/>
          <p:nvPr>
            <p:ph type="title"/>
          </p:nvPr>
        </p:nvSpPr>
        <p:spPr>
          <a:xfrm>
            <a:off x="1792288" y="4800600"/>
            <a:ext cx="5486399" cy="566737"/>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2"/>
              </a:buClr>
              <a:buFont typeface="Arial"/>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00" u="none" cap="none" strike="noStrike">
                <a:solidFill>
                  <a:schemeClr val="dk2"/>
                </a:solidFill>
                <a:latin typeface="Arial"/>
                <a:ea typeface="Arial"/>
                <a:cs typeface="Arial"/>
                <a:sym typeface="Arial"/>
              </a:defRPr>
            </a:lvl9pPr>
          </a:lstStyle>
          <a:p/>
        </p:txBody>
      </p:sp>
      <p:sp>
        <p:nvSpPr>
          <p:cNvPr id="41" name="Shape 41"/>
          <p:cNvSpPr/>
          <p:nvPr>
            <p:ph idx="2" type="pic"/>
          </p:nvPr>
        </p:nvSpPr>
        <p:spPr>
          <a:xfrm>
            <a:off x="1792288" y="612775"/>
            <a:ext cx="5486399" cy="4114800"/>
          </a:xfrm>
          <a:prstGeom prst="rect">
            <a:avLst/>
          </a:prstGeom>
          <a:noFill/>
          <a:ln>
            <a:noFill/>
          </a:ln>
        </p:spPr>
        <p:txBody>
          <a:bodyPr anchorCtr="0" anchor="ctr" bIns="91425" lIns="91425" rIns="91425" wrap="square" tIns="91425"/>
          <a:lstStyle>
            <a:lvl1pPr lvl="0">
              <a:spcBef>
                <a:spcPts val="0"/>
              </a:spcBef>
              <a:buNone/>
              <a:defRPr/>
            </a:lvl1pPr>
          </a:lstStyle>
          <a:p/>
        </p:txBody>
      </p:sp>
      <p:sp>
        <p:nvSpPr>
          <p:cNvPr id="42" name="Shape 42"/>
          <p:cNvSpPr txBox="1"/>
          <p:nvPr>
            <p:ph idx="1" type="body"/>
          </p:nvPr>
        </p:nvSpPr>
        <p:spPr>
          <a:xfrm>
            <a:off x="1792288" y="5367337"/>
            <a:ext cx="5486399" cy="804861"/>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Font typeface="Arial"/>
              <a:buChar char="●"/>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Char char="○"/>
              <a:defRPr b="0" i="0" sz="12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Char char="■"/>
              <a:defRPr b="0" i="0" sz="10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Char char="●"/>
              <a:defRPr b="0" i="0" sz="9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Char char="○"/>
              <a:defRPr b="0" i="0" sz="9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Char char="■"/>
              <a:defRPr b="0" i="0" sz="9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Char char="●"/>
              <a:defRPr b="0" i="0" sz="9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Char char="○"/>
              <a:defRPr b="0" i="0" sz="9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Char char="■"/>
              <a:defRPr b="0" i="0" sz="9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1">
            <a:alphaModFix/>
          </a:blip>
          <a:srcRect b="0" l="0" r="0" t="0"/>
          <a:stretch/>
        </p:blipFill>
        <p:spPr>
          <a:xfrm>
            <a:off x="0" y="0"/>
            <a:ext cx="9129370" cy="6847027"/>
          </a:xfrm>
          <a:prstGeom prst="rect">
            <a:avLst/>
          </a:prstGeom>
          <a:noFill/>
          <a:ln>
            <a:noFill/>
          </a:ln>
        </p:spPr>
      </p:pic>
      <p:sp>
        <p:nvSpPr>
          <p:cNvPr id="11" name="Shape 11"/>
          <p:cNvSpPr txBox="1"/>
          <p:nvPr>
            <p:ph type="title"/>
          </p:nvPr>
        </p:nvSpPr>
        <p:spPr>
          <a:xfrm>
            <a:off x="457200" y="274637"/>
            <a:ext cx="3962399" cy="487361"/>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2"/>
              </a:buClr>
              <a:buFont typeface="Arial"/>
              <a:buNone/>
              <a:defRPr b="0"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00" u="none" cap="none" strike="noStrike">
                <a:solidFill>
                  <a:schemeClr val="dk2"/>
                </a:solidFill>
                <a:latin typeface="Arial"/>
                <a:ea typeface="Arial"/>
                <a:cs typeface="Arial"/>
                <a:sym typeface="Arial"/>
              </a:defRPr>
            </a:lvl9pPr>
          </a:lstStyle>
          <a:p/>
        </p:txBody>
      </p:sp>
      <p:sp>
        <p:nvSpPr>
          <p:cNvPr id="12" name="Shape 12"/>
          <p:cNvSpPr txBox="1"/>
          <p:nvPr/>
        </p:nvSpPr>
        <p:spPr>
          <a:xfrm>
            <a:off x="8637292" y="6550223"/>
            <a:ext cx="506707" cy="307777"/>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1" i="0" lang="en-US" sz="1400" u="none" cap="none" strike="noStrike">
                <a:solidFill>
                  <a:schemeClr val="lt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7.pn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0" Type="http://schemas.openxmlformats.org/officeDocument/2006/relationships/image" Target="../media/image15.jp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hadoopecosystemtable.github.io/" TargetMode="External"/><Relationship Id="rId4" Type="http://schemas.openxmlformats.org/officeDocument/2006/relationships/image" Target="../media/image3.jpg"/><Relationship Id="rId9" Type="http://schemas.openxmlformats.org/officeDocument/2006/relationships/image" Target="../media/image11.jp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 name="Shape 52"/>
        <p:cNvGrpSpPr/>
        <p:nvPr/>
      </p:nvGrpSpPr>
      <p:grpSpPr>
        <a:xfrm>
          <a:off x="0" y="0"/>
          <a:ext cx="0" cy="0"/>
          <a:chOff x="0" y="0"/>
          <a:chExt cx="0" cy="0"/>
        </a:xfrm>
      </p:grpSpPr>
      <p:sp>
        <p:nvSpPr>
          <p:cNvPr id="53" name="Shape 53"/>
          <p:cNvSpPr txBox="1"/>
          <p:nvPr/>
        </p:nvSpPr>
        <p:spPr>
          <a:xfrm>
            <a:off x="491100" y="1273225"/>
            <a:ext cx="7780800" cy="4996200"/>
          </a:xfrm>
          <a:prstGeom prst="rect">
            <a:avLst/>
          </a:prstGeom>
          <a:noFill/>
          <a:ln>
            <a:noFill/>
          </a:ln>
        </p:spPr>
        <p:txBody>
          <a:bodyPr anchorCtr="0" anchor="t" bIns="45700" lIns="91425" rIns="91425" wrap="square" tIns="45700">
            <a:noAutofit/>
          </a:bodyPr>
          <a:lstStyle/>
          <a:p>
            <a:pPr lvl="0" marR="0" rtl="0" algn="l">
              <a:lnSpc>
                <a:spcPct val="100000"/>
              </a:lnSpc>
              <a:spcBef>
                <a:spcPts val="0"/>
              </a:spcBef>
              <a:spcAft>
                <a:spcPts val="0"/>
              </a:spcAft>
              <a:buNone/>
            </a:pPr>
            <a:r>
              <a:t/>
            </a:r>
            <a:endParaRPr sz="3000"/>
          </a:p>
          <a:p>
            <a:pPr indent="-419100" lvl="0" marL="457200" marR="0" rtl="0" algn="l">
              <a:lnSpc>
                <a:spcPct val="100000"/>
              </a:lnSpc>
              <a:spcBef>
                <a:spcPts val="0"/>
              </a:spcBef>
              <a:spcAft>
                <a:spcPts val="0"/>
              </a:spcAft>
              <a:buSzPct val="100000"/>
              <a:buAutoNum type="arabicPeriod"/>
            </a:pPr>
            <a:r>
              <a:rPr lang="en-US" sz="3000"/>
              <a:t>Make a Github account if you don’t already have one: </a:t>
            </a:r>
            <a:r>
              <a:rPr b="1" lang="en-US" sz="3000">
                <a:solidFill>
                  <a:srgbClr val="0000FF"/>
                </a:solidFill>
              </a:rPr>
              <a:t>https://github.com</a:t>
            </a:r>
          </a:p>
          <a:p>
            <a:pPr indent="0" lvl="0" marL="0" marR="0" rtl="0" algn="l">
              <a:lnSpc>
                <a:spcPct val="100000"/>
              </a:lnSpc>
              <a:spcBef>
                <a:spcPts val="0"/>
              </a:spcBef>
              <a:spcAft>
                <a:spcPts val="0"/>
              </a:spcAft>
              <a:buClr>
                <a:srgbClr val="000000"/>
              </a:buClr>
              <a:buFont typeface="Arial"/>
              <a:buNone/>
            </a:pPr>
            <a:r>
              <a:t/>
            </a:r>
            <a:endParaRPr sz="3000"/>
          </a:p>
          <a:p>
            <a:pPr indent="0" lvl="0" marL="0" marR="0" rtl="0" algn="l">
              <a:lnSpc>
                <a:spcPct val="100000"/>
              </a:lnSpc>
              <a:spcBef>
                <a:spcPts val="0"/>
              </a:spcBef>
              <a:spcAft>
                <a:spcPts val="0"/>
              </a:spcAft>
              <a:buClr>
                <a:srgbClr val="000000"/>
              </a:buClr>
              <a:buSzPct val="25000"/>
              <a:buFont typeface="Arial"/>
              <a:buNone/>
            </a:pPr>
            <a:r>
              <a:rPr lang="en-US" sz="3000"/>
              <a:t>2. Log in with your Github account to</a:t>
            </a:r>
          </a:p>
          <a:p>
            <a:pPr indent="0" lvl="0" marL="0" marR="0" rtl="0" algn="l">
              <a:lnSpc>
                <a:spcPct val="100000"/>
              </a:lnSpc>
              <a:spcBef>
                <a:spcPts val="0"/>
              </a:spcBef>
              <a:spcAft>
                <a:spcPts val="0"/>
              </a:spcAft>
              <a:buClr>
                <a:srgbClr val="000000"/>
              </a:buClr>
              <a:buSzPct val="25000"/>
              <a:buFont typeface="Arial"/>
              <a:buNone/>
            </a:pPr>
            <a:r>
              <a:rPr b="1" lang="en-US" sz="3000">
                <a:solidFill>
                  <a:srgbClr val="0000FF"/>
                </a:solidFill>
              </a:rPr>
              <a:t>https://jupyter.idigbio.org</a:t>
            </a:r>
          </a:p>
        </p:txBody>
      </p:sp>
      <p:sp>
        <p:nvSpPr>
          <p:cNvPr id="54" name="Shape 54"/>
          <p:cNvSpPr txBox="1"/>
          <p:nvPr/>
        </p:nvSpPr>
        <p:spPr>
          <a:xfrm>
            <a:off x="533400" y="457200"/>
            <a:ext cx="824484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lang="en-US" sz="4400">
                <a:solidFill>
                  <a:srgbClr val="1A496C"/>
                </a:solidFill>
                <a:latin typeface="Questrial"/>
                <a:ea typeface="Questrial"/>
                <a:cs typeface="Questrial"/>
                <a:sym typeface="Questrial"/>
              </a:rPr>
              <a:t>While you wait for Spark...</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1" name="Shape 121"/>
        <p:cNvGrpSpPr/>
        <p:nvPr/>
      </p:nvGrpSpPr>
      <p:grpSpPr>
        <a:xfrm>
          <a:off x="0" y="0"/>
          <a:ext cx="0" cy="0"/>
          <a:chOff x="0" y="0"/>
          <a:chExt cx="0" cy="0"/>
        </a:xfrm>
      </p:grpSpPr>
      <p:sp>
        <p:nvSpPr>
          <p:cNvPr id="122" name="Shape 122"/>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     </a:t>
            </a:r>
          </a:p>
        </p:txBody>
      </p:sp>
      <p:sp>
        <p:nvSpPr>
          <p:cNvPr id="123" name="Shape 123"/>
          <p:cNvSpPr txBox="1"/>
          <p:nvPr/>
        </p:nvSpPr>
        <p:spPr>
          <a:xfrm>
            <a:off x="885750" y="5812800"/>
            <a:ext cx="7665900" cy="5745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US" sz="1400" u="none" cap="none" strike="noStrike">
                <a:solidFill>
                  <a:srgbClr val="000000"/>
                </a:solidFill>
                <a:latin typeface="Arial"/>
                <a:ea typeface="Arial"/>
                <a:cs typeface="Arial"/>
                <a:sym typeface="Arial"/>
              </a:rPr>
              <a:t>https://trends.google.com/trends/explore?q=Apache%20Hadoop,Apache%20Spark</a:t>
            </a:r>
          </a:p>
        </p:txBody>
      </p:sp>
      <p:pic>
        <p:nvPicPr>
          <p:cNvPr id="124" name="Shape 124"/>
          <p:cNvPicPr preferRelativeResize="0"/>
          <p:nvPr/>
        </p:nvPicPr>
        <p:blipFill>
          <a:blip r:embed="rId3">
            <a:alphaModFix/>
          </a:blip>
          <a:stretch>
            <a:fillRect/>
          </a:stretch>
        </p:blipFill>
        <p:spPr>
          <a:xfrm>
            <a:off x="646950" y="381000"/>
            <a:ext cx="7971649" cy="5552975"/>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8" name="Shape 128"/>
        <p:cNvGrpSpPr/>
        <p:nvPr/>
      </p:nvGrpSpPr>
      <p:grpSpPr>
        <a:xfrm>
          <a:off x="0" y="0"/>
          <a:ext cx="0" cy="0"/>
          <a:chOff x="0" y="0"/>
          <a:chExt cx="0" cy="0"/>
        </a:xfrm>
      </p:grpSpPr>
      <p:sp>
        <p:nvSpPr>
          <p:cNvPr id="129" name="Shape 129"/>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     </a:t>
            </a:r>
          </a:p>
        </p:txBody>
      </p:sp>
      <p:pic>
        <p:nvPicPr>
          <p:cNvPr id="130" name="Shape 130"/>
          <p:cNvPicPr preferRelativeResize="0"/>
          <p:nvPr/>
        </p:nvPicPr>
        <p:blipFill rotWithShape="1">
          <a:blip r:embed="rId3">
            <a:alphaModFix/>
          </a:blip>
          <a:srcRect b="0" l="0" r="0" t="0"/>
          <a:stretch/>
        </p:blipFill>
        <p:spPr>
          <a:xfrm>
            <a:off x="885825" y="1226700"/>
            <a:ext cx="7370507" cy="3790974"/>
          </a:xfrm>
          <a:prstGeom prst="rect">
            <a:avLst/>
          </a:prstGeom>
          <a:noFill/>
          <a:ln>
            <a:noFill/>
          </a:ln>
        </p:spPr>
      </p:pic>
      <p:sp>
        <p:nvSpPr>
          <p:cNvPr id="131" name="Shape 131"/>
          <p:cNvSpPr txBox="1"/>
          <p:nvPr/>
        </p:nvSpPr>
        <p:spPr>
          <a:xfrm>
            <a:off x="885750" y="5812800"/>
            <a:ext cx="7665900" cy="5745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US" sz="1400" u="none" cap="none" strike="noStrike">
                <a:solidFill>
                  <a:srgbClr val="000000"/>
                </a:solidFill>
                <a:latin typeface="Arial"/>
                <a:ea typeface="Arial"/>
                <a:cs typeface="Arial"/>
                <a:sym typeface="Arial"/>
              </a:rPr>
              <a:t>http://stackoverflow.com/research/developer-survey-2016#technology-top-paying-tech</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5" name="Shape 135"/>
        <p:cNvGrpSpPr/>
        <p:nvPr/>
      </p:nvGrpSpPr>
      <p:grpSpPr>
        <a:xfrm>
          <a:off x="0" y="0"/>
          <a:ext cx="0" cy="0"/>
          <a:chOff x="0" y="0"/>
          <a:chExt cx="0" cy="0"/>
        </a:xfrm>
      </p:grpSpPr>
      <p:sp>
        <p:nvSpPr>
          <p:cNvPr id="136" name="Shape 136"/>
          <p:cNvSpPr txBox="1"/>
          <p:nvPr/>
        </p:nvSpPr>
        <p:spPr>
          <a:xfrm>
            <a:off x="562725" y="1376525"/>
            <a:ext cx="8581200" cy="5273400"/>
          </a:xfrm>
          <a:prstGeom prst="rect">
            <a:avLst/>
          </a:prstGeom>
          <a:noFill/>
          <a:ln>
            <a:noFill/>
          </a:ln>
        </p:spPr>
        <p:txBody>
          <a:bodyPr anchorCtr="0" anchor="t" bIns="45700" lIns="91425" rIns="91425" wrap="square" tIns="45700">
            <a:noAutofit/>
          </a:bodyPr>
          <a:lstStyle/>
          <a:p>
            <a:pPr indent="-457200" lvl="0" marL="457200" marR="0" rtl="0" algn="l">
              <a:lnSpc>
                <a:spcPct val="90000"/>
              </a:lnSpc>
              <a:spcBef>
                <a:spcPts val="0"/>
              </a:spcBef>
              <a:spcAft>
                <a:spcPts val="0"/>
              </a:spcAft>
              <a:buClr>
                <a:srgbClr val="042C4F"/>
              </a:buClr>
              <a:buSzPct val="100000"/>
              <a:buFont typeface="Calibri"/>
              <a:buChar char="●"/>
            </a:pPr>
            <a:r>
              <a:rPr b="1" i="0" lang="en-US" sz="3600" u="none" cap="none" strike="noStrike">
                <a:solidFill>
                  <a:srgbClr val="FB6A18"/>
                </a:solidFill>
                <a:latin typeface="Calibri"/>
                <a:ea typeface="Calibri"/>
                <a:cs typeface="Calibri"/>
                <a:sym typeface="Calibri"/>
              </a:rPr>
              <a:t>Spark</a:t>
            </a:r>
            <a:r>
              <a:rPr b="0" i="0" lang="en-US" sz="3600" u="none" cap="none" strike="noStrike">
                <a:solidFill>
                  <a:srgbClr val="042C4F"/>
                </a:solidFill>
                <a:latin typeface="Calibri"/>
                <a:ea typeface="Calibri"/>
                <a:cs typeface="Calibri"/>
                <a:sym typeface="Calibri"/>
              </a:rPr>
              <a:t> - Java program that runs on computers and accepts jobs</a:t>
            </a:r>
          </a:p>
          <a:p>
            <a:pPr indent="-457200" lvl="0" marL="457200" marR="0" rtl="0" algn="l">
              <a:lnSpc>
                <a:spcPct val="90000"/>
              </a:lnSpc>
              <a:spcBef>
                <a:spcPts val="0"/>
              </a:spcBef>
              <a:spcAft>
                <a:spcPts val="0"/>
              </a:spcAft>
              <a:buClr>
                <a:srgbClr val="042C4F"/>
              </a:buClr>
              <a:buSzPct val="100000"/>
              <a:buFont typeface="Calibri"/>
              <a:buChar char="●"/>
            </a:pPr>
            <a:r>
              <a:rPr b="1" i="0" lang="en-US" sz="3600" u="none" cap="none" strike="noStrike">
                <a:solidFill>
                  <a:srgbClr val="FB6A18"/>
                </a:solidFill>
                <a:latin typeface="Calibri"/>
                <a:ea typeface="Calibri"/>
                <a:cs typeface="Calibri"/>
                <a:sym typeface="Calibri"/>
              </a:rPr>
              <a:t>Scheduler</a:t>
            </a:r>
            <a:r>
              <a:rPr b="0" i="0" lang="en-US" sz="3600" u="none" cap="none" strike="noStrike">
                <a:solidFill>
                  <a:srgbClr val="042C4F"/>
                </a:solidFill>
                <a:latin typeface="Calibri"/>
                <a:ea typeface="Calibri"/>
                <a:cs typeface="Calibri"/>
                <a:sym typeface="Calibri"/>
              </a:rPr>
              <a:t> - Runs on a cluster (usually) and starts Spark in response to submitted jobs</a:t>
            </a:r>
          </a:p>
          <a:p>
            <a:pPr indent="-457200" lvl="0" marL="457200" marR="0" rtl="0" algn="l">
              <a:lnSpc>
                <a:spcPct val="90000"/>
              </a:lnSpc>
              <a:spcBef>
                <a:spcPts val="0"/>
              </a:spcBef>
              <a:spcAft>
                <a:spcPts val="0"/>
              </a:spcAft>
              <a:buClr>
                <a:srgbClr val="042C4F"/>
              </a:buClr>
              <a:buSzPct val="100000"/>
              <a:buFont typeface="Calibri"/>
              <a:buChar char="●"/>
            </a:pPr>
            <a:r>
              <a:rPr b="1" i="0" lang="en-US" sz="3600" u="none" cap="none" strike="noStrike">
                <a:solidFill>
                  <a:srgbClr val="FB6A18"/>
                </a:solidFill>
                <a:latin typeface="Calibri"/>
                <a:ea typeface="Calibri"/>
                <a:cs typeface="Calibri"/>
                <a:sym typeface="Calibri"/>
              </a:rPr>
              <a:t>Programming Language</a:t>
            </a:r>
            <a:r>
              <a:rPr b="0" i="0" lang="en-US" sz="3600" u="none" cap="none" strike="noStrike">
                <a:solidFill>
                  <a:srgbClr val="042C4F"/>
                </a:solidFill>
                <a:latin typeface="Calibri"/>
                <a:ea typeface="Calibri"/>
                <a:cs typeface="Calibri"/>
                <a:sym typeface="Calibri"/>
              </a:rPr>
              <a:t> - What you write jobs in (Scala, Python, R)</a:t>
            </a:r>
          </a:p>
          <a:p>
            <a:pPr indent="-457200" lvl="0" marL="457200" marR="0" rtl="0" algn="l">
              <a:lnSpc>
                <a:spcPct val="90000"/>
              </a:lnSpc>
              <a:spcBef>
                <a:spcPts val="0"/>
              </a:spcBef>
              <a:spcAft>
                <a:spcPts val="0"/>
              </a:spcAft>
              <a:buClr>
                <a:srgbClr val="042C4F"/>
              </a:buClr>
              <a:buSzPct val="100000"/>
              <a:buFont typeface="Calibri"/>
              <a:buChar char="●"/>
            </a:pPr>
            <a:r>
              <a:rPr b="1" i="0" lang="en-US" sz="3600" u="none" cap="none" strike="noStrike">
                <a:solidFill>
                  <a:srgbClr val="FB6A18"/>
                </a:solidFill>
                <a:latin typeface="Calibri"/>
                <a:ea typeface="Calibri"/>
                <a:cs typeface="Calibri"/>
                <a:sym typeface="Calibri"/>
              </a:rPr>
              <a:t>Spark API</a:t>
            </a:r>
            <a:r>
              <a:rPr b="0" i="0" lang="en-US" sz="3600" u="none" cap="none" strike="noStrike">
                <a:solidFill>
                  <a:srgbClr val="042C4F"/>
                </a:solidFill>
                <a:latin typeface="Calibri"/>
                <a:ea typeface="Calibri"/>
                <a:cs typeface="Calibri"/>
                <a:sym typeface="Calibri"/>
              </a:rPr>
              <a:t> - Library of </a:t>
            </a:r>
            <a:r>
              <a:rPr lang="en-US" sz="3600">
                <a:solidFill>
                  <a:srgbClr val="042C4F"/>
                </a:solidFill>
                <a:latin typeface="Calibri"/>
                <a:ea typeface="Calibri"/>
                <a:cs typeface="Calibri"/>
                <a:sym typeface="Calibri"/>
              </a:rPr>
              <a:t>f</a:t>
            </a:r>
            <a:r>
              <a:rPr b="0" i="0" lang="en-US" sz="3600" u="none" cap="none" strike="noStrike">
                <a:solidFill>
                  <a:srgbClr val="042C4F"/>
                </a:solidFill>
                <a:latin typeface="Calibri"/>
                <a:ea typeface="Calibri"/>
                <a:cs typeface="Calibri"/>
                <a:sym typeface="Calibri"/>
              </a:rPr>
              <a:t>unctions you use to tell Spark what to do using the native syntax of your programming language</a:t>
            </a:r>
          </a:p>
          <a:p>
            <a:pPr indent="0" lvl="0" marL="0" marR="0" rtl="0" algn="l">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Moving Pieces     </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1" name="Shape 141"/>
        <p:cNvGrpSpPr/>
        <p:nvPr/>
      </p:nvGrpSpPr>
      <p:grpSpPr>
        <a:xfrm>
          <a:off x="0" y="0"/>
          <a:ext cx="0" cy="0"/>
          <a:chOff x="0" y="0"/>
          <a:chExt cx="0" cy="0"/>
        </a:xfrm>
      </p:grpSpPr>
      <p:sp>
        <p:nvSpPr>
          <p:cNvPr id="142" name="Shape 142"/>
          <p:cNvSpPr txBox="1"/>
          <p:nvPr/>
        </p:nvSpPr>
        <p:spPr>
          <a:xfrm>
            <a:off x="562725" y="1376525"/>
            <a:ext cx="8581200" cy="52734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FB6A18"/>
              </a:buClr>
              <a:buSzPct val="25000"/>
              <a:buFont typeface="Calibri"/>
              <a:buNone/>
            </a:pPr>
            <a:r>
              <a:rPr b="1" i="0" lang="en-US" sz="3600" u="none" cap="none" strike="noStrike">
                <a:solidFill>
                  <a:srgbClr val="FB6A18"/>
                </a:solidFill>
                <a:latin typeface="Calibri"/>
                <a:ea typeface="Calibri"/>
                <a:cs typeface="Calibri"/>
                <a:sym typeface="Calibri"/>
              </a:rPr>
              <a:t>Resilient Distributed Dataset</a:t>
            </a:r>
          </a:p>
          <a:p>
            <a:pPr indent="0" lvl="0" marL="0" marR="0" rtl="0" algn="l">
              <a:lnSpc>
                <a:spcPct val="90000"/>
              </a:lnSpc>
              <a:spcBef>
                <a:spcPts val="0"/>
              </a:spcBef>
              <a:spcAft>
                <a:spcPts val="0"/>
              </a:spcAft>
              <a:buClr>
                <a:srgbClr val="000000"/>
              </a:buClr>
              <a:buFont typeface="Arial"/>
              <a:buNone/>
            </a:pPr>
            <a:r>
              <a:t/>
            </a:r>
            <a:endParaRPr b="1" i="0" sz="3600" u="none" cap="none" strike="noStrike">
              <a:solidFill>
                <a:srgbClr val="FB6A18"/>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0" i="0" lang="en-US" sz="3600" u="none" cap="none" strike="noStrike">
                <a:solidFill>
                  <a:srgbClr val="000000"/>
                </a:solidFill>
                <a:latin typeface="Calibri"/>
                <a:ea typeface="Calibri"/>
                <a:cs typeface="Calibri"/>
                <a:sym typeface="Calibri"/>
              </a:rPr>
              <a:t>The data structure that enables much of Spark’s magic!</a:t>
            </a:r>
          </a:p>
          <a:p>
            <a:pPr indent="-457200" lvl="0" marL="457200" marR="0" rtl="0" algn="l">
              <a:lnSpc>
                <a:spcPct val="90000"/>
              </a:lnSpc>
              <a:spcBef>
                <a:spcPts val="0"/>
              </a:spcBef>
              <a:spcAft>
                <a:spcPts val="0"/>
              </a:spcAft>
              <a:buClr>
                <a:srgbClr val="000000"/>
              </a:buClr>
              <a:buSzPct val="100000"/>
              <a:buFont typeface="Calibri"/>
              <a:buChar char="●"/>
            </a:pPr>
            <a:r>
              <a:rPr b="0" i="0" lang="en-US" sz="3600" u="none" cap="none" strike="noStrike">
                <a:solidFill>
                  <a:srgbClr val="000000"/>
                </a:solidFill>
                <a:latin typeface="Calibri"/>
                <a:ea typeface="Calibri"/>
                <a:cs typeface="Calibri"/>
                <a:sym typeface="Calibri"/>
              </a:rPr>
              <a:t>in-memory collection of objects</a:t>
            </a:r>
          </a:p>
          <a:p>
            <a:pPr indent="-457200" lvl="0" marL="457200" marR="0" rtl="0" algn="l">
              <a:lnSpc>
                <a:spcPct val="90000"/>
              </a:lnSpc>
              <a:spcBef>
                <a:spcPts val="0"/>
              </a:spcBef>
              <a:spcAft>
                <a:spcPts val="0"/>
              </a:spcAft>
              <a:buClr>
                <a:srgbClr val="000000"/>
              </a:buClr>
              <a:buSzPct val="100000"/>
              <a:buFont typeface="Calibri"/>
              <a:buChar char="●"/>
            </a:pPr>
            <a:r>
              <a:rPr b="0" i="0" lang="en-US" sz="3600" u="none" cap="none" strike="noStrike">
                <a:solidFill>
                  <a:srgbClr val="000000"/>
                </a:solidFill>
                <a:latin typeface="Calibri"/>
                <a:ea typeface="Calibri"/>
                <a:cs typeface="Calibri"/>
                <a:sym typeface="Calibri"/>
              </a:rPr>
              <a:t>distributed across all Spark processes</a:t>
            </a:r>
          </a:p>
          <a:p>
            <a:pPr indent="-457200" lvl="0" marL="457200" marR="0" rtl="0" algn="l">
              <a:lnSpc>
                <a:spcPct val="90000"/>
              </a:lnSpc>
              <a:spcBef>
                <a:spcPts val="0"/>
              </a:spcBef>
              <a:spcAft>
                <a:spcPts val="0"/>
              </a:spcAft>
              <a:buClr>
                <a:srgbClr val="000000"/>
              </a:buClr>
              <a:buSzPct val="100000"/>
              <a:buFont typeface="Calibri"/>
              <a:buChar char="●"/>
            </a:pPr>
            <a:r>
              <a:rPr b="0" i="0" lang="en-US" sz="3600" u="none" cap="none" strike="noStrike">
                <a:solidFill>
                  <a:srgbClr val="000000"/>
                </a:solidFill>
                <a:latin typeface="Calibri"/>
                <a:ea typeface="Calibri"/>
                <a:cs typeface="Calibri"/>
                <a:sym typeface="Calibri"/>
              </a:rPr>
              <a:t>steps used to regenerate are saved so fault-tolerant</a:t>
            </a:r>
          </a:p>
        </p:txBody>
      </p:sp>
      <p:sp>
        <p:nvSpPr>
          <p:cNvPr id="143" name="Shape 143"/>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First Concept - The RDD     </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7" name="Shape 147"/>
        <p:cNvGrpSpPr/>
        <p:nvPr/>
      </p:nvGrpSpPr>
      <p:grpSpPr>
        <a:xfrm>
          <a:off x="0" y="0"/>
          <a:ext cx="0" cy="0"/>
          <a:chOff x="0" y="0"/>
          <a:chExt cx="0" cy="0"/>
        </a:xfrm>
      </p:grpSpPr>
      <p:sp>
        <p:nvSpPr>
          <p:cNvPr id="148" name="Shape 148"/>
          <p:cNvSpPr txBox="1"/>
          <p:nvPr/>
        </p:nvSpPr>
        <p:spPr>
          <a:xfrm>
            <a:off x="562725" y="1376525"/>
            <a:ext cx="8581200" cy="52734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000000"/>
              </a:buClr>
              <a:buSzPct val="25000"/>
              <a:buFont typeface="Calibri"/>
              <a:buNone/>
            </a:pPr>
            <a:r>
              <a:rPr b="0" i="0" lang="en-US" sz="3600" u="none" cap="none" strike="noStrike">
                <a:solidFill>
                  <a:srgbClr val="000000"/>
                </a:solidFill>
                <a:latin typeface="Calibri"/>
                <a:ea typeface="Calibri"/>
                <a:cs typeface="Calibri"/>
                <a:sym typeface="Calibri"/>
              </a:rPr>
              <a:t>The RDD is the core data structure Spark uses for computation.</a:t>
            </a: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0" i="0" lang="en-US" sz="3600" u="none" cap="none" strike="noStrike">
                <a:solidFill>
                  <a:srgbClr val="000000"/>
                </a:solidFill>
                <a:latin typeface="Calibri"/>
                <a:ea typeface="Calibri"/>
                <a:cs typeface="Calibri"/>
                <a:sym typeface="Calibri"/>
              </a:rPr>
              <a:t>But, people found it pretty low level to work with.</a:t>
            </a: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0" i="0" lang="en-US" sz="3600" u="none" cap="none" strike="noStrike">
                <a:solidFill>
                  <a:srgbClr val="000000"/>
                </a:solidFill>
                <a:latin typeface="Calibri"/>
                <a:ea typeface="Calibri"/>
                <a:cs typeface="Calibri"/>
                <a:sym typeface="Calibri"/>
              </a:rPr>
              <a:t>So, they introduced a limited SQL API that implements common SQL operations (select, where, group by) and uses RDDs internally</a:t>
            </a:r>
          </a:p>
        </p:txBody>
      </p:sp>
      <p:sp>
        <p:nvSpPr>
          <p:cNvPr id="149" name="Shape 149"/>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Second Concept - The SQL API     </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3" name="Shape 153"/>
        <p:cNvGrpSpPr/>
        <p:nvPr/>
      </p:nvGrpSpPr>
      <p:grpSpPr>
        <a:xfrm>
          <a:off x="0" y="0"/>
          <a:ext cx="0" cy="0"/>
          <a:chOff x="0" y="0"/>
          <a:chExt cx="0" cy="0"/>
        </a:xfrm>
      </p:grpSpPr>
      <p:sp>
        <p:nvSpPr>
          <p:cNvPr id="154" name="Shape 154"/>
          <p:cNvSpPr txBox="1"/>
          <p:nvPr/>
        </p:nvSpPr>
        <p:spPr>
          <a:xfrm>
            <a:off x="562725" y="1376525"/>
            <a:ext cx="8581200" cy="52734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000000"/>
              </a:buClr>
              <a:buSzPct val="25000"/>
              <a:buFont typeface="Calibri"/>
              <a:buNone/>
            </a:pPr>
            <a:r>
              <a:rPr b="0" i="0" lang="en-US" sz="3600" u="none" cap="none" strike="noStrike">
                <a:solidFill>
                  <a:srgbClr val="000000"/>
                </a:solidFill>
                <a:latin typeface="Calibri"/>
                <a:ea typeface="Calibri"/>
                <a:cs typeface="Calibri"/>
                <a:sym typeface="Calibri"/>
              </a:rPr>
              <a:t>SQL parsing was good but people like the DataFrame concept and Spark wanted add more features.</a:t>
            </a: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0" i="0" lang="en-US" sz="3600" u="none" cap="none" strike="noStrike">
                <a:solidFill>
                  <a:srgbClr val="000000"/>
                </a:solidFill>
                <a:latin typeface="Calibri"/>
                <a:ea typeface="Calibri"/>
                <a:cs typeface="Calibri"/>
                <a:sym typeface="Calibri"/>
              </a:rPr>
              <a:t>So, in March 2015 they added the DataFrame data structure and functions to the SQL API (which remember, is based on RDDs)</a:t>
            </a:r>
          </a:p>
        </p:txBody>
      </p:sp>
      <p:sp>
        <p:nvSpPr>
          <p:cNvPr id="155" name="Shape 155"/>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Third Concept - The DataFrame     </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9" name="Shape 159"/>
        <p:cNvGrpSpPr/>
        <p:nvPr/>
      </p:nvGrpSpPr>
      <p:grpSpPr>
        <a:xfrm>
          <a:off x="0" y="0"/>
          <a:ext cx="0" cy="0"/>
          <a:chOff x="0" y="0"/>
          <a:chExt cx="0" cy="0"/>
        </a:xfrm>
      </p:grpSpPr>
      <p:sp>
        <p:nvSpPr>
          <p:cNvPr id="160" name="Shape 160"/>
          <p:cNvSpPr txBox="1"/>
          <p:nvPr/>
        </p:nvSpPr>
        <p:spPr>
          <a:xfrm>
            <a:off x="562725" y="1376525"/>
            <a:ext cx="8581200" cy="52734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000000"/>
              </a:buClr>
              <a:buSzPct val="25000"/>
              <a:buFont typeface="Calibri"/>
              <a:buNone/>
            </a:pPr>
            <a:r>
              <a:rPr b="0" i="0" lang="en-US" sz="3600" u="none" cap="none" strike="noStrike">
                <a:solidFill>
                  <a:srgbClr val="000000"/>
                </a:solidFill>
                <a:latin typeface="Calibri"/>
                <a:ea typeface="Calibri"/>
                <a:cs typeface="Calibri"/>
                <a:sym typeface="Calibri"/>
              </a:rPr>
              <a:t>Object-oriented interface - now in preview status</a:t>
            </a: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0" i="0" lang="en-US" sz="3600" u="none" cap="none" strike="noStrike">
                <a:solidFill>
                  <a:srgbClr val="000000"/>
                </a:solidFill>
                <a:latin typeface="Calibri"/>
                <a:ea typeface="Calibri"/>
                <a:cs typeface="Calibri"/>
                <a:sym typeface="Calibri"/>
              </a:rPr>
              <a:t>(Remember that Spark has only been advertised and used for real for less than </a:t>
            </a:r>
            <a:r>
              <a:rPr lang="en-US" sz="3600">
                <a:latin typeface="Calibri"/>
                <a:ea typeface="Calibri"/>
                <a:cs typeface="Calibri"/>
                <a:sym typeface="Calibri"/>
              </a:rPr>
              <a:t>3</a:t>
            </a:r>
            <a:r>
              <a:rPr b="0" i="0" lang="en-US" sz="3600" u="none" cap="none" strike="noStrike">
                <a:solidFill>
                  <a:srgbClr val="000000"/>
                </a:solidFill>
                <a:latin typeface="Calibri"/>
                <a:ea typeface="Calibri"/>
                <a:cs typeface="Calibri"/>
                <a:sym typeface="Calibri"/>
              </a:rPr>
              <a:t> years.)</a:t>
            </a: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1" i="0" lang="en-US" sz="2400" u="none" cap="none" strike="noStrike">
                <a:solidFill>
                  <a:srgbClr val="000000"/>
                </a:solidFill>
                <a:latin typeface="Calibri"/>
                <a:ea typeface="Calibri"/>
                <a:cs typeface="Calibri"/>
                <a:sym typeface="Calibri"/>
              </a:rPr>
              <a:t>https://databricks.com/blog/2016/01/04/introducing-spark-datasets.html</a:t>
            </a:r>
          </a:p>
        </p:txBody>
      </p:sp>
      <p:sp>
        <p:nvSpPr>
          <p:cNvPr id="161" name="Shape 161"/>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Fourth Concept - Datasets     </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5" name="Shape 165"/>
        <p:cNvGrpSpPr/>
        <p:nvPr/>
      </p:nvGrpSpPr>
      <p:grpSpPr>
        <a:xfrm>
          <a:off x="0" y="0"/>
          <a:ext cx="0" cy="0"/>
          <a:chOff x="0" y="0"/>
          <a:chExt cx="0" cy="0"/>
        </a:xfrm>
      </p:grpSpPr>
      <p:sp>
        <p:nvSpPr>
          <p:cNvPr id="166" name="Shape 166"/>
          <p:cNvSpPr txBox="1"/>
          <p:nvPr/>
        </p:nvSpPr>
        <p:spPr>
          <a:xfrm>
            <a:off x="562725" y="1376525"/>
            <a:ext cx="8581200" cy="52734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000000"/>
              </a:buClr>
              <a:buFont typeface="Arial"/>
              <a:buNone/>
            </a:pPr>
            <a:r>
              <a:t/>
            </a:r>
            <a:endParaRPr b="1" i="0" sz="3600" u="none" cap="none" strike="noStrike">
              <a:solidFill>
                <a:srgbClr val="FB6A18"/>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1" i="0" sz="3600" u="none" cap="none" strike="noStrike">
              <a:solidFill>
                <a:srgbClr val="FB6A18"/>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0" i="0" lang="en-US" sz="3600" u="none" cap="none" strike="noStrike">
                <a:solidFill>
                  <a:srgbClr val="000000"/>
                </a:solidFill>
                <a:latin typeface="Calibri"/>
                <a:ea typeface="Calibri"/>
                <a:cs typeface="Calibri"/>
                <a:sym typeface="Calibri"/>
              </a:rPr>
              <a:t>Let’s make a DataFrame from a JSON file</a:t>
            </a:r>
          </a:p>
          <a:p>
            <a:pPr indent="0" lvl="0" marL="0" marR="0" rtl="0" algn="l">
              <a:lnSpc>
                <a:spcPct val="90000"/>
              </a:lnSpc>
              <a:spcBef>
                <a:spcPts val="0"/>
              </a:spcBef>
              <a:spcAft>
                <a:spcPts val="0"/>
              </a:spcAft>
              <a:buClr>
                <a:srgbClr val="000000"/>
              </a:buClr>
              <a:buFont typeface="Arial"/>
              <a:buNone/>
            </a:pPr>
            <a:r>
              <a:t/>
            </a:r>
            <a:endParaRPr b="1" i="0" sz="36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1" i="0" lang="en-US" sz="3600" u="none" cap="none" strike="noStrike">
                <a:solidFill>
                  <a:srgbClr val="000000"/>
                </a:solidFill>
                <a:latin typeface="Calibri"/>
                <a:ea typeface="Calibri"/>
                <a:cs typeface="Calibri"/>
                <a:sym typeface="Calibri"/>
              </a:rPr>
              <a:t>             To the Jupyter notebook!</a:t>
            </a:r>
          </a:p>
        </p:txBody>
      </p:sp>
      <p:sp>
        <p:nvSpPr>
          <p:cNvPr id="167" name="Shape 167"/>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Using DataFrames    </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1" name="Shape 171"/>
        <p:cNvGrpSpPr/>
        <p:nvPr/>
      </p:nvGrpSpPr>
      <p:grpSpPr>
        <a:xfrm>
          <a:off x="0" y="0"/>
          <a:ext cx="0" cy="0"/>
          <a:chOff x="0" y="0"/>
          <a:chExt cx="0" cy="0"/>
        </a:xfrm>
      </p:grpSpPr>
      <p:sp>
        <p:nvSpPr>
          <p:cNvPr id="172" name="Shape 172"/>
          <p:cNvSpPr txBox="1"/>
          <p:nvPr/>
        </p:nvSpPr>
        <p:spPr>
          <a:xfrm>
            <a:off x="562725" y="1376525"/>
            <a:ext cx="8581200" cy="5273400"/>
          </a:xfrm>
          <a:prstGeom prst="rect">
            <a:avLst/>
          </a:prstGeom>
          <a:noFill/>
          <a:ln>
            <a:noFill/>
          </a:ln>
        </p:spPr>
        <p:txBody>
          <a:bodyPr anchorCtr="0" anchor="t" bIns="45700" lIns="91425" rIns="91425" wrap="square" tIns="45700">
            <a:noAutofit/>
          </a:bodyPr>
          <a:lstStyle/>
          <a:p>
            <a:pPr indent="-69850" lvl="0" marL="0" marR="0" rtl="0" algn="l">
              <a:lnSpc>
                <a:spcPct val="90000"/>
              </a:lnSpc>
              <a:spcBef>
                <a:spcPts val="0"/>
              </a:spcBef>
              <a:spcAft>
                <a:spcPts val="0"/>
              </a:spcAft>
              <a:buClr>
                <a:schemeClr val="dk1"/>
              </a:buClr>
              <a:buFont typeface="Arial"/>
              <a:buNone/>
            </a:pPr>
            <a:r>
              <a:t/>
            </a:r>
            <a:endParaRPr sz="3600">
              <a:latin typeface="Calibri"/>
              <a:ea typeface="Calibri"/>
              <a:cs typeface="Calibri"/>
              <a:sym typeface="Calibri"/>
            </a:endParaRPr>
          </a:p>
          <a:p>
            <a:pPr indent="-69850" lvl="0" marL="0" marR="0" rtl="0" algn="l">
              <a:lnSpc>
                <a:spcPct val="90000"/>
              </a:lnSpc>
              <a:spcBef>
                <a:spcPts val="0"/>
              </a:spcBef>
              <a:spcAft>
                <a:spcPts val="0"/>
              </a:spcAft>
              <a:buClr>
                <a:schemeClr val="dk1"/>
              </a:buClr>
              <a:buSzPct val="30555"/>
              <a:buFont typeface="Arial"/>
              <a:buNone/>
            </a:pPr>
            <a:r>
              <a:rPr b="1" lang="en-US" sz="3600">
                <a:latin typeface="Calibri"/>
                <a:ea typeface="Calibri"/>
                <a:cs typeface="Calibri"/>
                <a:sym typeface="Calibri"/>
              </a:rPr>
              <a:t>Cleaning</a:t>
            </a:r>
            <a:r>
              <a:rPr lang="en-US" sz="3600">
                <a:latin typeface="Calibri"/>
                <a:ea typeface="Calibri"/>
                <a:cs typeface="Calibri"/>
                <a:sym typeface="Calibri"/>
              </a:rPr>
              <a:t> -&gt; </a:t>
            </a:r>
            <a:r>
              <a:rPr b="1" lang="en-US" sz="3600">
                <a:latin typeface="Calibri"/>
                <a:ea typeface="Calibri"/>
                <a:cs typeface="Calibri"/>
                <a:sym typeface="Calibri"/>
              </a:rPr>
              <a:t>Tokenizing</a:t>
            </a:r>
            <a:r>
              <a:rPr lang="en-US" sz="3600">
                <a:latin typeface="Calibri"/>
                <a:ea typeface="Calibri"/>
                <a:cs typeface="Calibri"/>
                <a:sym typeface="Calibri"/>
              </a:rPr>
              <a:t> -&gt; </a:t>
            </a:r>
            <a:r>
              <a:rPr b="1" lang="en-US" sz="3600">
                <a:latin typeface="Calibri"/>
                <a:ea typeface="Calibri"/>
                <a:cs typeface="Calibri"/>
                <a:sym typeface="Calibri"/>
              </a:rPr>
              <a:t>Stop Word Removal</a:t>
            </a:r>
            <a:r>
              <a:rPr lang="en-US" sz="3600">
                <a:latin typeface="Calibri"/>
                <a:ea typeface="Calibri"/>
                <a:cs typeface="Calibri"/>
                <a:sym typeface="Calibri"/>
              </a:rPr>
              <a:t> -&gt; </a:t>
            </a:r>
            <a:r>
              <a:rPr b="1" lang="en-US" sz="3600">
                <a:latin typeface="Calibri"/>
                <a:ea typeface="Calibri"/>
                <a:cs typeface="Calibri"/>
                <a:sym typeface="Calibri"/>
              </a:rPr>
              <a:t>Analysis</a:t>
            </a:r>
          </a:p>
          <a:p>
            <a:pPr indent="-69850" lvl="0" marL="0" marR="0" rtl="0" algn="l">
              <a:lnSpc>
                <a:spcPct val="90000"/>
              </a:lnSpc>
              <a:spcBef>
                <a:spcPts val="0"/>
              </a:spcBef>
              <a:spcAft>
                <a:spcPts val="0"/>
              </a:spcAft>
              <a:buClr>
                <a:schemeClr val="dk1"/>
              </a:buClr>
              <a:buFont typeface="Arial"/>
              <a:buNone/>
            </a:pPr>
            <a:r>
              <a:t/>
            </a:r>
            <a:endParaRPr sz="3600">
              <a:latin typeface="Calibri"/>
              <a:ea typeface="Calibri"/>
              <a:cs typeface="Calibri"/>
              <a:sym typeface="Calibri"/>
            </a:endParaRPr>
          </a:p>
          <a:p>
            <a:pPr indent="-69850" lvl="0" marL="0" marR="0" rtl="0" algn="l">
              <a:lnSpc>
                <a:spcPct val="90000"/>
              </a:lnSpc>
              <a:spcBef>
                <a:spcPts val="0"/>
              </a:spcBef>
              <a:spcAft>
                <a:spcPts val="0"/>
              </a:spcAft>
              <a:buClr>
                <a:schemeClr val="dk1"/>
              </a:buClr>
              <a:buSzPct val="30555"/>
              <a:buFont typeface="Arial"/>
              <a:buNone/>
            </a:pPr>
            <a:r>
              <a:rPr lang="en-US" sz="3600">
                <a:latin typeface="Calibri"/>
                <a:ea typeface="Calibri"/>
                <a:cs typeface="Calibri"/>
                <a:sym typeface="Calibri"/>
              </a:rPr>
              <a:t>Some example analyses include:</a:t>
            </a:r>
          </a:p>
          <a:p>
            <a:pPr indent="-457200" lvl="0" marL="457200" marR="0" rtl="0" algn="l">
              <a:lnSpc>
                <a:spcPct val="90000"/>
              </a:lnSpc>
              <a:spcBef>
                <a:spcPts val="0"/>
              </a:spcBef>
              <a:spcAft>
                <a:spcPts val="0"/>
              </a:spcAft>
              <a:buSzPct val="100000"/>
              <a:buFont typeface="Calibri"/>
              <a:buChar char="●"/>
            </a:pPr>
            <a:r>
              <a:rPr lang="en-US" sz="3600">
                <a:latin typeface="Calibri"/>
                <a:ea typeface="Calibri"/>
                <a:cs typeface="Calibri"/>
                <a:sym typeface="Calibri"/>
              </a:rPr>
              <a:t> Part of speech tagging</a:t>
            </a:r>
          </a:p>
          <a:p>
            <a:pPr indent="-457200" lvl="0" marL="457200" marR="0" rtl="0" algn="l">
              <a:lnSpc>
                <a:spcPct val="90000"/>
              </a:lnSpc>
              <a:spcBef>
                <a:spcPts val="0"/>
              </a:spcBef>
              <a:spcAft>
                <a:spcPts val="0"/>
              </a:spcAft>
              <a:buSzPct val="100000"/>
              <a:buFont typeface="Calibri"/>
              <a:buChar char="●"/>
            </a:pPr>
            <a:r>
              <a:rPr lang="en-US" sz="3600">
                <a:latin typeface="Calibri"/>
                <a:ea typeface="Calibri"/>
                <a:cs typeface="Calibri"/>
                <a:sym typeface="Calibri"/>
              </a:rPr>
              <a:t> Phrase construction</a:t>
            </a:r>
          </a:p>
          <a:p>
            <a:pPr indent="-457200" lvl="0" marL="457200" marR="0" rtl="0" algn="l">
              <a:lnSpc>
                <a:spcPct val="90000"/>
              </a:lnSpc>
              <a:spcBef>
                <a:spcPts val="0"/>
              </a:spcBef>
              <a:spcAft>
                <a:spcPts val="0"/>
              </a:spcAft>
              <a:buSzPct val="100000"/>
              <a:buFont typeface="Calibri"/>
              <a:buChar char="●"/>
            </a:pPr>
            <a:r>
              <a:rPr lang="en-US" sz="3600">
                <a:latin typeface="Calibri"/>
                <a:ea typeface="Calibri"/>
                <a:cs typeface="Calibri"/>
                <a:sym typeface="Calibri"/>
              </a:rPr>
              <a:t> Word2Vec (see example in full notebook)</a:t>
            </a:r>
          </a:p>
          <a:p>
            <a:pPr indent="-457200" lvl="0" marL="457200" marR="0" rtl="0" algn="l">
              <a:lnSpc>
                <a:spcPct val="90000"/>
              </a:lnSpc>
              <a:spcBef>
                <a:spcPts val="0"/>
              </a:spcBef>
              <a:spcAft>
                <a:spcPts val="0"/>
              </a:spcAft>
              <a:buSzPct val="100000"/>
              <a:buFont typeface="Calibri"/>
              <a:buChar char="●"/>
            </a:pPr>
            <a:r>
              <a:rPr lang="en-US" sz="3600">
                <a:latin typeface="Calibri"/>
                <a:ea typeface="Calibri"/>
                <a:cs typeface="Calibri"/>
                <a:sym typeface="Calibri"/>
              </a:rPr>
              <a:t> Sentiment analysis</a:t>
            </a:r>
          </a:p>
          <a:p>
            <a:pPr indent="0" lvl="0" marL="0" marR="0" rtl="0" algn="l">
              <a:lnSpc>
                <a:spcPct val="90000"/>
              </a:lnSpc>
              <a:spcBef>
                <a:spcPts val="0"/>
              </a:spcBef>
              <a:spcAft>
                <a:spcPts val="0"/>
              </a:spcAft>
              <a:buClr>
                <a:srgbClr val="000000"/>
              </a:buClr>
              <a:buFont typeface="Calibri"/>
              <a:buNone/>
            </a:pPr>
            <a:r>
              <a:t/>
            </a:r>
            <a:endParaRPr sz="3600">
              <a:latin typeface="Calibri"/>
              <a:ea typeface="Calibri"/>
              <a:cs typeface="Calibri"/>
              <a:sym typeface="Calibri"/>
            </a:endParaRPr>
          </a:p>
        </p:txBody>
      </p:sp>
      <p:sp>
        <p:nvSpPr>
          <p:cNvPr id="173" name="Shape 173"/>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lang="en-US" sz="4400">
                <a:solidFill>
                  <a:srgbClr val="1A496C"/>
                </a:solidFill>
                <a:latin typeface="Questrial"/>
                <a:ea typeface="Questrial"/>
                <a:cs typeface="Questrial"/>
                <a:sym typeface="Questrial"/>
              </a:rPr>
              <a:t>A (Very) Little Bit About NLP</a:t>
            </a:r>
            <a:r>
              <a:rPr b="0" i="0" lang="en-US" sz="4400" u="none" cap="none" strike="noStrike">
                <a:solidFill>
                  <a:srgbClr val="1A496C"/>
                </a:solidFill>
                <a:latin typeface="Questrial"/>
                <a:ea typeface="Questrial"/>
                <a:cs typeface="Questrial"/>
                <a:sym typeface="Questrial"/>
              </a:rPr>
              <a:t>    </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7" name="Shape 177"/>
        <p:cNvGrpSpPr/>
        <p:nvPr/>
      </p:nvGrpSpPr>
      <p:grpSpPr>
        <a:xfrm>
          <a:off x="0" y="0"/>
          <a:ext cx="0" cy="0"/>
          <a:chOff x="0" y="0"/>
          <a:chExt cx="0" cy="0"/>
        </a:xfrm>
      </p:grpSpPr>
      <p:sp>
        <p:nvSpPr>
          <p:cNvPr id="178" name="Shape 178"/>
          <p:cNvSpPr txBox="1"/>
          <p:nvPr/>
        </p:nvSpPr>
        <p:spPr>
          <a:xfrm>
            <a:off x="562725" y="1376525"/>
            <a:ext cx="8581200" cy="52734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000000"/>
              </a:buClr>
              <a:buFont typeface="Arial"/>
              <a:buNone/>
            </a:pPr>
            <a:r>
              <a:t/>
            </a:r>
            <a:endParaRPr b="1" i="0" sz="3600" u="none" cap="none" strike="noStrike">
              <a:solidFill>
                <a:srgbClr val="FB6A18"/>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1" i="0" sz="3600" u="none" cap="none" strike="noStrike">
              <a:solidFill>
                <a:srgbClr val="FB6A18"/>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0" i="0" lang="en-US" sz="3600" u="none" cap="none" strike="noStrike">
                <a:solidFill>
                  <a:srgbClr val="000000"/>
                </a:solidFill>
                <a:latin typeface="Calibri"/>
                <a:ea typeface="Calibri"/>
                <a:cs typeface="Calibri"/>
                <a:sym typeface="Calibri"/>
              </a:rPr>
              <a:t>Math with words!</a:t>
            </a:r>
          </a:p>
          <a:p>
            <a:pPr indent="0" lvl="0" marL="0" marR="0" rtl="0" algn="l">
              <a:lnSpc>
                <a:spcPct val="90000"/>
              </a:lnSpc>
              <a:spcBef>
                <a:spcPts val="0"/>
              </a:spcBef>
              <a:spcAft>
                <a:spcPts val="0"/>
              </a:spcAft>
              <a:buClr>
                <a:srgbClr val="000000"/>
              </a:buClr>
              <a:buFont typeface="Arial"/>
              <a:buNone/>
            </a:pPr>
            <a:r>
              <a:t/>
            </a:r>
            <a:endParaRPr b="1" i="0" sz="36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1" i="0" lang="en-US" sz="3600" u="none" cap="none" strike="noStrike">
                <a:solidFill>
                  <a:srgbClr val="000000"/>
                </a:solidFill>
                <a:latin typeface="Calibri"/>
                <a:ea typeface="Calibri"/>
                <a:cs typeface="Calibri"/>
                <a:sym typeface="Calibri"/>
              </a:rPr>
              <a:t>Represent words as vectors in a high (but not too high) dimension such that similar words are pointing in similar directions*</a:t>
            </a:r>
          </a:p>
          <a:p>
            <a:pPr indent="0" lvl="0" marL="0" marR="0" rtl="0" algn="l">
              <a:lnSpc>
                <a:spcPct val="90000"/>
              </a:lnSpc>
              <a:spcBef>
                <a:spcPts val="0"/>
              </a:spcBef>
              <a:spcAft>
                <a:spcPts val="0"/>
              </a:spcAft>
              <a:buClr>
                <a:srgbClr val="000000"/>
              </a:buClr>
              <a:buFont typeface="Arial"/>
              <a:buNone/>
            </a:pPr>
            <a:r>
              <a:t/>
            </a:r>
            <a:endParaRPr b="1" i="0" sz="36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1" i="0" lang="en-US" sz="2800" u="none" cap="none" strike="noStrike">
                <a:solidFill>
                  <a:srgbClr val="000000"/>
                </a:solidFill>
                <a:latin typeface="Calibri"/>
                <a:ea typeface="Calibri"/>
                <a:cs typeface="Calibri"/>
                <a:sym typeface="Calibri"/>
              </a:rPr>
              <a:t>* Their cosine distance is small</a:t>
            </a:r>
          </a:p>
        </p:txBody>
      </p:sp>
      <p:sp>
        <p:nvSpPr>
          <p:cNvPr id="179" name="Shape 179"/>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Word2Vec</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Shape 60"/>
          <p:cNvPicPr preferRelativeResize="0"/>
          <p:nvPr/>
        </p:nvPicPr>
        <p:blipFill rotWithShape="1">
          <a:blip r:embed="rId3">
            <a:alphaModFix/>
          </a:blip>
          <a:srcRect b="0" l="0" r="0" t="0"/>
          <a:stretch/>
        </p:blipFill>
        <p:spPr>
          <a:xfrm>
            <a:off x="0" y="5690"/>
            <a:ext cx="9129370" cy="6847027"/>
          </a:xfrm>
          <a:prstGeom prst="rect">
            <a:avLst/>
          </a:prstGeom>
          <a:noFill/>
          <a:ln>
            <a:noFill/>
          </a:ln>
        </p:spPr>
      </p:pic>
      <p:sp>
        <p:nvSpPr>
          <p:cNvPr id="61" name="Shape 61"/>
          <p:cNvSpPr txBox="1"/>
          <p:nvPr/>
        </p:nvSpPr>
        <p:spPr>
          <a:xfrm>
            <a:off x="3774600" y="3591350"/>
            <a:ext cx="5064599" cy="6156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Questrial"/>
              <a:buNone/>
            </a:pPr>
            <a:r>
              <a:rPr b="0" i="0" lang="en-US" sz="3400" u="none" cap="none" strike="noStrike">
                <a:solidFill>
                  <a:schemeClr val="lt1"/>
                </a:solidFill>
                <a:latin typeface="Questrial"/>
                <a:ea typeface="Questrial"/>
                <a:cs typeface="Questrial"/>
                <a:sym typeface="Questrial"/>
              </a:rPr>
              <a:t>Getting Started with Apache Spark</a:t>
            </a:r>
          </a:p>
        </p:txBody>
      </p:sp>
      <p:sp>
        <p:nvSpPr>
          <p:cNvPr id="62" name="Shape 62"/>
          <p:cNvSpPr txBox="1"/>
          <p:nvPr/>
        </p:nvSpPr>
        <p:spPr>
          <a:xfrm>
            <a:off x="4637501" y="4094225"/>
            <a:ext cx="4032299" cy="7847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4500" u="none" cap="none" strike="noStrike">
              <a:solidFill>
                <a:srgbClr val="000000"/>
              </a:solidFill>
              <a:latin typeface="Arial"/>
              <a:ea typeface="Arial"/>
              <a:cs typeface="Arial"/>
              <a:sym typeface="Arial"/>
            </a:endParaRPr>
          </a:p>
        </p:txBody>
      </p:sp>
      <p:pic>
        <p:nvPicPr>
          <p:cNvPr id="63" name="Shape 63"/>
          <p:cNvPicPr preferRelativeResize="0"/>
          <p:nvPr/>
        </p:nvPicPr>
        <p:blipFill rotWithShape="1">
          <a:blip r:embed="rId4">
            <a:alphaModFix/>
          </a:blip>
          <a:srcRect b="0" l="0" r="0" t="0"/>
          <a:stretch/>
        </p:blipFill>
        <p:spPr>
          <a:xfrm>
            <a:off x="2094669" y="38347"/>
            <a:ext cx="4914032" cy="3008538"/>
          </a:xfrm>
          <a:prstGeom prst="rect">
            <a:avLst/>
          </a:prstGeom>
          <a:noFill/>
          <a:ln>
            <a:noFill/>
          </a:ln>
        </p:spPr>
      </p:pic>
      <p:sp>
        <p:nvSpPr>
          <p:cNvPr id="64" name="Shape 64"/>
          <p:cNvSpPr txBox="1"/>
          <p:nvPr/>
        </p:nvSpPr>
        <p:spPr>
          <a:xfrm>
            <a:off x="3352800" y="5315662"/>
            <a:ext cx="5486399" cy="78483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042C4F"/>
              </a:buClr>
              <a:buSzPct val="25000"/>
              <a:buFont typeface="Questrial"/>
              <a:buNone/>
            </a:pPr>
            <a:r>
              <a:rPr b="0" i="0" lang="en-US" sz="4500" u="none" cap="none" strike="noStrike">
                <a:solidFill>
                  <a:srgbClr val="042C4F"/>
                </a:solidFill>
                <a:latin typeface="Questrial"/>
                <a:ea typeface="Questrial"/>
                <a:cs typeface="Questrial"/>
                <a:sym typeface="Questrial"/>
              </a:rPr>
              <a:t>Welcome to UF DSI!</a:t>
            </a:r>
          </a:p>
        </p:txBody>
      </p:sp>
      <p:pic>
        <p:nvPicPr>
          <p:cNvPr id="65" name="Shape 65"/>
          <p:cNvPicPr preferRelativeResize="0"/>
          <p:nvPr/>
        </p:nvPicPr>
        <p:blipFill rotWithShape="1">
          <a:blip r:embed="rId5">
            <a:alphaModFix/>
          </a:blip>
          <a:srcRect b="0" l="0" r="0" t="0"/>
          <a:stretch/>
        </p:blipFill>
        <p:spPr>
          <a:xfrm>
            <a:off x="847475" y="3515150"/>
            <a:ext cx="2661475" cy="1408014"/>
          </a:xfrm>
          <a:prstGeom prst="rect">
            <a:avLst/>
          </a:prstGeom>
          <a:noFill/>
          <a:ln>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3" name="Shape 183"/>
        <p:cNvGrpSpPr/>
        <p:nvPr/>
      </p:nvGrpSpPr>
      <p:grpSpPr>
        <a:xfrm>
          <a:off x="0" y="0"/>
          <a:ext cx="0" cy="0"/>
          <a:chOff x="0" y="0"/>
          <a:chExt cx="0" cy="0"/>
        </a:xfrm>
      </p:grpSpPr>
      <p:sp>
        <p:nvSpPr>
          <p:cNvPr id="184" name="Shape 184"/>
          <p:cNvSpPr txBox="1"/>
          <p:nvPr/>
        </p:nvSpPr>
        <p:spPr>
          <a:xfrm>
            <a:off x="562800" y="1376525"/>
            <a:ext cx="8581200" cy="52734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FB6A18"/>
              </a:buClr>
              <a:buSzPct val="25000"/>
              <a:buFont typeface="Calibri"/>
              <a:buNone/>
            </a:pPr>
            <a:r>
              <a:rPr b="1" i="0" lang="en-US" sz="3600" u="none" cap="none" strike="noStrike">
                <a:solidFill>
                  <a:srgbClr val="FB6A18"/>
                </a:solidFill>
                <a:latin typeface="Calibri"/>
                <a:ea typeface="Calibri"/>
                <a:cs typeface="Calibri"/>
                <a:sym typeface="Calibri"/>
              </a:rPr>
              <a:t>A very simple explanation:</a:t>
            </a:r>
          </a:p>
          <a:p>
            <a:pPr indent="-742950" lvl="0" marL="742950" marR="0" rtl="0" algn="l">
              <a:lnSpc>
                <a:spcPct val="90000"/>
              </a:lnSpc>
              <a:spcBef>
                <a:spcPts val="0"/>
              </a:spcBef>
              <a:spcAft>
                <a:spcPts val="0"/>
              </a:spcAft>
              <a:buClr>
                <a:srgbClr val="000000"/>
              </a:buClr>
              <a:buSzPct val="100000"/>
              <a:buFont typeface="Arial"/>
              <a:buAutoNum type="arabicPeriod"/>
            </a:pPr>
            <a:r>
              <a:rPr b="1" i="0" lang="en-US" sz="2800" u="none" cap="none" strike="noStrike">
                <a:solidFill>
                  <a:srgbClr val="000000"/>
                </a:solidFill>
                <a:latin typeface="Calibri"/>
                <a:ea typeface="Calibri"/>
                <a:cs typeface="Calibri"/>
                <a:sym typeface="Calibri"/>
              </a:rPr>
              <a:t>For a corpus, find all unique words</a:t>
            </a:r>
          </a:p>
          <a:p>
            <a:pPr indent="-742950" lvl="0" marL="742950" marR="0" rtl="0" algn="l">
              <a:lnSpc>
                <a:spcPct val="90000"/>
              </a:lnSpc>
              <a:spcBef>
                <a:spcPts val="0"/>
              </a:spcBef>
              <a:spcAft>
                <a:spcPts val="0"/>
              </a:spcAft>
              <a:buClr>
                <a:srgbClr val="000000"/>
              </a:buClr>
              <a:buSzPct val="100000"/>
              <a:buFont typeface="Arial"/>
              <a:buAutoNum type="arabicPeriod"/>
            </a:pPr>
            <a:r>
              <a:rPr b="1" i="0" lang="en-US" sz="2800" u="none" cap="none" strike="noStrike">
                <a:solidFill>
                  <a:srgbClr val="000000"/>
                </a:solidFill>
                <a:latin typeface="Calibri"/>
                <a:ea typeface="Calibri"/>
                <a:cs typeface="Calibri"/>
                <a:sym typeface="Calibri"/>
              </a:rPr>
              <a:t>Make a vector for each word with a single 1</a:t>
            </a:r>
          </a:p>
          <a:p>
            <a:pPr indent="-742950" lvl="0" marL="742950" marR="0" rtl="0" algn="l">
              <a:lnSpc>
                <a:spcPct val="90000"/>
              </a:lnSpc>
              <a:spcBef>
                <a:spcPts val="0"/>
              </a:spcBef>
              <a:spcAft>
                <a:spcPts val="0"/>
              </a:spcAft>
              <a:buClr>
                <a:srgbClr val="000000"/>
              </a:buClr>
              <a:buSzPct val="100000"/>
              <a:buFont typeface="Arial"/>
              <a:buAutoNum type="arabicPeriod"/>
            </a:pPr>
            <a:r>
              <a:rPr b="1" i="0" lang="en-US" sz="2800" u="none" cap="none" strike="noStrike">
                <a:solidFill>
                  <a:srgbClr val="000000"/>
                </a:solidFill>
                <a:latin typeface="Calibri"/>
                <a:ea typeface="Calibri"/>
                <a:cs typeface="Calibri"/>
                <a:sym typeface="Calibri"/>
              </a:rPr>
              <a:t>Scan each document using a sliding window</a:t>
            </a:r>
          </a:p>
          <a:p>
            <a:pPr indent="-742950" lvl="0" marL="742950" marR="0" rtl="0" algn="l">
              <a:lnSpc>
                <a:spcPct val="90000"/>
              </a:lnSpc>
              <a:spcBef>
                <a:spcPts val="0"/>
              </a:spcBef>
              <a:spcAft>
                <a:spcPts val="0"/>
              </a:spcAft>
              <a:buClr>
                <a:srgbClr val="000000"/>
              </a:buClr>
              <a:buSzPct val="128571"/>
              <a:buFont typeface="Arial"/>
              <a:buAutoNum type="arabicPeriod"/>
            </a:pPr>
            <a:r>
              <a:rPr b="1" i="0" lang="en-US" sz="2800" u="none" cap="none" strike="noStrike">
                <a:solidFill>
                  <a:srgbClr val="000000"/>
                </a:solidFill>
                <a:latin typeface="Calibri"/>
                <a:ea typeface="Calibri"/>
                <a:cs typeface="Calibri"/>
                <a:sym typeface="Calibri"/>
              </a:rPr>
              <a:t>To the vector of the word in the center of the window, add a little bit to each position that occurs in the window and subtract a little bit from a random sampling of those that don’t</a:t>
            </a:r>
            <a:r>
              <a:rPr b="1" i="0" lang="en-US" sz="3600" u="none" cap="none" strike="noStrike">
                <a:solidFill>
                  <a:srgbClr val="000000"/>
                </a:solidFill>
                <a:latin typeface="Calibri"/>
                <a:ea typeface="Calibri"/>
                <a:cs typeface="Calibri"/>
                <a:sym typeface="Calibri"/>
              </a:rPr>
              <a:t>.</a:t>
            </a:r>
          </a:p>
          <a:p>
            <a:pPr indent="0" lvl="0" marL="0" marR="0" rtl="0" algn="l">
              <a:lnSpc>
                <a:spcPct val="90000"/>
              </a:lnSpc>
              <a:spcBef>
                <a:spcPts val="0"/>
              </a:spcBef>
              <a:spcAft>
                <a:spcPts val="0"/>
              </a:spcAft>
              <a:buClr>
                <a:srgbClr val="000000"/>
              </a:buClr>
              <a:buFont typeface="Arial"/>
              <a:buNone/>
            </a:pPr>
            <a:r>
              <a:t/>
            </a:r>
            <a:endParaRPr b="1" i="0" sz="36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0" i="0" lang="en-US" sz="2800" u="none" cap="none" strike="noStrike">
                <a:solidFill>
                  <a:srgbClr val="000000"/>
                </a:solidFill>
                <a:latin typeface="Calibri"/>
                <a:ea typeface="Calibri"/>
                <a:cs typeface="Calibri"/>
                <a:sym typeface="Calibri"/>
              </a:rPr>
              <a:t>A </a:t>
            </a:r>
            <a:r>
              <a:rPr b="1" i="0" lang="en-US" sz="2800" u="none" cap="none" strike="noStrike">
                <a:solidFill>
                  <a:srgbClr val="000000"/>
                </a:solidFill>
                <a:latin typeface="Calibri"/>
                <a:ea typeface="Calibri"/>
                <a:cs typeface="Calibri"/>
                <a:sym typeface="Calibri"/>
              </a:rPr>
              <a:t>MUCH</a:t>
            </a:r>
            <a:r>
              <a:rPr b="0" i="0" lang="en-US" sz="2800" u="none" cap="none" strike="noStrike">
                <a:solidFill>
                  <a:srgbClr val="000000"/>
                </a:solidFill>
                <a:latin typeface="Calibri"/>
                <a:ea typeface="Calibri"/>
                <a:cs typeface="Calibri"/>
                <a:sym typeface="Calibri"/>
              </a:rPr>
              <a:t> better and approachable explanation:</a:t>
            </a:r>
          </a:p>
          <a:p>
            <a:pPr indent="0" lvl="0" marL="0" marR="0" rtl="0" algn="l">
              <a:lnSpc>
                <a:spcPct val="90000"/>
              </a:lnSpc>
              <a:spcBef>
                <a:spcPts val="0"/>
              </a:spcBef>
              <a:spcAft>
                <a:spcPts val="0"/>
              </a:spcAft>
              <a:buClr>
                <a:srgbClr val="000000"/>
              </a:buClr>
              <a:buSzPct val="25000"/>
              <a:buFont typeface="Calibri"/>
              <a:buNone/>
            </a:pPr>
            <a:r>
              <a:rPr b="1" i="0" lang="en-US" sz="2800" u="none" cap="none" strike="noStrike">
                <a:solidFill>
                  <a:srgbClr val="000000"/>
                </a:solidFill>
                <a:latin typeface="Calibri"/>
                <a:ea typeface="Calibri"/>
                <a:cs typeface="Calibri"/>
                <a:sym typeface="Calibri"/>
              </a:rPr>
              <a:t>http://mccormickml.com/2016/04/19/word2vec-tutorial-the-skip-gram-model/</a:t>
            </a:r>
          </a:p>
        </p:txBody>
      </p:sp>
      <p:sp>
        <p:nvSpPr>
          <p:cNvPr id="185" name="Shape 185"/>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Word2Vec - Making Vectors</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9" name="Shape 189"/>
        <p:cNvGrpSpPr/>
        <p:nvPr/>
      </p:nvGrpSpPr>
      <p:grpSpPr>
        <a:xfrm>
          <a:off x="0" y="0"/>
          <a:ext cx="0" cy="0"/>
          <a:chOff x="0" y="0"/>
          <a:chExt cx="0" cy="0"/>
        </a:xfrm>
      </p:grpSpPr>
      <p:sp>
        <p:nvSpPr>
          <p:cNvPr id="190" name="Shape 190"/>
          <p:cNvSpPr txBox="1"/>
          <p:nvPr/>
        </p:nvSpPr>
        <p:spPr>
          <a:xfrm>
            <a:off x="562800" y="1376525"/>
            <a:ext cx="8581200" cy="52734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000000"/>
              </a:buClr>
              <a:buSzPct val="25000"/>
              <a:buFont typeface="Calibri"/>
              <a:buNone/>
            </a:pPr>
            <a:r>
              <a:rPr b="1" i="0" lang="en-US" sz="2800" u="none" cap="none" strike="noStrike">
                <a:solidFill>
                  <a:srgbClr val="000000"/>
                </a:solidFill>
                <a:latin typeface="Calibri"/>
                <a:ea typeface="Calibri"/>
                <a:cs typeface="Calibri"/>
                <a:sym typeface="Calibri"/>
              </a:rPr>
              <a:t>Synonyms</a:t>
            </a:r>
          </a:p>
          <a:p>
            <a:pPr indent="0" lvl="0" marL="0" marR="0" rtl="0" algn="l">
              <a:lnSpc>
                <a:spcPct val="90000"/>
              </a:lnSpc>
              <a:spcBef>
                <a:spcPts val="0"/>
              </a:spcBef>
              <a:spcAft>
                <a:spcPts val="0"/>
              </a:spcAft>
              <a:buClr>
                <a:srgbClr val="000000"/>
              </a:buClr>
              <a:buFont typeface="Arial"/>
              <a:buNone/>
            </a:pPr>
            <a:r>
              <a:t/>
            </a:r>
            <a:endParaRPr b="1" i="0" sz="28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1" i="0" lang="en-US" sz="2800" u="none" cap="none" strike="noStrike">
                <a:solidFill>
                  <a:srgbClr val="000000"/>
                </a:solidFill>
                <a:latin typeface="Calibri"/>
                <a:ea typeface="Calibri"/>
                <a:cs typeface="Calibri"/>
                <a:sym typeface="Calibri"/>
              </a:rPr>
              <a:t>Clustering words into topics, common roots</a:t>
            </a:r>
          </a:p>
          <a:p>
            <a:pPr indent="0" lvl="0" marL="0" marR="0" rtl="0" algn="l">
              <a:lnSpc>
                <a:spcPct val="90000"/>
              </a:lnSpc>
              <a:spcBef>
                <a:spcPts val="0"/>
              </a:spcBef>
              <a:spcAft>
                <a:spcPts val="0"/>
              </a:spcAft>
              <a:buClr>
                <a:srgbClr val="000000"/>
              </a:buClr>
              <a:buFont typeface="Arial"/>
              <a:buNone/>
            </a:pPr>
            <a:r>
              <a:t/>
            </a:r>
            <a:endParaRPr b="1" i="0" sz="28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1" i="0" lang="en-US" sz="2800" u="none" cap="none" strike="noStrike">
                <a:solidFill>
                  <a:srgbClr val="000000"/>
                </a:solidFill>
                <a:latin typeface="Calibri"/>
                <a:ea typeface="Calibri"/>
                <a:cs typeface="Calibri"/>
                <a:sym typeface="Calibri"/>
              </a:rPr>
              <a:t>Analogies (the infamous king – man + woman = king)</a:t>
            </a:r>
          </a:p>
          <a:p>
            <a:pPr indent="0" lvl="0" marL="0" marR="0" rtl="0" algn="l">
              <a:lnSpc>
                <a:spcPct val="90000"/>
              </a:lnSpc>
              <a:spcBef>
                <a:spcPts val="0"/>
              </a:spcBef>
              <a:spcAft>
                <a:spcPts val="0"/>
              </a:spcAft>
              <a:buClr>
                <a:srgbClr val="000000"/>
              </a:buClr>
              <a:buFont typeface="Arial"/>
              <a:buNone/>
            </a:pPr>
            <a:r>
              <a:t/>
            </a:r>
            <a:endParaRPr b="1" i="0" sz="28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1" i="0" sz="28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1" i="0" sz="28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1" i="0" lang="en-US" sz="2800" u="none" cap="none" strike="noStrike">
                <a:solidFill>
                  <a:srgbClr val="000000"/>
                </a:solidFill>
                <a:latin typeface="Calibri"/>
                <a:ea typeface="Calibri"/>
                <a:cs typeface="Calibri"/>
                <a:sym typeface="Calibri"/>
              </a:rPr>
              <a:t>https://www.distilled.net/resources/a-beginners-guide-to-word2vec-aka-whats-the-opposite-of-canada/</a:t>
            </a:r>
          </a:p>
          <a:p>
            <a:pPr indent="0" lvl="0" marL="0" marR="0" rtl="0" algn="l">
              <a:lnSpc>
                <a:spcPct val="90000"/>
              </a:lnSpc>
              <a:spcBef>
                <a:spcPts val="0"/>
              </a:spcBef>
              <a:spcAft>
                <a:spcPts val="0"/>
              </a:spcAft>
              <a:buClr>
                <a:srgbClr val="000000"/>
              </a:buClr>
              <a:buFont typeface="Arial"/>
              <a:buNone/>
            </a:pPr>
            <a:r>
              <a:t/>
            </a:r>
            <a:endParaRPr b="1" i="0" sz="28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1" i="0" lang="en-US" sz="2800" u="none" cap="none" strike="noStrike">
                <a:solidFill>
                  <a:srgbClr val="000000"/>
                </a:solidFill>
                <a:latin typeface="Calibri"/>
                <a:ea typeface="Calibri"/>
                <a:cs typeface="Calibri"/>
                <a:sym typeface="Calibri"/>
              </a:rPr>
              <a:t>https://www.quora.com/What-are-some-interesting-Word2Vec-results</a:t>
            </a:r>
          </a:p>
        </p:txBody>
      </p:sp>
      <p:sp>
        <p:nvSpPr>
          <p:cNvPr id="191" name="Shape 191"/>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Word2Vec – Uses</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5" name="Shape 195"/>
        <p:cNvGrpSpPr/>
        <p:nvPr/>
      </p:nvGrpSpPr>
      <p:grpSpPr>
        <a:xfrm>
          <a:off x="0" y="0"/>
          <a:ext cx="0" cy="0"/>
          <a:chOff x="0" y="0"/>
          <a:chExt cx="0" cy="0"/>
        </a:xfrm>
      </p:grpSpPr>
      <p:sp>
        <p:nvSpPr>
          <p:cNvPr id="196" name="Shape 196"/>
          <p:cNvSpPr txBox="1"/>
          <p:nvPr/>
        </p:nvSpPr>
        <p:spPr>
          <a:xfrm>
            <a:off x="562725" y="1376525"/>
            <a:ext cx="8581200" cy="52734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000000"/>
              </a:buClr>
              <a:buFont typeface="Arial"/>
              <a:buNone/>
            </a:pPr>
            <a:r>
              <a:t/>
            </a:r>
            <a:endParaRPr b="1" i="0" sz="3600" u="none" cap="none" strike="noStrike">
              <a:solidFill>
                <a:srgbClr val="FB6A18"/>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1" i="0" sz="3600" u="none" cap="none" strike="noStrike">
              <a:solidFill>
                <a:srgbClr val="FB6A18"/>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0" i="0" lang="en-US" sz="3600" u="none" cap="none" strike="noStrike">
                <a:solidFill>
                  <a:srgbClr val="000000"/>
                </a:solidFill>
                <a:latin typeface="Calibri"/>
                <a:ea typeface="Calibri"/>
                <a:cs typeface="Calibri"/>
                <a:sym typeface="Calibri"/>
              </a:rPr>
              <a:t>Let’s try some synonyms</a:t>
            </a:r>
          </a:p>
          <a:p>
            <a:pPr indent="0" lvl="0" marL="0" marR="0" rtl="0" algn="l">
              <a:lnSpc>
                <a:spcPct val="90000"/>
              </a:lnSpc>
              <a:spcBef>
                <a:spcPts val="0"/>
              </a:spcBef>
              <a:spcAft>
                <a:spcPts val="0"/>
              </a:spcAft>
              <a:buClr>
                <a:srgbClr val="000000"/>
              </a:buClr>
              <a:buFont typeface="Arial"/>
              <a:buNone/>
            </a:pPr>
            <a:r>
              <a:t/>
            </a:r>
            <a:endParaRPr b="1" i="0" sz="36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1" i="0" lang="en-US" sz="3600" u="none" cap="none" strike="noStrike">
                <a:solidFill>
                  <a:srgbClr val="000000"/>
                </a:solidFill>
                <a:latin typeface="Calibri"/>
                <a:ea typeface="Calibri"/>
                <a:cs typeface="Calibri"/>
                <a:sym typeface="Calibri"/>
              </a:rPr>
              <a:t>             To the Jupyter notebook!</a:t>
            </a:r>
          </a:p>
        </p:txBody>
      </p:sp>
      <p:sp>
        <p:nvSpPr>
          <p:cNvPr id="197" name="Shape 197"/>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Using Word2Vec    </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1" name="Shape 201"/>
        <p:cNvGrpSpPr/>
        <p:nvPr/>
      </p:nvGrpSpPr>
      <p:grpSpPr>
        <a:xfrm>
          <a:off x="0" y="0"/>
          <a:ext cx="0" cy="0"/>
          <a:chOff x="0" y="0"/>
          <a:chExt cx="0" cy="0"/>
        </a:xfrm>
      </p:grpSpPr>
      <p:sp>
        <p:nvSpPr>
          <p:cNvPr id="202" name="Shape 202"/>
          <p:cNvSpPr txBox="1"/>
          <p:nvPr/>
        </p:nvSpPr>
        <p:spPr>
          <a:xfrm>
            <a:off x="562725" y="1376525"/>
            <a:ext cx="8581200" cy="52734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000000"/>
              </a:buClr>
              <a:buSzPct val="25000"/>
              <a:buFont typeface="Calibri"/>
              <a:buNone/>
            </a:pPr>
            <a:r>
              <a:rPr b="1" lang="en-US" sz="2400">
                <a:latin typeface="Calibri"/>
                <a:ea typeface="Calibri"/>
                <a:cs typeface="Calibri"/>
                <a:sym typeface="Calibri"/>
              </a:rPr>
              <a:t>Continuing learning Spark:</a:t>
            </a:r>
          </a:p>
          <a:p>
            <a:pPr indent="0" lvl="0" marL="0" marR="0" rtl="0" algn="l">
              <a:lnSpc>
                <a:spcPct val="90000"/>
              </a:lnSpc>
              <a:spcBef>
                <a:spcPts val="0"/>
              </a:spcBef>
              <a:spcAft>
                <a:spcPts val="0"/>
              </a:spcAft>
              <a:buClr>
                <a:srgbClr val="000000"/>
              </a:buClr>
              <a:buSzPct val="25000"/>
              <a:buFont typeface="Calibri"/>
              <a:buNone/>
            </a:pPr>
            <a:r>
              <a:rPr lang="en-US" sz="2400">
                <a:solidFill>
                  <a:srgbClr val="0000FF"/>
                </a:solidFill>
                <a:latin typeface="Calibri"/>
                <a:ea typeface="Calibri"/>
                <a:cs typeface="Calibri"/>
                <a:sym typeface="Calibri"/>
              </a:rPr>
              <a:t>https://github.com/dsiufl/Spark-Workshop/</a:t>
            </a:r>
          </a:p>
          <a:p>
            <a:pPr indent="0" lvl="0" marL="0" marR="0" rtl="0" algn="l">
              <a:lnSpc>
                <a:spcPct val="90000"/>
              </a:lnSpc>
              <a:spcBef>
                <a:spcPts val="0"/>
              </a:spcBef>
              <a:spcAft>
                <a:spcPts val="0"/>
              </a:spcAft>
              <a:buClr>
                <a:srgbClr val="000000"/>
              </a:buClr>
              <a:buFont typeface="Calibri"/>
              <a:buNone/>
            </a:pPr>
            <a:r>
              <a:t/>
            </a:r>
            <a:endParaRPr b="1" sz="2400">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1" i="0" lang="en-US" sz="2400" u="none" cap="none" strike="noStrike">
                <a:solidFill>
                  <a:srgbClr val="000000"/>
                </a:solidFill>
                <a:latin typeface="Calibri"/>
                <a:ea typeface="Calibri"/>
                <a:cs typeface="Calibri"/>
                <a:sym typeface="Calibri"/>
              </a:rPr>
              <a:t>Iterative machine learning in Spark: </a:t>
            </a:r>
            <a:r>
              <a:rPr b="0" i="0" lang="en-US" sz="2400" cap="none" strike="noStrike">
                <a:solidFill>
                  <a:srgbClr val="0000FF"/>
                </a:solidFill>
                <a:latin typeface="Calibri"/>
                <a:ea typeface="Calibri"/>
                <a:cs typeface="Calibri"/>
                <a:sym typeface="Calibri"/>
              </a:rPr>
              <a:t>https://www.mapr.com/blog/parallel-and-iterative-processing-machine-learning-recommendations-spark</a:t>
            </a:r>
          </a:p>
          <a:p>
            <a:pPr indent="0" lvl="0" marL="0" marR="0" rtl="0" algn="l">
              <a:lnSpc>
                <a:spcPct val="90000"/>
              </a:lnSpc>
              <a:spcBef>
                <a:spcPts val="0"/>
              </a:spcBef>
              <a:spcAft>
                <a:spcPts val="0"/>
              </a:spcAft>
              <a:buClr>
                <a:srgbClr val="000000"/>
              </a:buClr>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1" i="0" lang="en-US" sz="2400" u="none" cap="none" strike="noStrike">
                <a:solidFill>
                  <a:srgbClr val="000000"/>
                </a:solidFill>
                <a:latin typeface="Calibri"/>
                <a:ea typeface="Calibri"/>
                <a:cs typeface="Calibri"/>
                <a:sym typeface="Calibri"/>
              </a:rPr>
              <a:t>Spark Python API Documentation:</a:t>
            </a:r>
          </a:p>
          <a:p>
            <a:pPr indent="0" lvl="0" marL="0" marR="0" rtl="0" algn="l">
              <a:lnSpc>
                <a:spcPct val="90000"/>
              </a:lnSpc>
              <a:spcBef>
                <a:spcPts val="0"/>
              </a:spcBef>
              <a:spcAft>
                <a:spcPts val="0"/>
              </a:spcAft>
              <a:buClr>
                <a:schemeClr val="hlink"/>
              </a:buClr>
              <a:buSzPct val="25000"/>
              <a:buFont typeface="Calibri"/>
              <a:buNone/>
            </a:pPr>
            <a:r>
              <a:rPr b="0" i="0" lang="en-US" sz="2400" cap="none" strike="noStrike">
                <a:solidFill>
                  <a:srgbClr val="0000FF"/>
                </a:solidFill>
                <a:latin typeface="Calibri"/>
                <a:ea typeface="Calibri"/>
                <a:cs typeface="Calibri"/>
                <a:sym typeface="Calibri"/>
              </a:rPr>
              <a:t>http://spark.apache.org/docs/latest/api/python/</a:t>
            </a:r>
          </a:p>
          <a:p>
            <a:pPr indent="0" lvl="0" marL="0" marR="0" rtl="0" algn="l">
              <a:lnSpc>
                <a:spcPct val="90000"/>
              </a:lnSpc>
              <a:spcBef>
                <a:spcPts val="0"/>
              </a:spcBef>
              <a:spcAft>
                <a:spcPts val="0"/>
              </a:spcAft>
              <a:buClr>
                <a:srgbClr val="000000"/>
              </a:buClr>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Calibri"/>
              <a:buNone/>
            </a:pPr>
            <a:r>
              <a:rPr b="1" i="0" lang="en-US" sz="2400" u="none" cap="none" strike="noStrike">
                <a:solidFill>
                  <a:srgbClr val="000000"/>
                </a:solidFill>
                <a:latin typeface="Calibri"/>
                <a:ea typeface="Calibri"/>
                <a:cs typeface="Calibri"/>
                <a:sym typeface="Calibri"/>
              </a:rPr>
              <a:t>Company that employs Spark’s creator:</a:t>
            </a:r>
          </a:p>
          <a:p>
            <a:pPr indent="0" lvl="0" marL="0" marR="0" rtl="0" algn="l">
              <a:lnSpc>
                <a:spcPct val="90000"/>
              </a:lnSpc>
              <a:spcBef>
                <a:spcPts val="0"/>
              </a:spcBef>
              <a:spcAft>
                <a:spcPts val="0"/>
              </a:spcAft>
              <a:buClr>
                <a:srgbClr val="000000"/>
              </a:buClr>
              <a:buSzPct val="25000"/>
              <a:buFont typeface="Calibri"/>
              <a:buNone/>
            </a:pPr>
            <a:r>
              <a:rPr b="0" i="0" lang="en-US" sz="2400" cap="none" strike="noStrike">
                <a:solidFill>
                  <a:srgbClr val="0000FF"/>
                </a:solidFill>
                <a:latin typeface="Calibri"/>
                <a:ea typeface="Calibri"/>
                <a:cs typeface="Calibri"/>
                <a:sym typeface="Calibri"/>
              </a:rPr>
              <a:t>https://databricks.com/</a:t>
            </a:r>
          </a:p>
          <a:p>
            <a:pPr indent="0" lvl="0" marL="0" marR="0" rtl="0" algn="l">
              <a:lnSpc>
                <a:spcPct val="90000"/>
              </a:lnSpc>
              <a:spcBef>
                <a:spcPts val="0"/>
              </a:spcBef>
              <a:spcAft>
                <a:spcPts val="0"/>
              </a:spcAft>
              <a:buClr>
                <a:srgbClr val="000000"/>
              </a:buClr>
              <a:buFont typeface="Arial"/>
              <a:buNone/>
            </a:pPr>
            <a:r>
              <a:t/>
            </a:r>
            <a:endParaRPr b="0" i="0" sz="2400" u="none" cap="none" strike="noStrike">
              <a:solidFill>
                <a:srgbClr val="000000"/>
              </a:solidFill>
              <a:latin typeface="Calibri"/>
              <a:ea typeface="Calibri"/>
              <a:cs typeface="Calibri"/>
              <a:sym typeface="Calibri"/>
            </a:endParaRPr>
          </a:p>
        </p:txBody>
      </p:sp>
      <p:sp>
        <p:nvSpPr>
          <p:cNvPr id="203" name="Shape 203"/>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Links   </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 name="Shape 69"/>
        <p:cNvGrpSpPr/>
        <p:nvPr/>
      </p:nvGrpSpPr>
      <p:grpSpPr>
        <a:xfrm>
          <a:off x="0" y="0"/>
          <a:ext cx="0" cy="0"/>
          <a:chOff x="0" y="0"/>
          <a:chExt cx="0" cy="0"/>
        </a:xfrm>
      </p:grpSpPr>
      <p:sp>
        <p:nvSpPr>
          <p:cNvPr id="70" name="Shape 70"/>
          <p:cNvSpPr txBox="1"/>
          <p:nvPr/>
        </p:nvSpPr>
        <p:spPr>
          <a:xfrm>
            <a:off x="562725" y="1376525"/>
            <a:ext cx="4058100" cy="44196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ct val="25000"/>
              <a:buFont typeface="Arial"/>
              <a:buNone/>
            </a:pPr>
            <a:r>
              <a:rPr b="0" i="0" lang="en-US" sz="2400" u="none" cap="none" strike="noStrike">
                <a:solidFill>
                  <a:srgbClr val="000000"/>
                </a:solidFill>
                <a:latin typeface="Arial"/>
                <a:ea typeface="Arial"/>
                <a:cs typeface="Arial"/>
                <a:sym typeface="Arial"/>
              </a:rPr>
              <a:t>Matthew Collins</a:t>
            </a:r>
          </a:p>
          <a:p>
            <a:pPr indent="0" lvl="0" marL="0" marR="0" rtl="0" algn="l">
              <a:lnSpc>
                <a:spcPct val="9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ct val="25000"/>
              <a:buFont typeface="Arial"/>
              <a:buNone/>
            </a:pPr>
            <a:r>
              <a:rPr b="0" i="0" lang="en-US" sz="2400" u="none" cap="none" strike="noStrike">
                <a:solidFill>
                  <a:srgbClr val="000000"/>
                </a:solidFill>
                <a:latin typeface="Arial"/>
                <a:ea typeface="Arial"/>
                <a:cs typeface="Arial"/>
                <a:sym typeface="Arial"/>
              </a:rPr>
              <a:t>Technical Operations Manager</a:t>
            </a:r>
          </a:p>
          <a:p>
            <a:pPr indent="0" lvl="0" marL="0" marR="0" rtl="0" algn="l">
              <a:lnSpc>
                <a:spcPct val="9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ct val="25000"/>
              <a:buFont typeface="Arial"/>
              <a:buNone/>
            </a:pPr>
            <a:r>
              <a:rPr b="0" i="0" lang="en-US" sz="2400" u="none" cap="none" strike="noStrike">
                <a:solidFill>
                  <a:srgbClr val="000000"/>
                </a:solidFill>
                <a:latin typeface="Arial"/>
                <a:ea typeface="Arial"/>
                <a:cs typeface="Arial"/>
                <a:sym typeface="Arial"/>
              </a:rPr>
              <a:t>Advanced Computing and Information Systems Laboratory</a:t>
            </a:r>
          </a:p>
          <a:p>
            <a:pPr indent="0" lvl="0" marL="0" marR="0" rtl="0" algn="l">
              <a:lnSpc>
                <a:spcPct val="90000"/>
              </a:lnSpc>
              <a:spcBef>
                <a:spcPts val="0"/>
              </a:spcBef>
              <a:spcAft>
                <a:spcPts val="0"/>
              </a:spcAft>
              <a:buClr>
                <a:srgbClr val="000000"/>
              </a:buClr>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ct val="25000"/>
              <a:buFont typeface="Arial"/>
              <a:buNone/>
            </a:pPr>
            <a:r>
              <a:rPr b="0" i="0" lang="en-US" sz="2400" u="none" cap="none" strike="noStrike">
                <a:solidFill>
                  <a:srgbClr val="000000"/>
                </a:solidFill>
                <a:latin typeface="Arial"/>
                <a:ea typeface="Arial"/>
                <a:cs typeface="Arial"/>
                <a:sym typeface="Arial"/>
              </a:rPr>
              <a:t>mcollins@acis.ufl.edu</a:t>
            </a:r>
          </a:p>
          <a:p>
            <a:pPr indent="0" lvl="0" marL="0" marR="0" rtl="0" algn="l">
              <a:lnSpc>
                <a:spcPct val="90000"/>
              </a:lnSpc>
              <a:spcBef>
                <a:spcPts val="0"/>
              </a:spcBef>
              <a:spcAft>
                <a:spcPts val="0"/>
              </a:spcAft>
              <a:buClr>
                <a:srgbClr val="000000"/>
              </a:buClr>
              <a:buSzPct val="25000"/>
              <a:buFont typeface="Arial"/>
              <a:buNone/>
            </a:pPr>
            <a:r>
              <a:rPr b="0" i="0" lang="en-US" sz="2400" u="none" cap="none" strike="noStrike">
                <a:solidFill>
                  <a:srgbClr val="000000"/>
                </a:solidFill>
                <a:latin typeface="Arial"/>
                <a:ea typeface="Arial"/>
                <a:cs typeface="Arial"/>
                <a:sym typeface="Arial"/>
              </a:rPr>
              <a:t>https://acis.ufl.edu/</a:t>
            </a:r>
          </a:p>
        </p:txBody>
      </p:sp>
      <p:sp>
        <p:nvSpPr>
          <p:cNvPr id="71" name="Shape 71"/>
          <p:cNvSpPr txBox="1"/>
          <p:nvPr/>
        </p:nvSpPr>
        <p:spPr>
          <a:xfrm>
            <a:off x="533400" y="457200"/>
            <a:ext cx="64770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Your Tour Guide</a:t>
            </a:r>
          </a:p>
        </p:txBody>
      </p:sp>
      <p:pic>
        <p:nvPicPr>
          <p:cNvPr id="72" name="Shape 72"/>
          <p:cNvPicPr preferRelativeResize="0"/>
          <p:nvPr/>
        </p:nvPicPr>
        <p:blipFill rotWithShape="1">
          <a:blip r:embed="rId3">
            <a:alphaModFix/>
          </a:blip>
          <a:srcRect b="0" l="0" r="0" t="0"/>
          <a:stretch/>
        </p:blipFill>
        <p:spPr>
          <a:xfrm>
            <a:off x="6159437" y="4722775"/>
            <a:ext cx="1428750" cy="714375"/>
          </a:xfrm>
          <a:prstGeom prst="rect">
            <a:avLst/>
          </a:prstGeom>
          <a:noFill/>
          <a:ln>
            <a:noFill/>
          </a:ln>
        </p:spPr>
      </p:pic>
      <p:pic>
        <p:nvPicPr>
          <p:cNvPr id="73" name="Shape 73"/>
          <p:cNvPicPr preferRelativeResize="0"/>
          <p:nvPr/>
        </p:nvPicPr>
        <p:blipFill rotWithShape="1">
          <a:blip r:embed="rId4">
            <a:alphaModFix/>
          </a:blip>
          <a:srcRect b="0" l="0" r="0" t="0"/>
          <a:stretch/>
        </p:blipFill>
        <p:spPr>
          <a:xfrm>
            <a:off x="5596466" y="2013374"/>
            <a:ext cx="2368973" cy="2368973"/>
          </a:xfrm>
          <a:prstGeom prst="rect">
            <a:avLst/>
          </a:prstGeom>
          <a:noFill/>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7" name="Shape 77"/>
        <p:cNvGrpSpPr/>
        <p:nvPr/>
      </p:nvGrpSpPr>
      <p:grpSpPr>
        <a:xfrm>
          <a:off x="0" y="0"/>
          <a:ext cx="0" cy="0"/>
          <a:chOff x="0" y="0"/>
          <a:chExt cx="0" cy="0"/>
        </a:xfrm>
      </p:grpSpPr>
      <p:sp>
        <p:nvSpPr>
          <p:cNvPr id="78" name="Shape 78"/>
          <p:cNvSpPr txBox="1"/>
          <p:nvPr/>
        </p:nvSpPr>
        <p:spPr>
          <a:xfrm>
            <a:off x="562725" y="1376521"/>
            <a:ext cx="8581200" cy="4419600"/>
          </a:xfrm>
          <a:prstGeom prst="rect">
            <a:avLst/>
          </a:prstGeom>
          <a:noFill/>
          <a:ln>
            <a:noFill/>
          </a:ln>
        </p:spPr>
        <p:txBody>
          <a:bodyPr anchorCtr="0" anchor="t" bIns="45700" lIns="91425" rIns="91425" wrap="square" tIns="45700">
            <a:noAutofit/>
          </a:bodyPr>
          <a:lstStyle/>
          <a:p>
            <a:pPr indent="-347472" lvl="0" marL="347472" marR="0" rtl="0" algn="l">
              <a:lnSpc>
                <a:spcPct val="150000"/>
              </a:lnSpc>
              <a:spcBef>
                <a:spcPts val="0"/>
              </a:spcBef>
              <a:spcAft>
                <a:spcPts val="0"/>
              </a:spcAft>
              <a:buClr>
                <a:srgbClr val="042C4F"/>
              </a:buClr>
              <a:buSzPct val="100000"/>
              <a:buFont typeface="Calibri"/>
              <a:buChar char="•"/>
            </a:pPr>
            <a:r>
              <a:rPr b="0" i="0" lang="en-US" sz="3000" u="none" cap="none" strike="noStrike">
                <a:solidFill>
                  <a:srgbClr val="042C4F"/>
                </a:solidFill>
                <a:latin typeface="Calibri"/>
                <a:ea typeface="Calibri"/>
                <a:cs typeface="Calibri"/>
                <a:sym typeface="Calibri"/>
              </a:rPr>
              <a:t>Why Apache Spark?</a:t>
            </a:r>
            <a:r>
              <a:rPr b="0" i="0" lang="en-US" sz="3000" u="none" cap="none" strike="noStrike">
                <a:solidFill>
                  <a:srgbClr val="3F3F3F"/>
                </a:solidFill>
                <a:latin typeface="Calibri"/>
                <a:ea typeface="Calibri"/>
                <a:cs typeface="Calibri"/>
                <a:sym typeface="Calibri"/>
              </a:rPr>
              <a:t> </a:t>
            </a:r>
          </a:p>
          <a:p>
            <a:pPr indent="-347472" lvl="0" marL="347472" marR="0" rtl="0" algn="l">
              <a:lnSpc>
                <a:spcPct val="150000"/>
              </a:lnSpc>
              <a:spcBef>
                <a:spcPts val="0"/>
              </a:spcBef>
              <a:spcAft>
                <a:spcPts val="0"/>
              </a:spcAft>
              <a:buClr>
                <a:srgbClr val="000000"/>
              </a:buClr>
              <a:buSzPct val="100000"/>
              <a:buFont typeface="Calibri"/>
              <a:buChar char="•"/>
            </a:pPr>
            <a:r>
              <a:rPr b="0" i="0" lang="en-US" sz="3000" u="none" cap="none" strike="noStrike">
                <a:solidFill>
                  <a:srgbClr val="000000"/>
                </a:solidFill>
                <a:latin typeface="Calibri"/>
                <a:ea typeface="Calibri"/>
                <a:cs typeface="Calibri"/>
                <a:sym typeface="Calibri"/>
              </a:rPr>
              <a:t>How does Spark relate to Hadoop and Python?</a:t>
            </a:r>
          </a:p>
          <a:p>
            <a:pPr indent="-347472" lvl="0" marL="347472" marR="0" rtl="0" algn="l">
              <a:lnSpc>
                <a:spcPct val="150000"/>
              </a:lnSpc>
              <a:spcBef>
                <a:spcPts val="0"/>
              </a:spcBef>
              <a:spcAft>
                <a:spcPts val="0"/>
              </a:spcAft>
              <a:buClr>
                <a:srgbClr val="3F3F3F"/>
              </a:buClr>
              <a:buSzPct val="100000"/>
              <a:buFont typeface="Calibri"/>
              <a:buChar char="•"/>
            </a:pPr>
            <a:r>
              <a:rPr b="0" i="0" lang="en-US" sz="3000" u="none" cap="none" strike="noStrike">
                <a:solidFill>
                  <a:srgbClr val="3F3F3F"/>
                </a:solidFill>
                <a:latin typeface="Calibri"/>
                <a:ea typeface="Calibri"/>
                <a:cs typeface="Calibri"/>
                <a:sym typeface="Calibri"/>
              </a:rPr>
              <a:t>Basic Spark DataFrame syntax</a:t>
            </a:r>
          </a:p>
          <a:p>
            <a:pPr indent="-347472" lvl="0" marL="347472" marR="0" rtl="0" algn="l">
              <a:lnSpc>
                <a:spcPct val="150000"/>
              </a:lnSpc>
              <a:spcBef>
                <a:spcPts val="0"/>
              </a:spcBef>
              <a:spcAft>
                <a:spcPts val="0"/>
              </a:spcAft>
              <a:buClr>
                <a:srgbClr val="3F3F3F"/>
              </a:buClr>
              <a:buSzPct val="100000"/>
              <a:buFont typeface="Calibri"/>
              <a:buChar char="•"/>
            </a:pPr>
            <a:r>
              <a:rPr b="0" i="0" lang="en-US" sz="3000" u="none" cap="none" strike="noStrike">
                <a:solidFill>
                  <a:srgbClr val="3F3F3F"/>
                </a:solidFill>
                <a:latin typeface="Calibri"/>
                <a:ea typeface="Calibri"/>
                <a:cs typeface="Calibri"/>
                <a:sym typeface="Calibri"/>
              </a:rPr>
              <a:t>Running analyses - yours and Spark ML</a:t>
            </a:r>
          </a:p>
          <a:p>
            <a:pPr indent="-347472" lvl="0" marL="347472" marR="0" rtl="0" algn="l">
              <a:lnSpc>
                <a:spcPct val="150000"/>
              </a:lnSpc>
              <a:spcBef>
                <a:spcPts val="0"/>
              </a:spcBef>
              <a:spcAft>
                <a:spcPts val="0"/>
              </a:spcAft>
              <a:buClr>
                <a:srgbClr val="3F3F3F"/>
              </a:buClr>
              <a:buSzPct val="100000"/>
              <a:buFont typeface="Calibri"/>
              <a:buChar char="•"/>
            </a:pPr>
            <a:r>
              <a:rPr b="0" i="0" lang="en-US" sz="3000" u="none" cap="none" strike="noStrike">
                <a:solidFill>
                  <a:srgbClr val="3F3F3F"/>
                </a:solidFill>
                <a:latin typeface="Calibri"/>
                <a:ea typeface="Calibri"/>
                <a:cs typeface="Calibri"/>
                <a:sym typeface="Calibri"/>
              </a:rPr>
              <a:t>Presenting data from Spark</a:t>
            </a:r>
          </a:p>
          <a:p>
            <a:pPr indent="-347472" lvl="0" marL="347472" marR="0" rtl="0" algn="l">
              <a:lnSpc>
                <a:spcPct val="150000"/>
              </a:lnSpc>
              <a:spcBef>
                <a:spcPts val="0"/>
              </a:spcBef>
              <a:spcAft>
                <a:spcPts val="0"/>
              </a:spcAft>
              <a:buClr>
                <a:srgbClr val="3F3F3F"/>
              </a:buClr>
              <a:buSzPct val="100000"/>
              <a:buFont typeface="Calibri"/>
              <a:buChar char="•"/>
            </a:pPr>
            <a:r>
              <a:rPr b="0" i="0" lang="en-US" sz="3000" u="none" cap="none" strike="noStrike">
                <a:solidFill>
                  <a:srgbClr val="3F3F3F"/>
                </a:solidFill>
                <a:latin typeface="Calibri"/>
                <a:ea typeface="Calibri"/>
                <a:cs typeface="Calibri"/>
                <a:sym typeface="Calibri"/>
              </a:rPr>
              <a:t>Portability/scalability of Spark jobs</a:t>
            </a:r>
          </a:p>
          <a:p>
            <a:pPr indent="0" lvl="0" marL="0" marR="0" rtl="0" algn="l">
              <a:lnSpc>
                <a:spcPct val="90000"/>
              </a:lnSpc>
              <a:spcBef>
                <a:spcPts val="0"/>
              </a:spcBef>
              <a:spcAft>
                <a:spcPts val="0"/>
              </a:spcAft>
              <a:buClr>
                <a:srgbClr val="000000"/>
              </a:buClr>
              <a:buFont typeface="Arial"/>
              <a:buNone/>
            </a:pPr>
            <a:r>
              <a:t/>
            </a:r>
            <a:endParaRPr b="0" i="0" sz="2800" u="none" cap="none" strike="noStrike">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0" i="0" sz="2800" u="none" cap="none" strike="noStrike">
              <a:solidFill>
                <a:srgbClr val="3F3F3F"/>
              </a:solidFill>
              <a:latin typeface="Calibri"/>
              <a:ea typeface="Calibri"/>
              <a:cs typeface="Calibri"/>
              <a:sym typeface="Calibri"/>
            </a:endParaRPr>
          </a:p>
          <a:p>
            <a:pPr indent="-347472" lvl="0" marL="347472" marR="0" rtl="0" algn="l">
              <a:lnSpc>
                <a:spcPct val="90000"/>
              </a:lnSpc>
              <a:spcBef>
                <a:spcPts val="0"/>
              </a:spcBef>
              <a:spcAft>
                <a:spcPts val="0"/>
              </a:spcAft>
              <a:buClr>
                <a:schemeClr val="dk1"/>
              </a:buClr>
              <a:buFont typeface="Arial"/>
              <a:buNone/>
            </a:pPr>
            <a:r>
              <a:t/>
            </a:r>
            <a:endParaRPr b="0" i="0" sz="1500" u="none" cap="none" strike="noStrike">
              <a:solidFill>
                <a:srgbClr val="042C4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txBox="1"/>
          <p:nvPr/>
        </p:nvSpPr>
        <p:spPr>
          <a:xfrm>
            <a:off x="533400" y="457200"/>
            <a:ext cx="64770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Goals for this workshop:</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Shape 84"/>
          <p:cNvSpPr txBox="1"/>
          <p:nvPr/>
        </p:nvSpPr>
        <p:spPr>
          <a:xfrm>
            <a:off x="562725" y="1376521"/>
            <a:ext cx="8581200" cy="44196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42C4F"/>
              </a:solidFill>
              <a:latin typeface="Calibri"/>
              <a:ea typeface="Calibri"/>
              <a:cs typeface="Calibri"/>
              <a:sym typeface="Calibri"/>
            </a:endParaRPr>
          </a:p>
          <a:p>
            <a:pPr indent="0" lvl="0" marL="0" marR="0" rtl="0" algn="l">
              <a:lnSpc>
                <a:spcPct val="90000"/>
              </a:lnSpc>
              <a:spcBef>
                <a:spcPts val="0"/>
              </a:spcBef>
              <a:spcAft>
                <a:spcPts val="0"/>
              </a:spcAft>
              <a:buClr>
                <a:srgbClr val="042C4F"/>
              </a:buClr>
              <a:buSzPct val="25000"/>
              <a:buFont typeface="Calibri"/>
              <a:buNone/>
            </a:pPr>
            <a:r>
              <a:rPr b="0" i="0" lang="en-US" sz="3600" u="none" cap="none" strike="noStrike">
                <a:solidFill>
                  <a:srgbClr val="042C4F"/>
                </a:solidFill>
                <a:latin typeface="Calibri"/>
                <a:ea typeface="Calibri"/>
                <a:cs typeface="Calibri"/>
                <a:sym typeface="Calibri"/>
              </a:rPr>
              <a:t>What can it do for me? </a:t>
            </a: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42C4F"/>
              </a:solidFill>
              <a:latin typeface="Calibri"/>
              <a:ea typeface="Calibri"/>
              <a:cs typeface="Calibri"/>
              <a:sym typeface="Calibri"/>
            </a:endParaRPr>
          </a:p>
          <a:p>
            <a:pPr indent="0" lvl="0" marL="0" marR="0" rtl="0" algn="l">
              <a:lnSpc>
                <a:spcPct val="90000"/>
              </a:lnSpc>
              <a:spcBef>
                <a:spcPts val="0"/>
              </a:spcBef>
              <a:spcAft>
                <a:spcPts val="0"/>
              </a:spcAft>
              <a:buClr>
                <a:srgbClr val="042C4F"/>
              </a:buClr>
              <a:buSzPct val="25000"/>
              <a:buFont typeface="Calibri"/>
              <a:buNone/>
            </a:pPr>
            <a:r>
              <a:rPr b="0" i="0" lang="en-US" sz="3600" u="none" cap="none" strike="noStrike">
                <a:solidFill>
                  <a:srgbClr val="042C4F"/>
                </a:solidFill>
                <a:latin typeface="Calibri"/>
                <a:ea typeface="Calibri"/>
                <a:cs typeface="Calibri"/>
                <a:sym typeface="Calibri"/>
              </a:rPr>
              <a:t>  How does it relate to Hadoop?</a:t>
            </a: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42C4F"/>
              </a:solidFill>
              <a:latin typeface="Calibri"/>
              <a:ea typeface="Calibri"/>
              <a:cs typeface="Calibri"/>
              <a:sym typeface="Calibri"/>
            </a:endParaRPr>
          </a:p>
          <a:p>
            <a:pPr indent="0" lvl="0" marL="0" marR="0" rtl="0" algn="l">
              <a:lnSpc>
                <a:spcPct val="90000"/>
              </a:lnSpc>
              <a:spcBef>
                <a:spcPts val="0"/>
              </a:spcBef>
              <a:spcAft>
                <a:spcPts val="0"/>
              </a:spcAft>
              <a:buClr>
                <a:srgbClr val="042C4F"/>
              </a:buClr>
              <a:buSzPct val="25000"/>
              <a:buFont typeface="Calibri"/>
              <a:buNone/>
            </a:pPr>
            <a:r>
              <a:rPr b="0" i="0" lang="en-US" sz="3600" u="none" cap="none" strike="noStrike">
                <a:solidFill>
                  <a:srgbClr val="042C4F"/>
                </a:solidFill>
                <a:latin typeface="Calibri"/>
                <a:ea typeface="Calibri"/>
                <a:cs typeface="Calibri"/>
                <a:sym typeface="Calibri"/>
              </a:rPr>
              <a:t>     And what are Spark and Hadoop anyway?</a:t>
            </a: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42C4F"/>
              </a:solidFill>
              <a:latin typeface="Calibri"/>
              <a:ea typeface="Calibri"/>
              <a:cs typeface="Calibri"/>
              <a:sym typeface="Calibri"/>
            </a:endParaRPr>
          </a:p>
          <a:p>
            <a:pPr indent="0" lvl="0" marL="0" marR="0" rtl="0" algn="l">
              <a:lnSpc>
                <a:spcPct val="90000"/>
              </a:lnSpc>
              <a:spcBef>
                <a:spcPts val="0"/>
              </a:spcBef>
              <a:spcAft>
                <a:spcPts val="0"/>
              </a:spcAft>
              <a:buClr>
                <a:srgbClr val="042C4F"/>
              </a:buClr>
              <a:buSzPct val="25000"/>
              <a:buFont typeface="Calibri"/>
              <a:buNone/>
            </a:pPr>
            <a:r>
              <a:rPr b="0" i="0" lang="en-US" sz="3600" u="none" cap="none" strike="noStrike">
                <a:solidFill>
                  <a:srgbClr val="042C4F"/>
                </a:solidFill>
                <a:latin typeface="Calibri"/>
                <a:ea typeface="Calibri"/>
                <a:cs typeface="Calibri"/>
                <a:sym typeface="Calibri"/>
              </a:rPr>
              <a:t>                  </a:t>
            </a:r>
          </a:p>
          <a:p>
            <a:pPr indent="-347472" lvl="0" marL="347472" marR="0" rtl="0" algn="l">
              <a:lnSpc>
                <a:spcPct val="90000"/>
              </a:lnSpc>
              <a:spcBef>
                <a:spcPts val="0"/>
              </a:spcBef>
              <a:spcAft>
                <a:spcPts val="0"/>
              </a:spcAft>
              <a:buClr>
                <a:schemeClr val="dk1"/>
              </a:buClr>
              <a:buFont typeface="Arial"/>
              <a:buNone/>
            </a:pPr>
            <a:r>
              <a:t/>
            </a:r>
            <a:endParaRPr b="0" i="0" sz="1500" u="none" cap="none" strike="noStrike">
              <a:solidFill>
                <a:srgbClr val="042C4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txBox="1"/>
          <p:nvPr/>
        </p:nvSpPr>
        <p:spPr>
          <a:xfrm>
            <a:off x="533400" y="457200"/>
            <a:ext cx="64770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Why                  ?</a:t>
            </a:r>
          </a:p>
        </p:txBody>
      </p:sp>
      <p:pic>
        <p:nvPicPr>
          <p:cNvPr id="86" name="Shape 86"/>
          <p:cNvPicPr preferRelativeResize="0"/>
          <p:nvPr/>
        </p:nvPicPr>
        <p:blipFill rotWithShape="1">
          <a:blip r:embed="rId3">
            <a:alphaModFix/>
          </a:blip>
          <a:srcRect b="0" l="0" r="0" t="0"/>
          <a:stretch/>
        </p:blipFill>
        <p:spPr>
          <a:xfrm>
            <a:off x="1813253" y="136650"/>
            <a:ext cx="2056671" cy="1088051"/>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0" name="Shape 90"/>
        <p:cNvGrpSpPr/>
        <p:nvPr/>
      </p:nvGrpSpPr>
      <p:grpSpPr>
        <a:xfrm>
          <a:off x="0" y="0"/>
          <a:ext cx="0" cy="0"/>
          <a:chOff x="0" y="0"/>
          <a:chExt cx="0" cy="0"/>
        </a:xfrm>
      </p:grpSpPr>
      <p:sp>
        <p:nvSpPr>
          <p:cNvPr id="91" name="Shape 91"/>
          <p:cNvSpPr txBox="1"/>
          <p:nvPr/>
        </p:nvSpPr>
        <p:spPr>
          <a:xfrm>
            <a:off x="562725" y="1376525"/>
            <a:ext cx="8581200" cy="51468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042C4F"/>
              </a:buClr>
              <a:buSzPct val="25000"/>
              <a:buFont typeface="Calibri"/>
              <a:buNone/>
            </a:pPr>
            <a:r>
              <a:rPr b="0" i="0" lang="en-US" sz="3600" u="none" cap="none" strike="noStrike">
                <a:solidFill>
                  <a:srgbClr val="042C4F"/>
                </a:solidFill>
                <a:latin typeface="Calibri"/>
                <a:ea typeface="Calibri"/>
                <a:cs typeface="Calibri"/>
                <a:sym typeface="Calibri"/>
              </a:rPr>
              <a:t>A </a:t>
            </a:r>
            <a:r>
              <a:rPr b="1" i="0" lang="en-US" sz="3600" u="none" cap="none" strike="noStrike">
                <a:solidFill>
                  <a:srgbClr val="FB6A18"/>
                </a:solidFill>
                <a:latin typeface="Calibri"/>
                <a:ea typeface="Calibri"/>
                <a:cs typeface="Calibri"/>
                <a:sym typeface="Calibri"/>
              </a:rPr>
              <a:t>framework </a:t>
            </a:r>
            <a:r>
              <a:rPr b="0" i="0" lang="en-US" sz="3600" u="none" cap="none" strike="noStrike">
                <a:solidFill>
                  <a:srgbClr val="042C4F"/>
                </a:solidFill>
                <a:latin typeface="Calibri"/>
                <a:ea typeface="Calibri"/>
                <a:cs typeface="Calibri"/>
                <a:sym typeface="Calibri"/>
              </a:rPr>
              <a:t>which is a synonym for lot of stuff that works together...</a:t>
            </a: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42C4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42C4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42C4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42C4F"/>
              </a:solidFill>
              <a:latin typeface="Calibri"/>
              <a:ea typeface="Calibri"/>
              <a:cs typeface="Calibri"/>
              <a:sym typeface="Calibri"/>
            </a:endParaRPr>
          </a:p>
          <a:p>
            <a:pPr indent="0" lvl="0" marL="0" marR="0" rtl="0" algn="l">
              <a:lnSpc>
                <a:spcPct val="90000"/>
              </a:lnSpc>
              <a:spcBef>
                <a:spcPts val="0"/>
              </a:spcBef>
              <a:spcAft>
                <a:spcPts val="0"/>
              </a:spcAft>
              <a:buClr>
                <a:srgbClr val="042C4F"/>
              </a:buClr>
              <a:buSzPct val="25000"/>
              <a:buFont typeface="Calibri"/>
              <a:buNone/>
            </a:pPr>
            <a:r>
              <a:rPr b="0" i="0" lang="en-US" sz="3600" u="none" cap="none" strike="noStrike">
                <a:solidFill>
                  <a:srgbClr val="042C4F"/>
                </a:solidFill>
                <a:latin typeface="Calibri"/>
                <a:ea typeface="Calibri"/>
                <a:cs typeface="Calibri"/>
                <a:sym typeface="Calibri"/>
              </a:rPr>
              <a:t>But probably most people mean:                  </a:t>
            </a:r>
          </a:p>
          <a:p>
            <a:pPr indent="-347472" lvl="0" marL="347472" marR="0" rtl="0" algn="l">
              <a:lnSpc>
                <a:spcPct val="90000"/>
              </a:lnSpc>
              <a:spcBef>
                <a:spcPts val="0"/>
              </a:spcBef>
              <a:spcAft>
                <a:spcPts val="0"/>
              </a:spcAft>
              <a:buClr>
                <a:schemeClr val="dk1"/>
              </a:buClr>
              <a:buFont typeface="Arial"/>
              <a:buNone/>
            </a:pPr>
            <a:r>
              <a:t/>
            </a:r>
            <a:endParaRPr b="0" i="0" sz="1500" u="none" cap="none" strike="noStrike">
              <a:solidFill>
                <a:srgbClr val="042C4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ct val="25000"/>
              <a:buFont typeface="Arial"/>
              <a:buNone/>
            </a:pPr>
            <a:r>
              <a:rPr b="1" i="0" lang="en-US" sz="1800" u="none" cap="none" strike="noStrike">
                <a:solidFill>
                  <a:srgbClr val="000000"/>
                </a:solidFill>
                <a:latin typeface="Arial"/>
                <a:ea typeface="Arial"/>
                <a:cs typeface="Arial"/>
                <a:sym typeface="Arial"/>
              </a:rPr>
              <a:t>The whole ecosystem: </a:t>
            </a:r>
            <a:r>
              <a:rPr b="1" i="0" lang="en-US" sz="1800" u="sng" cap="none" strike="noStrike">
                <a:solidFill>
                  <a:schemeClr val="hlink"/>
                </a:solidFill>
                <a:latin typeface="Arial"/>
                <a:ea typeface="Arial"/>
                <a:cs typeface="Arial"/>
                <a:sym typeface="Arial"/>
                <a:hlinkClick r:id="rId3"/>
              </a:rPr>
              <a:t>https://hadoopecosystemtable.github.io/</a:t>
            </a:r>
          </a:p>
        </p:txBody>
      </p:sp>
      <p:sp>
        <p:nvSpPr>
          <p:cNvPr id="92" name="Shape 92"/>
          <p:cNvSpPr txBox="1"/>
          <p:nvPr/>
        </p:nvSpPr>
        <p:spPr>
          <a:xfrm>
            <a:off x="533400" y="457200"/>
            <a:ext cx="64770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First: What is “Hadoop”?</a:t>
            </a:r>
          </a:p>
        </p:txBody>
      </p:sp>
      <p:pic>
        <p:nvPicPr>
          <p:cNvPr id="93" name="Shape 93"/>
          <p:cNvPicPr preferRelativeResize="0"/>
          <p:nvPr/>
        </p:nvPicPr>
        <p:blipFill rotWithShape="1">
          <a:blip r:embed="rId4">
            <a:alphaModFix/>
          </a:blip>
          <a:srcRect b="0" l="0" r="0" t="0"/>
          <a:stretch/>
        </p:blipFill>
        <p:spPr>
          <a:xfrm>
            <a:off x="3048000" y="5507825"/>
            <a:ext cx="3048000" cy="933077"/>
          </a:xfrm>
          <a:prstGeom prst="rect">
            <a:avLst/>
          </a:prstGeom>
          <a:noFill/>
          <a:ln>
            <a:noFill/>
          </a:ln>
        </p:spPr>
      </p:pic>
      <p:pic>
        <p:nvPicPr>
          <p:cNvPr id="94" name="Shape 94"/>
          <p:cNvPicPr preferRelativeResize="0"/>
          <p:nvPr/>
        </p:nvPicPr>
        <p:blipFill rotWithShape="1">
          <a:blip r:embed="rId5">
            <a:alphaModFix/>
          </a:blip>
          <a:srcRect b="0" l="0" r="0" t="0"/>
          <a:stretch/>
        </p:blipFill>
        <p:spPr>
          <a:xfrm>
            <a:off x="6502800" y="3312941"/>
            <a:ext cx="2011305" cy="841709"/>
          </a:xfrm>
          <a:prstGeom prst="rect">
            <a:avLst/>
          </a:prstGeom>
          <a:noFill/>
          <a:ln>
            <a:noFill/>
          </a:ln>
        </p:spPr>
      </p:pic>
      <p:pic>
        <p:nvPicPr>
          <p:cNvPr id="95" name="Shape 95"/>
          <p:cNvPicPr preferRelativeResize="0"/>
          <p:nvPr/>
        </p:nvPicPr>
        <p:blipFill rotWithShape="1">
          <a:blip r:embed="rId6">
            <a:alphaModFix/>
          </a:blip>
          <a:srcRect b="0" l="0" r="0" t="0"/>
          <a:stretch/>
        </p:blipFill>
        <p:spPr>
          <a:xfrm>
            <a:off x="4597546" y="2754557"/>
            <a:ext cx="1892102" cy="468120"/>
          </a:xfrm>
          <a:prstGeom prst="rect">
            <a:avLst/>
          </a:prstGeom>
          <a:noFill/>
          <a:ln>
            <a:noFill/>
          </a:ln>
        </p:spPr>
      </p:pic>
      <p:pic>
        <p:nvPicPr>
          <p:cNvPr id="96" name="Shape 96"/>
          <p:cNvPicPr preferRelativeResize="0"/>
          <p:nvPr/>
        </p:nvPicPr>
        <p:blipFill rotWithShape="1">
          <a:blip r:embed="rId7">
            <a:alphaModFix/>
          </a:blip>
          <a:srcRect b="0" l="0" r="0" t="0"/>
          <a:stretch/>
        </p:blipFill>
        <p:spPr>
          <a:xfrm>
            <a:off x="2112875" y="2720772"/>
            <a:ext cx="1893950" cy="687562"/>
          </a:xfrm>
          <a:prstGeom prst="rect">
            <a:avLst/>
          </a:prstGeom>
          <a:noFill/>
          <a:ln>
            <a:noFill/>
          </a:ln>
        </p:spPr>
      </p:pic>
      <p:pic>
        <p:nvPicPr>
          <p:cNvPr id="97" name="Shape 97"/>
          <p:cNvPicPr preferRelativeResize="0"/>
          <p:nvPr/>
        </p:nvPicPr>
        <p:blipFill rotWithShape="1">
          <a:blip r:embed="rId8">
            <a:alphaModFix/>
          </a:blip>
          <a:srcRect b="0" l="0" r="0" t="0"/>
          <a:stretch/>
        </p:blipFill>
        <p:spPr>
          <a:xfrm>
            <a:off x="801026" y="2746650"/>
            <a:ext cx="1080800" cy="1036564"/>
          </a:xfrm>
          <a:prstGeom prst="rect">
            <a:avLst/>
          </a:prstGeom>
          <a:noFill/>
          <a:ln>
            <a:noFill/>
          </a:ln>
        </p:spPr>
      </p:pic>
      <p:pic>
        <p:nvPicPr>
          <p:cNvPr id="98" name="Shape 98"/>
          <p:cNvPicPr preferRelativeResize="0"/>
          <p:nvPr/>
        </p:nvPicPr>
        <p:blipFill rotWithShape="1">
          <a:blip r:embed="rId9">
            <a:alphaModFix/>
          </a:blip>
          <a:srcRect b="0" l="0" r="0" t="0"/>
          <a:stretch/>
        </p:blipFill>
        <p:spPr>
          <a:xfrm>
            <a:off x="3185162" y="3343275"/>
            <a:ext cx="2011680" cy="628650"/>
          </a:xfrm>
          <a:prstGeom prst="rect">
            <a:avLst/>
          </a:prstGeom>
          <a:noFill/>
          <a:ln>
            <a:noFill/>
          </a:ln>
        </p:spPr>
      </p:pic>
      <p:pic>
        <p:nvPicPr>
          <p:cNvPr id="99" name="Shape 99"/>
          <p:cNvPicPr preferRelativeResize="0"/>
          <p:nvPr/>
        </p:nvPicPr>
        <p:blipFill rotWithShape="1">
          <a:blip r:embed="rId10">
            <a:alphaModFix/>
          </a:blip>
          <a:srcRect b="0" l="0" r="0" t="0"/>
          <a:stretch/>
        </p:blipFill>
        <p:spPr>
          <a:xfrm>
            <a:off x="6782592" y="2794025"/>
            <a:ext cx="1890777" cy="453521"/>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3" name="Shape 103"/>
        <p:cNvGrpSpPr/>
        <p:nvPr/>
      </p:nvGrpSpPr>
      <p:grpSpPr>
        <a:xfrm>
          <a:off x="0" y="0"/>
          <a:ext cx="0" cy="0"/>
          <a:chOff x="0" y="0"/>
          <a:chExt cx="0" cy="0"/>
        </a:xfrm>
      </p:grpSpPr>
      <p:sp>
        <p:nvSpPr>
          <p:cNvPr id="104" name="Shape 104"/>
          <p:cNvSpPr txBox="1"/>
          <p:nvPr/>
        </p:nvSpPr>
        <p:spPr>
          <a:xfrm>
            <a:off x="562725" y="1376521"/>
            <a:ext cx="8581200" cy="4419600"/>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rgbClr val="042C4F"/>
              </a:buClr>
              <a:buSzPct val="25000"/>
              <a:buFont typeface="Calibri"/>
              <a:buNone/>
            </a:pPr>
            <a:r>
              <a:rPr b="0" i="0" lang="en-US" sz="3600" u="none" cap="none" strike="noStrike">
                <a:solidFill>
                  <a:srgbClr val="042C4F"/>
                </a:solidFill>
                <a:latin typeface="Calibri"/>
                <a:ea typeface="Calibri"/>
                <a:cs typeface="Calibri"/>
                <a:sym typeface="Calibri"/>
              </a:rPr>
              <a:t>Spark and MapReduce are distributed parallel data processing engines:</a:t>
            </a:r>
          </a:p>
          <a:p>
            <a:pPr indent="0" lvl="0" marL="0" marR="0" rtl="0" algn="l">
              <a:lnSpc>
                <a:spcPct val="90000"/>
              </a:lnSpc>
              <a:spcBef>
                <a:spcPts val="0"/>
              </a:spcBef>
              <a:spcAft>
                <a:spcPts val="0"/>
              </a:spcAft>
              <a:buClr>
                <a:srgbClr val="000000"/>
              </a:buClr>
              <a:buFont typeface="Arial"/>
              <a:buNone/>
            </a:pPr>
            <a:r>
              <a:t/>
            </a:r>
            <a:endParaRPr b="0" i="0" sz="3600" u="none" cap="none" strike="noStrike">
              <a:solidFill>
                <a:srgbClr val="042C4F"/>
              </a:solidFill>
              <a:latin typeface="Calibri"/>
              <a:ea typeface="Calibri"/>
              <a:cs typeface="Calibri"/>
              <a:sym typeface="Calibri"/>
            </a:endParaRPr>
          </a:p>
          <a:p>
            <a:pPr indent="-457200" lvl="0" marL="457200" marR="0" rtl="0" algn="l">
              <a:lnSpc>
                <a:spcPct val="9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Run on multiple computers</a:t>
            </a:r>
          </a:p>
          <a:p>
            <a:pPr indent="-457200" lvl="0" marL="457200" marR="0" rtl="0" algn="l">
              <a:lnSpc>
                <a:spcPct val="9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Manages parallelizing your tasks</a:t>
            </a:r>
          </a:p>
          <a:p>
            <a:pPr indent="-457200" lvl="0" marL="457200" marR="0" rtl="0" algn="l">
              <a:lnSpc>
                <a:spcPct val="9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Manages data locality during execution</a:t>
            </a:r>
          </a:p>
          <a:p>
            <a:pPr indent="-457200" lvl="0" marL="457200" marR="0" rtl="0" algn="l">
              <a:lnSpc>
                <a:spcPct val="9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Are not programming languages - they run jobs you write in a programming language</a:t>
            </a:r>
          </a:p>
          <a:p>
            <a:pPr indent="-347472" lvl="0" marL="347472" marR="0" rtl="0" algn="l">
              <a:lnSpc>
                <a:spcPct val="90000"/>
              </a:lnSpc>
              <a:spcBef>
                <a:spcPts val="0"/>
              </a:spcBef>
              <a:spcAft>
                <a:spcPts val="0"/>
              </a:spcAft>
              <a:buClr>
                <a:schemeClr val="dk1"/>
              </a:buClr>
              <a:buFont typeface="Arial"/>
              <a:buNone/>
            </a:pPr>
            <a:r>
              <a:t/>
            </a:r>
            <a:endParaRPr b="0" i="0" sz="1500" u="none" cap="none" strike="noStrike">
              <a:solidFill>
                <a:srgbClr val="042C4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5" name="Shape 105"/>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Distributed Processing Engines      </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Shape 110"/>
          <p:cNvSpPr txBox="1"/>
          <p:nvPr/>
        </p:nvSpPr>
        <p:spPr>
          <a:xfrm>
            <a:off x="562725" y="1376525"/>
            <a:ext cx="8581200" cy="4980000"/>
          </a:xfrm>
          <a:prstGeom prst="rect">
            <a:avLst/>
          </a:prstGeom>
          <a:noFill/>
          <a:ln>
            <a:noFill/>
          </a:ln>
        </p:spPr>
        <p:txBody>
          <a:bodyPr anchorCtr="0" anchor="t" bIns="45700" lIns="91425" rIns="91425" wrap="square" tIns="45700">
            <a:noAutofit/>
          </a:bodyPr>
          <a:lstStyle/>
          <a:p>
            <a:pPr indent="-457200" lvl="0" marL="457200" marR="0" rtl="0" algn="l">
              <a:lnSpc>
                <a:spcPct val="10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Map - reduce pattern calculations: perform an analysis of data local to a machine, set results back for aggregation</a:t>
            </a:r>
          </a:p>
          <a:p>
            <a:pPr indent="-457200" lvl="0" marL="457200" marR="0" rtl="0" algn="l">
              <a:lnSpc>
                <a:spcPct val="10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Machine learning: Spark can do iterative algorithms – ALS etc</a:t>
            </a:r>
          </a:p>
          <a:p>
            <a:pPr indent="-457200" lvl="0" marL="457200" marR="0" rtl="0" algn="l">
              <a:lnSpc>
                <a:spcPct val="10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Graph calculations - GraphX</a:t>
            </a:r>
          </a:p>
          <a:p>
            <a:pPr indent="-457200" lvl="0" marL="457200" marR="0" rtl="0" algn="l">
              <a:lnSpc>
                <a:spcPct val="10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Stream processing - online learning</a:t>
            </a:r>
          </a:p>
          <a:p>
            <a:pPr indent="-457200" lvl="0" marL="457200" marR="0" rtl="0" algn="l">
              <a:lnSpc>
                <a:spcPct val="10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Scale! Thousands of nodes!</a:t>
            </a:r>
          </a:p>
          <a:p>
            <a:pPr indent="-347472" lvl="0" marL="347472" marR="0" rtl="0" algn="l">
              <a:lnSpc>
                <a:spcPct val="100000"/>
              </a:lnSpc>
              <a:spcBef>
                <a:spcPts val="0"/>
              </a:spcBef>
              <a:spcAft>
                <a:spcPts val="0"/>
              </a:spcAft>
              <a:buClr>
                <a:schemeClr val="dk1"/>
              </a:buClr>
              <a:buFont typeface="Arial"/>
              <a:buNone/>
            </a:pPr>
            <a:r>
              <a:t/>
            </a:r>
            <a:endParaRPr b="0" i="0" sz="1500" u="none" cap="none" strike="noStrike">
              <a:solidFill>
                <a:srgbClr val="042C4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What can these things do?      </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Shape 116"/>
          <p:cNvSpPr txBox="1"/>
          <p:nvPr/>
        </p:nvSpPr>
        <p:spPr>
          <a:xfrm>
            <a:off x="562725" y="1376521"/>
            <a:ext cx="8581200" cy="4419600"/>
          </a:xfrm>
          <a:prstGeom prst="rect">
            <a:avLst/>
          </a:prstGeom>
          <a:noFill/>
          <a:ln>
            <a:noFill/>
          </a:ln>
        </p:spPr>
        <p:txBody>
          <a:bodyPr anchorCtr="0" anchor="t" bIns="45700" lIns="91425" rIns="91425" wrap="square" tIns="45700">
            <a:noAutofit/>
          </a:bodyPr>
          <a:lstStyle/>
          <a:p>
            <a:pPr indent="-457200" lvl="0" marL="457200" marR="0" rtl="0" algn="l">
              <a:lnSpc>
                <a:spcPct val="9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Amazingly easy way to parallelize your analysis</a:t>
            </a:r>
          </a:p>
          <a:p>
            <a:pPr indent="-457200" lvl="0" marL="457200" marR="0" rtl="0" algn="l">
              <a:lnSpc>
                <a:spcPct val="9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Same code scales from laptops to clusters</a:t>
            </a:r>
          </a:p>
          <a:p>
            <a:pPr indent="-457200" lvl="0" marL="457200" marR="0" rtl="0" algn="l">
              <a:lnSpc>
                <a:spcPct val="9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MUCH easier to write than Hadoop M-R ever was</a:t>
            </a:r>
          </a:p>
          <a:p>
            <a:pPr indent="-457200" lvl="0" marL="457200" marR="0" rtl="0" algn="l">
              <a:lnSpc>
                <a:spcPct val="9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MUCH easier to deploy at all scales</a:t>
            </a:r>
          </a:p>
          <a:p>
            <a:pPr indent="-457200" lvl="0" marL="457200" marR="0" rtl="0" algn="l">
              <a:lnSpc>
                <a:spcPct val="90000"/>
              </a:lnSpc>
              <a:spcBef>
                <a:spcPts val="0"/>
              </a:spcBef>
              <a:spcAft>
                <a:spcPts val="0"/>
              </a:spcAft>
              <a:buClr>
                <a:srgbClr val="042C4F"/>
              </a:buClr>
              <a:buSzPct val="100000"/>
              <a:buFont typeface="Calibri"/>
              <a:buChar char="●"/>
            </a:pPr>
            <a:r>
              <a:rPr b="0" i="0" lang="en-US" sz="3600" u="none" cap="none" strike="noStrike">
                <a:solidFill>
                  <a:srgbClr val="042C4F"/>
                </a:solidFill>
                <a:latin typeface="Calibri"/>
                <a:ea typeface="Calibri"/>
                <a:cs typeface="Calibri"/>
                <a:sym typeface="Calibri"/>
              </a:rPr>
              <a:t>And of course, it’s fashionable!</a:t>
            </a:r>
          </a:p>
          <a:p>
            <a:pPr indent="-347472" lvl="0" marL="347472" marR="0" rtl="0" algn="l">
              <a:lnSpc>
                <a:spcPct val="90000"/>
              </a:lnSpc>
              <a:spcBef>
                <a:spcPts val="0"/>
              </a:spcBef>
              <a:spcAft>
                <a:spcPts val="0"/>
              </a:spcAft>
              <a:buClr>
                <a:schemeClr val="dk1"/>
              </a:buClr>
              <a:buFont typeface="Arial"/>
              <a:buNone/>
            </a:pPr>
            <a:r>
              <a:t/>
            </a:r>
            <a:endParaRPr b="0" i="0" sz="1500" u="none" cap="none" strike="noStrike">
              <a:solidFill>
                <a:srgbClr val="042C4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txBox="1"/>
          <p:nvPr/>
        </p:nvSpPr>
        <p:spPr>
          <a:xfrm>
            <a:off x="533400" y="457200"/>
            <a:ext cx="8216400" cy="769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1A496C"/>
              </a:buClr>
              <a:buSzPct val="25000"/>
              <a:buFont typeface="Questrial"/>
              <a:buNone/>
            </a:pPr>
            <a:r>
              <a:rPr b="0" i="0" lang="en-US" sz="4400" u="none" cap="none" strike="noStrike">
                <a:solidFill>
                  <a:srgbClr val="1A496C"/>
                </a:solidFill>
                <a:latin typeface="Questrial"/>
                <a:ea typeface="Questrial"/>
                <a:cs typeface="Questrial"/>
                <a:sym typeface="Questrial"/>
              </a:rPr>
              <a:t>Now, why Spark?      </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Default Design">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