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Questrial"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9" d="100"/>
          <a:sy n="139" d="100"/>
        </p:scale>
        <p:origin x="2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8229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490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Notice here that Spark only takes off mid 2014 - it was made a top-level Apache project in February 2014. 1.0 release was in May 2014.</a:t>
            </a: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41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US"/>
              <a:t>So let’s start getting in to Spark...</a:t>
            </a: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01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We’re going to gloss over the scheduler and cluster layers for now and talk only about Spark running on your local computers.</a:t>
            </a:r>
          </a:p>
          <a:p>
            <a:pPr lvl="0" rtl="0">
              <a:spcBef>
                <a:spcPts val="0"/>
              </a:spcBef>
              <a:buNone/>
            </a:pPr>
            <a:endParaRPr/>
          </a:p>
          <a:p>
            <a:pPr lvl="0" rt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20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Limited mostly by the size of the memory available on all computers in the cluster - not really designed to use disk space but there are techniques for RDD’s on disk.</a:t>
            </a:r>
          </a:p>
          <a:p>
            <a:pPr lvl="0" rtl="0">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223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58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Spark is evolving rapidy as more people use it and figure out what the easiest ways of expressing their ideas are.</a:t>
            </a:r>
          </a:p>
          <a:p>
            <a:pPr lvl="0" rtl="0">
              <a:spcBef>
                <a:spcPts val="0"/>
              </a:spcBef>
              <a:buClr>
                <a:schemeClr val="dk1"/>
              </a:buClr>
              <a:buSzPct val="91666"/>
              <a:buFont typeface="Arial"/>
              <a:buNone/>
            </a:pPr>
            <a:endParaRPr/>
          </a:p>
          <a:p>
            <a:pPr lvl="0" rtl="0">
              <a:spcBef>
                <a:spcPts val="0"/>
              </a:spcBef>
              <a:buNone/>
            </a:pPr>
            <a:r>
              <a:rPr lang="en-US"/>
              <a:t>We’re using DataFrames today for all our work but remember, you can seamlessly interact with the underlying RDD if you need to and you can express most of the DataFrame operations as SQL if you prefer.</a:t>
            </a:r>
          </a:p>
          <a:p>
            <a:pPr lvl="0" rtl="0">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50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This community is really smart and the performance and ease-of-use improvements are happening at an insane rate.</a:t>
            </a: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7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567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76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9" name="Shape 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131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7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There are a lot of introductions to Spark that start with descriptions of the internals. I wanted this introduction to come from the direction of demonstrating how it feels to use Spark. We’re not going to talk about distributed computing theory or how data structures are managed. The Wikipedia page has a quick overview of that sort of thing and it’s a nice read if you already know a lot of CS terms.</a:t>
            </a:r>
          </a:p>
        </p:txBody>
      </p:sp>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47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Why would you want to spend time learning Spark?</a:t>
            </a:r>
          </a:p>
          <a:p>
            <a:pPr lvl="0" rtl="0">
              <a:spcBef>
                <a:spcPts val="0"/>
              </a:spcBef>
              <a:buNone/>
            </a:pPr>
            <a:endParaRPr/>
          </a:p>
          <a:p>
            <a:pPr lvl="0" rtl="0">
              <a:spcBef>
                <a:spcPts val="0"/>
              </a:spcBef>
              <a:buNone/>
            </a:pPr>
            <a:r>
              <a:rPr lang="en-US"/>
              <a:t>I’ll look at each of these questions in the reverse order.</a:t>
            </a:r>
          </a:p>
          <a:p>
            <a:pPr lvl="0" rtl="0">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6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Let’s start with a description of what “hadoop” is. Hadoop is a collection of open source software projects supported by the Apache Foundation written to do distributed data processing and storage on many commodity computers. Private companies (HortonWorks, Cloudera) bundle and distribute this software:</a:t>
            </a:r>
          </a:p>
          <a:p>
            <a:pPr lvl="0" rtl="0">
              <a:spcBef>
                <a:spcPts val="0"/>
              </a:spcBef>
              <a:buNone/>
            </a:pPr>
            <a:endParaRPr/>
          </a:p>
          <a:p>
            <a:pPr marL="457200" lvl="0" indent="-228600" rtl="0">
              <a:spcBef>
                <a:spcPts val="0"/>
              </a:spcBef>
              <a:buChar char="●"/>
            </a:pPr>
            <a:r>
              <a:rPr lang="en-US"/>
              <a:t>storage systems (HDFS, Hbase)</a:t>
            </a:r>
          </a:p>
          <a:p>
            <a:pPr marL="457200" lvl="0" indent="-228600" rtl="0">
              <a:spcBef>
                <a:spcPts val="0"/>
              </a:spcBef>
              <a:buChar char="●"/>
            </a:pPr>
            <a:r>
              <a:rPr lang="en-US"/>
              <a:t>query &amp; storage engines (Hive)</a:t>
            </a:r>
          </a:p>
          <a:p>
            <a:pPr marL="457200" lvl="0" indent="-228600" rtl="0">
              <a:spcBef>
                <a:spcPts val="0"/>
              </a:spcBef>
              <a:buChar char="●"/>
            </a:pPr>
            <a:r>
              <a:rPr lang="en-US"/>
              <a:t>computation engines (MapReduce)</a:t>
            </a:r>
          </a:p>
          <a:p>
            <a:pPr marL="457200" lvl="0" indent="-228600" rtl="0">
              <a:spcBef>
                <a:spcPts val="0"/>
              </a:spcBef>
              <a:buChar char="●"/>
            </a:pPr>
            <a:r>
              <a:rPr lang="en-US"/>
              <a:t>workflow (oozie)</a:t>
            </a:r>
          </a:p>
          <a:p>
            <a:pPr marL="457200" lvl="0" indent="-228600" rtl="0">
              <a:spcBef>
                <a:spcPts val="0"/>
              </a:spcBef>
              <a:buChar char="●"/>
            </a:pPr>
            <a:r>
              <a:rPr lang="en-US"/>
              <a:t>machine learning (mahout)</a:t>
            </a:r>
          </a:p>
          <a:p>
            <a:pPr marL="457200" lvl="0" indent="-228600" rtl="0">
              <a:spcBef>
                <a:spcPts val="0"/>
              </a:spcBef>
              <a:buChar char="●"/>
            </a:pPr>
            <a:r>
              <a:rPr lang="en-US"/>
              <a:t>streaming (Storm)</a:t>
            </a:r>
          </a:p>
          <a:p>
            <a:pPr lvl="0" rtl="0">
              <a:spcBef>
                <a:spcPts val="0"/>
              </a:spcBef>
              <a:buNone/>
            </a:pPr>
            <a:endParaRPr/>
          </a:p>
          <a:p>
            <a:pPr lvl="0" rtl="0">
              <a:spcBef>
                <a:spcPts val="0"/>
              </a:spcBef>
              <a:buNone/>
            </a:pPr>
            <a:r>
              <a:rPr lang="en-US"/>
              <a:t>Spark is perhaps most frequently discussed as a replacement for MapReduce but it does much more - in fact it does a lot of what is shown here.</a:t>
            </a:r>
          </a:p>
          <a:p>
            <a:pPr lvl="0" rtl="0">
              <a:spcBef>
                <a:spcPts val="0"/>
              </a:spcBef>
              <a:buNone/>
            </a:pPr>
            <a:endParaRPr/>
          </a:p>
          <a:p>
            <a:pPr lvl="0" rtl="0">
              <a:spcBef>
                <a:spcPts val="0"/>
              </a:spcBef>
              <a:buClr>
                <a:schemeClr val="dk1"/>
              </a:buClr>
              <a:buSzPct val="91666"/>
              <a:buFont typeface="Arial"/>
              <a:buNone/>
            </a:pPr>
            <a:r>
              <a:rPr lang="en-US"/>
              <a:t>But it’s complicated. Many of these tools use each other and many are modular and can be exchanged. For example, Spark includes a ML API that implements common algorithms which are faster than Mahout’s implementation on MapReduce. So, Mahout is moving to using Spark instead of MapReduce. Many people store data for Spark in HDFS or Hive.</a:t>
            </a: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55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Can anyone think of something else that works this way? That Kyle talked about in the SQL workshop? How about a SQL database server - it is a process that handles running code written in SQL - it also handles data storage which Spark and MapReduce rely on other tools to do for them (local files, HDFS, ElasticSearch, Cassandra…)</a:t>
            </a:r>
          </a:p>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r>
              <a:rPr lang="en-US"/>
              <a:t>It’s important to understand that Apache MapReduce is an implementation of the map-reduce method of computation. When we talk about map-reduce in Spark, we’re not talking about the Apache MapReduce software that is part of the Hadoop ecosystem.</a:t>
            </a: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22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The Wikipedia overview really isn’t too bad - if you already know some CS terms.</a:t>
            </a: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44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endParaRPr/>
          </a:p>
          <a:p>
            <a:pPr lvl="0" rtl="0">
              <a:spcBef>
                <a:spcPts val="0"/>
              </a:spcBef>
              <a:buNone/>
            </a:pPr>
            <a:endParaRPr/>
          </a:p>
          <a:p>
            <a:pPr lvl="0" rtl="0">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20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20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20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20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20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20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20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20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2000" b="0" i="0" u="none" strike="noStrike" cap="none">
                <a:solidFill>
                  <a:schemeClr val="dk2"/>
                </a:solidFill>
                <a:latin typeface="Arial"/>
                <a:ea typeface="Arial"/>
                <a:cs typeface="Arial"/>
                <a:sym typeface="Arial"/>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45" name="Shape 4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48" name="Shape 4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None/>
              <a:defRPr sz="2000"/>
            </a:lvl1pPr>
            <a:lvl2pPr marL="457200" lvl="1" indent="0" rtl="0">
              <a:spcBef>
                <a:spcPts val="0"/>
              </a:spcBef>
              <a:buFont typeface="Arial"/>
              <a:buNone/>
              <a:defRPr sz="1800"/>
            </a:lvl2pPr>
            <a:lvl3pPr marL="914400" lvl="2" indent="0" rtl="0">
              <a:spcBef>
                <a:spcPts val="0"/>
              </a:spcBef>
              <a:buFont typeface="Arial"/>
              <a:buNone/>
              <a:defRPr sz="1600"/>
            </a:lvl3pPr>
            <a:lvl4pPr marL="1371600" lvl="3" indent="0" rtl="0">
              <a:spcBef>
                <a:spcPts val="0"/>
              </a:spcBef>
              <a:buFont typeface="Arial"/>
              <a:buNone/>
              <a:defRPr sz="1400"/>
            </a:lvl4pPr>
            <a:lvl5pPr marL="1828800" lvl="4" indent="0" rtl="0">
              <a:spcBef>
                <a:spcPts val="0"/>
              </a:spcBef>
              <a:buFont typeface="Arial"/>
              <a:buNone/>
              <a:defRPr sz="1400"/>
            </a:lvl5pPr>
            <a:lvl6pPr marL="2286000" lvl="5" indent="0" rtl="0">
              <a:spcBef>
                <a:spcPts val="0"/>
              </a:spcBef>
              <a:buFont typeface="Arial"/>
              <a:buNone/>
              <a:defRPr sz="1400"/>
            </a:lvl6pPr>
            <a:lvl7pPr marL="2743200" lvl="6" indent="0" rtl="0">
              <a:spcBef>
                <a:spcPts val="0"/>
              </a:spcBef>
              <a:buFont typeface="Arial"/>
              <a:buNone/>
              <a:defRPr sz="1400"/>
            </a:lvl7pPr>
            <a:lvl8pPr marL="3200400" lvl="7" indent="0" rtl="0">
              <a:spcBef>
                <a:spcPts val="0"/>
              </a:spcBef>
              <a:buFont typeface="Arial"/>
              <a:buNone/>
              <a:defRPr sz="1400"/>
            </a:lvl8pPr>
            <a:lvl9pPr marL="3657600" lvl="8" indent="0" rtl="0">
              <a:spcBef>
                <a:spcPts val="0"/>
              </a:spcBef>
              <a:buFont typeface="Arial"/>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5" name="Shape 2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28" name="Shape 2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None/>
              <a:defRPr sz="2400" b="1"/>
            </a:lvl1pPr>
            <a:lvl2pPr marL="457200" lvl="1" indent="0" rtl="0">
              <a:spcBef>
                <a:spcPts val="0"/>
              </a:spcBef>
              <a:buFont typeface="Arial"/>
              <a:buNone/>
              <a:defRPr sz="2000" b="1"/>
            </a:lvl2pPr>
            <a:lvl3pPr marL="914400" lvl="2" indent="0" rtl="0">
              <a:spcBef>
                <a:spcPts val="0"/>
              </a:spcBef>
              <a:buFont typeface="Arial"/>
              <a:buNone/>
              <a:defRPr sz="1800" b="1"/>
            </a:lvl3pPr>
            <a:lvl4pPr marL="1371600" lvl="3" indent="0" rtl="0">
              <a:spcBef>
                <a:spcPts val="0"/>
              </a:spcBef>
              <a:buFont typeface="Arial"/>
              <a:buNone/>
              <a:defRPr sz="1600" b="1"/>
            </a:lvl4pPr>
            <a:lvl5pPr marL="1828800" lvl="4" indent="0" rtl="0">
              <a:spcBef>
                <a:spcPts val="0"/>
              </a:spcBef>
              <a:buFont typeface="Arial"/>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29" name="Shape 2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30" name="Shape 3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None/>
              <a:defRPr sz="2400" b="1"/>
            </a:lvl1pPr>
            <a:lvl2pPr marL="457200" lvl="1" indent="0" rtl="0">
              <a:spcBef>
                <a:spcPts val="0"/>
              </a:spcBef>
              <a:buFont typeface="Arial"/>
              <a:buNone/>
              <a:defRPr sz="2000" b="1"/>
            </a:lvl2pPr>
            <a:lvl3pPr marL="914400" lvl="2" indent="0" rtl="0">
              <a:spcBef>
                <a:spcPts val="0"/>
              </a:spcBef>
              <a:buFont typeface="Arial"/>
              <a:buNone/>
              <a:defRPr sz="1800" b="1"/>
            </a:lvl3pPr>
            <a:lvl4pPr marL="1371600" lvl="3" indent="0" rtl="0">
              <a:spcBef>
                <a:spcPts val="0"/>
              </a:spcBef>
              <a:buFont typeface="Arial"/>
              <a:buNone/>
              <a:defRPr sz="1600" b="1"/>
            </a:lvl4pPr>
            <a:lvl5pPr marL="1828800" lvl="4" indent="0" rtl="0">
              <a:spcBef>
                <a:spcPts val="0"/>
              </a:spcBef>
              <a:buFont typeface="Arial"/>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31" name="Shape 3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37" name="Shape 3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38" name="Shape 3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None/>
              <a:defRPr sz="1400"/>
            </a:lvl1pPr>
            <a:lvl2pPr marL="457200" lvl="1" indent="0" rtl="0">
              <a:spcBef>
                <a:spcPts val="0"/>
              </a:spcBef>
              <a:buFont typeface="Arial"/>
              <a:buNone/>
              <a:defRPr sz="1200"/>
            </a:lvl2pPr>
            <a:lvl3pPr marL="914400" lvl="2" indent="0" rtl="0">
              <a:spcBef>
                <a:spcPts val="0"/>
              </a:spcBef>
              <a:buFont typeface="Arial"/>
              <a:buNone/>
              <a:defRPr sz="1000"/>
            </a:lvl3pPr>
            <a:lvl4pPr marL="1371600" lvl="3" indent="0" rtl="0">
              <a:spcBef>
                <a:spcPts val="0"/>
              </a:spcBef>
              <a:buFont typeface="Arial"/>
              <a:buNone/>
              <a:defRPr sz="900"/>
            </a:lvl4pPr>
            <a:lvl5pPr marL="1828800" lvl="4" indent="0" rtl="0">
              <a:spcBef>
                <a:spcPts val="0"/>
              </a:spcBef>
              <a:buFont typeface="Arial"/>
              <a:buNone/>
              <a:defRPr sz="900"/>
            </a:lvl5pPr>
            <a:lvl6pPr marL="2286000" lvl="5" indent="0" rtl="0">
              <a:spcBef>
                <a:spcPts val="0"/>
              </a:spcBef>
              <a:buFont typeface="Arial"/>
              <a:buNone/>
              <a:defRPr sz="900"/>
            </a:lvl6pPr>
            <a:lvl7pPr marL="2743200" lvl="6" indent="0" rtl="0">
              <a:spcBef>
                <a:spcPts val="0"/>
              </a:spcBef>
              <a:buFont typeface="Arial"/>
              <a:buNone/>
              <a:defRPr sz="900"/>
            </a:lvl7pPr>
            <a:lvl8pPr marL="3200400" lvl="7" indent="0" rtl="0">
              <a:spcBef>
                <a:spcPts val="0"/>
              </a:spcBef>
              <a:buFont typeface="Arial"/>
              <a:buNone/>
              <a:defRPr sz="900"/>
            </a:lvl8pPr>
            <a:lvl9pPr marL="3657600" lvl="8" indent="0" rtl="0">
              <a:spcBef>
                <a:spcPts val="0"/>
              </a:spcBef>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41" name="Shape 41"/>
          <p:cNvSpPr>
            <a:spLocks noGrp="1"/>
          </p:cNvSpPr>
          <p:nvPr>
            <p:ph type="pic" idx="2"/>
          </p:nvPr>
        </p:nvSpPr>
        <p:spPr>
          <a:xfrm>
            <a:off x="1792288" y="612775"/>
            <a:ext cx="5486399" cy="4114800"/>
          </a:xfrm>
          <a:prstGeom prst="rect">
            <a:avLst/>
          </a:prstGeom>
          <a:noFill/>
          <a:ln>
            <a:noFill/>
          </a:ln>
        </p:spPr>
      </p:sp>
      <p:sp>
        <p:nvSpPr>
          <p:cNvPr id="42" name="Shape 4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None/>
              <a:defRPr sz="1400"/>
            </a:lvl1pPr>
            <a:lvl2pPr marL="457200" lvl="1" indent="0" rtl="0">
              <a:spcBef>
                <a:spcPts val="0"/>
              </a:spcBef>
              <a:buFont typeface="Arial"/>
              <a:buNone/>
              <a:defRPr sz="1200"/>
            </a:lvl2pPr>
            <a:lvl3pPr marL="914400" lvl="2" indent="0" rtl="0">
              <a:spcBef>
                <a:spcPts val="0"/>
              </a:spcBef>
              <a:buFont typeface="Arial"/>
              <a:buNone/>
              <a:defRPr sz="1000"/>
            </a:lvl3pPr>
            <a:lvl4pPr marL="1371600" lvl="3" indent="0" rtl="0">
              <a:spcBef>
                <a:spcPts val="0"/>
              </a:spcBef>
              <a:buFont typeface="Arial"/>
              <a:buNone/>
              <a:defRPr sz="900"/>
            </a:lvl4pPr>
            <a:lvl5pPr marL="1828800" lvl="4" indent="0" rtl="0">
              <a:spcBef>
                <a:spcPts val="0"/>
              </a:spcBef>
              <a:buFont typeface="Arial"/>
              <a:buNone/>
              <a:defRPr sz="900"/>
            </a:lvl5pPr>
            <a:lvl6pPr marL="2286000" lvl="5" indent="0" rtl="0">
              <a:spcBef>
                <a:spcPts val="0"/>
              </a:spcBef>
              <a:buFont typeface="Arial"/>
              <a:buNone/>
              <a:defRPr sz="900"/>
            </a:lvl6pPr>
            <a:lvl7pPr marL="2743200" lvl="6" indent="0" rtl="0">
              <a:spcBef>
                <a:spcPts val="0"/>
              </a:spcBef>
              <a:buFont typeface="Arial"/>
              <a:buNone/>
              <a:defRPr sz="900"/>
            </a:lvl7pPr>
            <a:lvl8pPr marL="3200400" lvl="7" indent="0" rtl="0">
              <a:spcBef>
                <a:spcPts val="0"/>
              </a:spcBef>
              <a:buFont typeface="Arial"/>
              <a:buNone/>
              <a:defRPr sz="900"/>
            </a:lvl8pPr>
            <a:lvl9pPr marL="3657600" lvl="8" indent="0" rtl="0">
              <a:spcBef>
                <a:spcPts val="0"/>
              </a:spcBef>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marL="0" marR="0" lvl="0" indent="0" algn="ctr" rtl="0">
              <a:spcBef>
                <a:spcPts val="0"/>
              </a:spcBef>
              <a:spcAft>
                <a:spcPts val="0"/>
              </a:spcAft>
              <a:defRPr sz="20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20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20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20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20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20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20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20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2000" b="0" i="0" u="none" strike="noStrike" cap="none">
                <a:solidFill>
                  <a:schemeClr val="dk2"/>
                </a:solidFill>
                <a:latin typeface="Arial"/>
                <a:ea typeface="Arial"/>
                <a:cs typeface="Arial"/>
                <a:sym typeface="Arial"/>
              </a:defRPr>
            </a:lvl9pPr>
          </a:lstStyle>
          <a:p>
            <a:endParaRPr/>
          </a:p>
        </p:txBody>
      </p:sp>
      <p:sp>
        <p:nvSpPr>
          <p:cNvPr id="12" name="Shape 12"/>
          <p:cNvSpPr txBox="1"/>
          <p:nvPr/>
        </p:nvSpPr>
        <p:spPr>
          <a:xfrm>
            <a:off x="8637292" y="6550223"/>
            <a:ext cx="506707" cy="30777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1400" b="1" i="0" u="none" strike="noStrike" cap="none">
                <a:solidFill>
                  <a:schemeClr val="lt1"/>
                </a:solidFill>
                <a:latin typeface="Arial"/>
                <a:ea typeface="Arial"/>
                <a:cs typeface="Arial"/>
                <a:sym typeface="Arial"/>
              </a:rPr>
              <a:t>‹#›</a:t>
            </a:fld>
            <a:endParaRPr lang="en-US" sz="1400" b="1"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pr.com/blog/parallel-and-iterative-processing-machine-learning-recommendations-spark"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databricks.com/" TargetMode="External"/><Relationship Id="rId4" Type="http://schemas.openxmlformats.org/officeDocument/2006/relationships/hyperlink" Target="http://spark.apache.org/docs/latest/api/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hadoopecosystemtable.github.io/"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p:nvPr/>
        </p:nvSpPr>
        <p:spPr>
          <a:xfrm>
            <a:off x="491100" y="1273225"/>
            <a:ext cx="7780800" cy="4996200"/>
          </a:xfrm>
          <a:prstGeom prst="rect">
            <a:avLst/>
          </a:prstGeom>
          <a:noFill/>
          <a:ln>
            <a:noFill/>
          </a:ln>
        </p:spPr>
        <p:txBody>
          <a:bodyPr lIns="91425" tIns="45700" rIns="91425" bIns="45700" anchor="t" anchorCtr="0">
            <a:noAutofit/>
          </a:bodyPr>
          <a:lstStyle/>
          <a:p>
            <a:pPr lvl="0">
              <a:spcBef>
                <a:spcPts val="0"/>
              </a:spcBef>
              <a:buNone/>
            </a:pPr>
            <a:r>
              <a:rPr lang="en-US" sz="3000" b="1"/>
              <a:t>https://github.com/dsiufl/Spark-Workshop</a:t>
            </a:r>
          </a:p>
          <a:p>
            <a:pPr lvl="0">
              <a:spcBef>
                <a:spcPts val="0"/>
              </a:spcBef>
              <a:buNone/>
            </a:pPr>
            <a:r>
              <a:rPr lang="en-US" sz="3000"/>
              <a:t>Download as Raw to your SparkWorkshop folder: </a:t>
            </a:r>
          </a:p>
          <a:p>
            <a:pPr lvl="0">
              <a:spcBef>
                <a:spcPts val="0"/>
              </a:spcBef>
              <a:buNone/>
            </a:pPr>
            <a:r>
              <a:rPr lang="en-US" sz="3000"/>
              <a:t>    Spark_Workshop_Notebook.ipynb</a:t>
            </a:r>
          </a:p>
          <a:p>
            <a:pPr lvl="0">
              <a:spcBef>
                <a:spcPts val="0"/>
              </a:spcBef>
              <a:buNone/>
            </a:pPr>
            <a:r>
              <a:rPr lang="en-US" sz="3000"/>
              <a:t>    data/hacker_news_small.json</a:t>
            </a:r>
          </a:p>
          <a:p>
            <a:pPr lvl="0">
              <a:spcBef>
                <a:spcPts val="0"/>
              </a:spcBef>
              <a:buNone/>
            </a:pPr>
            <a:endParaRPr sz="3000"/>
          </a:p>
          <a:p>
            <a:pPr lvl="0" rtl="0">
              <a:spcBef>
                <a:spcPts val="0"/>
              </a:spcBef>
              <a:buNone/>
            </a:pPr>
            <a:endParaRPr sz="3000"/>
          </a:p>
        </p:txBody>
      </p:sp>
      <p:sp>
        <p:nvSpPr>
          <p:cNvPr id="54" name="Shape 54"/>
          <p:cNvSpPr txBox="1"/>
          <p:nvPr/>
        </p:nvSpPr>
        <p:spPr>
          <a:xfrm>
            <a:off x="533400" y="457200"/>
            <a:ext cx="6476999"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Today’s Dataset</a:t>
            </a:r>
          </a:p>
        </p:txBody>
      </p:sp>
      <p:pic>
        <p:nvPicPr>
          <p:cNvPr id="55" name="Shape 55"/>
          <p:cNvPicPr preferRelativeResize="0"/>
          <p:nvPr/>
        </p:nvPicPr>
        <p:blipFill>
          <a:blip r:embed="rId3">
            <a:alphaModFix/>
          </a:blip>
          <a:stretch>
            <a:fillRect/>
          </a:stretch>
        </p:blipFill>
        <p:spPr>
          <a:xfrm>
            <a:off x="1018875" y="4136234"/>
            <a:ext cx="6725250" cy="26040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Shape 123"/>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     </a:t>
            </a:r>
          </a:p>
        </p:txBody>
      </p:sp>
      <p:sp>
        <p:nvSpPr>
          <p:cNvPr id="124" name="Shape 124"/>
          <p:cNvSpPr txBox="1"/>
          <p:nvPr/>
        </p:nvSpPr>
        <p:spPr>
          <a:xfrm>
            <a:off x="885750" y="5812800"/>
            <a:ext cx="7665900" cy="574500"/>
          </a:xfrm>
          <a:prstGeom prst="rect">
            <a:avLst/>
          </a:prstGeom>
          <a:noFill/>
          <a:ln>
            <a:noFill/>
          </a:ln>
        </p:spPr>
        <p:txBody>
          <a:bodyPr lIns="91425" tIns="91425" rIns="91425" bIns="91425" anchor="ctr" anchorCtr="0">
            <a:noAutofit/>
          </a:bodyPr>
          <a:lstStyle/>
          <a:p>
            <a:pPr lvl="0"/>
            <a:r>
              <a:rPr lang="en-US" b="1" dirty="0"/>
              <a:t>https://trends.google.com/trends/explore?q=Apache%20Hadoop,Apache%20Spark</a:t>
            </a:r>
            <a:endParaRPr lang="en-US" b="1" dirty="0"/>
          </a:p>
        </p:txBody>
      </p:sp>
      <p:pic>
        <p:nvPicPr>
          <p:cNvPr id="2" name="Picture 1"/>
          <p:cNvPicPr>
            <a:picLocks noChangeAspect="1"/>
          </p:cNvPicPr>
          <p:nvPr/>
        </p:nvPicPr>
        <p:blipFill>
          <a:blip r:embed="rId3"/>
          <a:stretch>
            <a:fillRect/>
          </a:stretch>
        </p:blipFill>
        <p:spPr>
          <a:xfrm>
            <a:off x="590595" y="457200"/>
            <a:ext cx="8102009" cy="5208434"/>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Shape 130"/>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     </a:t>
            </a:r>
          </a:p>
        </p:txBody>
      </p:sp>
      <p:pic>
        <p:nvPicPr>
          <p:cNvPr id="131" name="Shape 131"/>
          <p:cNvPicPr preferRelativeResize="0"/>
          <p:nvPr/>
        </p:nvPicPr>
        <p:blipFill>
          <a:blip r:embed="rId3">
            <a:alphaModFix/>
          </a:blip>
          <a:stretch>
            <a:fillRect/>
          </a:stretch>
        </p:blipFill>
        <p:spPr>
          <a:xfrm>
            <a:off x="885825" y="1226700"/>
            <a:ext cx="7372350" cy="3800475"/>
          </a:xfrm>
          <a:prstGeom prst="rect">
            <a:avLst/>
          </a:prstGeom>
          <a:noFill/>
          <a:ln>
            <a:noFill/>
          </a:ln>
        </p:spPr>
      </p:pic>
      <p:sp>
        <p:nvSpPr>
          <p:cNvPr id="132" name="Shape 132"/>
          <p:cNvSpPr txBox="1"/>
          <p:nvPr/>
        </p:nvSpPr>
        <p:spPr>
          <a:xfrm>
            <a:off x="885750" y="5812800"/>
            <a:ext cx="7665900" cy="574500"/>
          </a:xfrm>
          <a:prstGeom prst="rect">
            <a:avLst/>
          </a:prstGeom>
          <a:noFill/>
          <a:ln>
            <a:noFill/>
          </a:ln>
        </p:spPr>
        <p:txBody>
          <a:bodyPr lIns="91425" tIns="91425" rIns="91425" bIns="91425" anchor="ctr" anchorCtr="0">
            <a:noAutofit/>
          </a:bodyPr>
          <a:lstStyle/>
          <a:p>
            <a:pPr lvl="0" rtl="0">
              <a:spcBef>
                <a:spcPts val="0"/>
              </a:spcBef>
              <a:buNone/>
            </a:pPr>
            <a:r>
              <a:rPr lang="en-US" b="1"/>
              <a:t>http://stackoverflow.com/research/developer-survey-2016#technology-top-paying-tech</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Shape 137"/>
          <p:cNvSpPr txBox="1"/>
          <p:nvPr/>
        </p:nvSpPr>
        <p:spPr>
          <a:xfrm>
            <a:off x="562725" y="1376525"/>
            <a:ext cx="8581200" cy="5273400"/>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Spark</a:t>
            </a:r>
            <a:r>
              <a:rPr lang="en-US" sz="3600" dirty="0">
                <a:solidFill>
                  <a:srgbClr val="042C4F"/>
                </a:solidFill>
                <a:latin typeface="Calibri"/>
                <a:ea typeface="Calibri"/>
                <a:cs typeface="Calibri"/>
                <a:sym typeface="Calibri"/>
              </a:rPr>
              <a:t> - Java program that runs on computers and accepts jobs</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Scheduler</a:t>
            </a:r>
            <a:r>
              <a:rPr lang="en-US" sz="3600" dirty="0">
                <a:solidFill>
                  <a:srgbClr val="042C4F"/>
                </a:solidFill>
                <a:latin typeface="Calibri"/>
                <a:ea typeface="Calibri"/>
                <a:cs typeface="Calibri"/>
                <a:sym typeface="Calibri"/>
              </a:rPr>
              <a:t> - Runs on a cluster (usually) and starts Spark in response to submitted jobs</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Programming Language</a:t>
            </a:r>
            <a:r>
              <a:rPr lang="en-US" sz="3600" dirty="0">
                <a:solidFill>
                  <a:srgbClr val="042C4F"/>
                </a:solidFill>
                <a:latin typeface="Calibri"/>
                <a:ea typeface="Calibri"/>
                <a:cs typeface="Calibri"/>
                <a:sym typeface="Calibri"/>
              </a:rPr>
              <a:t> - What you write jobs in (Scala, Python, R)</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Spark API</a:t>
            </a:r>
            <a:r>
              <a:rPr lang="en-US" sz="3600" dirty="0">
                <a:solidFill>
                  <a:srgbClr val="042C4F"/>
                </a:solidFill>
                <a:latin typeface="Calibri"/>
                <a:ea typeface="Calibri"/>
                <a:cs typeface="Calibri"/>
                <a:sym typeface="Calibri"/>
              </a:rPr>
              <a:t> - Functions you use to tell Spark what to do using the native syntax of your programming language</a:t>
            </a:r>
          </a:p>
          <a:p>
            <a:pPr marR="0" lvl="0" algn="l" rtl="0">
              <a:lnSpc>
                <a:spcPct val="90000"/>
              </a:lnSpc>
              <a:spcBef>
                <a:spcPts val="0"/>
              </a:spcBef>
              <a:spcAft>
                <a:spcPts val="0"/>
              </a:spcAft>
              <a:buNone/>
            </a:pPr>
            <a:endParaRPr dirty="0"/>
          </a:p>
        </p:txBody>
      </p:sp>
      <p:sp>
        <p:nvSpPr>
          <p:cNvPr id="138" name="Shape 13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Moving Pieces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Shape 143"/>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b="1">
                <a:solidFill>
                  <a:srgbClr val="FB6A18"/>
                </a:solidFill>
                <a:latin typeface="Calibri"/>
                <a:ea typeface="Calibri"/>
                <a:cs typeface="Calibri"/>
                <a:sym typeface="Calibri"/>
              </a:rPr>
              <a:t>Resilient Distributed Dataset</a:t>
            </a:r>
          </a:p>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The data structure that enables much of Spark’s magic!</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in-memory collection of objects</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distributed across all Spark processes</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steps used to regenerate are saved so fault-tolerant</a:t>
            </a:r>
          </a:p>
        </p:txBody>
      </p:sp>
      <p:sp>
        <p:nvSpPr>
          <p:cNvPr id="144" name="Shape 144"/>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First Concept - The RDD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Shape 149"/>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The RDD is the core data structure Spark uses for computation.</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But, people found it pretty low level to work with.</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So, they introduced a limited SQL API that implements common SQL operations (select, where, group by) and uses RDDs internally</a:t>
            </a:r>
          </a:p>
        </p:txBody>
      </p:sp>
      <p:sp>
        <p:nvSpPr>
          <p:cNvPr id="150" name="Shape 150"/>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Second Concept - The SQL API     </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SQL parsing was good but people like the DataFrame concept and Spark wanted add more features.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So, in March 2015 they added the DataFrame data structure and functions to the SQL API (which remember, is based on RDDs)</a:t>
            </a:r>
          </a:p>
        </p:txBody>
      </p:sp>
      <p:sp>
        <p:nvSpPr>
          <p:cNvPr id="156" name="Shape 156"/>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Third Concept - The DataFrame     </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Object-oriented interface - now in preview status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(Remember that Spark has only been advertised and used for real for less than 2 years.)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2400" b="1">
                <a:latin typeface="Calibri"/>
                <a:ea typeface="Calibri"/>
                <a:cs typeface="Calibri"/>
                <a:sym typeface="Calibri"/>
              </a:rPr>
              <a:t>https://databricks.com/blog/2016/01/04/introducing-spark-datasets.html</a:t>
            </a:r>
          </a:p>
        </p:txBody>
      </p:sp>
      <p:sp>
        <p:nvSpPr>
          <p:cNvPr id="162" name="Shape 162"/>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Fourth Concept - Datasets     </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Let’s make a DataFrame from a JSON file</a:t>
            </a:r>
          </a:p>
          <a:p>
            <a:pPr marR="0" lvl="0" algn="l" rtl="0">
              <a:lnSpc>
                <a:spcPct val="90000"/>
              </a:lnSpc>
              <a:spcBef>
                <a:spcPts val="0"/>
              </a:spcBef>
              <a:spcAft>
                <a:spcPts val="0"/>
              </a:spcAft>
              <a:buNone/>
            </a:pPr>
            <a:endParaRPr sz="3600" b="1">
              <a:latin typeface="Calibri"/>
              <a:ea typeface="Calibri"/>
              <a:cs typeface="Calibri"/>
              <a:sym typeface="Calibri"/>
            </a:endParaRPr>
          </a:p>
          <a:p>
            <a:pPr marR="0" lvl="0" algn="l" rtl="0">
              <a:lnSpc>
                <a:spcPct val="90000"/>
              </a:lnSpc>
              <a:spcBef>
                <a:spcPts val="0"/>
              </a:spcBef>
              <a:spcAft>
                <a:spcPts val="0"/>
              </a:spcAft>
              <a:buNone/>
            </a:pPr>
            <a:r>
              <a:rPr lang="en-US" sz="3600" b="1">
                <a:latin typeface="Calibri"/>
                <a:ea typeface="Calibri"/>
                <a:cs typeface="Calibri"/>
                <a:sym typeface="Calibri"/>
              </a:rPr>
              <a:t>             To the Jupyter notebook!</a:t>
            </a: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Using DataFrames    </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Shape 173"/>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2400" b="1" dirty="0">
                <a:latin typeface="Calibri"/>
                <a:ea typeface="Calibri"/>
                <a:cs typeface="Calibri"/>
                <a:sym typeface="Calibri"/>
              </a:rPr>
              <a:t>Iterative machine learning in Spark: </a:t>
            </a:r>
            <a:r>
              <a:rPr lang="en-US" sz="2400" u="sng" dirty="0">
                <a:solidFill>
                  <a:schemeClr val="hlink"/>
                </a:solidFill>
                <a:latin typeface="Calibri"/>
                <a:ea typeface="Calibri"/>
                <a:cs typeface="Calibri"/>
                <a:sym typeface="Calibri"/>
                <a:hlinkClick r:id="rId3"/>
              </a:rPr>
              <a:t>https://www.mapr.com/blog/parallel-and-iterative-processing-machine-learning-recommendations-spark</a:t>
            </a:r>
          </a:p>
          <a:p>
            <a:pPr marR="0" lvl="0" algn="l" rtl="0">
              <a:lnSpc>
                <a:spcPct val="90000"/>
              </a:lnSpc>
              <a:spcBef>
                <a:spcPts val="0"/>
              </a:spcBef>
              <a:spcAft>
                <a:spcPts val="0"/>
              </a:spcAft>
              <a:buNone/>
            </a:pPr>
            <a:endParaRPr sz="2400" dirty="0">
              <a:latin typeface="Calibri"/>
              <a:ea typeface="Calibri"/>
              <a:cs typeface="Calibri"/>
              <a:sym typeface="Calibri"/>
            </a:endParaRPr>
          </a:p>
          <a:p>
            <a:pPr marR="0" lvl="0" algn="l" rtl="0">
              <a:lnSpc>
                <a:spcPct val="90000"/>
              </a:lnSpc>
              <a:spcBef>
                <a:spcPts val="0"/>
              </a:spcBef>
              <a:spcAft>
                <a:spcPts val="0"/>
              </a:spcAft>
              <a:buNone/>
            </a:pPr>
            <a:r>
              <a:rPr lang="en-US" sz="2400" b="1" dirty="0">
                <a:latin typeface="Calibri"/>
                <a:ea typeface="Calibri"/>
                <a:cs typeface="Calibri"/>
                <a:sym typeface="Calibri"/>
              </a:rPr>
              <a:t>Spark Python API Documentation:</a:t>
            </a:r>
          </a:p>
          <a:p>
            <a:pPr marR="0" lvl="0" algn="l" rtl="0">
              <a:lnSpc>
                <a:spcPct val="90000"/>
              </a:lnSpc>
              <a:spcBef>
                <a:spcPts val="0"/>
              </a:spcBef>
              <a:spcAft>
                <a:spcPts val="0"/>
              </a:spcAft>
              <a:buNone/>
            </a:pPr>
            <a:r>
              <a:rPr lang="en-US" sz="2400" u="sng" dirty="0">
                <a:solidFill>
                  <a:schemeClr val="hlink"/>
                </a:solidFill>
                <a:latin typeface="Calibri"/>
                <a:ea typeface="Calibri"/>
                <a:cs typeface="Calibri"/>
                <a:sym typeface="Calibri"/>
                <a:hlinkClick r:id="rId4"/>
              </a:rPr>
              <a:t>http://spark.apache.org/docs/latest/api/python/</a:t>
            </a:r>
          </a:p>
          <a:p>
            <a:pPr marR="0" lvl="0" algn="l" rtl="0">
              <a:lnSpc>
                <a:spcPct val="90000"/>
              </a:lnSpc>
              <a:spcBef>
                <a:spcPts val="0"/>
              </a:spcBef>
              <a:spcAft>
                <a:spcPts val="0"/>
              </a:spcAft>
              <a:buNone/>
            </a:pPr>
            <a:endParaRPr sz="2400" dirty="0">
              <a:latin typeface="Calibri"/>
              <a:ea typeface="Calibri"/>
              <a:cs typeface="Calibri"/>
              <a:sym typeface="Calibri"/>
            </a:endParaRPr>
          </a:p>
          <a:p>
            <a:pPr marR="0" lvl="0" algn="l" rtl="0">
              <a:lnSpc>
                <a:spcPct val="90000"/>
              </a:lnSpc>
              <a:spcBef>
                <a:spcPts val="0"/>
              </a:spcBef>
              <a:spcAft>
                <a:spcPts val="0"/>
              </a:spcAft>
              <a:buNone/>
            </a:pPr>
            <a:r>
              <a:rPr lang="en-US" sz="2400" b="1" dirty="0">
                <a:latin typeface="Calibri"/>
                <a:ea typeface="Calibri"/>
                <a:cs typeface="Calibri"/>
                <a:sym typeface="Calibri"/>
              </a:rPr>
              <a:t>Company that employs Spark’s creator:</a:t>
            </a:r>
          </a:p>
          <a:p>
            <a:pPr marR="0" lvl="0" algn="l" rtl="0">
              <a:lnSpc>
                <a:spcPct val="90000"/>
              </a:lnSpc>
              <a:spcBef>
                <a:spcPts val="0"/>
              </a:spcBef>
              <a:spcAft>
                <a:spcPts val="0"/>
              </a:spcAft>
              <a:buNone/>
            </a:pPr>
            <a:r>
              <a:rPr lang="en-US" sz="2400" dirty="0">
                <a:latin typeface="Calibri"/>
                <a:ea typeface="Calibri"/>
                <a:cs typeface="Calibri"/>
                <a:sym typeface="Calibri"/>
                <a:hlinkClick r:id="rId5"/>
              </a:rPr>
              <a:t>https://databricks.com</a:t>
            </a:r>
            <a:r>
              <a:rPr lang="en-US" sz="2400" dirty="0" smtClean="0">
                <a:latin typeface="Calibri"/>
                <a:ea typeface="Calibri"/>
                <a:cs typeface="Calibri"/>
                <a:sym typeface="Calibri"/>
                <a:hlinkClick r:id="rId5"/>
              </a:rPr>
              <a:t>/</a:t>
            </a:r>
            <a:endParaRPr lang="en-US" sz="2400" dirty="0" smtClean="0">
              <a:latin typeface="Calibri"/>
              <a:ea typeface="Calibri"/>
              <a:cs typeface="Calibri"/>
              <a:sym typeface="Calibri"/>
            </a:endParaRPr>
          </a:p>
          <a:p>
            <a:pPr marR="0" lvl="0" algn="l" rtl="0">
              <a:lnSpc>
                <a:spcPct val="90000"/>
              </a:lnSpc>
              <a:spcBef>
                <a:spcPts val="0"/>
              </a:spcBef>
              <a:spcAft>
                <a:spcPts val="0"/>
              </a:spcAft>
              <a:buNone/>
            </a:pPr>
            <a:endParaRPr lang="en-US" sz="2400" dirty="0">
              <a:latin typeface="Calibri"/>
              <a:ea typeface="Calibri"/>
              <a:cs typeface="Calibri"/>
              <a:sym typeface="Calibri"/>
            </a:endParaRPr>
          </a:p>
        </p:txBody>
      </p:sp>
      <p:sp>
        <p:nvSpPr>
          <p:cNvPr id="174" name="Shape 174"/>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Links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a:stretch/>
        </p:blipFill>
        <p:spPr>
          <a:xfrm>
            <a:off x="0" y="5690"/>
            <a:ext cx="9144000" cy="6858000"/>
          </a:xfrm>
          <a:prstGeom prst="rect">
            <a:avLst/>
          </a:prstGeom>
          <a:noFill/>
          <a:ln>
            <a:noFill/>
          </a:ln>
        </p:spPr>
      </p:pic>
      <p:sp>
        <p:nvSpPr>
          <p:cNvPr id="62" name="Shape 62"/>
          <p:cNvSpPr txBox="1"/>
          <p:nvPr/>
        </p:nvSpPr>
        <p:spPr>
          <a:xfrm>
            <a:off x="3774600" y="3591350"/>
            <a:ext cx="5064599" cy="615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400">
                <a:solidFill>
                  <a:schemeClr val="lt1"/>
                </a:solidFill>
                <a:latin typeface="Questrial"/>
                <a:ea typeface="Questrial"/>
                <a:cs typeface="Questrial"/>
                <a:sym typeface="Questrial"/>
              </a:rPr>
              <a:t>Getting Started with Apache Spark</a:t>
            </a:r>
          </a:p>
        </p:txBody>
      </p:sp>
      <p:sp>
        <p:nvSpPr>
          <p:cNvPr id="63" name="Shape 63"/>
          <p:cNvSpPr txBox="1"/>
          <p:nvPr/>
        </p:nvSpPr>
        <p:spPr>
          <a:xfrm>
            <a:off x="4637501" y="4094225"/>
            <a:ext cx="4032299" cy="7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4500"/>
          </a:p>
        </p:txBody>
      </p:sp>
      <p:pic>
        <p:nvPicPr>
          <p:cNvPr id="64" name="Shape 64"/>
          <p:cNvPicPr preferRelativeResize="0"/>
          <p:nvPr/>
        </p:nvPicPr>
        <p:blipFill rotWithShape="1">
          <a:blip r:embed="rId4">
            <a:alphaModFix/>
          </a:blip>
          <a:srcRect/>
          <a:stretch/>
        </p:blipFill>
        <p:spPr>
          <a:xfrm>
            <a:off x="2094669" y="38347"/>
            <a:ext cx="4954660" cy="3013359"/>
          </a:xfrm>
          <a:prstGeom prst="rect">
            <a:avLst/>
          </a:prstGeom>
          <a:noFill/>
          <a:ln>
            <a:noFill/>
          </a:ln>
        </p:spPr>
      </p:pic>
      <p:sp>
        <p:nvSpPr>
          <p:cNvPr id="65" name="Shape 65"/>
          <p:cNvSpPr txBox="1"/>
          <p:nvPr/>
        </p:nvSpPr>
        <p:spPr>
          <a:xfrm>
            <a:off x="3352800" y="5315662"/>
            <a:ext cx="5486399" cy="7848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500" b="0" i="0" u="none" strike="noStrike" cap="none">
                <a:solidFill>
                  <a:srgbClr val="042C4F"/>
                </a:solidFill>
                <a:latin typeface="Questrial"/>
                <a:ea typeface="Questrial"/>
                <a:cs typeface="Questrial"/>
                <a:sym typeface="Questrial"/>
              </a:rPr>
              <a:t>Welcome to UF DSI!</a:t>
            </a:r>
          </a:p>
        </p:txBody>
      </p:sp>
      <p:pic>
        <p:nvPicPr>
          <p:cNvPr id="66" name="Shape 66"/>
          <p:cNvPicPr preferRelativeResize="0"/>
          <p:nvPr/>
        </p:nvPicPr>
        <p:blipFill>
          <a:blip r:embed="rId5">
            <a:alphaModFix/>
          </a:blip>
          <a:stretch>
            <a:fillRect/>
          </a:stretch>
        </p:blipFill>
        <p:spPr>
          <a:xfrm>
            <a:off x="847475" y="3515150"/>
            <a:ext cx="2661475" cy="14106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Shape 71"/>
          <p:cNvSpPr txBox="1"/>
          <p:nvPr/>
        </p:nvSpPr>
        <p:spPr>
          <a:xfrm>
            <a:off x="562725" y="1376525"/>
            <a:ext cx="40581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Matthew Collins</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Technical Operations Manager</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Advanced Computing and Information Systems Laboratory</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mcollins@acis.ufl.edu</a:t>
            </a:r>
          </a:p>
          <a:p>
            <a:pPr marR="0" lvl="0" algn="l" rtl="0">
              <a:lnSpc>
                <a:spcPct val="90000"/>
              </a:lnSpc>
              <a:spcBef>
                <a:spcPts val="0"/>
              </a:spcBef>
              <a:spcAft>
                <a:spcPts val="0"/>
              </a:spcAft>
              <a:buNone/>
            </a:pPr>
            <a:r>
              <a:rPr lang="en-US" sz="2400"/>
              <a:t>https://acis.ufl.edu/</a:t>
            </a:r>
          </a:p>
        </p:txBody>
      </p:sp>
      <p:sp>
        <p:nvSpPr>
          <p:cNvPr id="72" name="Shape 72"/>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Your Tour Guide</a:t>
            </a:r>
          </a:p>
        </p:txBody>
      </p:sp>
      <p:pic>
        <p:nvPicPr>
          <p:cNvPr id="73" name="Shape 73"/>
          <p:cNvPicPr preferRelativeResize="0"/>
          <p:nvPr/>
        </p:nvPicPr>
        <p:blipFill>
          <a:blip r:embed="rId3">
            <a:alphaModFix/>
          </a:blip>
          <a:stretch>
            <a:fillRect/>
          </a:stretch>
        </p:blipFill>
        <p:spPr>
          <a:xfrm>
            <a:off x="5499100" y="1840200"/>
            <a:ext cx="2749425" cy="2749425"/>
          </a:xfrm>
          <a:prstGeom prst="rect">
            <a:avLst/>
          </a:prstGeom>
          <a:noFill/>
          <a:ln>
            <a:noFill/>
          </a:ln>
        </p:spPr>
      </p:pic>
      <p:pic>
        <p:nvPicPr>
          <p:cNvPr id="74" name="Shape 74"/>
          <p:cNvPicPr preferRelativeResize="0"/>
          <p:nvPr/>
        </p:nvPicPr>
        <p:blipFill>
          <a:blip r:embed="rId4">
            <a:alphaModFix/>
          </a:blip>
          <a:stretch>
            <a:fillRect/>
          </a:stretch>
        </p:blipFill>
        <p:spPr>
          <a:xfrm>
            <a:off x="6159437" y="4722775"/>
            <a:ext cx="1428750" cy="7143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Shape 79"/>
          <p:cNvSpPr txBox="1"/>
          <p:nvPr/>
        </p:nvSpPr>
        <p:spPr>
          <a:xfrm>
            <a:off x="562725" y="1376521"/>
            <a:ext cx="8581200" cy="4419600"/>
          </a:xfrm>
          <a:prstGeom prst="rect">
            <a:avLst/>
          </a:prstGeom>
          <a:noFill/>
          <a:ln>
            <a:noFill/>
          </a:ln>
        </p:spPr>
        <p:txBody>
          <a:bodyPr lIns="91425" tIns="45700" rIns="91425" bIns="45700" anchor="t" anchorCtr="0">
            <a:noAutofit/>
          </a:bodyPr>
          <a:lstStyle/>
          <a:p>
            <a:pPr marL="347472" marR="0" lvl="0" indent="-360172" algn="l" rtl="0">
              <a:lnSpc>
                <a:spcPct val="150000"/>
              </a:lnSpc>
              <a:spcBef>
                <a:spcPts val="0"/>
              </a:spcBef>
              <a:spcAft>
                <a:spcPts val="0"/>
              </a:spcAft>
              <a:buClr>
                <a:srgbClr val="042C4F"/>
              </a:buClr>
              <a:buSzPct val="100000"/>
              <a:buFont typeface="Calibri"/>
              <a:buChar char="•"/>
            </a:pPr>
            <a:r>
              <a:rPr lang="en-US" sz="3000">
                <a:solidFill>
                  <a:srgbClr val="042C4F"/>
                </a:solidFill>
                <a:latin typeface="Calibri"/>
                <a:ea typeface="Calibri"/>
                <a:cs typeface="Calibri"/>
                <a:sym typeface="Calibri"/>
              </a:rPr>
              <a:t>Why Apache Spark?</a:t>
            </a:r>
            <a:r>
              <a:rPr lang="en-US" sz="3000" b="0" i="0" u="none" strike="noStrike" cap="none">
                <a:solidFill>
                  <a:srgbClr val="3F3F3F"/>
                </a:solidFill>
                <a:latin typeface="Calibri"/>
                <a:ea typeface="Calibri"/>
                <a:cs typeface="Calibri"/>
                <a:sym typeface="Calibri"/>
              </a:rPr>
              <a:t> </a:t>
            </a:r>
          </a:p>
          <a:p>
            <a:pPr marL="347472" marR="0" lvl="0" indent="-360172" algn="l" rtl="0">
              <a:lnSpc>
                <a:spcPct val="150000"/>
              </a:lnSpc>
              <a:spcBef>
                <a:spcPts val="0"/>
              </a:spcBef>
              <a:spcAft>
                <a:spcPts val="0"/>
              </a:spcAft>
              <a:buClr>
                <a:srgbClr val="000000"/>
              </a:buClr>
              <a:buSzPct val="100000"/>
              <a:buFont typeface="Calibri"/>
              <a:buChar char="•"/>
            </a:pPr>
            <a:r>
              <a:rPr lang="en-US" sz="3000">
                <a:latin typeface="Calibri"/>
                <a:ea typeface="Calibri"/>
                <a:cs typeface="Calibri"/>
                <a:sym typeface="Calibri"/>
              </a:rPr>
              <a:t>How does Spark relate to Hadoop and Python?</a:t>
            </a:r>
          </a:p>
          <a:p>
            <a:pPr marL="347472" marR="0" lvl="0" indent="-360172" algn="l" rtl="0">
              <a:lnSpc>
                <a:spcPct val="150000"/>
              </a:lnSpc>
              <a:spcBef>
                <a:spcPts val="0"/>
              </a:spcBef>
              <a:spcAft>
                <a:spcPts val="0"/>
              </a:spcAft>
              <a:buClr>
                <a:srgbClr val="3F3F3F"/>
              </a:buClr>
              <a:buSzPct val="100000"/>
              <a:buFont typeface="Calibri"/>
              <a:buChar char="•"/>
            </a:pPr>
            <a:r>
              <a:rPr lang="en-US" sz="3000">
                <a:solidFill>
                  <a:srgbClr val="3F3F3F"/>
                </a:solidFill>
                <a:latin typeface="Calibri"/>
                <a:ea typeface="Calibri"/>
                <a:cs typeface="Calibri"/>
                <a:sym typeface="Calibri"/>
              </a:rPr>
              <a:t>Basic Spark DataFrame syntax</a:t>
            </a:r>
          </a:p>
          <a:p>
            <a:pPr marL="347472" marR="0" lvl="0" indent="-360172" algn="l" rtl="0">
              <a:lnSpc>
                <a:spcPct val="150000"/>
              </a:lnSpc>
              <a:spcBef>
                <a:spcPts val="0"/>
              </a:spcBef>
              <a:spcAft>
                <a:spcPts val="0"/>
              </a:spcAft>
              <a:buClr>
                <a:srgbClr val="3F3F3F"/>
              </a:buClr>
              <a:buSzPct val="100000"/>
              <a:buFont typeface="Calibri"/>
              <a:buChar char="•"/>
            </a:pPr>
            <a:r>
              <a:rPr lang="en-US" sz="3000">
                <a:solidFill>
                  <a:srgbClr val="3F3F3F"/>
                </a:solidFill>
                <a:latin typeface="Calibri"/>
                <a:ea typeface="Calibri"/>
                <a:cs typeface="Calibri"/>
                <a:sym typeface="Calibri"/>
              </a:rPr>
              <a:t>Running analyses - yours and Spark ML</a:t>
            </a:r>
          </a:p>
          <a:p>
            <a:pPr marL="347472" marR="0" lvl="0" indent="-360172" algn="l" rtl="0">
              <a:lnSpc>
                <a:spcPct val="150000"/>
              </a:lnSpc>
              <a:spcBef>
                <a:spcPts val="0"/>
              </a:spcBef>
              <a:spcAft>
                <a:spcPts val="0"/>
              </a:spcAft>
              <a:buClr>
                <a:srgbClr val="3F3F3F"/>
              </a:buClr>
              <a:buSzPct val="100000"/>
              <a:buFont typeface="Calibri"/>
              <a:buChar char="•"/>
            </a:pPr>
            <a:r>
              <a:rPr lang="en-US" sz="3000">
                <a:solidFill>
                  <a:srgbClr val="3F3F3F"/>
                </a:solidFill>
                <a:latin typeface="Calibri"/>
                <a:ea typeface="Calibri"/>
                <a:cs typeface="Calibri"/>
                <a:sym typeface="Calibri"/>
              </a:rPr>
              <a:t>Presenting data from Spark</a:t>
            </a:r>
          </a:p>
          <a:p>
            <a:pPr marL="347472" marR="0" lvl="0" indent="-360172" algn="l" rtl="0">
              <a:lnSpc>
                <a:spcPct val="150000"/>
              </a:lnSpc>
              <a:spcBef>
                <a:spcPts val="0"/>
              </a:spcBef>
              <a:spcAft>
                <a:spcPts val="0"/>
              </a:spcAft>
              <a:buClr>
                <a:srgbClr val="3F3F3F"/>
              </a:buClr>
              <a:buSzPct val="100000"/>
              <a:buFont typeface="Calibri"/>
              <a:buChar char="•"/>
            </a:pPr>
            <a:r>
              <a:rPr lang="en-US" sz="3000">
                <a:solidFill>
                  <a:srgbClr val="3F3F3F"/>
                </a:solidFill>
                <a:latin typeface="Calibri"/>
                <a:ea typeface="Calibri"/>
                <a:cs typeface="Calibri"/>
                <a:sym typeface="Calibri"/>
              </a:rPr>
              <a:t>Portability/scalability of Spark jobs</a:t>
            </a:r>
          </a:p>
          <a:p>
            <a:pPr marR="0" lvl="0" algn="l" rtl="0">
              <a:lnSpc>
                <a:spcPct val="90000"/>
              </a:lnSpc>
              <a:spcBef>
                <a:spcPts val="0"/>
              </a:spcBef>
              <a:spcAft>
                <a:spcPts val="0"/>
              </a:spcAft>
              <a:buNone/>
            </a:pPr>
            <a:endParaRPr sz="2800">
              <a:solidFill>
                <a:srgbClr val="3F3F3F"/>
              </a:solidFill>
              <a:latin typeface="Calibri"/>
              <a:ea typeface="Calibri"/>
              <a:cs typeface="Calibri"/>
              <a:sym typeface="Calibri"/>
            </a:endParaRPr>
          </a:p>
          <a:p>
            <a:pPr marR="0" lvl="0" algn="l" rtl="0">
              <a:lnSpc>
                <a:spcPct val="90000"/>
              </a:lnSpc>
              <a:spcBef>
                <a:spcPts val="0"/>
              </a:spcBef>
              <a:spcAft>
                <a:spcPts val="0"/>
              </a:spcAft>
              <a:buNone/>
            </a:pPr>
            <a:endParaRPr sz="2800">
              <a:solidFill>
                <a:srgbClr val="3F3F3F"/>
              </a:solidFill>
              <a:latin typeface="Calibri"/>
              <a:ea typeface="Calibri"/>
              <a:cs typeface="Calibri"/>
              <a:sym typeface="Calibri"/>
            </a:endParaRP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80" name="Shape 80"/>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Goals for this workshop</a:t>
            </a:r>
            <a:r>
              <a:rPr lang="en-US" sz="4400" b="0" i="0" u="none" strike="noStrike" cap="none">
                <a:solidFill>
                  <a:srgbClr val="1A496C"/>
                </a:solidFill>
                <a:latin typeface="Questrial"/>
                <a:ea typeface="Questrial"/>
                <a:cs typeface="Questrial"/>
                <a:sym typeface="Questrial"/>
              </a:rPr>
              <a: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p:nvPr/>
        </p:nvSpPr>
        <p:spPr>
          <a:xfrm>
            <a:off x="562725" y="1376521"/>
            <a:ext cx="85812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What can it do for me? </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How does it relate to Hadoop?</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And what are Spark and Hadoop anyway?</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86" name="Shape 86"/>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Why                  ?</a:t>
            </a:r>
          </a:p>
        </p:txBody>
      </p:sp>
      <p:pic>
        <p:nvPicPr>
          <p:cNvPr id="87" name="Shape 87"/>
          <p:cNvPicPr preferRelativeResize="0"/>
          <p:nvPr/>
        </p:nvPicPr>
        <p:blipFill>
          <a:blip r:embed="rId3">
            <a:alphaModFix/>
          </a:blip>
          <a:stretch>
            <a:fillRect/>
          </a:stretch>
        </p:blipFill>
        <p:spPr>
          <a:xfrm>
            <a:off x="1813253" y="136650"/>
            <a:ext cx="2056671" cy="10900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p:nvPr/>
        </p:nvSpPr>
        <p:spPr>
          <a:xfrm>
            <a:off x="562725" y="1376525"/>
            <a:ext cx="8581200" cy="51468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dirty="0">
                <a:solidFill>
                  <a:srgbClr val="042C4F"/>
                </a:solidFill>
                <a:latin typeface="Calibri"/>
                <a:ea typeface="Calibri"/>
                <a:cs typeface="Calibri"/>
                <a:sym typeface="Calibri"/>
              </a:rPr>
              <a:t>A </a:t>
            </a:r>
            <a:r>
              <a:rPr lang="en-US" sz="3600" b="1" dirty="0">
                <a:solidFill>
                  <a:srgbClr val="FB6A18"/>
                </a:solidFill>
                <a:latin typeface="Calibri"/>
                <a:ea typeface="Calibri"/>
                <a:cs typeface="Calibri"/>
                <a:sym typeface="Calibri"/>
              </a:rPr>
              <a:t>framework </a:t>
            </a:r>
            <a:r>
              <a:rPr lang="en-US" sz="3600" dirty="0">
                <a:solidFill>
                  <a:srgbClr val="042C4F"/>
                </a:solidFill>
                <a:latin typeface="Calibri"/>
                <a:ea typeface="Calibri"/>
                <a:cs typeface="Calibri"/>
                <a:sym typeface="Calibri"/>
              </a:rPr>
              <a:t>which is a synonym for lot of stuff that works together...</a:t>
            </a: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lang="en-US" sz="3600" dirty="0" smtClean="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dirty="0" smtClean="0">
                <a:solidFill>
                  <a:srgbClr val="042C4F"/>
                </a:solidFill>
                <a:latin typeface="Calibri"/>
                <a:ea typeface="Calibri"/>
                <a:cs typeface="Calibri"/>
                <a:sym typeface="Calibri"/>
              </a:rPr>
              <a:t>But </a:t>
            </a:r>
            <a:r>
              <a:rPr lang="en-US" sz="3600" dirty="0">
                <a:solidFill>
                  <a:srgbClr val="042C4F"/>
                </a:solidFill>
                <a:latin typeface="Calibri"/>
                <a:ea typeface="Calibri"/>
                <a:cs typeface="Calibri"/>
                <a:sym typeface="Calibri"/>
              </a:rPr>
              <a:t>probably most people mean:                  </a:t>
            </a:r>
          </a:p>
          <a:p>
            <a:pPr marL="347472" marR="0" lvl="0" indent="-347472" algn="l" rtl="0">
              <a:lnSpc>
                <a:spcPct val="90000"/>
              </a:lnSpc>
              <a:spcBef>
                <a:spcPts val="0"/>
              </a:spcBef>
              <a:spcAft>
                <a:spcPts val="0"/>
              </a:spcAft>
              <a:buClr>
                <a:schemeClr val="dk1"/>
              </a:buClr>
              <a:buFont typeface="Arial"/>
              <a:buNone/>
            </a:pPr>
            <a:endParaRPr sz="1500" b="0" i="0" u="none" strike="noStrike" cap="none"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r>
              <a:rPr lang="en-US" sz="1800" b="1" dirty="0"/>
              <a:t>The whole ecosystem: </a:t>
            </a:r>
            <a:r>
              <a:rPr lang="en-US" sz="1800" b="1" u="sng" dirty="0">
                <a:solidFill>
                  <a:schemeClr val="hlink"/>
                </a:solidFill>
                <a:hlinkClick r:id="rId3"/>
              </a:rPr>
              <a:t>https://hadoopecosystemtable.github.io/</a:t>
            </a:r>
          </a:p>
        </p:txBody>
      </p:sp>
      <p:sp>
        <p:nvSpPr>
          <p:cNvPr id="93" name="Shape 93"/>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First: What is “Hadoop”?</a:t>
            </a:r>
          </a:p>
        </p:txBody>
      </p:sp>
      <p:pic>
        <p:nvPicPr>
          <p:cNvPr id="94" name="Shape 94"/>
          <p:cNvPicPr preferRelativeResize="0"/>
          <p:nvPr/>
        </p:nvPicPr>
        <p:blipFill>
          <a:blip r:embed="rId4">
            <a:alphaModFix/>
          </a:blip>
          <a:stretch>
            <a:fillRect/>
          </a:stretch>
        </p:blipFill>
        <p:spPr>
          <a:xfrm>
            <a:off x="3048000" y="4902975"/>
            <a:ext cx="3048000" cy="933450"/>
          </a:xfrm>
          <a:prstGeom prst="rect">
            <a:avLst/>
          </a:prstGeom>
          <a:noFill/>
          <a:ln>
            <a:noFill/>
          </a:ln>
        </p:spPr>
      </p:pic>
      <p:pic>
        <p:nvPicPr>
          <p:cNvPr id="95" name="Shape 95"/>
          <p:cNvPicPr preferRelativeResize="0"/>
          <p:nvPr/>
        </p:nvPicPr>
        <p:blipFill>
          <a:blip r:embed="rId5">
            <a:alphaModFix/>
          </a:blip>
          <a:stretch>
            <a:fillRect/>
          </a:stretch>
        </p:blipFill>
        <p:spPr>
          <a:xfrm>
            <a:off x="6502800" y="3312941"/>
            <a:ext cx="2011674" cy="841709"/>
          </a:xfrm>
          <a:prstGeom prst="rect">
            <a:avLst/>
          </a:prstGeom>
          <a:noFill/>
          <a:ln>
            <a:noFill/>
          </a:ln>
        </p:spPr>
      </p:pic>
      <p:pic>
        <p:nvPicPr>
          <p:cNvPr id="96" name="Shape 96"/>
          <p:cNvPicPr preferRelativeResize="0"/>
          <p:nvPr/>
        </p:nvPicPr>
        <p:blipFill>
          <a:blip r:embed="rId6">
            <a:alphaModFix/>
          </a:blip>
          <a:stretch>
            <a:fillRect/>
          </a:stretch>
        </p:blipFill>
        <p:spPr>
          <a:xfrm>
            <a:off x="4597546" y="2754557"/>
            <a:ext cx="1893949" cy="468167"/>
          </a:xfrm>
          <a:prstGeom prst="rect">
            <a:avLst/>
          </a:prstGeom>
          <a:noFill/>
          <a:ln>
            <a:noFill/>
          </a:ln>
        </p:spPr>
      </p:pic>
      <p:pic>
        <p:nvPicPr>
          <p:cNvPr id="97" name="Shape 97"/>
          <p:cNvPicPr preferRelativeResize="0"/>
          <p:nvPr/>
        </p:nvPicPr>
        <p:blipFill>
          <a:blip r:embed="rId7">
            <a:alphaModFix/>
          </a:blip>
          <a:stretch>
            <a:fillRect/>
          </a:stretch>
        </p:blipFill>
        <p:spPr>
          <a:xfrm>
            <a:off x="2112875" y="2720772"/>
            <a:ext cx="1893950" cy="688135"/>
          </a:xfrm>
          <a:prstGeom prst="rect">
            <a:avLst/>
          </a:prstGeom>
          <a:noFill/>
          <a:ln>
            <a:noFill/>
          </a:ln>
        </p:spPr>
      </p:pic>
      <p:pic>
        <p:nvPicPr>
          <p:cNvPr id="98" name="Shape 98"/>
          <p:cNvPicPr preferRelativeResize="0"/>
          <p:nvPr/>
        </p:nvPicPr>
        <p:blipFill>
          <a:blip r:embed="rId8">
            <a:alphaModFix/>
          </a:blip>
          <a:stretch>
            <a:fillRect/>
          </a:stretch>
        </p:blipFill>
        <p:spPr>
          <a:xfrm>
            <a:off x="801026" y="2746650"/>
            <a:ext cx="1081476" cy="1038225"/>
          </a:xfrm>
          <a:prstGeom prst="rect">
            <a:avLst/>
          </a:prstGeom>
          <a:noFill/>
          <a:ln>
            <a:noFill/>
          </a:ln>
        </p:spPr>
      </p:pic>
      <p:pic>
        <p:nvPicPr>
          <p:cNvPr id="99" name="Shape 99"/>
          <p:cNvPicPr preferRelativeResize="0"/>
          <p:nvPr/>
        </p:nvPicPr>
        <p:blipFill>
          <a:blip r:embed="rId9">
            <a:alphaModFix/>
          </a:blip>
          <a:stretch>
            <a:fillRect/>
          </a:stretch>
        </p:blipFill>
        <p:spPr>
          <a:xfrm>
            <a:off x="3185162" y="3343275"/>
            <a:ext cx="2011680" cy="628650"/>
          </a:xfrm>
          <a:prstGeom prst="rect">
            <a:avLst/>
          </a:prstGeom>
          <a:noFill/>
          <a:ln>
            <a:noFill/>
          </a:ln>
        </p:spPr>
      </p:pic>
      <p:pic>
        <p:nvPicPr>
          <p:cNvPr id="100" name="Shape 100"/>
          <p:cNvPicPr preferRelativeResize="0"/>
          <p:nvPr/>
        </p:nvPicPr>
        <p:blipFill>
          <a:blip r:embed="rId10">
            <a:alphaModFix/>
          </a:blip>
          <a:stretch>
            <a:fillRect/>
          </a:stretch>
        </p:blipFill>
        <p:spPr>
          <a:xfrm>
            <a:off x="6782592" y="2794025"/>
            <a:ext cx="1893949" cy="4538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p:nvPr/>
        </p:nvSpPr>
        <p:spPr>
          <a:xfrm>
            <a:off x="562725" y="1376521"/>
            <a:ext cx="85812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Spark and MapReduce are distributed parallel data processing engines:</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Run on multiple computers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Manages parallelizing your tasks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Manages data locality during execution</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Are not programming languages - they run jobs you write in a programming language</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106" name="Shape 106"/>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Distributed Processing Engines      </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p:nvPr/>
        </p:nvSpPr>
        <p:spPr>
          <a:xfrm>
            <a:off x="562725" y="1376525"/>
            <a:ext cx="8581200" cy="498000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Map - reduce pattern calculations: perform an analysis of data local to a machine, set results back for aggregation</a:t>
            </a: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Machine learning: Spark can do iterative algorithms </a:t>
            </a:r>
            <a:r>
              <a:rPr lang="en-US" sz="3600" dirty="0" smtClean="0">
                <a:solidFill>
                  <a:srgbClr val="042C4F"/>
                </a:solidFill>
                <a:latin typeface="Calibri"/>
                <a:ea typeface="Calibri"/>
                <a:cs typeface="Calibri"/>
                <a:sym typeface="Calibri"/>
              </a:rPr>
              <a:t>– ALS </a:t>
            </a:r>
            <a:r>
              <a:rPr lang="en-US" sz="3600" dirty="0" err="1" smtClean="0">
                <a:solidFill>
                  <a:srgbClr val="042C4F"/>
                </a:solidFill>
                <a:latin typeface="Calibri"/>
                <a:ea typeface="Calibri"/>
                <a:cs typeface="Calibri"/>
                <a:sym typeface="Calibri"/>
              </a:rPr>
              <a:t>etc</a:t>
            </a:r>
            <a:endParaRPr lang="en-US" sz="3600" dirty="0">
              <a:solidFill>
                <a:srgbClr val="042C4F"/>
              </a:solidFill>
              <a:latin typeface="Calibri"/>
              <a:ea typeface="Calibri"/>
              <a:cs typeface="Calibri"/>
              <a:sym typeface="Calibri"/>
            </a:endParaRP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Graph calculations - </a:t>
            </a:r>
            <a:r>
              <a:rPr lang="en-US" sz="3600" dirty="0" err="1">
                <a:solidFill>
                  <a:srgbClr val="042C4F"/>
                </a:solidFill>
                <a:latin typeface="Calibri"/>
                <a:ea typeface="Calibri"/>
                <a:cs typeface="Calibri"/>
                <a:sym typeface="Calibri"/>
              </a:rPr>
              <a:t>GraphX</a:t>
            </a:r>
            <a:endParaRPr lang="en-US" sz="3600" dirty="0">
              <a:solidFill>
                <a:srgbClr val="042C4F"/>
              </a:solidFill>
              <a:latin typeface="Calibri"/>
              <a:ea typeface="Calibri"/>
              <a:cs typeface="Calibri"/>
              <a:sym typeface="Calibri"/>
            </a:endParaRP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Stream processing - online learning</a:t>
            </a: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Scale! Thousands of nodes!</a:t>
            </a:r>
          </a:p>
          <a:p>
            <a:pPr marL="347472" marR="0" lvl="0" indent="-347472" algn="l" rtl="0">
              <a:lnSpc>
                <a:spcPct val="100000"/>
              </a:lnSpc>
              <a:spcBef>
                <a:spcPts val="0"/>
              </a:spcBef>
              <a:spcAft>
                <a:spcPts val="0"/>
              </a:spcAft>
              <a:buClr>
                <a:schemeClr val="dk1"/>
              </a:buClr>
              <a:buFont typeface="Arial"/>
              <a:buNone/>
            </a:pPr>
            <a:endParaRPr sz="1500" b="0" i="0" u="none" strike="noStrike" cap="none" dirty="0">
              <a:solidFill>
                <a:srgbClr val="042C4F"/>
              </a:solidFill>
              <a:latin typeface="Calibri"/>
              <a:ea typeface="Calibri"/>
              <a:cs typeface="Calibri"/>
              <a:sym typeface="Calibri"/>
            </a:endParaRPr>
          </a:p>
          <a:p>
            <a:pPr marR="0" lvl="0" algn="l" rtl="0">
              <a:lnSpc>
                <a:spcPct val="100000"/>
              </a:lnSpc>
              <a:spcBef>
                <a:spcPts val="0"/>
              </a:spcBef>
              <a:spcAft>
                <a:spcPts val="0"/>
              </a:spcAft>
              <a:buNone/>
            </a:pPr>
            <a:endParaRPr dirty="0"/>
          </a:p>
        </p:txBody>
      </p:sp>
      <p:sp>
        <p:nvSpPr>
          <p:cNvPr id="112" name="Shape 112"/>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What can these things do?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Shape 117"/>
          <p:cNvSpPr txBox="1"/>
          <p:nvPr/>
        </p:nvSpPr>
        <p:spPr>
          <a:xfrm>
            <a:off x="562725" y="1376521"/>
            <a:ext cx="8581200" cy="4419600"/>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Amazingly easy way to parallelize your analysis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Same code scales from laptops to clusters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MUCH easier to write than Hadoop M-R ever was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MUCH easier to deploy at all scales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And of course, it’s fashionable!</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118" name="Shape 11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Now, why Spark?      </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Desig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1140</Words>
  <Application>Microsoft Office PowerPoint</Application>
  <PresentationFormat>On-screen Show (4:3)</PresentationFormat>
  <Paragraphs>149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Questrial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mcollins</cp:lastModifiedBy>
  <cp:revision>4</cp:revision>
  <dcterms:modified xsi:type="dcterms:W3CDTF">2017-03-20T14:48:37Z</dcterms:modified>
</cp:coreProperties>
</file>