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72" r:id="rId2"/>
    <p:sldId id="275" r:id="rId3"/>
    <p:sldId id="277" r:id="rId4"/>
    <p:sldId id="274" r:id="rId5"/>
    <p:sldId id="281" r:id="rId6"/>
    <p:sldId id="279" r:id="rId7"/>
    <p:sldId id="278" r:id="rId8"/>
    <p:sldId id="282" r:id="rId9"/>
    <p:sldId id="308" r:id="rId10"/>
    <p:sldId id="283" r:id="rId11"/>
    <p:sldId id="284" r:id="rId12"/>
    <p:sldId id="285" r:id="rId13"/>
    <p:sldId id="291" r:id="rId14"/>
    <p:sldId id="286" r:id="rId15"/>
    <p:sldId id="287" r:id="rId16"/>
    <p:sldId id="289" r:id="rId17"/>
    <p:sldId id="290" r:id="rId18"/>
    <p:sldId id="292" r:id="rId19"/>
    <p:sldId id="294" r:id="rId20"/>
    <p:sldId id="295" r:id="rId21"/>
    <p:sldId id="297" r:id="rId22"/>
    <p:sldId id="29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88" r:id="rId32"/>
    <p:sldId id="293" r:id="rId33"/>
    <p:sldId id="299" r:id="rId34"/>
    <p:sldId id="273" r:id="rId35"/>
    <p:sldId id="28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Demographics of Congressional Vote Preferences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Sivieri</a:t>
            </a:r>
            <a:endParaRPr lang="en-US" dirty="0"/>
          </a:p>
          <a:p>
            <a:r>
              <a:rPr lang="en-US" dirty="0"/>
              <a:t>STAT8480 - PROJECT PHASE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C7CC-4C89-BB8C-B343-97F95D44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- Counties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166F9-10CA-C4EA-53C1-3B0B1972F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31332" y="2274980"/>
            <a:ext cx="5588015" cy="360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3C2B9-4FC7-386A-63FD-05161776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70" y="2274980"/>
            <a:ext cx="5588016" cy="36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837F-4D59-EA6B-DA59-08EFEFD3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9727-6C43-FA2F-4B66-49A8146F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input values for both districts and counties</a:t>
            </a:r>
          </a:p>
          <a:p>
            <a:r>
              <a:rPr lang="en-US" dirty="0"/>
              <a:t>Vast majority of counties and districts were complete</a:t>
            </a:r>
          </a:p>
          <a:p>
            <a:r>
              <a:rPr lang="en-US" dirty="0"/>
              <a:t>23 districts and 93 counties had very significant missing data</a:t>
            </a:r>
          </a:p>
          <a:p>
            <a:pPr lvl="1"/>
            <a:r>
              <a:rPr lang="en-US" dirty="0"/>
              <a:t>Important column was missing (rural proportion)</a:t>
            </a:r>
          </a:p>
          <a:p>
            <a:pPr lvl="1"/>
            <a:r>
              <a:rPr lang="en-US" dirty="0"/>
              <a:t>Decided to remove rows rather than impute because of importance.</a:t>
            </a:r>
          </a:p>
          <a:p>
            <a:r>
              <a:rPr lang="en-US" dirty="0"/>
              <a:t>Final Model</a:t>
            </a:r>
          </a:p>
          <a:p>
            <a:pPr lvl="1"/>
            <a:r>
              <a:rPr lang="en-US" dirty="0"/>
              <a:t>3107 Counties</a:t>
            </a:r>
          </a:p>
          <a:p>
            <a:pPr lvl="1"/>
            <a:r>
              <a:rPr lang="en-US" dirty="0"/>
              <a:t>412 Districts</a:t>
            </a:r>
          </a:p>
        </p:txBody>
      </p:sp>
    </p:spTree>
    <p:extLst>
      <p:ext uri="{BB962C8B-B14F-4D97-AF65-F5344CB8AC3E}">
        <p14:creationId xmlns:p14="http://schemas.microsoft.com/office/powerpoint/2010/main" val="176212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E2F0-D009-D142-0254-13CD166A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FBAC-1C1C-7C3A-C888-64C453D2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4 Model Tried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ANN</a:t>
            </a:r>
          </a:p>
          <a:p>
            <a:r>
              <a:rPr lang="en-US" dirty="0"/>
              <a:t>Different Datasets/Methodologies</a:t>
            </a:r>
          </a:p>
          <a:p>
            <a:pPr lvl="1"/>
            <a:r>
              <a:rPr lang="en-US" dirty="0"/>
              <a:t>District Only (naturally balanced)</a:t>
            </a:r>
          </a:p>
          <a:p>
            <a:pPr lvl="1"/>
            <a:r>
              <a:rPr lang="en-US" dirty="0"/>
              <a:t>County (highly unbalanced)</a:t>
            </a:r>
          </a:p>
          <a:p>
            <a:pPr lvl="1"/>
            <a:r>
              <a:rPr lang="en-US" dirty="0"/>
              <a:t>County (</a:t>
            </a:r>
            <a:r>
              <a:rPr lang="en-US" dirty="0" err="1"/>
              <a:t>undersampled</a:t>
            </a:r>
            <a:r>
              <a:rPr lang="en-US" dirty="0"/>
              <a:t> for balance)</a:t>
            </a:r>
          </a:p>
          <a:p>
            <a:pPr lvl="1"/>
            <a:r>
              <a:rPr lang="en-US" dirty="0"/>
              <a:t>County (alt-threshold)</a:t>
            </a:r>
          </a:p>
        </p:txBody>
      </p:sp>
    </p:spTree>
    <p:extLst>
      <p:ext uri="{BB962C8B-B14F-4D97-AF65-F5344CB8AC3E}">
        <p14:creationId xmlns:p14="http://schemas.microsoft.com/office/powerpoint/2010/main" val="1441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265B-B02F-3239-B076-5C088577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Models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2D9C-AD4A-8641-B335-B49C7C93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Misc</a:t>
            </a:r>
            <a:r>
              <a:rPr lang="en-US" dirty="0"/>
              <a:t> Rate for model pruning for balanced validation data.</a:t>
            </a:r>
          </a:p>
          <a:p>
            <a:r>
              <a:rPr lang="en-US" dirty="0"/>
              <a:t>Used F1 Score for model pruning for unbalanced validation data.</a:t>
            </a:r>
          </a:p>
          <a:p>
            <a:r>
              <a:rPr lang="en-US" dirty="0"/>
              <a:t>Let trees grow to maximum - cp = 0.0</a:t>
            </a:r>
          </a:p>
          <a:p>
            <a:r>
              <a:rPr lang="en-US" dirty="0"/>
              <a:t>Different Datasets/Methodologies</a:t>
            </a:r>
          </a:p>
          <a:p>
            <a:pPr lvl="1"/>
            <a:r>
              <a:rPr lang="en-US" dirty="0"/>
              <a:t>District Only (naturally balanced)</a:t>
            </a:r>
          </a:p>
          <a:p>
            <a:pPr lvl="1"/>
            <a:r>
              <a:rPr lang="en-US" dirty="0"/>
              <a:t>County (highly unbalanced)</a:t>
            </a:r>
          </a:p>
          <a:p>
            <a:pPr lvl="1"/>
            <a:r>
              <a:rPr lang="en-US" dirty="0"/>
              <a:t>County (</a:t>
            </a:r>
            <a:r>
              <a:rPr lang="en-US" dirty="0" err="1"/>
              <a:t>undersampled</a:t>
            </a:r>
            <a:r>
              <a:rPr lang="en-US" dirty="0"/>
              <a:t> for balance)</a:t>
            </a:r>
          </a:p>
          <a:p>
            <a:pPr lvl="1"/>
            <a:r>
              <a:rPr lang="en-US" dirty="0"/>
              <a:t>County (alt-threshold) ROC – top left</a:t>
            </a:r>
          </a:p>
        </p:txBody>
      </p:sp>
    </p:spTree>
    <p:extLst>
      <p:ext uri="{BB962C8B-B14F-4D97-AF65-F5344CB8AC3E}">
        <p14:creationId xmlns:p14="http://schemas.microsoft.com/office/powerpoint/2010/main" val="11434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B957-34A7-BF22-94F1-BD59EED0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70/30 Train/Test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01861-B567-F6EE-8214-5A031A678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12445"/>
            <a:ext cx="4389437" cy="43894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A2812-5903-A580-DA1E-81933B57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12444"/>
            <a:ext cx="4988905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5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5F52-468F-7D5E-4F3A-B20ACD6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Balanced/Alt Thresh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4FC14-8351-F2B6-683D-1CEBF623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65792"/>
            <a:ext cx="5151074" cy="4389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B99FD-F5BE-6D66-6A8C-458A2C72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74" y="2065792"/>
            <a:ext cx="5912168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589-180B-4385-3C11-F1DA557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1D22F-7516-6CCE-7E4C-3F55443FE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0" y="2295331"/>
            <a:ext cx="12052025" cy="369492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DC2DC-3EF7-D680-E220-DF5CCFADE146}"/>
              </a:ext>
            </a:extLst>
          </p:cNvPr>
          <p:cNvSpPr/>
          <p:nvPr/>
        </p:nvSpPr>
        <p:spPr>
          <a:xfrm>
            <a:off x="6096000" y="2481943"/>
            <a:ext cx="2105608" cy="3265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C78A2-C292-8147-78D0-067BF2AC4C15}"/>
              </a:ext>
            </a:extLst>
          </p:cNvPr>
          <p:cNvSpPr/>
          <p:nvPr/>
        </p:nvSpPr>
        <p:spPr>
          <a:xfrm>
            <a:off x="4376057" y="4525347"/>
            <a:ext cx="821094" cy="3545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2088F2-6AFC-3109-DD97-5F5DE10C5CDA}"/>
              </a:ext>
            </a:extLst>
          </p:cNvPr>
          <p:cNvSpPr/>
          <p:nvPr/>
        </p:nvSpPr>
        <p:spPr>
          <a:xfrm>
            <a:off x="9535886" y="4525347"/>
            <a:ext cx="1007706" cy="3545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F7D5-FF38-2C98-C4C2-9403BD30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Variables County Balanced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927FA-5505-4AF7-DC0F-0BD0F71A5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611" y="2095492"/>
            <a:ext cx="5512777" cy="3918897"/>
          </a:xfrm>
        </p:spPr>
      </p:pic>
    </p:spTree>
    <p:extLst>
      <p:ext uri="{BB962C8B-B14F-4D97-AF65-F5344CB8AC3E}">
        <p14:creationId xmlns:p14="http://schemas.microsoft.com/office/powerpoint/2010/main" val="418100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6578-88E9-BEFB-9002-51EE294D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Models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763E-8DBF-3053-281E-5F9D642C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ntree</a:t>
            </a:r>
            <a:r>
              <a:rPr lang="en-US" dirty="0"/>
              <a:t> to 1000 initially for tuning.</a:t>
            </a:r>
          </a:p>
          <a:p>
            <a:pPr lvl="1"/>
            <a:r>
              <a:rPr lang="en-US" dirty="0"/>
              <a:t>Final model error was stable at 200 trees</a:t>
            </a:r>
          </a:p>
          <a:p>
            <a:r>
              <a:rPr lang="en-US" dirty="0"/>
              <a:t>Used F1-score to tune </a:t>
            </a:r>
            <a:r>
              <a:rPr lang="en-US" dirty="0" err="1"/>
              <a:t>mtry</a:t>
            </a:r>
            <a:r>
              <a:rPr lang="en-US" dirty="0"/>
              <a:t> for unbalanced validation data</a:t>
            </a:r>
          </a:p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County Unbalanced</a:t>
            </a:r>
          </a:p>
          <a:p>
            <a:pPr lvl="1"/>
            <a:r>
              <a:rPr lang="en-US" dirty="0"/>
              <a:t>County Internally Down-sampled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7CE3-5CA5-A562-9F61-CD3613FF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E2EC8-6B5F-C231-570D-E23AA4F38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018" y="2052735"/>
            <a:ext cx="8455963" cy="424542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BB2D81-7D4D-8D96-2E37-B1C458BEDC6B}"/>
              </a:ext>
            </a:extLst>
          </p:cNvPr>
          <p:cNvSpPr/>
          <p:nvPr/>
        </p:nvSpPr>
        <p:spPr>
          <a:xfrm>
            <a:off x="8005665" y="2258008"/>
            <a:ext cx="1651519" cy="40401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43F0B-CBE7-9EC6-7C22-D7593AB054F6}"/>
              </a:ext>
            </a:extLst>
          </p:cNvPr>
          <p:cNvSpPr/>
          <p:nvPr/>
        </p:nvSpPr>
        <p:spPr>
          <a:xfrm>
            <a:off x="6298163" y="4683967"/>
            <a:ext cx="1651519" cy="5411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5D24-AFF4-4ABC-7F66-BC66C4C1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E0CC-2F0D-94C8-5340-DC9D1808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recent election data in a data mining project.</a:t>
            </a:r>
          </a:p>
          <a:p>
            <a:r>
              <a:rPr lang="en-US" dirty="0"/>
              <a:t>Most of the 435 Congressional Districts continuously re-elect the same party in congressional elections – 90% party re-elect in 2018</a:t>
            </a:r>
          </a:p>
          <a:p>
            <a:r>
              <a:rPr lang="en-US" dirty="0"/>
              <a:t>Most seats stay held by the same party for long stretches of time.</a:t>
            </a:r>
          </a:p>
          <a:p>
            <a:r>
              <a:rPr lang="en-US" dirty="0"/>
              <a:t>Apart from incumbency advantage, what demographic factors give one party a durable advantage over the other in a given district.</a:t>
            </a:r>
          </a:p>
          <a:p>
            <a:r>
              <a:rPr lang="en-US" dirty="0"/>
              <a:t>Based only on demographics, find probability district will vote R or D.</a:t>
            </a:r>
          </a:p>
          <a:p>
            <a:r>
              <a:rPr lang="en-US" dirty="0"/>
              <a:t>Use Case: Political party wants to look for a potential flip and uses algorithm to find incumbent who is unnatural fit for district.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0339-0268-76C6-20FC-8BA87091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 Forest Var Import. County Bal.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E35D2-A7AC-B666-9F57-4B35B1E2D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58" y="1935163"/>
            <a:ext cx="8225684" cy="4389437"/>
          </a:xfrm>
        </p:spPr>
      </p:pic>
    </p:spTree>
    <p:extLst>
      <p:ext uri="{BB962C8B-B14F-4D97-AF65-F5344CB8AC3E}">
        <p14:creationId xmlns:p14="http://schemas.microsoft.com/office/powerpoint/2010/main" val="16995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043F-26F4-94A9-456F-68F31190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vs.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9C6CF-4C3F-4627-D129-EDCEA322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28470"/>
            <a:ext cx="5749289" cy="37663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B9378-CB36-9B17-3F50-B2393A4F2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10" y="2060028"/>
            <a:ext cx="5749290" cy="37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EC34-5B14-0EB3-F9A1-D4153888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C7AC-AA0C-9C5E-2F5F-642CE26C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764792"/>
            <a:ext cx="10972800" cy="4389120"/>
          </a:xfrm>
        </p:spPr>
        <p:txBody>
          <a:bodyPr/>
          <a:lstStyle/>
          <a:p>
            <a:r>
              <a:rPr lang="en-US" dirty="0"/>
              <a:t>Used Backwards Regression with BIC as model criterion</a:t>
            </a:r>
          </a:p>
          <a:p>
            <a:r>
              <a:rPr lang="en-US" dirty="0"/>
              <a:t>Used Box-Cox Transformations</a:t>
            </a:r>
          </a:p>
          <a:p>
            <a:r>
              <a:rPr lang="en-US" dirty="0"/>
              <a:t>Different Datasets/Methodologies</a:t>
            </a:r>
          </a:p>
          <a:p>
            <a:pPr lvl="1"/>
            <a:r>
              <a:rPr lang="en-US" dirty="0"/>
              <a:t>District Only (naturally balanced)</a:t>
            </a:r>
          </a:p>
          <a:p>
            <a:pPr lvl="1"/>
            <a:r>
              <a:rPr lang="en-US" dirty="0"/>
              <a:t>County (highly unbalanced)</a:t>
            </a:r>
          </a:p>
          <a:p>
            <a:pPr lvl="1"/>
            <a:r>
              <a:rPr lang="en-US" dirty="0"/>
              <a:t>County (</a:t>
            </a:r>
            <a:r>
              <a:rPr lang="en-US" dirty="0" err="1"/>
              <a:t>undersampled</a:t>
            </a:r>
            <a:r>
              <a:rPr lang="en-US" dirty="0"/>
              <a:t> for balanced)</a:t>
            </a:r>
          </a:p>
          <a:p>
            <a:pPr lvl="1"/>
            <a:r>
              <a:rPr lang="en-US" dirty="0"/>
              <a:t>County (alt-threshold) – Used Top-Left ROC Curve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DBF7-6307-FED2-D6C1-B9448292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Stats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23CEE-EC39-6A4A-22E9-C99948C81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29" y="2376202"/>
            <a:ext cx="11496541" cy="377771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D1797-D0EB-3093-31B3-E8291B5DFE05}"/>
              </a:ext>
            </a:extLst>
          </p:cNvPr>
          <p:cNvSpPr/>
          <p:nvPr/>
        </p:nvSpPr>
        <p:spPr>
          <a:xfrm>
            <a:off x="6354147" y="2537927"/>
            <a:ext cx="2220686" cy="3293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EDF20-7DC1-AFFD-C0DB-64103E0869E6}"/>
              </a:ext>
            </a:extLst>
          </p:cNvPr>
          <p:cNvSpPr/>
          <p:nvPr/>
        </p:nvSpPr>
        <p:spPr>
          <a:xfrm>
            <a:off x="3928188" y="4590661"/>
            <a:ext cx="2332653" cy="419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463F-3E4B-6DB0-5DF1-A29CA7E6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596EB-531C-9826-DF21-11AF9C0AD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522" y="1985969"/>
            <a:ext cx="3582955" cy="4466907"/>
          </a:xfrm>
        </p:spPr>
      </p:pic>
    </p:spTree>
    <p:extLst>
      <p:ext uri="{BB962C8B-B14F-4D97-AF65-F5344CB8AC3E}">
        <p14:creationId xmlns:p14="http://schemas.microsoft.com/office/powerpoint/2010/main" val="37066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1DEF-E23B-0593-2CD7-FDC0FF0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– 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7D92-2534-9667-AFF2-33BBBB86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4810"/>
            <a:ext cx="10972800" cy="4389120"/>
          </a:xfrm>
        </p:spPr>
        <p:txBody>
          <a:bodyPr/>
          <a:lstStyle/>
          <a:p>
            <a:r>
              <a:rPr lang="en-US" dirty="0"/>
              <a:t>Used variables selected from logistics regression</a:t>
            </a:r>
          </a:p>
          <a:p>
            <a:r>
              <a:rPr lang="en-US" dirty="0"/>
              <a:t>Scaled data</a:t>
            </a:r>
          </a:p>
          <a:p>
            <a:r>
              <a:rPr lang="en-US" dirty="0"/>
              <a:t>4 hidden neurons (experimented with range found no significant differences)</a:t>
            </a:r>
          </a:p>
          <a:p>
            <a:r>
              <a:rPr lang="en-US" dirty="0"/>
              <a:t>Binary Cross 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9347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7764-1951-D8CC-4357-EE07D0C9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7FA33-0BC4-0627-77EC-209D196F1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970" y="1847088"/>
            <a:ext cx="8270060" cy="45996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307212-F6E3-9C40-B506-51C5567EA211}"/>
              </a:ext>
            </a:extLst>
          </p:cNvPr>
          <p:cNvSpPr/>
          <p:nvPr/>
        </p:nvSpPr>
        <p:spPr>
          <a:xfrm>
            <a:off x="8080310" y="2286000"/>
            <a:ext cx="1688841" cy="3993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9234E-8D00-5BD6-4AFE-0F9F186EF267}"/>
              </a:ext>
            </a:extLst>
          </p:cNvPr>
          <p:cNvSpPr/>
          <p:nvPr/>
        </p:nvSpPr>
        <p:spPr>
          <a:xfrm>
            <a:off x="6540759" y="4730620"/>
            <a:ext cx="1539551" cy="410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C184-C7FF-9401-00ED-1E515E22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A186-EA93-8479-49EA-FDD0F07A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four models, the balanced county data had the best statistics</a:t>
            </a:r>
          </a:p>
          <a:p>
            <a:pPr lvl="1"/>
            <a:r>
              <a:rPr lang="en-US" dirty="0"/>
              <a:t>Probably captures more variation in demographic statistics</a:t>
            </a:r>
          </a:p>
          <a:p>
            <a:r>
              <a:rPr lang="en-US" dirty="0"/>
              <a:t>Most models produced similar statistics</a:t>
            </a:r>
          </a:p>
          <a:p>
            <a:pPr lvl="1"/>
            <a:r>
              <a:rPr lang="en-US" dirty="0"/>
              <a:t>Depending on random Train/Test split statistics were similar</a:t>
            </a:r>
          </a:p>
          <a:p>
            <a:pPr lvl="1"/>
            <a:r>
              <a:rPr lang="en-US" dirty="0"/>
              <a:t>Pick random forest model</a:t>
            </a:r>
          </a:p>
          <a:p>
            <a:pPr lvl="2"/>
            <a:r>
              <a:rPr lang="en-US" dirty="0"/>
              <a:t>Produced stable statistics from different train/test splits</a:t>
            </a:r>
          </a:p>
          <a:p>
            <a:pPr lvl="2"/>
            <a:r>
              <a:rPr lang="en-US" dirty="0"/>
              <a:t>Could interpret the variable importance metrics</a:t>
            </a:r>
          </a:p>
          <a:p>
            <a:pPr lvl="1"/>
            <a:r>
              <a:rPr lang="en-US" dirty="0"/>
              <a:t>Only can say that using down-sampled county data was best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3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ECC1-F6EA-5513-CD36-AA094429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District Accuracy Vs. Win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5805B-4ABA-4E33-4292-F2258E2D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38400"/>
            <a:ext cx="10988519" cy="4474367"/>
          </a:xfrm>
        </p:spPr>
      </p:pic>
    </p:spTree>
    <p:extLst>
      <p:ext uri="{BB962C8B-B14F-4D97-AF65-F5344CB8AC3E}">
        <p14:creationId xmlns:p14="http://schemas.microsoft.com/office/powerpoint/2010/main" val="37717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47D7-15F7-FAAF-085F-338C0144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Outlying Districts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8CECE-FFD8-81A2-5CEF-FD6ABEBFA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926" y="2491648"/>
            <a:ext cx="10902148" cy="2519265"/>
          </a:xfrm>
        </p:spPr>
      </p:pic>
    </p:spTree>
    <p:extLst>
      <p:ext uri="{BB962C8B-B14F-4D97-AF65-F5344CB8AC3E}">
        <p14:creationId xmlns:p14="http://schemas.microsoft.com/office/powerpoint/2010/main" val="12062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510-C442-2658-1BF5-8807E13F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Data Source/Decisions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980E-F115-1FA3-38E8-AB07130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2018 Mid-term elections</a:t>
            </a:r>
          </a:p>
          <a:p>
            <a:r>
              <a:rPr lang="en-US" dirty="0"/>
              <a:t>MIT Election Data + Science Lab</a:t>
            </a:r>
          </a:p>
          <a:p>
            <a:r>
              <a:rPr lang="en-US" dirty="0"/>
              <a:t>Vote Total Results for District and County	</a:t>
            </a:r>
          </a:p>
          <a:p>
            <a:pPr lvl="1"/>
            <a:r>
              <a:rPr lang="en-US" dirty="0"/>
              <a:t>435 Districts</a:t>
            </a:r>
          </a:p>
          <a:p>
            <a:pPr lvl="1"/>
            <a:r>
              <a:rPr lang="en-US" dirty="0"/>
              <a:t>3200 Counties – Lowest  geographic level that matched input</a:t>
            </a:r>
          </a:p>
          <a:p>
            <a:r>
              <a:rPr lang="en-US" dirty="0"/>
              <a:t>Kept 37 candidates who ran unopposed</a:t>
            </a:r>
          </a:p>
          <a:p>
            <a:pPr lvl="1"/>
            <a:r>
              <a:rPr lang="en-US" dirty="0"/>
              <a:t>Provided useful info about district</a:t>
            </a:r>
          </a:p>
          <a:p>
            <a:r>
              <a:rPr lang="en-US" dirty="0"/>
              <a:t>Some districts cross county lines</a:t>
            </a:r>
          </a:p>
          <a:p>
            <a:pPr lvl="1"/>
            <a:r>
              <a:rPr lang="en-US" dirty="0"/>
              <a:t>Votes for party pooled – but different candidates</a:t>
            </a:r>
          </a:p>
        </p:txBody>
      </p:sp>
    </p:spTree>
    <p:extLst>
      <p:ext uri="{BB962C8B-B14F-4D97-AF65-F5344CB8AC3E}">
        <p14:creationId xmlns:p14="http://schemas.microsoft.com/office/powerpoint/2010/main" val="24494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34FD-ADB4-6E13-FA7A-66F3CF12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A366-31FC-0E42-5251-AECDF2B7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F94A-FF07-F162-CAD3-A56EE9B5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–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C40B1-3A0F-CDE3-B9A1-3790E1813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372" y="1935163"/>
            <a:ext cx="8987255" cy="4389437"/>
          </a:xfrm>
        </p:spPr>
      </p:pic>
    </p:spTree>
    <p:extLst>
      <p:ext uri="{BB962C8B-B14F-4D97-AF65-F5344CB8AC3E}">
        <p14:creationId xmlns:p14="http://schemas.microsoft.com/office/powerpoint/2010/main" val="4411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361C-1892-2FEC-19B8-8E2DE33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ROC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8A735-0EC5-B710-B527-C45DB23CD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136" y="1935163"/>
            <a:ext cx="6825728" cy="4389437"/>
          </a:xfrm>
        </p:spPr>
      </p:pic>
    </p:spTree>
    <p:extLst>
      <p:ext uri="{BB962C8B-B14F-4D97-AF65-F5344CB8AC3E}">
        <p14:creationId xmlns:p14="http://schemas.microsoft.com/office/powerpoint/2010/main" val="1535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F245-B5EA-EAD6-9FB0-A31F6856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–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E3D3D-53DE-9587-7DBF-899D6574D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99" y="1935163"/>
            <a:ext cx="6744002" cy="4389437"/>
          </a:xfrm>
        </p:spPr>
      </p:pic>
    </p:spTree>
    <p:extLst>
      <p:ext uri="{BB962C8B-B14F-4D97-AF65-F5344CB8AC3E}">
        <p14:creationId xmlns:p14="http://schemas.microsoft.com/office/powerpoint/2010/main" val="39955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21A3-D529-90DF-D6A4-C8EF4075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Congressional Elections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CCD6-7920-A981-6987-4B8C1662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2 years, congressional elections are held in the U.S.</a:t>
            </a:r>
          </a:p>
          <a:p>
            <a:r>
              <a:rPr lang="en-US" dirty="0"/>
              <a:t>Country divided into 435 separate congressional districts.</a:t>
            </a:r>
          </a:p>
          <a:p>
            <a:r>
              <a:rPr lang="en-US" dirty="0"/>
              <a:t>Seats apportioned according to state population size</a:t>
            </a:r>
          </a:p>
          <a:p>
            <a:pPr lvl="1"/>
            <a:r>
              <a:rPr lang="en-US" dirty="0"/>
              <a:t>Each state must have at least one representative</a:t>
            </a:r>
          </a:p>
          <a:p>
            <a:pPr lvl="1"/>
            <a:r>
              <a:rPr lang="en-US" dirty="0"/>
              <a:t>Average district population – 710,000</a:t>
            </a:r>
          </a:p>
          <a:p>
            <a:pPr lvl="1"/>
            <a:r>
              <a:rPr lang="en-US" dirty="0"/>
              <a:t>Most districts – CA – 53</a:t>
            </a:r>
          </a:p>
          <a:p>
            <a:pPr lvl="1"/>
            <a:r>
              <a:rPr lang="en-US" dirty="0"/>
              <a:t>Fewest – 7 States have one district</a:t>
            </a:r>
          </a:p>
          <a:p>
            <a:r>
              <a:rPr lang="en-US" dirty="0"/>
              <a:t>Districts should be close to equal in population size.</a:t>
            </a:r>
          </a:p>
          <a:p>
            <a:r>
              <a:rPr lang="en-US" dirty="0"/>
              <a:t>Every 10 years districts are reapportioned by census.</a:t>
            </a:r>
          </a:p>
        </p:txBody>
      </p:sp>
    </p:spTree>
    <p:extLst>
      <p:ext uri="{BB962C8B-B14F-4D97-AF65-F5344CB8AC3E}">
        <p14:creationId xmlns:p14="http://schemas.microsoft.com/office/powerpoint/2010/main" val="44530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480D-86BE-2D2D-7CCB-5A76352D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Winning Margin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A3DE07-2F7E-5539-F6EE-013055A0E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173" y="2458711"/>
            <a:ext cx="5476468" cy="293158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70DA-8199-6E4B-1F0E-B066FB50A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5" y="2458711"/>
            <a:ext cx="5476467" cy="29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EF41-EE10-540F-D1C5-96A4AF4F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Congressional District Map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2865BD-8741-D791-157C-D1392E63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B5B777-7CF6-73EC-BA15-877352F2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82" y="1935480"/>
            <a:ext cx="7697636" cy="47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D78E-E483-5FAC-60A8-30AA0CCD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DEA859-E4CE-34BC-8F0C-95CE8760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69DEE-AAAF-F4EF-54BA-DA748D4E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48" y="1935480"/>
            <a:ext cx="7877704" cy="46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4AA0-0EEC-90F8-CEA7-341E5E37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2CDE-5B37-B810-7E14-A97D3F13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Party of winning candidate – Republican or Democrat</a:t>
            </a:r>
          </a:p>
          <a:p>
            <a:r>
              <a:rPr lang="en-US" dirty="0"/>
              <a:t>Coding was arbitrary 1 – Republican, 0 – Democrat</a:t>
            </a:r>
          </a:p>
          <a:p>
            <a:pPr lvl="1"/>
            <a:r>
              <a:rPr lang="en-US" dirty="0"/>
              <a:t>Care equally about predicting 0’s and 1’s</a:t>
            </a:r>
          </a:p>
          <a:p>
            <a:r>
              <a:rPr lang="en-US" dirty="0"/>
              <a:t>Also calculated proportion of vote each candidate won	</a:t>
            </a:r>
          </a:p>
          <a:p>
            <a:pPr lvl="1"/>
            <a:r>
              <a:rPr lang="en-US" dirty="0"/>
              <a:t>Not used as input, but useful test of model</a:t>
            </a:r>
          </a:p>
        </p:txBody>
      </p:sp>
    </p:spTree>
    <p:extLst>
      <p:ext uri="{BB962C8B-B14F-4D97-AF65-F5344CB8AC3E}">
        <p14:creationId xmlns:p14="http://schemas.microsoft.com/office/powerpoint/2010/main" val="20755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84D-7FF2-1AFC-4C0F-88C75CE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Party </a:t>
            </a:r>
            <a:r>
              <a:rPr lang="en-US" dirty="0"/>
              <a:t>Distribution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2839EF2-B5F5-D3B8-3677-A033B1BF0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EB05E-481A-AAA7-D64C-2318A736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31" y="2218321"/>
            <a:ext cx="5028056" cy="342153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5F9F11-9F28-CB65-D44C-15497C7F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6E6BDF-CBC3-FC52-938C-1F087485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9" y="2218321"/>
            <a:ext cx="5192362" cy="35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D0F9-098A-51A1-E44D-76A1FD8D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F030-8A25-0161-8725-A0E9FEA8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Community Survey (ACS)</a:t>
            </a:r>
          </a:p>
          <a:p>
            <a:pPr lvl="1"/>
            <a:r>
              <a:rPr lang="en-US" dirty="0"/>
              <a:t>Demographics survey program conducted by the U.S. Census Bureau</a:t>
            </a:r>
          </a:p>
          <a:p>
            <a:pPr lvl="1"/>
            <a:r>
              <a:rPr lang="en-US" dirty="0"/>
              <a:t>Summary tables and time series of population, housing, agriculture, and economic data from U.S. Census.</a:t>
            </a:r>
          </a:p>
          <a:p>
            <a:r>
              <a:rPr lang="en-US" dirty="0"/>
              <a:t>2014-2018 (ACS 5-Year Estimates)</a:t>
            </a:r>
          </a:p>
          <a:p>
            <a:r>
              <a:rPr lang="en-US" dirty="0" err="1"/>
              <a:t>tidycensus</a:t>
            </a:r>
            <a:endParaRPr lang="en-US" dirty="0"/>
          </a:p>
          <a:p>
            <a:pPr lvl="1"/>
            <a:r>
              <a:rPr lang="en-US" dirty="0"/>
              <a:t> R package -  interface US Census Bureau’s data APIs</a:t>
            </a:r>
          </a:p>
          <a:p>
            <a:r>
              <a:rPr lang="en-US" dirty="0"/>
              <a:t>20 numeric variables</a:t>
            </a:r>
          </a:p>
          <a:p>
            <a:pPr lvl="1"/>
            <a:r>
              <a:rPr lang="en-US" dirty="0"/>
              <a:t>Provided for context by MIT’s Election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7496-04F5-8BBD-C1BA-46E5C206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BC1ED0-66BC-8EC3-8598-7CABD531A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6" y="2470999"/>
            <a:ext cx="7171990" cy="3682913"/>
          </a:xfrm>
        </p:spPr>
      </p:pic>
    </p:spTree>
    <p:extLst>
      <p:ext uri="{BB962C8B-B14F-4D97-AF65-F5344CB8AC3E}">
        <p14:creationId xmlns:p14="http://schemas.microsoft.com/office/powerpoint/2010/main" val="4029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2208</TotalTime>
  <Words>788</Words>
  <Application>Microsoft Office PowerPoint</Application>
  <PresentationFormat>Widescreen</PresentationFormat>
  <Paragraphs>127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Century Gothic</vt:lpstr>
      <vt:lpstr>Palatino Linotype</vt:lpstr>
      <vt:lpstr>Wingdings 2</vt:lpstr>
      <vt:lpstr>Presentation on brainstorming</vt:lpstr>
      <vt:lpstr>The Demographics of Congressional Vote Preferences </vt:lpstr>
      <vt:lpstr>Problem Motivation</vt:lpstr>
      <vt:lpstr>Election Data Source/Decisions</vt:lpstr>
      <vt:lpstr>Congressional District Map</vt:lpstr>
      <vt:lpstr>County Map</vt:lpstr>
      <vt:lpstr>Target Variable</vt:lpstr>
      <vt:lpstr>Target Party Distribution</vt:lpstr>
      <vt:lpstr>Input Variables</vt:lpstr>
      <vt:lpstr>Input Variables</vt:lpstr>
      <vt:lpstr>Important Variables - Counties</vt:lpstr>
      <vt:lpstr>Data Issues</vt:lpstr>
      <vt:lpstr>Modeling</vt:lpstr>
      <vt:lpstr>Decision Tree – Models Details</vt:lpstr>
      <vt:lpstr>Decision Tree 70/30 Train/Test</vt:lpstr>
      <vt:lpstr>Decision Tree Balanced/Alt Thresh</vt:lpstr>
      <vt:lpstr>Summary</vt:lpstr>
      <vt:lpstr>Important Variables County Balanced</vt:lpstr>
      <vt:lpstr>Random Forest – Models Details</vt:lpstr>
      <vt:lpstr>Random Forest Summary</vt:lpstr>
      <vt:lpstr>Rand Forest Var Import. County Bal.</vt:lpstr>
      <vt:lpstr>Decision Tree vs. Random Forest</vt:lpstr>
      <vt:lpstr>Logistic Regression</vt:lpstr>
      <vt:lpstr>Logistic Regression Stats</vt:lpstr>
      <vt:lpstr>Logistic Regression Variable Importance</vt:lpstr>
      <vt:lpstr>ANN – Model Details</vt:lpstr>
      <vt:lpstr>ANN Summary</vt:lpstr>
      <vt:lpstr>Final Model</vt:lpstr>
      <vt:lpstr>RF District Accuracy Vs. Win Margin</vt:lpstr>
      <vt:lpstr>Outlying Districts</vt:lpstr>
      <vt:lpstr>Questions?</vt:lpstr>
      <vt:lpstr>ROC Curve – Decision Tree</vt:lpstr>
      <vt:lpstr>Random Forest ROC Curves</vt:lpstr>
      <vt:lpstr>ROC Curve – Logistic Regression</vt:lpstr>
      <vt:lpstr>Congressional Elections Background</vt:lpstr>
      <vt:lpstr>Distribution of Winning Margin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Demographics of Congressional Vote Preferences </dc:title>
  <dc:creator>DavidSivieri</dc:creator>
  <cp:lastModifiedBy>DavidSivieri</cp:lastModifiedBy>
  <cp:revision>20</cp:revision>
  <dcterms:created xsi:type="dcterms:W3CDTF">2022-10-27T04:46:23Z</dcterms:created>
  <dcterms:modified xsi:type="dcterms:W3CDTF">2022-12-09T14:37:24Z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