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2" r:id="rId2"/>
    <p:sldId id="273" r:id="rId3"/>
    <p:sldId id="274" r:id="rId4"/>
    <p:sldId id="275" r:id="rId5"/>
    <p:sldId id="279" r:id="rId6"/>
    <p:sldId id="278" r:id="rId7"/>
    <p:sldId id="280" r:id="rId8"/>
    <p:sldId id="282" r:id="rId9"/>
    <p:sldId id="281" r:id="rId10"/>
    <p:sldId id="283" r:id="rId11"/>
    <p:sldId id="284" r:id="rId12"/>
    <p:sldId id="285" r:id="rId13"/>
    <p:sldId id="287" r:id="rId14"/>
    <p:sldId id="286" r:id="rId15"/>
    <p:sldId id="288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rkeleyischool/how-to-use-machine-learning-to-predict-hospital-readmissions-part-1-bd137cbdba07" TargetMode="External"/><Relationship Id="rId2" Type="http://schemas.openxmlformats.org/officeDocument/2006/relationships/hyperlink" Target="https://www.hindawi.com/journals/bmri/2014/78167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ml/datasets/diabetes+130-us+hospitals+for+years+1999-2008" TargetMode="External"/><Relationship Id="rId4" Type="http://schemas.openxmlformats.org/officeDocument/2006/relationships/hyperlink" Target="https://www.ischool.berkeley.edu/projects/2017/what-are-predictors-medication-change-and-hospital-readmission-diabetic-pati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Hospital Readmissions for Diabetes Patients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Sivieri</a:t>
            </a:r>
            <a:endParaRPr lang="en-US" dirty="0"/>
          </a:p>
          <a:p>
            <a:r>
              <a:rPr lang="en-US" dirty="0"/>
              <a:t>CSC8200 Health Informatics</a:t>
            </a:r>
          </a:p>
          <a:p>
            <a:r>
              <a:rPr lang="en-US" dirty="0"/>
              <a:t>Feb. 24,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5AD1-65BE-49DD-A944-FECDEBE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Avg. Differences in Readmission classes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08634E3-0346-4014-A8A8-62E31EEE0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68910"/>
            <a:ext cx="3362325" cy="3448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2BA286-4E46-4660-B871-7B70C01D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2368910"/>
            <a:ext cx="3257550" cy="3495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E8D67B-1DAA-446E-AC92-9E5DFEC65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6" y="1985819"/>
            <a:ext cx="4352924" cy="39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9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2169-F541-4FA5-A78B-D518DC38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/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4BD-CBF3-43F2-B659-E24383E0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2 ML </a:t>
            </a:r>
            <a:r>
              <a:rPr lang="en-US" dirty="0" err="1"/>
              <a:t>algs</a:t>
            </a:r>
            <a:r>
              <a:rPr lang="en-US" dirty="0"/>
              <a:t> – Decision Trees and Random Forests</a:t>
            </a:r>
          </a:p>
          <a:p>
            <a:r>
              <a:rPr lang="en-US" dirty="0"/>
              <a:t>Problem: Highly imbalanced 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Models trained on unbalanced data – bias towards majority class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 err="1"/>
              <a:t>Undersample</a:t>
            </a:r>
            <a:r>
              <a:rPr lang="en-US" dirty="0"/>
              <a:t> majority class when training</a:t>
            </a:r>
          </a:p>
          <a:p>
            <a:pPr lvl="1"/>
            <a:r>
              <a:rPr lang="en-US" dirty="0"/>
              <a:t>Oversample (using synthetic data) minority class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75055-E7E8-40FB-A8EA-39BA1197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29" y="2340553"/>
            <a:ext cx="2370427" cy="13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1ABF-A7FA-477C-8CFE-44FC5F67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Undersampling</a:t>
            </a:r>
            <a:r>
              <a:rPr lang="en-US" dirty="0"/>
              <a:t> Majority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0FC7-C07C-4245-BF8F-C7871E33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 Pre-Resampled: {0: 65331, 1: 8012}</a:t>
            </a:r>
          </a:p>
          <a:p>
            <a:r>
              <a:rPr lang="en-US" dirty="0"/>
              <a:t>Training Data Pre-Resampled: {0: 8012, 1: 8012}</a:t>
            </a:r>
          </a:p>
          <a:p>
            <a:r>
              <a:rPr lang="en-US" dirty="0"/>
              <a:t>Random Forest Accuracy: 58.58%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00CF4-3371-4296-A282-CF3F09A8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28" y="3429000"/>
            <a:ext cx="4048125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68BD8-963F-41C5-A8A7-2F16F622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23" y="3429000"/>
            <a:ext cx="46196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0389-76E1-4777-BB94-CA3E6FCA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FDD9CB-C972-4EEE-A847-F8F0B5434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137" y="2048669"/>
            <a:ext cx="9229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EF7E-0C83-465B-ACA4-CAC6EA27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FFEE94-7C08-4D00-94B7-9022FF6CA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573" y="1935163"/>
            <a:ext cx="6212854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A698-680D-4007-B16E-D313CC89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Classifier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1F06-12F1-4D5F-9358-4D6A24D3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weighted guess biased towards training set class distribution</a:t>
            </a:r>
          </a:p>
          <a:p>
            <a:pPr lvl="1"/>
            <a:r>
              <a:rPr lang="en-US" dirty="0"/>
              <a:t>If 89% of training class is </a:t>
            </a:r>
            <a:r>
              <a:rPr lang="en-US" dirty="0" err="1"/>
              <a:t>no_readmit</a:t>
            </a:r>
            <a:r>
              <a:rPr lang="en-US" dirty="0"/>
              <a:t>, 89% of predictions will be </a:t>
            </a:r>
            <a:r>
              <a:rPr lang="en-US" dirty="0" err="1"/>
              <a:t>no_readmit</a:t>
            </a:r>
            <a:endParaRPr lang="en-US" dirty="0"/>
          </a:p>
          <a:p>
            <a:r>
              <a:rPr lang="en-US" dirty="0"/>
              <a:t>80.1% Accurate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4D26F-85D7-42CD-A84E-F915F180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7" y="3697288"/>
            <a:ext cx="3550516" cy="3022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01E669-83E9-45B5-B05E-4AB42725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09" y="3697288"/>
            <a:ext cx="4572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C833-7E06-4B66-9960-402F7D8F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/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2D9-939D-4551-848E-4B3B0F2B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messy and has missing values</a:t>
            </a:r>
          </a:p>
          <a:p>
            <a:r>
              <a:rPr lang="en-US" dirty="0"/>
              <a:t>Needed more domain knowledge about hospital codes</a:t>
            </a:r>
          </a:p>
          <a:p>
            <a:pPr lvl="1"/>
            <a:r>
              <a:rPr lang="en-US" dirty="0"/>
              <a:t>Diagnosis code</a:t>
            </a:r>
          </a:p>
          <a:p>
            <a:pPr lvl="1"/>
            <a:r>
              <a:rPr lang="en-US" dirty="0"/>
              <a:t>Admission codes</a:t>
            </a:r>
          </a:p>
          <a:p>
            <a:pPr lvl="1"/>
            <a:r>
              <a:rPr lang="en-US" dirty="0"/>
              <a:t>Discharge codes</a:t>
            </a:r>
          </a:p>
          <a:p>
            <a:r>
              <a:rPr lang="en-US" dirty="0"/>
              <a:t>Creating predictive model seems difficult.  </a:t>
            </a:r>
          </a:p>
          <a:p>
            <a:pPr lvl="1"/>
            <a:r>
              <a:rPr lang="en-US" dirty="0"/>
              <a:t>Not sure how useful even the best model created was.</a:t>
            </a:r>
          </a:p>
          <a:p>
            <a:pPr lvl="1"/>
            <a:r>
              <a:rPr lang="en-US" dirty="0"/>
              <a:t>More model refinements needed</a:t>
            </a:r>
          </a:p>
        </p:txBody>
      </p:sp>
    </p:spTree>
    <p:extLst>
      <p:ext uri="{BB962C8B-B14F-4D97-AF65-F5344CB8AC3E}">
        <p14:creationId xmlns:p14="http://schemas.microsoft.com/office/powerpoint/2010/main" val="336580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388F-AC73-4CED-80F0-CC868DE1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4A39-FD13-4C02-885A-70CA3254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[1] Beata </a:t>
            </a:r>
            <a:r>
              <a:rPr lang="en-US" dirty="0" err="1"/>
              <a:t>Strack</a:t>
            </a:r>
            <a:r>
              <a:rPr lang="en-US" dirty="0"/>
              <a:t>, Jonathan P. </a:t>
            </a:r>
            <a:r>
              <a:rPr lang="en-US" dirty="0" err="1"/>
              <a:t>DeShazo</a:t>
            </a:r>
            <a:r>
              <a:rPr lang="en-US" dirty="0"/>
              <a:t>, Chris </a:t>
            </a:r>
            <a:r>
              <a:rPr lang="en-US" dirty="0" err="1"/>
              <a:t>Gennings</a:t>
            </a:r>
            <a:r>
              <a:rPr lang="en-US" dirty="0"/>
              <a:t>, Juan L. </a:t>
            </a:r>
            <a:r>
              <a:rPr lang="en-US" dirty="0" err="1"/>
              <a:t>Olmo</a:t>
            </a:r>
            <a:r>
              <a:rPr lang="en-US" dirty="0"/>
              <a:t>, Sebastian Ventura, Krzysztof J. </a:t>
            </a:r>
            <a:r>
              <a:rPr lang="en-US" dirty="0" err="1"/>
              <a:t>Cios</a:t>
            </a:r>
            <a:r>
              <a:rPr lang="en-US" dirty="0"/>
              <a:t>, and John N. </a:t>
            </a:r>
            <a:r>
              <a:rPr lang="en-US" dirty="0" err="1"/>
              <a:t>Clore</a:t>
            </a:r>
            <a:r>
              <a:rPr lang="en-US" dirty="0"/>
              <a:t>. "Impact of HbA1c Measurement on Hospital Readmission Rates: Analysis of 70,000 Clinical Database Patient Records." </a:t>
            </a:r>
            <a:r>
              <a:rPr lang="en-US" i="1" dirty="0"/>
              <a:t>BioMed Research International</a:t>
            </a:r>
            <a:r>
              <a:rPr lang="en-US" dirty="0"/>
              <a:t> vol. 2014. Article ID 781670, 2014, </a:t>
            </a:r>
            <a:r>
              <a:rPr lang="en-US" u="sng" dirty="0">
                <a:hlinkClick r:id="rId2"/>
              </a:rPr>
              <a:t>https://www.hindawi.com/journals/bmri/2014/781670/</a:t>
            </a:r>
            <a:r>
              <a:rPr lang="en-US" dirty="0"/>
              <a:t> Accessed 23 Feb 2020.</a:t>
            </a:r>
          </a:p>
          <a:p>
            <a:r>
              <a:rPr lang="en-US" dirty="0"/>
              <a:t>[2] Raza, Usman. "How to use machine learning to predict hospital readmissions?" </a:t>
            </a:r>
            <a:r>
              <a:rPr lang="en-US" i="1" dirty="0"/>
              <a:t>Berkley School of Information</a:t>
            </a:r>
            <a:r>
              <a:rPr lang="en-US" dirty="0"/>
              <a:t> 2018, </a:t>
            </a:r>
            <a:r>
              <a:rPr lang="en-US" u="sng" dirty="0">
                <a:hlinkClick r:id="rId3"/>
              </a:rPr>
              <a:t>https://medium.com/berkeleyischool/how-to-use-machine-learning-to-predict-hospital-readmissions-part-1-bd137cbdba07</a:t>
            </a:r>
            <a:r>
              <a:rPr lang="en-US" dirty="0"/>
              <a:t> Accessed 23 Feb 2020.</a:t>
            </a:r>
          </a:p>
          <a:p>
            <a:r>
              <a:rPr lang="en-US" dirty="0"/>
              <a:t>[3] Lin, Singh, Kar, and Usman Raza. "What are Predictors of Medication Change and Hospital Readmission in Diabetic Patients?" </a:t>
            </a:r>
            <a:r>
              <a:rPr lang="en-US" i="1" dirty="0"/>
              <a:t>Berkley School of Information</a:t>
            </a:r>
            <a:r>
              <a:rPr lang="en-US" dirty="0"/>
              <a:t> 2017, </a:t>
            </a:r>
            <a:r>
              <a:rPr lang="en-US" u="sng" dirty="0">
                <a:hlinkClick r:id="rId4"/>
              </a:rPr>
              <a:t>https://www.ischool.berkeley.edu/projects/2017/what-are-predictors-medication-change-and-hospital-readmission-diabetic-patients</a:t>
            </a:r>
            <a:r>
              <a:rPr lang="en-US" dirty="0"/>
              <a:t> Accessed 23 Feb 2020.</a:t>
            </a:r>
          </a:p>
          <a:p>
            <a:r>
              <a:rPr lang="en-US" dirty="0"/>
              <a:t>[4] "Diabetes 130-US hospitals for years 1999-2008 Data Set" </a:t>
            </a:r>
            <a:r>
              <a:rPr lang="en-US" i="1" dirty="0"/>
              <a:t>UCI Machine Learning Repository</a:t>
            </a:r>
            <a:r>
              <a:rPr lang="en-US" dirty="0"/>
              <a:t> </a:t>
            </a:r>
            <a:r>
              <a:rPr lang="en-US" u="sng" dirty="0">
                <a:hlinkClick r:id="rId5"/>
              </a:rPr>
              <a:t>https://archive.ics.uci.edu/ml/datasets/diabetes+130-us+hospitals+for+years+1999-2008#</a:t>
            </a:r>
            <a:r>
              <a:rPr lang="en-US" dirty="0"/>
              <a:t> Accessed 23 Feb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AB15-8F85-4AF5-B19D-11F880AE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0186-F4B7-46B8-9042-1611CF92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2011 - 3.3 million adult 30-day all-cause hospital readmissions.</a:t>
            </a:r>
          </a:p>
          <a:p>
            <a:pPr lvl="1"/>
            <a:r>
              <a:rPr lang="en-US" dirty="0"/>
              <a:t>$41.3 billion in associated hospital costs.[3]</a:t>
            </a:r>
          </a:p>
          <a:p>
            <a:r>
              <a:rPr lang="en-US" dirty="0"/>
              <a:t>Researchers and data scientists are trying to find predictors of readmission rate</a:t>
            </a:r>
          </a:p>
          <a:p>
            <a:r>
              <a:rPr lang="en-US" dirty="0"/>
              <a:t>Goal is to use machine learning techniques to attempt to predict which diabetes patients will be readmitted with 30 days</a:t>
            </a:r>
          </a:p>
          <a:p>
            <a:r>
              <a:rPr lang="en-US" dirty="0"/>
              <a:t>Relevant to course because it makes use of a Cerner database (Health Facts database)</a:t>
            </a:r>
          </a:p>
          <a:p>
            <a:pPr lvl="1"/>
            <a:r>
              <a:rPr lang="en-US" dirty="0"/>
              <a:t>Warehouse of hospital electronic medical records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1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E9CF-FBCA-4AA2-A816-4BD1E63C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topic interest?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29CE-22DB-4E6E-9B0E-5EAA25E2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took data science and machine learning courses</a:t>
            </a:r>
          </a:p>
          <a:p>
            <a:r>
              <a:rPr lang="en-US" dirty="0"/>
              <a:t>Developed interest in using machine learning in predictive analysis</a:t>
            </a:r>
          </a:p>
          <a:p>
            <a:pPr lvl="1"/>
            <a:r>
              <a:rPr lang="en-US" dirty="0"/>
              <a:t>Python code widely used in ML and data science applications</a:t>
            </a:r>
          </a:p>
          <a:p>
            <a:r>
              <a:rPr lang="en-US" dirty="0"/>
              <a:t>Area of predicting readmissions is an active area of study</a:t>
            </a:r>
          </a:p>
          <a:p>
            <a:r>
              <a:rPr lang="en-US" dirty="0"/>
              <a:t>Readmissions are penalized by Medicare</a:t>
            </a:r>
          </a:p>
          <a:p>
            <a:r>
              <a:rPr lang="en-US" dirty="0"/>
              <a:t>Hospitals have large incentives to reduce readmissions</a:t>
            </a:r>
          </a:p>
        </p:txBody>
      </p:sp>
    </p:spTree>
    <p:extLst>
      <p:ext uri="{BB962C8B-B14F-4D97-AF65-F5344CB8AC3E}">
        <p14:creationId xmlns:p14="http://schemas.microsoft.com/office/powerpoint/2010/main" val="20640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F24-6205-4FBE-B28A-E1E9EC76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00BA-5616-464A-B037-3247C672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of 101,766 encounters and 71,518 unique patients</a:t>
            </a:r>
          </a:p>
          <a:p>
            <a:r>
              <a:rPr lang="en-US" dirty="0"/>
              <a:t>55 Attributes</a:t>
            </a:r>
          </a:p>
          <a:p>
            <a:pPr lvl="1"/>
            <a:r>
              <a:rPr lang="en-US" dirty="0"/>
              <a:t>Examples: “A1C Result”, “Age”, “Number of Procedures”,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Only covers years 1999–2008</a:t>
            </a:r>
          </a:p>
          <a:p>
            <a:r>
              <a:rPr lang="en-US" dirty="0"/>
              <a:t>Encounters tagged ‘&lt;30’, ‘&gt;30’, ‘NO’</a:t>
            </a:r>
          </a:p>
          <a:p>
            <a:r>
              <a:rPr lang="en-US" dirty="0"/>
              <a:t>130 U.S. hospitals used [1]</a:t>
            </a:r>
          </a:p>
          <a:p>
            <a:r>
              <a:rPr lang="en-US" dirty="0"/>
              <a:t>Bed size of most hospital: 100 - 499 beds</a:t>
            </a:r>
          </a:p>
          <a:p>
            <a:r>
              <a:rPr lang="en-US" dirty="0"/>
              <a:t>Wide geographic distribution</a:t>
            </a:r>
          </a:p>
          <a:p>
            <a:pPr lvl="1"/>
            <a:r>
              <a:rPr lang="en-US" dirty="0"/>
              <a:t> Midwest (18 hospitals), Northeast (58), South (28), and West (16)</a:t>
            </a:r>
          </a:p>
        </p:txBody>
      </p:sp>
    </p:spTree>
    <p:extLst>
      <p:ext uri="{BB962C8B-B14F-4D97-AF65-F5344CB8AC3E}">
        <p14:creationId xmlns:p14="http://schemas.microsoft.com/office/powerpoint/2010/main" val="39276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0F9F-CD01-451B-A05D-EEDB8B7D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8B54-2EA1-45C7-905B-544E3755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Inpatient encounter (a hospital admission)</a:t>
            </a:r>
          </a:p>
          <a:p>
            <a:r>
              <a:rPr lang="en-US" dirty="0"/>
              <a:t>“Diabetic” encounter</a:t>
            </a:r>
          </a:p>
          <a:p>
            <a:pPr lvl="1"/>
            <a:r>
              <a:rPr lang="en-US" dirty="0"/>
              <a:t>Some kind of diabetes was entered to the system as a diagnosis.</a:t>
            </a:r>
          </a:p>
          <a:p>
            <a:r>
              <a:rPr lang="en-US" dirty="0"/>
              <a:t>Length of stay - at least 1 day and at most 14 days.</a:t>
            </a:r>
          </a:p>
          <a:p>
            <a:r>
              <a:rPr lang="en-US" dirty="0"/>
              <a:t>Lab tests were performed during the encounter.</a:t>
            </a:r>
          </a:p>
          <a:p>
            <a:r>
              <a:rPr lang="en-US" dirty="0"/>
              <a:t>Medications were administered during the encounter. [1]</a:t>
            </a:r>
          </a:p>
        </p:txBody>
      </p:sp>
    </p:spTree>
    <p:extLst>
      <p:ext uri="{BB962C8B-B14F-4D97-AF65-F5344CB8AC3E}">
        <p14:creationId xmlns:p14="http://schemas.microsoft.com/office/powerpoint/2010/main" val="27951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10E2-6A7F-4945-9FEB-067979F4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Fields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3B740-F2C3-4447-BC2B-977625BDD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90310"/>
            <a:ext cx="10972800" cy="40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3674-1469-412D-BE50-F4423DA2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Demographics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F17F9D-185A-47D0-A50D-979BD0A00B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46" y="2728980"/>
            <a:ext cx="3134545" cy="257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70CEA9-438A-4380-8D57-A92E22E0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2694694"/>
            <a:ext cx="48863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71B0E7D-5CEB-4EA0-8EBB-310CC9B03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91" y="2771785"/>
            <a:ext cx="2667177" cy="24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5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87F2-23B5-48B7-AF76-EC8494AD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Utilization (over 10 years)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1B40-9ABE-409E-8D2C-EF94E78C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90% of patients had 2 or fewer hospital encounters over 10 year database span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A648B-29ED-4E26-8F1F-C0B58A8D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766146"/>
            <a:ext cx="50387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8E1-CF88-4AE9-ABB7-E289D145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of Numeric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A838E4-976F-4412-BF4F-DE030CD66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06" y="1935163"/>
            <a:ext cx="10712387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1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331</TotalTime>
  <Words>714</Words>
  <Application>Microsoft Office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Predicting Hospital Readmissions for Diabetes Patients</vt:lpstr>
      <vt:lpstr>Project Background</vt:lpstr>
      <vt:lpstr>Why topic interest? </vt:lpstr>
      <vt:lpstr>Database Stats</vt:lpstr>
      <vt:lpstr>Data Selection Criteria</vt:lpstr>
      <vt:lpstr>Important Fields</vt:lpstr>
      <vt:lpstr>Patient Demographics</vt:lpstr>
      <vt:lpstr>Hospital Utilization (over 10 years)</vt:lpstr>
      <vt:lpstr>Histograms of Numeric Data</vt:lpstr>
      <vt:lpstr>Avg. Differences in Readmission classes</vt:lpstr>
      <vt:lpstr>Machine Learning / Predictions</vt:lpstr>
      <vt:lpstr>Undersampling Majority Class</vt:lpstr>
      <vt:lpstr>Decision Tree Example</vt:lpstr>
      <vt:lpstr>Feature Importances</vt:lpstr>
      <vt:lpstr>Dummy Classifier Baseline</vt:lpstr>
      <vt:lpstr>Challenges / 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Hospital Readmissions for Diabetes Patients</dc:title>
  <dc:creator>DavidSivieri</dc:creator>
  <cp:lastModifiedBy>DavidSivieri</cp:lastModifiedBy>
  <cp:revision>19</cp:revision>
  <dcterms:created xsi:type="dcterms:W3CDTF">2020-02-17T21:29:29Z</dcterms:created>
  <dcterms:modified xsi:type="dcterms:W3CDTF">2020-02-24T22:15:11Z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