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 id="2147483655" r:id="rId2"/>
    <p:sldMasterId id="2147483656" r:id="rId3"/>
  </p:sldMasterIdLst>
  <p:notesMasterIdLst>
    <p:notesMasterId r:id="rId44"/>
  </p:notesMasterIdLst>
  <p:sldIdLst>
    <p:sldId id="256" r:id="rId4"/>
    <p:sldId id="257" r:id="rId5"/>
    <p:sldId id="258" r:id="rId6"/>
    <p:sldId id="259" r:id="rId7"/>
    <p:sldId id="260" r:id="rId8"/>
    <p:sldId id="261" r:id="rId9"/>
    <p:sldId id="262" r:id="rId10"/>
    <p:sldId id="263" r:id="rId11"/>
    <p:sldId id="296" r:id="rId12"/>
    <p:sldId id="26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97" r:id="rId26"/>
    <p:sldId id="298"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6858000" type="screen4x3"/>
  <p:notesSz cx="6858000" cy="9144000"/>
  <p:embeddedFontLst>
    <p:embeddedFont>
      <p:font typeface="Algerian" panose="04020705040A02060702" pitchFamily="82" charset="0"/>
      <p:regular r:id="rId45"/>
    </p:embeddedFont>
    <p:embeddedFont>
      <p:font typeface="Merriweather" panose="020B0604020202020204" charset="0"/>
      <p:regular r:id="rId46"/>
      <p:bold r:id="rId47"/>
      <p:italic r:id="rId48"/>
      <p:boldItalic r:id="rId49"/>
    </p:embeddedFont>
    <p:embeddedFont>
      <p:font typeface="Noto Sans Symbols" panose="020B060402020202020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4.fntdata"/><Relationship Id="rId8" Type="http://schemas.openxmlformats.org/officeDocument/2006/relationships/slide" Target="slides/slide5.xml"/><Relationship Id="rId51" Type="http://schemas.openxmlformats.org/officeDocument/2006/relationships/font" Target="fonts/font7.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1046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63198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34044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4a8ed01e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4a8ed01e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124a8ed01e3_0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t>11</a:t>
            </a:fld>
            <a:endParaRPr sz="1400">
              <a:latin typeface="Arial"/>
              <a:ea typeface="Arial"/>
              <a:cs typeface="Arial"/>
              <a:sym typeface="Arial"/>
            </a:endParaRPr>
          </a:p>
        </p:txBody>
      </p:sp>
    </p:spTree>
    <p:extLst>
      <p:ext uri="{BB962C8B-B14F-4D97-AF65-F5344CB8AC3E}">
        <p14:creationId xmlns:p14="http://schemas.microsoft.com/office/powerpoint/2010/main" val="309840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44747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23220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55872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91928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3941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772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48448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1130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2" name="Google Shape;72;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txBox="1">
            <a:spLocks noGrp="1"/>
          </p:cNvSpPr>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US"/>
              <a:t>2</a:t>
            </a:fld>
            <a:endParaRPr sz="1400">
              <a:latin typeface="Arial"/>
              <a:ea typeface="Arial"/>
              <a:cs typeface="Arial"/>
              <a:sym typeface="Arial"/>
            </a:endParaRPr>
          </a:p>
        </p:txBody>
      </p:sp>
    </p:spTree>
    <p:extLst>
      <p:ext uri="{BB962C8B-B14F-4D97-AF65-F5344CB8AC3E}">
        <p14:creationId xmlns:p14="http://schemas.microsoft.com/office/powerpoint/2010/main" val="3582099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32564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92388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93312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402451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92260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18404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76625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66632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84108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0738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03623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90149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80922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26406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17608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30869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97782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05308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5292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25b730294b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25b730294b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125b730294b_0_6: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t>40</a:t>
            </a:fld>
            <a:endParaRPr sz="1400">
              <a:latin typeface="Arial"/>
              <a:ea typeface="Arial"/>
              <a:cs typeface="Arial"/>
              <a:sym typeface="Arial"/>
            </a:endParaRPr>
          </a:p>
        </p:txBody>
      </p:sp>
    </p:spTree>
    <p:extLst>
      <p:ext uri="{BB962C8B-B14F-4D97-AF65-F5344CB8AC3E}">
        <p14:creationId xmlns:p14="http://schemas.microsoft.com/office/powerpoint/2010/main" val="3757197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6137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98" name="Google Shape;98;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5:notes"/>
          <p:cNvSpPr txBox="1">
            <a:spLocks noGrp="1"/>
          </p:cNvSpPr>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US"/>
              <a:t>5</a:t>
            </a:fld>
            <a:endParaRPr sz="1400">
              <a:latin typeface="Arial"/>
              <a:ea typeface="Arial"/>
              <a:cs typeface="Arial"/>
              <a:sym typeface="Arial"/>
            </a:endParaRPr>
          </a:p>
        </p:txBody>
      </p:sp>
    </p:spTree>
    <p:extLst>
      <p:ext uri="{BB962C8B-B14F-4D97-AF65-F5344CB8AC3E}">
        <p14:creationId xmlns:p14="http://schemas.microsoft.com/office/powerpoint/2010/main" val="162773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6" name="Google Shape;106;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6:notes"/>
          <p:cNvSpPr txBox="1">
            <a:spLocks noGrp="1"/>
          </p:cNvSpPr>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sz="1400">
              <a:latin typeface="Arial"/>
              <a:ea typeface="Arial"/>
              <a:cs typeface="Arial"/>
              <a:sym typeface="Arial"/>
            </a:endParaRPr>
          </a:p>
        </p:txBody>
      </p:sp>
    </p:spTree>
    <p:extLst>
      <p:ext uri="{BB962C8B-B14F-4D97-AF65-F5344CB8AC3E}">
        <p14:creationId xmlns:p14="http://schemas.microsoft.com/office/powerpoint/2010/main" val="357348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4" name="Google Shape;114;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7:notes"/>
          <p:cNvSpPr txBox="1">
            <a:spLocks noGrp="1"/>
          </p:cNvSpPr>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sz="1400">
              <a:latin typeface="Arial"/>
              <a:ea typeface="Arial"/>
              <a:cs typeface="Arial"/>
              <a:sym typeface="Arial"/>
            </a:endParaRPr>
          </a:p>
        </p:txBody>
      </p:sp>
    </p:spTree>
    <p:extLst>
      <p:ext uri="{BB962C8B-B14F-4D97-AF65-F5344CB8AC3E}">
        <p14:creationId xmlns:p14="http://schemas.microsoft.com/office/powerpoint/2010/main" val="3871549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22" name="Google Shape;12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8:notes"/>
          <p:cNvSpPr txBox="1">
            <a:spLocks noGrp="1"/>
          </p:cNvSpPr>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US"/>
              <a:t>8</a:t>
            </a:fld>
            <a:endParaRPr sz="1400">
              <a:latin typeface="Arial"/>
              <a:ea typeface="Arial"/>
              <a:cs typeface="Arial"/>
              <a:sym typeface="Arial"/>
            </a:endParaRPr>
          </a:p>
        </p:txBody>
      </p:sp>
    </p:spTree>
    <p:extLst>
      <p:ext uri="{BB962C8B-B14F-4D97-AF65-F5344CB8AC3E}">
        <p14:creationId xmlns:p14="http://schemas.microsoft.com/office/powerpoint/2010/main" val="87603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3627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1" name="Google Shape;21;p2"/>
          <p:cNvSpPr txBox="1">
            <a:spLocks noGrp="1"/>
          </p:cNvSpPr>
          <p:nvPr>
            <p:ph type="dt" idx="10"/>
          </p:nvPr>
        </p:nvSpPr>
        <p:spPr>
          <a:xfrm>
            <a:off x="76200" y="6069012"/>
            <a:ext cx="2057400" cy="685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20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09600" y="228600"/>
            <a:ext cx="8153400" cy="990600"/>
          </a:xfrm>
          <a:prstGeom prst="rect">
            <a:avLst/>
          </a:prstGeom>
        </p:spPr>
        <p:txBody>
          <a:bodyPr spcFirstLastPara="1" wrap="square" lIns="91425" tIns="45700" rIns="91425" bIns="45700" anchor="t" anchorCtr="0">
            <a:noAutofit/>
          </a:bodyPr>
          <a:lstStyle>
            <a:lvl1pPr lvl="0">
              <a:spcBef>
                <a:spcPts val="0"/>
              </a:spcBef>
              <a:spcAft>
                <a:spcPts val="0"/>
              </a:spcAft>
              <a:buSzPts val="1400"/>
              <a:buNone/>
              <a:defRPr>
                <a:latin typeface="Times New Roman"/>
                <a:ea typeface="Times New Roman"/>
                <a:cs typeface="Times New Roman"/>
                <a:sym typeface="Times New Roman"/>
              </a:defRPr>
            </a:lvl1pPr>
            <a:lvl2pPr lvl="1">
              <a:spcBef>
                <a:spcPts val="0"/>
              </a:spcBef>
              <a:spcAft>
                <a:spcPts val="0"/>
              </a:spcAft>
              <a:buSzPts val="1400"/>
              <a:buNone/>
              <a:defRPr>
                <a:latin typeface="Times New Roman"/>
                <a:ea typeface="Times New Roman"/>
                <a:cs typeface="Times New Roman"/>
                <a:sym typeface="Times New Roman"/>
              </a:defRPr>
            </a:lvl2pPr>
            <a:lvl3pPr lvl="2">
              <a:spcBef>
                <a:spcPts val="0"/>
              </a:spcBef>
              <a:spcAft>
                <a:spcPts val="0"/>
              </a:spcAft>
              <a:buSzPts val="1400"/>
              <a:buNone/>
              <a:defRPr>
                <a:latin typeface="Times New Roman"/>
                <a:ea typeface="Times New Roman"/>
                <a:cs typeface="Times New Roman"/>
                <a:sym typeface="Times New Roman"/>
              </a:defRPr>
            </a:lvl3pPr>
            <a:lvl4pPr lvl="3">
              <a:spcBef>
                <a:spcPts val="0"/>
              </a:spcBef>
              <a:spcAft>
                <a:spcPts val="0"/>
              </a:spcAft>
              <a:buSzPts val="1400"/>
              <a:buNone/>
              <a:defRPr>
                <a:latin typeface="Times New Roman"/>
                <a:ea typeface="Times New Roman"/>
                <a:cs typeface="Times New Roman"/>
                <a:sym typeface="Times New Roman"/>
              </a:defRPr>
            </a:lvl4pPr>
            <a:lvl5pPr lvl="4">
              <a:spcBef>
                <a:spcPts val="0"/>
              </a:spcBef>
              <a:spcAft>
                <a:spcPts val="0"/>
              </a:spcAft>
              <a:buSzPts val="1400"/>
              <a:buNone/>
              <a:defRPr>
                <a:latin typeface="Times New Roman"/>
                <a:ea typeface="Times New Roman"/>
                <a:cs typeface="Times New Roman"/>
                <a:sym typeface="Times New Roman"/>
              </a:defRPr>
            </a:lvl5pPr>
            <a:lvl6pPr lvl="5">
              <a:spcBef>
                <a:spcPts val="0"/>
              </a:spcBef>
              <a:spcAft>
                <a:spcPts val="0"/>
              </a:spcAft>
              <a:buSzPts val="1400"/>
              <a:buNone/>
              <a:defRPr>
                <a:latin typeface="Times New Roman"/>
                <a:ea typeface="Times New Roman"/>
                <a:cs typeface="Times New Roman"/>
                <a:sym typeface="Times New Roman"/>
              </a:defRPr>
            </a:lvl6pPr>
            <a:lvl7pPr lvl="6">
              <a:spcBef>
                <a:spcPts val="0"/>
              </a:spcBef>
              <a:spcAft>
                <a:spcPts val="0"/>
              </a:spcAft>
              <a:buSzPts val="1400"/>
              <a:buNone/>
              <a:defRPr>
                <a:latin typeface="Times New Roman"/>
                <a:ea typeface="Times New Roman"/>
                <a:cs typeface="Times New Roman"/>
                <a:sym typeface="Times New Roman"/>
              </a:defRPr>
            </a:lvl7pPr>
            <a:lvl8pPr lvl="7">
              <a:spcBef>
                <a:spcPts val="0"/>
              </a:spcBef>
              <a:spcAft>
                <a:spcPts val="0"/>
              </a:spcAft>
              <a:buSzPts val="1400"/>
              <a:buNone/>
              <a:defRPr>
                <a:latin typeface="Times New Roman"/>
                <a:ea typeface="Times New Roman"/>
                <a:cs typeface="Times New Roman"/>
                <a:sym typeface="Times New Roman"/>
              </a:defRPr>
            </a:lvl8pPr>
            <a:lvl9pPr lvl="8">
              <a:spcBef>
                <a:spcPts val="0"/>
              </a:spcBef>
              <a:spcAft>
                <a:spcPts val="0"/>
              </a:spcAft>
              <a:buSzPts val="1400"/>
              <a:buNone/>
              <a:defRPr>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8001000" y="228600"/>
            <a:ext cx="838200" cy="381000"/>
          </a:xfrm>
          <a:prstGeom prst="rect">
            <a:avLst/>
          </a:prstGeom>
        </p:spPr>
        <p:txBody>
          <a:bodyPr spcFirstLastPara="1" wrap="square" lIns="91425" tIns="45700" rIns="91425" bIns="45700" anchor="ctr" anchorCtr="0">
            <a:noAutofit/>
          </a:bodyPr>
          <a:lstStyle>
            <a:lvl1pPr lvl="0">
              <a:buClr>
                <a:srgbClr val="444D26"/>
              </a:buClr>
              <a:buSzPts val="1400"/>
              <a:buFont typeface="Times New Roman"/>
              <a:buNone/>
              <a:defRPr/>
            </a:lvl1pPr>
            <a:lvl2pPr lvl="1">
              <a:buClr>
                <a:srgbClr val="444D26"/>
              </a:buClr>
              <a:buSzPts val="1400"/>
              <a:buFont typeface="Times New Roman"/>
              <a:buNone/>
              <a:defRPr/>
            </a:lvl2pPr>
            <a:lvl3pPr lvl="2">
              <a:buClr>
                <a:srgbClr val="444D26"/>
              </a:buClr>
              <a:buSzPts val="1400"/>
              <a:buFont typeface="Times New Roman"/>
              <a:buNone/>
              <a:defRPr/>
            </a:lvl3pPr>
            <a:lvl4pPr lvl="3">
              <a:buClr>
                <a:srgbClr val="444D26"/>
              </a:buClr>
              <a:buSzPts val="1400"/>
              <a:buFont typeface="Times New Roman"/>
              <a:buNone/>
              <a:defRPr/>
            </a:lvl4pPr>
            <a:lvl5pPr lvl="4">
              <a:buClr>
                <a:srgbClr val="444D26"/>
              </a:buClr>
              <a:buSzPts val="1400"/>
              <a:buFont typeface="Times New Roman"/>
              <a:buNone/>
              <a:defRPr/>
            </a:lvl5pPr>
            <a:lvl6pPr lvl="5">
              <a:buClr>
                <a:srgbClr val="444D26"/>
              </a:buClr>
              <a:buSzPts val="1400"/>
              <a:buFont typeface="Times New Roman"/>
              <a:buNone/>
              <a:defRPr/>
            </a:lvl6pPr>
            <a:lvl7pPr lvl="6">
              <a:buClr>
                <a:srgbClr val="444D26"/>
              </a:buClr>
              <a:buSzPts val="1400"/>
              <a:buFont typeface="Times New Roman"/>
              <a:buNone/>
              <a:defRPr/>
            </a:lvl7pPr>
            <a:lvl8pPr lvl="7">
              <a:buClr>
                <a:srgbClr val="444D26"/>
              </a:buClr>
              <a:buSzPts val="1400"/>
              <a:buFont typeface="Times New Roman"/>
              <a:buNone/>
              <a:defRPr/>
            </a:lvl8pPr>
            <a:lvl9pPr lvl="8">
              <a:buClr>
                <a:srgbClr val="444D26"/>
              </a:buClr>
              <a:buSzPts val="1400"/>
              <a:buFont typeface="Times New Roman"/>
              <a:buNone/>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5"/>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525"/>
              </a:spcBef>
              <a:spcAft>
                <a:spcPts val="0"/>
              </a:spcAft>
              <a:buSzPts val="1080"/>
              <a:buChar char="◻"/>
              <a:defRPr/>
            </a:lvl1pPr>
            <a:lvl2pPr marL="914400" lvl="1" indent="-308610" algn="l">
              <a:lnSpc>
                <a:spcPct val="100000"/>
              </a:lnSpc>
              <a:spcBef>
                <a:spcPts val="413"/>
              </a:spcBef>
              <a:spcAft>
                <a:spcPts val="0"/>
              </a:spcAft>
              <a:buSzPts val="1260"/>
              <a:buChar char="?"/>
              <a:defRPr/>
            </a:lvl2pPr>
            <a:lvl3pPr marL="1371600" lvl="2" indent="-314325" algn="l">
              <a:lnSpc>
                <a:spcPct val="100000"/>
              </a:lnSpc>
              <a:spcBef>
                <a:spcPts val="375"/>
              </a:spcBef>
              <a:spcAft>
                <a:spcPts val="0"/>
              </a:spcAft>
              <a:buSzPts val="1350"/>
              <a:buChar char="■"/>
              <a:defRPr/>
            </a:lvl3pPr>
            <a:lvl4pPr marL="1828800" lvl="3" indent="-314325" algn="l">
              <a:lnSpc>
                <a:spcPct val="100000"/>
              </a:lnSpc>
              <a:spcBef>
                <a:spcPts val="300"/>
              </a:spcBef>
              <a:spcAft>
                <a:spcPts val="0"/>
              </a:spcAft>
              <a:buSzPts val="1350"/>
              <a:buChar char="■"/>
              <a:defRPr/>
            </a:lvl4pPr>
            <a:lvl5pPr marL="2286000" lvl="4" indent="-302895" algn="l">
              <a:lnSpc>
                <a:spcPct val="100000"/>
              </a:lnSpc>
              <a:spcBef>
                <a:spcPts val="3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6"/>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12775" y="128850"/>
            <a:ext cx="8153400" cy="836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525"/>
              </a:spcBef>
              <a:spcAft>
                <a:spcPts val="0"/>
              </a:spcAft>
              <a:buSzPts val="1080"/>
              <a:buChar char="◻"/>
              <a:defRPr/>
            </a:lvl1pPr>
            <a:lvl2pPr marL="914400" lvl="1" indent="-308610" algn="l">
              <a:lnSpc>
                <a:spcPct val="100000"/>
              </a:lnSpc>
              <a:spcBef>
                <a:spcPts val="413"/>
              </a:spcBef>
              <a:spcAft>
                <a:spcPts val="0"/>
              </a:spcAft>
              <a:buSzPts val="1260"/>
              <a:buChar char="?"/>
              <a:defRPr/>
            </a:lvl2pPr>
            <a:lvl3pPr marL="1371600" lvl="2" indent="-314325" algn="l">
              <a:lnSpc>
                <a:spcPct val="100000"/>
              </a:lnSpc>
              <a:spcBef>
                <a:spcPts val="375"/>
              </a:spcBef>
              <a:spcAft>
                <a:spcPts val="0"/>
              </a:spcAft>
              <a:buSzPts val="1350"/>
              <a:buChar char="■"/>
              <a:defRPr/>
            </a:lvl3pPr>
            <a:lvl4pPr marL="1828800" lvl="3" indent="-314325" algn="l">
              <a:lnSpc>
                <a:spcPct val="100000"/>
              </a:lnSpc>
              <a:spcBef>
                <a:spcPts val="300"/>
              </a:spcBef>
              <a:spcAft>
                <a:spcPts val="0"/>
              </a:spcAft>
              <a:buSzPts val="1350"/>
              <a:buChar char="■"/>
              <a:defRPr/>
            </a:lvl4pPr>
            <a:lvl5pPr marL="2286000" lvl="4" indent="-302895" algn="l">
              <a:lnSpc>
                <a:spcPct val="100000"/>
              </a:lnSpc>
              <a:spcBef>
                <a:spcPts val="3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9"/>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525"/>
              </a:spcBef>
              <a:spcAft>
                <a:spcPts val="0"/>
              </a:spcAft>
              <a:buSzPts val="1080"/>
              <a:buChar char="◻"/>
              <a:defRPr/>
            </a:lvl1pPr>
            <a:lvl2pPr marL="914400" lvl="1" indent="-308610" algn="l">
              <a:lnSpc>
                <a:spcPct val="100000"/>
              </a:lnSpc>
              <a:spcBef>
                <a:spcPts val="413"/>
              </a:spcBef>
              <a:spcAft>
                <a:spcPts val="0"/>
              </a:spcAft>
              <a:buSzPts val="1260"/>
              <a:buChar char="?"/>
              <a:defRPr/>
            </a:lvl2pPr>
            <a:lvl3pPr marL="1371600" lvl="2" indent="-314325" algn="l">
              <a:lnSpc>
                <a:spcPct val="100000"/>
              </a:lnSpc>
              <a:spcBef>
                <a:spcPts val="375"/>
              </a:spcBef>
              <a:spcAft>
                <a:spcPts val="0"/>
              </a:spcAft>
              <a:buSzPts val="1350"/>
              <a:buChar char="■"/>
              <a:defRPr/>
            </a:lvl3pPr>
            <a:lvl4pPr marL="1828800" lvl="3" indent="-314325" algn="l">
              <a:lnSpc>
                <a:spcPct val="100000"/>
              </a:lnSpc>
              <a:spcBef>
                <a:spcPts val="300"/>
              </a:spcBef>
              <a:spcAft>
                <a:spcPts val="0"/>
              </a:spcAft>
              <a:buSzPts val="1350"/>
              <a:buChar char="■"/>
              <a:defRPr/>
            </a:lvl4pPr>
            <a:lvl5pPr marL="2286000" lvl="4" indent="-302895" algn="l">
              <a:lnSpc>
                <a:spcPct val="100000"/>
              </a:lnSpc>
              <a:spcBef>
                <a:spcPts val="3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9"/>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Autofit/>
          </a:bodyPr>
          <a:lstStyle>
            <a:lvl1pPr marL="457200" lvl="0" indent="-228600" algn="l">
              <a:lnSpc>
                <a:spcPct val="100000"/>
              </a:lnSpc>
              <a:spcBef>
                <a:spcPts val="525"/>
              </a:spcBef>
              <a:spcAft>
                <a:spcPts val="0"/>
              </a:spcAft>
              <a:buSzPts val="900"/>
              <a:buFont typeface="Times New Roman"/>
              <a:buNone/>
              <a:defRPr sz="1500" b="1">
                <a:solidFill>
                  <a:srgbClr val="FFFFFF"/>
                </a:solidFill>
              </a:defRPr>
            </a:lvl1pPr>
            <a:lvl2pPr marL="914400" lvl="1" indent="-308610" algn="l">
              <a:lnSpc>
                <a:spcPct val="100000"/>
              </a:lnSpc>
              <a:spcBef>
                <a:spcPts val="413"/>
              </a:spcBef>
              <a:spcAft>
                <a:spcPts val="0"/>
              </a:spcAft>
              <a:buSzPts val="1260"/>
              <a:buChar char="?"/>
              <a:defRPr/>
            </a:lvl2pPr>
            <a:lvl3pPr marL="1371600" lvl="2" indent="-314325" algn="l">
              <a:lnSpc>
                <a:spcPct val="100000"/>
              </a:lnSpc>
              <a:spcBef>
                <a:spcPts val="375"/>
              </a:spcBef>
              <a:spcAft>
                <a:spcPts val="0"/>
              </a:spcAft>
              <a:buSzPts val="1350"/>
              <a:buChar char="■"/>
              <a:defRPr/>
            </a:lvl3pPr>
            <a:lvl4pPr marL="1828800" lvl="3" indent="-314325" algn="l">
              <a:lnSpc>
                <a:spcPct val="100000"/>
              </a:lnSpc>
              <a:spcBef>
                <a:spcPts val="300"/>
              </a:spcBef>
              <a:spcAft>
                <a:spcPts val="0"/>
              </a:spcAft>
              <a:buSzPts val="1350"/>
              <a:buChar char="■"/>
              <a:defRPr/>
            </a:lvl4pPr>
            <a:lvl5pPr marL="2286000" lvl="4" indent="-302895" algn="l">
              <a:lnSpc>
                <a:spcPct val="100000"/>
              </a:lnSpc>
              <a:spcBef>
                <a:spcPts val="3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9"/>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Autofit/>
          </a:bodyPr>
          <a:lstStyle>
            <a:lvl1pPr marL="457200" lvl="0" indent="-228600" algn="l">
              <a:lnSpc>
                <a:spcPct val="100000"/>
              </a:lnSpc>
              <a:spcBef>
                <a:spcPts val="525"/>
              </a:spcBef>
              <a:spcAft>
                <a:spcPts val="0"/>
              </a:spcAft>
              <a:buSzPts val="900"/>
              <a:buFont typeface="Times New Roman"/>
              <a:buNone/>
              <a:defRPr sz="1500" b="1">
                <a:solidFill>
                  <a:srgbClr val="FFFFFF"/>
                </a:solidFill>
              </a:defRPr>
            </a:lvl1pPr>
            <a:lvl2pPr marL="914400" lvl="1" indent="-308610" algn="l">
              <a:lnSpc>
                <a:spcPct val="100000"/>
              </a:lnSpc>
              <a:spcBef>
                <a:spcPts val="413"/>
              </a:spcBef>
              <a:spcAft>
                <a:spcPts val="0"/>
              </a:spcAft>
              <a:buSzPts val="1260"/>
              <a:buChar char="?"/>
              <a:defRPr/>
            </a:lvl2pPr>
            <a:lvl3pPr marL="1371600" lvl="2" indent="-314325" algn="l">
              <a:lnSpc>
                <a:spcPct val="100000"/>
              </a:lnSpc>
              <a:spcBef>
                <a:spcPts val="375"/>
              </a:spcBef>
              <a:spcAft>
                <a:spcPts val="0"/>
              </a:spcAft>
              <a:buSzPts val="1350"/>
              <a:buChar char="■"/>
              <a:defRPr/>
            </a:lvl3pPr>
            <a:lvl4pPr marL="1828800" lvl="3" indent="-314325" algn="l">
              <a:lnSpc>
                <a:spcPct val="100000"/>
              </a:lnSpc>
              <a:spcBef>
                <a:spcPts val="300"/>
              </a:spcBef>
              <a:spcAft>
                <a:spcPts val="0"/>
              </a:spcAft>
              <a:buSzPts val="1350"/>
              <a:buChar char="■"/>
              <a:defRPr/>
            </a:lvl4pPr>
            <a:lvl5pPr marL="2286000" lvl="4" indent="-302895" algn="l">
              <a:lnSpc>
                <a:spcPct val="100000"/>
              </a:lnSpc>
              <a:spcBef>
                <a:spcPts val="3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
        <p:nvSpPr>
          <p:cNvPr id="60" name="Google Shape;60;p9"/>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5970587"/>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1" name="Google Shape;11;p1"/>
          <p:cNvSpPr txBox="1"/>
          <p:nvPr/>
        </p:nvSpPr>
        <p:spPr>
          <a:xfrm>
            <a:off x="-9525" y="6053137"/>
            <a:ext cx="2249487"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2" name="Google Shape;12;p1"/>
          <p:cNvSpPr txBox="1"/>
          <p:nvPr/>
        </p:nvSpPr>
        <p:spPr>
          <a:xfrm>
            <a:off x="2359025" y="6043612"/>
            <a:ext cx="6784975"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3" name="Google Shape;13;p1"/>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4" name="Google Shape;14;p1"/>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Times New Roman"/>
                <a:ea typeface="Times New Roman"/>
                <a:cs typeface="Times New Roman"/>
                <a:sym typeface="Times New Roman"/>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Times New Roman"/>
                <a:ea typeface="Times New Roman"/>
                <a:cs typeface="Times New Roman"/>
                <a:sym typeface="Times New Roman"/>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Times New Roman"/>
                <a:ea typeface="Times New Roman"/>
                <a:cs typeface="Times New Roman"/>
                <a:sym typeface="Times New Roman"/>
              </a:defRPr>
            </a:lvl3pPr>
            <a:lvl4pPr marL="1828800" marR="0" lvl="3" indent="-323850" algn="l" rtl="0">
              <a:lnSpc>
                <a:spcPct val="100000"/>
              </a:lnSpc>
              <a:spcBef>
                <a:spcPts val="400"/>
              </a:spcBef>
              <a:spcAft>
                <a:spcPts val="0"/>
              </a:spcAft>
              <a:buClr>
                <a:srgbClr val="E7BC29"/>
              </a:buClr>
              <a:buSzPts val="15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311150" algn="l" rtl="0">
              <a:lnSpc>
                <a:spcPct val="100000"/>
              </a:lnSpc>
              <a:spcBef>
                <a:spcPts val="400"/>
              </a:spcBef>
              <a:spcAft>
                <a:spcPts val="0"/>
              </a:spcAft>
              <a:buClr>
                <a:srgbClr val="D092A7"/>
              </a:buClr>
              <a:buSzPts val="13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1"/>
          <p:cNvSpPr txBox="1">
            <a:spLocks noGrp="1"/>
          </p:cNvSpPr>
          <p:nvPr>
            <p:ph type="dt" idx="10"/>
          </p:nvPr>
        </p:nvSpPr>
        <p:spPr>
          <a:xfrm>
            <a:off x="76200" y="6069012"/>
            <a:ext cx="2057400" cy="685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1"/>
          <p:cNvSpPr txBox="1">
            <a:spLocks noGrp="1"/>
          </p:cNvSpPr>
          <p:nvPr>
            <p:ph type="ftr" idx="11"/>
          </p:nvPr>
        </p:nvSpPr>
        <p:spPr>
          <a:xfrm>
            <a:off x="2085975" y="236537"/>
            <a:ext cx="58674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444D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7" name="Google Shape;17;p1"/>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444D26"/>
              </a:buClr>
              <a:buSzPts val="1400"/>
              <a:buFont typeface="Times New Roman"/>
              <a:buNone/>
              <a:defRPr sz="1400" b="1" i="0" u="none" strike="noStrike" cap="none">
                <a:solidFill>
                  <a:srgbClr val="444D26"/>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612775" y="128850"/>
            <a:ext cx="8153400" cy="836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DD7E0E"/>
              </a:buClr>
              <a:buSzPts val="1900"/>
              <a:buFont typeface="Arial Rounded"/>
              <a:buNone/>
              <a:defRPr sz="3800" b="1" i="0" u="none" strike="noStrike" cap="none">
                <a:solidFill>
                  <a:srgbClr val="DD7E0E"/>
                </a:solidFill>
                <a:latin typeface="Arial Rounded"/>
                <a:ea typeface="Arial Rounded"/>
                <a:cs typeface="Arial Rounded"/>
                <a:sym typeface="Arial Rounded"/>
              </a:defRPr>
            </a:lvl1pPr>
            <a:lvl2pPr marR="0" lvl="1"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28" name="Google Shape;28;p4"/>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87350" algn="l" rtl="0">
              <a:lnSpc>
                <a:spcPct val="115000"/>
              </a:lnSpc>
              <a:spcBef>
                <a:spcPts val="525"/>
              </a:spcBef>
              <a:spcAft>
                <a:spcPts val="0"/>
              </a:spcAft>
              <a:buClr>
                <a:schemeClr val="accent2"/>
              </a:buClr>
              <a:buSzPts val="2500"/>
              <a:buFont typeface="Merriweather"/>
              <a:buChar char="◻"/>
              <a:defRPr sz="2500" i="0" u="none" strike="noStrike" cap="none">
                <a:solidFill>
                  <a:schemeClr val="dk1"/>
                </a:solidFill>
                <a:latin typeface="Merriweather"/>
                <a:ea typeface="Merriweather"/>
                <a:cs typeface="Merriweather"/>
                <a:sym typeface="Merriweather"/>
              </a:defRPr>
            </a:lvl1pPr>
            <a:lvl2pPr marL="914400" marR="0" lvl="1" indent="-381000" algn="l" rtl="0">
              <a:lnSpc>
                <a:spcPct val="115000"/>
              </a:lnSpc>
              <a:spcBef>
                <a:spcPts val="413"/>
              </a:spcBef>
              <a:spcAft>
                <a:spcPts val="0"/>
              </a:spcAft>
              <a:buClr>
                <a:schemeClr val="accent1"/>
              </a:buClr>
              <a:buSzPts val="2400"/>
              <a:buFont typeface="Merriweather"/>
              <a:buChar char="🞑"/>
              <a:defRPr sz="2400" i="0" u="none" strike="noStrike" cap="none">
                <a:solidFill>
                  <a:schemeClr val="dk1"/>
                </a:solidFill>
                <a:latin typeface="Merriweather"/>
                <a:ea typeface="Merriweather"/>
                <a:cs typeface="Merriweather"/>
                <a:sym typeface="Merriweather"/>
              </a:defRPr>
            </a:lvl2pPr>
            <a:lvl3pPr marL="1371600" marR="0" lvl="2" indent="-381000" algn="l" rtl="0">
              <a:lnSpc>
                <a:spcPct val="115000"/>
              </a:lnSpc>
              <a:spcBef>
                <a:spcPts val="375"/>
              </a:spcBef>
              <a:spcAft>
                <a:spcPts val="0"/>
              </a:spcAft>
              <a:buClr>
                <a:schemeClr val="accent2"/>
              </a:buClr>
              <a:buSzPts val="2400"/>
              <a:buFont typeface="Merriweather"/>
              <a:buChar char="■"/>
              <a:defRPr sz="2400" i="0" u="none" strike="noStrike" cap="none">
                <a:solidFill>
                  <a:schemeClr val="dk1"/>
                </a:solidFill>
                <a:latin typeface="Merriweather"/>
                <a:ea typeface="Merriweather"/>
                <a:cs typeface="Merriweather"/>
                <a:sym typeface="Merriweather"/>
              </a:defRPr>
            </a:lvl3pPr>
            <a:lvl4pPr marL="1828800" marR="0" lvl="3" indent="-381000" algn="l" rtl="0">
              <a:lnSpc>
                <a:spcPct val="115000"/>
              </a:lnSpc>
              <a:spcBef>
                <a:spcPts val="300"/>
              </a:spcBef>
              <a:spcAft>
                <a:spcPts val="0"/>
              </a:spcAft>
              <a:buClr>
                <a:srgbClr val="E7BC29"/>
              </a:buClr>
              <a:buSzPts val="2400"/>
              <a:buFont typeface="Merriweather"/>
              <a:buChar char="■"/>
              <a:defRPr sz="2400" i="0" u="none" strike="noStrike" cap="none">
                <a:solidFill>
                  <a:schemeClr val="dk1"/>
                </a:solidFill>
                <a:latin typeface="Merriweather"/>
                <a:ea typeface="Merriweather"/>
                <a:cs typeface="Merriweather"/>
                <a:sym typeface="Merriweather"/>
              </a:defRPr>
            </a:lvl4pPr>
            <a:lvl5pPr marL="2286000" marR="0" lvl="4" indent="-381000" algn="l" rtl="0">
              <a:lnSpc>
                <a:spcPct val="115000"/>
              </a:lnSpc>
              <a:spcBef>
                <a:spcPts val="300"/>
              </a:spcBef>
              <a:spcAft>
                <a:spcPts val="0"/>
              </a:spcAft>
              <a:buClr>
                <a:srgbClr val="D092A7"/>
              </a:buClr>
              <a:buSzPts val="2400"/>
              <a:buFont typeface="Merriweather"/>
              <a:buChar char="■"/>
              <a:defRPr sz="2400" i="0" u="none" strike="noStrike" cap="none">
                <a:solidFill>
                  <a:schemeClr val="dk1"/>
                </a:solidFill>
                <a:latin typeface="Merriweather"/>
                <a:ea typeface="Merriweather"/>
                <a:cs typeface="Merriweather"/>
                <a:sym typeface="Merriweather"/>
              </a:defRPr>
            </a:lvl5pPr>
            <a:lvl6pPr marL="2743200" marR="0" lvl="5" indent="-381000" algn="l" rtl="0">
              <a:lnSpc>
                <a:spcPct val="115000"/>
              </a:lnSpc>
              <a:spcBef>
                <a:spcPts val="270"/>
              </a:spcBef>
              <a:spcAft>
                <a:spcPts val="0"/>
              </a:spcAft>
              <a:buClr>
                <a:schemeClr val="accent1"/>
              </a:buClr>
              <a:buSzPts val="2400"/>
              <a:buFont typeface="Merriweather"/>
              <a:buChar char="▪"/>
              <a:defRPr sz="2400" i="0" u="none" strike="noStrike" cap="none">
                <a:solidFill>
                  <a:schemeClr val="dk1"/>
                </a:solidFill>
                <a:latin typeface="Merriweather"/>
                <a:ea typeface="Merriweather"/>
                <a:cs typeface="Merriweather"/>
                <a:sym typeface="Merriweather"/>
              </a:defRPr>
            </a:lvl6pPr>
            <a:lvl7pPr marL="3200400" marR="0" lvl="6" indent="-381000" algn="l" rtl="0">
              <a:lnSpc>
                <a:spcPct val="115000"/>
              </a:lnSpc>
              <a:spcBef>
                <a:spcPts val="270"/>
              </a:spcBef>
              <a:spcAft>
                <a:spcPts val="0"/>
              </a:spcAft>
              <a:buClr>
                <a:schemeClr val="accent2"/>
              </a:buClr>
              <a:buSzPts val="2400"/>
              <a:buFont typeface="Merriweather"/>
              <a:buChar char="▪"/>
              <a:defRPr sz="2400" i="0" u="none" strike="noStrike" cap="none">
                <a:solidFill>
                  <a:schemeClr val="dk1"/>
                </a:solidFill>
                <a:latin typeface="Merriweather"/>
                <a:ea typeface="Merriweather"/>
                <a:cs typeface="Merriweather"/>
                <a:sym typeface="Merriweather"/>
              </a:defRPr>
            </a:lvl7pPr>
            <a:lvl8pPr marL="3657600" marR="0" lvl="7" indent="-381000" algn="l" rtl="0">
              <a:lnSpc>
                <a:spcPct val="115000"/>
              </a:lnSpc>
              <a:spcBef>
                <a:spcPts val="270"/>
              </a:spcBef>
              <a:spcAft>
                <a:spcPts val="0"/>
              </a:spcAft>
              <a:buClr>
                <a:schemeClr val="accent3"/>
              </a:buClr>
              <a:buSzPts val="2400"/>
              <a:buFont typeface="Merriweather"/>
              <a:buChar char="▪"/>
              <a:defRPr sz="2400" i="0" u="none" strike="noStrike" cap="none">
                <a:solidFill>
                  <a:schemeClr val="dk1"/>
                </a:solidFill>
                <a:latin typeface="Merriweather"/>
                <a:ea typeface="Merriweather"/>
                <a:cs typeface="Merriweather"/>
                <a:sym typeface="Merriweather"/>
              </a:defRPr>
            </a:lvl8pPr>
            <a:lvl9pPr marL="4114800" marR="0" lvl="8" indent="-381000" algn="l" rtl="0">
              <a:lnSpc>
                <a:spcPct val="115000"/>
              </a:lnSpc>
              <a:spcBef>
                <a:spcPts val="270"/>
              </a:spcBef>
              <a:spcAft>
                <a:spcPts val="0"/>
              </a:spcAft>
              <a:buClr>
                <a:schemeClr val="accent4"/>
              </a:buClr>
              <a:buSzPts val="2400"/>
              <a:buFont typeface="Merriweather"/>
              <a:buChar char="▪"/>
              <a:defRPr sz="2400" i="0" u="none" strike="noStrike" cap="none">
                <a:solidFill>
                  <a:schemeClr val="dk1"/>
                </a:solidFill>
                <a:latin typeface="Merriweather"/>
                <a:ea typeface="Merriweather"/>
                <a:cs typeface="Merriweather"/>
                <a:sym typeface="Merriweather"/>
              </a:defRPr>
            </a:lvl9pPr>
          </a:lstStyle>
          <a:p>
            <a:endParaRPr/>
          </a:p>
        </p:txBody>
      </p:sp>
      <p:sp>
        <p:nvSpPr>
          <p:cNvPr id="29" name="Google Shape;29;p4"/>
          <p:cNvSpPr txBox="1"/>
          <p:nvPr/>
        </p:nvSpPr>
        <p:spPr>
          <a:xfrm>
            <a:off x="0" y="1235075"/>
            <a:ext cx="9144000" cy="3190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0" name="Google Shape;30;p4"/>
          <p:cNvSpPr txBox="1"/>
          <p:nvPr/>
        </p:nvSpPr>
        <p:spPr>
          <a:xfrm>
            <a:off x="0" y="1279525"/>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1" name="Google Shape;31;p4"/>
          <p:cNvSpPr txBox="1"/>
          <p:nvPr/>
        </p:nvSpPr>
        <p:spPr>
          <a:xfrm>
            <a:off x="590550" y="1279525"/>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2" name="Google Shape;32;p4"/>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Merriweather"/>
                <a:ea typeface="Merriweather"/>
                <a:cs typeface="Merriweather"/>
                <a:sym typeface="Merriweather"/>
              </a:defRPr>
            </a:lvl1pPr>
            <a:lvl2pPr marL="0" marR="0" lvl="1"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Merriweather"/>
                <a:ea typeface="Merriweather"/>
                <a:cs typeface="Merriweather"/>
                <a:sym typeface="Merriweather"/>
              </a:defRPr>
            </a:lvl2pPr>
            <a:lvl3pPr marL="0" marR="0" lvl="2"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Merriweather"/>
                <a:ea typeface="Merriweather"/>
                <a:cs typeface="Merriweather"/>
                <a:sym typeface="Merriweather"/>
              </a:defRPr>
            </a:lvl3pPr>
            <a:lvl4pPr marL="0" marR="0" lvl="3"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Merriweather"/>
                <a:ea typeface="Merriweather"/>
                <a:cs typeface="Merriweather"/>
                <a:sym typeface="Merriweather"/>
              </a:defRPr>
            </a:lvl4pPr>
            <a:lvl5pPr marL="0" marR="0" lvl="4"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Merriweather"/>
                <a:ea typeface="Merriweather"/>
                <a:cs typeface="Merriweather"/>
                <a:sym typeface="Merriweather"/>
              </a:defRPr>
            </a:lvl5pPr>
            <a:lvl6pPr marL="0" marR="0" lvl="5"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Merriweather"/>
                <a:ea typeface="Merriweather"/>
                <a:cs typeface="Merriweather"/>
                <a:sym typeface="Merriweather"/>
              </a:defRPr>
            </a:lvl6pPr>
            <a:lvl7pPr marL="0" marR="0" lvl="6"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Merriweather"/>
                <a:ea typeface="Merriweather"/>
                <a:cs typeface="Merriweather"/>
                <a:sym typeface="Merriweather"/>
              </a:defRPr>
            </a:lvl7pPr>
            <a:lvl8pPr marL="0" marR="0" lvl="7"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Merriweather"/>
                <a:ea typeface="Merriweather"/>
                <a:cs typeface="Merriweather"/>
                <a:sym typeface="Merriweather"/>
              </a:defRPr>
            </a:lvl8pPr>
            <a:lvl9pPr marL="0" marR="0" lvl="8"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Merriweather"/>
                <a:ea typeface="Merriweather"/>
                <a:cs typeface="Merriweather"/>
                <a:sym typeface="Merriweather"/>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
        <p:nvSpPr>
          <p:cNvPr id="33" name="Google Shape;33;p4"/>
          <p:cNvSpPr txBox="1"/>
          <p:nvPr/>
        </p:nvSpPr>
        <p:spPr>
          <a:xfrm>
            <a:off x="2691600" y="6348350"/>
            <a:ext cx="33216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CC4125"/>
                </a:solidFill>
                <a:latin typeface="Merriweather"/>
                <a:ea typeface="Merriweather"/>
                <a:cs typeface="Merriweather"/>
                <a:sym typeface="Merriweather"/>
              </a:rPr>
              <a:t>AIML /DS JAGLI</a:t>
            </a:r>
            <a:endParaRPr>
              <a:solidFill>
                <a:srgbClr val="CC4125"/>
              </a:solidFill>
              <a:latin typeface="Merriweather"/>
              <a:ea typeface="Merriweather"/>
              <a:cs typeface="Merriweather"/>
              <a:sym typeface="Merriweather"/>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p:nvPr/>
        </p:nvSpPr>
        <p:spPr>
          <a:xfrm>
            <a:off x="0" y="1235075"/>
            <a:ext cx="9144000" cy="3190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5" name="Google Shape;45;p8"/>
          <p:cNvSpPr txBox="1"/>
          <p:nvPr/>
        </p:nvSpPr>
        <p:spPr>
          <a:xfrm>
            <a:off x="0" y="1279525"/>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6" name="Google Shape;46;p8"/>
          <p:cNvSpPr txBox="1"/>
          <p:nvPr/>
        </p:nvSpPr>
        <p:spPr>
          <a:xfrm>
            <a:off x="590550" y="1279525"/>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7" name="Google Shape;47;p8"/>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33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48" name="Google Shape;48;p8"/>
          <p:cNvSpPr txBox="1">
            <a:spLocks noGrp="1"/>
          </p:cNvSpPr>
          <p:nvPr>
            <p:ph type="body" idx="1"/>
          </p:nvPr>
        </p:nvSpPr>
        <p:spPr>
          <a:xfrm>
            <a:off x="612775" y="1600200"/>
            <a:ext cx="8153400" cy="4525962"/>
          </a:xfrm>
          <a:prstGeom prst="rect">
            <a:avLst/>
          </a:prstGeom>
          <a:noFill/>
          <a:ln>
            <a:noFill/>
          </a:ln>
        </p:spPr>
        <p:txBody>
          <a:bodyPr spcFirstLastPara="1" wrap="square" lIns="91425" tIns="45700" rIns="91425" bIns="45700" anchor="t" anchorCtr="0">
            <a:noAutofit/>
          </a:bodyPr>
          <a:lstStyle>
            <a:lvl1pPr marL="457200" marR="0" lvl="0" indent="-308610" algn="l" rtl="0">
              <a:lnSpc>
                <a:spcPct val="100000"/>
              </a:lnSpc>
              <a:spcBef>
                <a:spcPts val="525"/>
              </a:spcBef>
              <a:spcAft>
                <a:spcPts val="0"/>
              </a:spcAft>
              <a:buClr>
                <a:schemeClr val="accent2"/>
              </a:buClr>
              <a:buSzPts val="1260"/>
              <a:buFont typeface="Noto Sans Symbols"/>
              <a:buChar char="◻"/>
              <a:defRPr sz="2100" b="0" i="0" u="none" strike="noStrike" cap="none">
                <a:solidFill>
                  <a:schemeClr val="dk1"/>
                </a:solidFill>
                <a:latin typeface="Times New Roman"/>
                <a:ea typeface="Times New Roman"/>
                <a:cs typeface="Times New Roman"/>
                <a:sym typeface="Times New Roman"/>
              </a:defRPr>
            </a:lvl1pPr>
            <a:lvl2pPr marL="914400" marR="0" lvl="1" indent="-313055" algn="l" rtl="0">
              <a:lnSpc>
                <a:spcPct val="100000"/>
              </a:lnSpc>
              <a:spcBef>
                <a:spcPts val="413"/>
              </a:spcBef>
              <a:spcAft>
                <a:spcPts val="0"/>
              </a:spcAft>
              <a:buClr>
                <a:schemeClr val="accent1"/>
              </a:buClr>
              <a:buSzPts val="1330"/>
              <a:buFont typeface="Noto Sans Symbols"/>
              <a:buChar char="🞑"/>
              <a:defRPr sz="1900" b="0" i="0" u="none" strike="noStrike" cap="none">
                <a:solidFill>
                  <a:schemeClr val="dk1"/>
                </a:solidFill>
                <a:latin typeface="Times New Roman"/>
                <a:ea typeface="Times New Roman"/>
                <a:cs typeface="Times New Roman"/>
                <a:sym typeface="Times New Roman"/>
              </a:defRPr>
            </a:lvl2pPr>
            <a:lvl3pPr marL="1371600" marR="0" lvl="2" indent="-309562" algn="l" rtl="0">
              <a:lnSpc>
                <a:spcPct val="100000"/>
              </a:lnSpc>
              <a:spcBef>
                <a:spcPts val="375"/>
              </a:spcBef>
              <a:spcAft>
                <a:spcPts val="0"/>
              </a:spcAft>
              <a:buClr>
                <a:schemeClr val="accent2"/>
              </a:buClr>
              <a:buSzPts val="1275"/>
              <a:buFont typeface="Noto Sans Symbols"/>
              <a:buChar char="■"/>
              <a:defRPr sz="1700" b="0" i="0" u="none" strike="noStrike" cap="none">
                <a:solidFill>
                  <a:schemeClr val="dk1"/>
                </a:solidFill>
                <a:latin typeface="Times New Roman"/>
                <a:ea typeface="Times New Roman"/>
                <a:cs typeface="Times New Roman"/>
                <a:sym typeface="Times New Roman"/>
              </a:defRPr>
            </a:lvl3pPr>
            <a:lvl4pPr marL="1828800" marR="0" lvl="3" indent="-300037" algn="l" rtl="0">
              <a:lnSpc>
                <a:spcPct val="100000"/>
              </a:lnSpc>
              <a:spcBef>
                <a:spcPts val="300"/>
              </a:spcBef>
              <a:spcAft>
                <a:spcPts val="0"/>
              </a:spcAft>
              <a:buClr>
                <a:srgbClr val="E7BC29"/>
              </a:buClr>
              <a:buSzPts val="1125"/>
              <a:buFont typeface="Noto Sans Symbols"/>
              <a:buChar char="■"/>
              <a:defRPr sz="1500" b="0" i="0" u="none" strike="noStrike" cap="none">
                <a:solidFill>
                  <a:schemeClr val="dk1"/>
                </a:solidFill>
                <a:latin typeface="Times New Roman"/>
                <a:ea typeface="Times New Roman"/>
                <a:cs typeface="Times New Roman"/>
                <a:sym typeface="Times New Roman"/>
              </a:defRPr>
            </a:lvl4pPr>
            <a:lvl5pPr marL="2286000" marR="0" lvl="4" indent="-290512" algn="l" rtl="0">
              <a:lnSpc>
                <a:spcPct val="100000"/>
              </a:lnSpc>
              <a:spcBef>
                <a:spcPts val="300"/>
              </a:spcBef>
              <a:spcAft>
                <a:spcPts val="0"/>
              </a:spcAft>
              <a:buClr>
                <a:srgbClr val="D092A7"/>
              </a:buClr>
              <a:buSzPts val="975"/>
              <a:buFont typeface="Noto Sans Symbols"/>
              <a:buChar char="■"/>
              <a:defRPr sz="1500" b="0" i="0" u="none" strike="noStrike" cap="none">
                <a:solidFill>
                  <a:schemeClr val="dk1"/>
                </a:solidFill>
                <a:latin typeface="Times New Roman"/>
                <a:ea typeface="Times New Roman"/>
                <a:cs typeface="Times New Roman"/>
                <a:sym typeface="Times New Roman"/>
              </a:defRPr>
            </a:lvl5pPr>
            <a:lvl6pPr marL="2743200" marR="0" lvl="5" indent="-314325" algn="l" rtl="0">
              <a:lnSpc>
                <a:spcPct val="100000"/>
              </a:lnSpc>
              <a:spcBef>
                <a:spcPts val="270"/>
              </a:spcBef>
              <a:spcAft>
                <a:spcPts val="0"/>
              </a:spcAft>
              <a:buClr>
                <a:schemeClr val="accent1"/>
              </a:buClr>
              <a:buSzPts val="1350"/>
              <a:buFont typeface="Noto Sans Symbols"/>
              <a:buChar char="▪"/>
              <a:defRPr sz="1350" b="0" i="0" u="none" strike="noStrike" cap="none">
                <a:solidFill>
                  <a:schemeClr val="dk1"/>
                </a:solidFill>
                <a:latin typeface="Times New Roman"/>
                <a:ea typeface="Times New Roman"/>
                <a:cs typeface="Times New Roman"/>
                <a:sym typeface="Times New Roman"/>
              </a:defRPr>
            </a:lvl6pPr>
            <a:lvl7pPr marL="3200400" marR="0" lvl="6" indent="-314325" algn="l" rtl="0">
              <a:lnSpc>
                <a:spcPct val="100000"/>
              </a:lnSpc>
              <a:spcBef>
                <a:spcPts val="270"/>
              </a:spcBef>
              <a:spcAft>
                <a:spcPts val="0"/>
              </a:spcAft>
              <a:buClr>
                <a:schemeClr val="accent2"/>
              </a:buClr>
              <a:buSzPts val="1350"/>
              <a:buFont typeface="Noto Sans Symbols"/>
              <a:buChar char="▪"/>
              <a:defRPr sz="1350" b="0" i="0" u="none" strike="noStrike" cap="none">
                <a:solidFill>
                  <a:schemeClr val="dk1"/>
                </a:solidFill>
                <a:latin typeface="Times New Roman"/>
                <a:ea typeface="Times New Roman"/>
                <a:cs typeface="Times New Roman"/>
                <a:sym typeface="Times New Roman"/>
              </a:defRPr>
            </a:lvl7pPr>
            <a:lvl8pPr marL="3657600" marR="0" lvl="7" indent="-314325" algn="l" rtl="0">
              <a:lnSpc>
                <a:spcPct val="100000"/>
              </a:lnSpc>
              <a:spcBef>
                <a:spcPts val="270"/>
              </a:spcBef>
              <a:spcAft>
                <a:spcPts val="0"/>
              </a:spcAft>
              <a:buClr>
                <a:schemeClr val="accent3"/>
              </a:buClr>
              <a:buSzPts val="1350"/>
              <a:buFont typeface="Noto Sans Symbols"/>
              <a:buChar char="▪"/>
              <a:defRPr sz="1350" b="0" i="0" u="none" strike="noStrike" cap="none">
                <a:solidFill>
                  <a:schemeClr val="dk1"/>
                </a:solidFill>
                <a:latin typeface="Times New Roman"/>
                <a:ea typeface="Times New Roman"/>
                <a:cs typeface="Times New Roman"/>
                <a:sym typeface="Times New Roman"/>
              </a:defRPr>
            </a:lvl8pPr>
            <a:lvl9pPr marL="4114800" marR="0" lvl="8" indent="-314325" algn="l" rtl="0">
              <a:lnSpc>
                <a:spcPct val="100000"/>
              </a:lnSpc>
              <a:spcBef>
                <a:spcPts val="270"/>
              </a:spcBef>
              <a:spcAft>
                <a:spcPts val="0"/>
              </a:spcAft>
              <a:buClr>
                <a:schemeClr val="accent4"/>
              </a:buClr>
              <a:buSzPts val="1350"/>
              <a:buFont typeface="Noto Sans Symbols"/>
              <a:buChar char="▪"/>
              <a:defRPr sz="135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0" y="1271587"/>
            <a:ext cx="533400" cy="2444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FFFFFF"/>
              </a:buClr>
              <a:buSzPts val="1000"/>
              <a:buFont typeface="Times New Roman"/>
              <a:buNone/>
              <a:defRPr sz="1000" b="1" i="0" u="none" strike="noStrike" cap="none">
                <a:solidFill>
                  <a:srgbClr val="FFFFFF"/>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sz="1400" b="0">
              <a:solidFill>
                <a:srgbClr val="000000"/>
              </a:solidFill>
              <a:latin typeface="Arial"/>
              <a:ea typeface="Arial"/>
              <a:cs typeface="Arial"/>
              <a:sym typeface="Arial"/>
            </a:endParaRPr>
          </a:p>
        </p:txBody>
      </p:sp>
      <p:sp>
        <p:nvSpPr>
          <p:cNvPr id="51" name="Google Shape;51;p8"/>
          <p:cNvSpPr txBox="1">
            <a:spLocks noGrp="1"/>
          </p:cNvSpPr>
          <p:nvPr>
            <p:ph type="ftr" idx="11"/>
          </p:nvPr>
        </p:nvSpPr>
        <p:spPr>
          <a:xfrm>
            <a:off x="609600" y="6248400"/>
            <a:ext cx="542131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p:nvPr/>
        </p:nvSpPr>
        <p:spPr>
          <a:xfrm>
            <a:off x="76200" y="6069012"/>
            <a:ext cx="20574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66" name="Google Shape;66;p10"/>
          <p:cNvSpPr txBox="1"/>
          <p:nvPr/>
        </p:nvSpPr>
        <p:spPr>
          <a:xfrm>
            <a:off x="2085975" y="236537"/>
            <a:ext cx="586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444D26"/>
              </a:buClr>
              <a:buSzPts val="1400"/>
              <a:buFont typeface="Arial"/>
              <a:buNone/>
            </a:pPr>
            <a:r>
              <a:rPr lang="en-US" sz="1400" b="0" i="0" u="none" strike="noStrike" cap="none">
                <a:solidFill>
                  <a:srgbClr val="444D26"/>
                </a:solidFill>
                <a:latin typeface="Arial"/>
                <a:ea typeface="Arial"/>
                <a:cs typeface="Arial"/>
                <a:sym typeface="Arial"/>
              </a:rPr>
              <a:t>AISC/DS JAGLI</a:t>
            </a:r>
            <a:endParaRPr sz="1400" b="0" i="0" u="none" strike="noStrike" cap="none">
              <a:solidFill>
                <a:srgbClr val="000000"/>
              </a:solidFill>
              <a:latin typeface="Arial"/>
              <a:ea typeface="Arial"/>
              <a:cs typeface="Arial"/>
              <a:sym typeface="Arial"/>
            </a:endParaRPr>
          </a:p>
        </p:txBody>
      </p:sp>
      <p:sp>
        <p:nvSpPr>
          <p:cNvPr id="67" name="Google Shape;67;p10"/>
          <p:cNvSpPr txBox="1"/>
          <p:nvPr/>
        </p:nvSpPr>
        <p:spPr>
          <a:xfrm>
            <a:off x="8001000" y="228600"/>
            <a:ext cx="838200" cy="3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44D26"/>
              </a:buClr>
              <a:buSzPts val="1400"/>
              <a:buFont typeface="Times New Roman"/>
              <a:buNone/>
            </a:pPr>
            <a:fld id="{00000000-1234-1234-1234-123412341234}" type="slidenum">
              <a:rPr lang="en-US" sz="1400" b="1" i="0" u="none" strike="noStrike" cap="none">
                <a:solidFill>
                  <a:srgbClr val="444D26"/>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68" name="Google Shape;68;p10"/>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Algerian"/>
              <a:buNone/>
            </a:pPr>
            <a:r>
              <a:rPr lang="en-US" sz="3600" b="0" i="0" u="none">
                <a:solidFill>
                  <a:schemeClr val="dk2"/>
                </a:solidFill>
                <a:latin typeface="Algerian"/>
                <a:ea typeface="Algerian"/>
                <a:cs typeface="Algerian"/>
                <a:sym typeface="Algerian"/>
              </a:rPr>
              <a:t>INTRODUCTION TO ARTIFICIAL INTELLIGENCE </a:t>
            </a:r>
            <a:endParaRPr/>
          </a:p>
        </p:txBody>
      </p:sp>
      <p:sp>
        <p:nvSpPr>
          <p:cNvPr id="69" name="Google Shape;69;p10"/>
          <p:cNvSpPr txBox="1">
            <a:spLocks noGrp="1"/>
          </p:cNvSpPr>
          <p:nvPr>
            <p:ph type="subTitle" idx="1"/>
          </p:nvPr>
        </p:nvSpPr>
        <p:spPr>
          <a:xfrm>
            <a:off x="2362200" y="6049962"/>
            <a:ext cx="6705600" cy="685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680"/>
              <a:buNone/>
            </a:pPr>
            <a:r>
              <a:rPr lang="en-US" sz="2800" b="0" i="0" u="none">
                <a:solidFill>
                  <a:srgbClr val="FFFFFF"/>
                </a:solidFill>
                <a:latin typeface="Times New Roman"/>
                <a:ea typeface="Times New Roman"/>
                <a:cs typeface="Times New Roman"/>
                <a:sym typeface="Times New Roman"/>
              </a:rPr>
              <a:t>Module 1</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6" name="Google Shape;146;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10</a:t>
            </a:fld>
            <a:endParaRPr/>
          </a:p>
        </p:txBody>
      </p:sp>
      <p:sp>
        <p:nvSpPr>
          <p:cNvPr id="142" name="Google Shape;142;p19"/>
          <p:cNvSpPr txBox="1">
            <a:spLocks noGrp="1"/>
          </p:cNvSpPr>
          <p:nvPr>
            <p:ph type="title" idx="4294967295"/>
          </p:nvPr>
        </p:nvSpPr>
        <p:spPr>
          <a:xfrm>
            <a:off x="990600" y="273050"/>
            <a:ext cx="8153400" cy="8699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300"/>
              <a:buFont typeface="Arial"/>
              <a:buNone/>
            </a:pPr>
            <a:r>
              <a:rPr lang="en-US" sz="4900" b="0" i="0" u="none"/>
              <a:t>Grading</a:t>
            </a:r>
            <a:endParaRPr sz="5400"/>
          </a:p>
        </p:txBody>
      </p:sp>
      <p:sp>
        <p:nvSpPr>
          <p:cNvPr id="144" name="Google Shape;144;p19"/>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45" name="Google Shape;145;p19"/>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212781587"/>
              </p:ext>
            </p:extLst>
          </p:nvPr>
        </p:nvGraphicFramePr>
        <p:xfrm>
          <a:off x="533399" y="1516063"/>
          <a:ext cx="8229602" cy="5134209"/>
        </p:xfrm>
        <a:graphic>
          <a:graphicData uri="http://schemas.openxmlformats.org/drawingml/2006/table">
            <a:tbl>
              <a:tblPr/>
              <a:tblGrid>
                <a:gridCol w="709012"/>
                <a:gridCol w="6406428"/>
                <a:gridCol w="1114162"/>
              </a:tblGrid>
              <a:tr h="456330">
                <a:tc>
                  <a:txBody>
                    <a:bodyPr/>
                    <a:lstStyle/>
                    <a:p>
                      <a:pPr algn="ctr" rtl="0" fontAlgn="ctr">
                        <a:spcBef>
                          <a:spcPts val="0"/>
                        </a:spcBef>
                        <a:spcAft>
                          <a:spcPts val="0"/>
                        </a:spcAft>
                      </a:pPr>
                      <a:r>
                        <a:rPr lang="en-IN" sz="1800" b="1" i="0" u="none" strike="noStrike" dirty="0">
                          <a:solidFill>
                            <a:srgbClr val="000000"/>
                          </a:solidFill>
                          <a:effectLst/>
                          <a:latin typeface="+mn-lt"/>
                        </a:rPr>
                        <a:t>Sr.no</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1" i="0" u="none" strike="noStrike" dirty="0">
                          <a:solidFill>
                            <a:srgbClr val="000000"/>
                          </a:solidFill>
                          <a:effectLst/>
                          <a:latin typeface="+mn-lt"/>
                        </a:rPr>
                        <a:t>Rubrics</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1" i="0" u="none" strike="noStrike">
                          <a:solidFill>
                            <a:srgbClr val="000000"/>
                          </a:solidFill>
                          <a:effectLst/>
                          <a:latin typeface="+mn-lt"/>
                        </a:rPr>
                        <a:t>Marks</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r>
              <a:tr h="725640">
                <a:tc>
                  <a:txBody>
                    <a:bodyPr/>
                    <a:lstStyle/>
                    <a:p>
                      <a:pPr algn="ctr" rtl="0" fontAlgn="ctr">
                        <a:spcBef>
                          <a:spcPts val="0"/>
                        </a:spcBef>
                        <a:spcAft>
                          <a:spcPts val="0"/>
                        </a:spcAft>
                      </a:pPr>
                      <a:r>
                        <a:rPr lang="en-IN" sz="1800" b="0" i="0" u="none" strike="noStrike">
                          <a:solidFill>
                            <a:srgbClr val="000000"/>
                          </a:solidFill>
                          <a:effectLst/>
                          <a:latin typeface="+mn-lt"/>
                        </a:rPr>
                        <a:t>1.</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800" b="0" i="0" u="none" strike="noStrike" dirty="0">
                          <a:solidFill>
                            <a:srgbClr val="000000"/>
                          </a:solidFill>
                          <a:effectLst/>
                          <a:latin typeface="+mn-lt"/>
                        </a:rPr>
                        <a:t>*Certificate course for 4 weeks or more:-</a:t>
                      </a:r>
                      <a:endParaRPr lang="en-US" sz="1800" dirty="0">
                        <a:effectLst/>
                        <a:latin typeface="+mn-lt"/>
                      </a:endParaRPr>
                    </a:p>
                    <a:p>
                      <a:pPr rtl="0" fontAlgn="ctr">
                        <a:spcBef>
                          <a:spcPts val="0"/>
                        </a:spcBef>
                        <a:spcAft>
                          <a:spcPts val="0"/>
                        </a:spcAft>
                      </a:pPr>
                      <a:r>
                        <a:rPr lang="en-US" sz="1800" b="0" i="0" u="none" strike="noStrike" dirty="0">
                          <a:solidFill>
                            <a:srgbClr val="000000"/>
                          </a:solidFill>
                          <a:effectLst/>
                          <a:latin typeface="+mn-lt"/>
                        </a:rPr>
                        <a:t>NPTEL/ Coursera/ </a:t>
                      </a:r>
                      <a:r>
                        <a:rPr lang="en-US" sz="1800" b="0" i="0" u="none" strike="noStrike" dirty="0" err="1">
                          <a:solidFill>
                            <a:srgbClr val="000000"/>
                          </a:solidFill>
                          <a:effectLst/>
                          <a:latin typeface="+mn-lt"/>
                        </a:rPr>
                        <a:t>Udemy</a:t>
                      </a:r>
                      <a:r>
                        <a:rPr lang="en-US" sz="1800" b="0" i="0" u="none" strike="noStrike" dirty="0">
                          <a:solidFill>
                            <a:srgbClr val="000000"/>
                          </a:solidFill>
                          <a:effectLst/>
                          <a:latin typeface="+mn-lt"/>
                        </a:rPr>
                        <a:t>/any MOOC</a:t>
                      </a:r>
                      <a:endParaRPr lang="en-US"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0" i="0" u="none" strike="noStrike">
                          <a:solidFill>
                            <a:srgbClr val="000000"/>
                          </a:solidFill>
                          <a:effectLst/>
                          <a:latin typeface="+mn-lt"/>
                        </a:rPr>
                        <a:t>10 marks</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r>
              <a:tr h="456330">
                <a:tc>
                  <a:txBody>
                    <a:bodyPr/>
                    <a:lstStyle/>
                    <a:p>
                      <a:pPr algn="ctr" rtl="0" fontAlgn="ctr">
                        <a:spcBef>
                          <a:spcPts val="0"/>
                        </a:spcBef>
                        <a:spcAft>
                          <a:spcPts val="0"/>
                        </a:spcAft>
                      </a:pPr>
                      <a:r>
                        <a:rPr lang="en-IN" sz="1800" b="0" i="0" u="none" strike="noStrike">
                          <a:solidFill>
                            <a:srgbClr val="000000"/>
                          </a:solidFill>
                          <a:effectLst/>
                          <a:latin typeface="+mn-lt"/>
                        </a:rPr>
                        <a:t>2.</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1800" b="0" i="0" u="none" strike="noStrike" dirty="0">
                          <a:solidFill>
                            <a:srgbClr val="000000"/>
                          </a:solidFill>
                          <a:effectLst/>
                          <a:latin typeface="+mn-lt"/>
                        </a:rPr>
                        <a:t>Wins in the event/competition/hackathon</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0" i="0" u="none" strike="noStrike" dirty="0">
                          <a:solidFill>
                            <a:srgbClr val="000000"/>
                          </a:solidFill>
                          <a:effectLst/>
                          <a:latin typeface="+mn-lt"/>
                        </a:rPr>
                        <a:t>10 marks</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r>
              <a:tr h="456330">
                <a:tc>
                  <a:txBody>
                    <a:bodyPr/>
                    <a:lstStyle/>
                    <a:p>
                      <a:pPr algn="ctr" rtl="0" fontAlgn="ctr">
                        <a:spcBef>
                          <a:spcPts val="0"/>
                        </a:spcBef>
                        <a:spcAft>
                          <a:spcPts val="0"/>
                        </a:spcAft>
                      </a:pPr>
                      <a:r>
                        <a:rPr lang="en-IN" sz="1800" b="0" i="0" u="none" strike="noStrike">
                          <a:solidFill>
                            <a:srgbClr val="000000"/>
                          </a:solidFill>
                          <a:effectLst/>
                          <a:latin typeface="+mn-lt"/>
                        </a:rPr>
                        <a:t>3.</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1800" b="0" i="0" u="none" strike="noStrike" dirty="0">
                          <a:solidFill>
                            <a:srgbClr val="000000"/>
                          </a:solidFill>
                          <a:effectLst/>
                          <a:latin typeface="+mn-lt"/>
                        </a:rPr>
                        <a:t>Content beyond syllabus presentation</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0" i="0" u="none" strike="noStrike" dirty="0">
                          <a:solidFill>
                            <a:srgbClr val="000000"/>
                          </a:solidFill>
                          <a:effectLst/>
                          <a:latin typeface="+mn-lt"/>
                        </a:rPr>
                        <a:t>10 marks</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r>
              <a:tr h="456330">
                <a:tc>
                  <a:txBody>
                    <a:bodyPr/>
                    <a:lstStyle/>
                    <a:p>
                      <a:pPr algn="ctr" rtl="0" fontAlgn="ctr">
                        <a:spcBef>
                          <a:spcPts val="0"/>
                        </a:spcBef>
                        <a:spcAft>
                          <a:spcPts val="0"/>
                        </a:spcAft>
                      </a:pPr>
                      <a:r>
                        <a:rPr lang="en-IN" sz="1800" b="0" i="0" u="none" strike="noStrike">
                          <a:solidFill>
                            <a:srgbClr val="000000"/>
                          </a:solidFill>
                          <a:effectLst/>
                          <a:latin typeface="+mn-lt"/>
                        </a:rPr>
                        <a:t>4.</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1800" b="0" i="0" u="none" strike="noStrike" dirty="0">
                          <a:solidFill>
                            <a:srgbClr val="000000"/>
                          </a:solidFill>
                          <a:effectLst/>
                          <a:latin typeface="+mn-lt"/>
                        </a:rPr>
                        <a:t>Creating Proof of concept</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0" i="0" u="none" strike="noStrike" dirty="0">
                          <a:solidFill>
                            <a:srgbClr val="000000"/>
                          </a:solidFill>
                          <a:effectLst/>
                          <a:latin typeface="+mn-lt"/>
                        </a:rPr>
                        <a:t>10 marks</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r>
              <a:tr h="456330">
                <a:tc>
                  <a:txBody>
                    <a:bodyPr/>
                    <a:lstStyle/>
                    <a:p>
                      <a:pPr algn="ctr" rtl="0" fontAlgn="ctr">
                        <a:spcBef>
                          <a:spcPts val="0"/>
                        </a:spcBef>
                        <a:spcAft>
                          <a:spcPts val="0"/>
                        </a:spcAft>
                      </a:pPr>
                      <a:r>
                        <a:rPr lang="en-IN" sz="1800" b="0" i="0" u="none" strike="noStrike">
                          <a:solidFill>
                            <a:srgbClr val="000000"/>
                          </a:solidFill>
                          <a:effectLst/>
                          <a:latin typeface="+mn-lt"/>
                        </a:rPr>
                        <a:t>5.</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1800" b="0" i="0" u="none" strike="noStrike">
                          <a:solidFill>
                            <a:srgbClr val="000000"/>
                          </a:solidFill>
                          <a:effectLst/>
                          <a:latin typeface="+mn-lt"/>
                        </a:rPr>
                        <a:t>Mini Project / Extra Experiments/ Virtual Lab</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0" i="0" u="none" strike="noStrike" dirty="0">
                          <a:solidFill>
                            <a:srgbClr val="000000"/>
                          </a:solidFill>
                          <a:effectLst/>
                          <a:latin typeface="+mn-lt"/>
                        </a:rPr>
                        <a:t>10 marks</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r>
              <a:tr h="456330">
                <a:tc>
                  <a:txBody>
                    <a:bodyPr/>
                    <a:lstStyle/>
                    <a:p>
                      <a:pPr algn="ctr" rtl="0" fontAlgn="ctr">
                        <a:spcBef>
                          <a:spcPts val="0"/>
                        </a:spcBef>
                        <a:spcAft>
                          <a:spcPts val="0"/>
                        </a:spcAft>
                      </a:pPr>
                      <a:r>
                        <a:rPr lang="en-IN" sz="1800" b="0" i="0" u="none" strike="noStrike">
                          <a:solidFill>
                            <a:srgbClr val="000000"/>
                          </a:solidFill>
                          <a:effectLst/>
                          <a:latin typeface="+mn-lt"/>
                        </a:rPr>
                        <a:t>6.</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1800" b="0" i="0" u="none" strike="noStrike">
                          <a:solidFill>
                            <a:srgbClr val="000000"/>
                          </a:solidFill>
                          <a:effectLst/>
                          <a:latin typeface="+mn-lt"/>
                        </a:rPr>
                        <a:t>Assignment/Tutorials Based on Syllabus</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0" i="0" u="none" strike="noStrike" dirty="0">
                          <a:solidFill>
                            <a:srgbClr val="000000"/>
                          </a:solidFill>
                          <a:effectLst/>
                          <a:latin typeface="+mn-lt"/>
                        </a:rPr>
                        <a:t>10 marks</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r>
              <a:tr h="994949">
                <a:tc>
                  <a:txBody>
                    <a:bodyPr/>
                    <a:lstStyle/>
                    <a:p>
                      <a:pPr algn="ctr" rtl="0" fontAlgn="ctr">
                        <a:spcBef>
                          <a:spcPts val="0"/>
                        </a:spcBef>
                        <a:spcAft>
                          <a:spcPts val="0"/>
                        </a:spcAft>
                      </a:pPr>
                      <a:r>
                        <a:rPr lang="en-IN" sz="1800" b="0" i="0" u="none" strike="noStrike">
                          <a:solidFill>
                            <a:srgbClr val="000000"/>
                          </a:solidFill>
                          <a:effectLst/>
                          <a:latin typeface="+mn-lt"/>
                        </a:rPr>
                        <a:t>7.</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800" b="0" i="0" u="none" strike="noStrike">
                          <a:solidFill>
                            <a:srgbClr val="000000"/>
                          </a:solidFill>
                          <a:effectLst/>
                          <a:latin typeface="+mn-lt"/>
                        </a:rPr>
                        <a:t>Participation in event/workshop/talk / competition followed by small report and certificate of participation relevant to the subject(in other institutes)</a:t>
                      </a:r>
                      <a:endParaRPr lang="en-US"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0" i="0" u="none" strike="noStrike" dirty="0">
                          <a:solidFill>
                            <a:srgbClr val="000000"/>
                          </a:solidFill>
                          <a:effectLst/>
                          <a:latin typeface="+mn-lt"/>
                        </a:rPr>
                        <a:t>5 marks</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r>
              <a:tr h="456330">
                <a:tc>
                  <a:txBody>
                    <a:bodyPr/>
                    <a:lstStyle/>
                    <a:p>
                      <a:pPr algn="ctr" rtl="0" fontAlgn="ctr">
                        <a:spcBef>
                          <a:spcPts val="0"/>
                        </a:spcBef>
                        <a:spcAft>
                          <a:spcPts val="0"/>
                        </a:spcAft>
                      </a:pPr>
                      <a:r>
                        <a:rPr lang="en-IN" sz="1800" b="0" i="0" u="none" strike="noStrike">
                          <a:solidFill>
                            <a:srgbClr val="000000"/>
                          </a:solidFill>
                          <a:effectLst/>
                          <a:latin typeface="+mn-lt"/>
                        </a:rPr>
                        <a:t>8.</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1800" b="0" i="0" u="none" strike="noStrike">
                          <a:solidFill>
                            <a:srgbClr val="000000"/>
                          </a:solidFill>
                          <a:effectLst/>
                          <a:latin typeface="+mn-lt"/>
                        </a:rPr>
                        <a:t>Multiple Choice Questions (Quiz)</a:t>
                      </a:r>
                      <a:endParaRPr lang="en-IN" sz="180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800" b="0" i="0" u="none" strike="noStrike" dirty="0">
                          <a:solidFill>
                            <a:srgbClr val="000000"/>
                          </a:solidFill>
                          <a:effectLst/>
                          <a:latin typeface="+mn-lt"/>
                        </a:rPr>
                        <a:t>5 marks</a:t>
                      </a:r>
                      <a:endParaRPr lang="en-IN" sz="1800" dirty="0">
                        <a:effectLst/>
                        <a:latin typeface="+mn-lt"/>
                      </a:endParaRPr>
                    </a:p>
                  </a:txBody>
                  <a:tcPr marL="63500" marR="63500" marT="63500" marB="63500" anchor="ctr">
                    <a:lnL w="7938" cap="flat" cmpd="sng" algn="ctr">
                      <a:solidFill>
                        <a:srgbClr val="000000"/>
                      </a:solidFill>
                      <a:prstDash val="solid"/>
                      <a:round/>
                      <a:headEnd type="none" w="med" len="med"/>
                      <a:tailEnd type="none" w="med" len="med"/>
                    </a:lnL>
                    <a:lnR w="7938" cap="flat" cmpd="sng" algn="ctr">
                      <a:solidFill>
                        <a:srgbClr val="000000"/>
                      </a:solidFill>
                      <a:prstDash val="solid"/>
                      <a:round/>
                      <a:headEnd type="none" w="med" len="med"/>
                      <a:tailEnd type="none" w="med" len="med"/>
                    </a:lnR>
                    <a:lnT w="7938" cap="flat" cmpd="sng" algn="ctr">
                      <a:solidFill>
                        <a:srgbClr val="000000"/>
                      </a:solidFill>
                      <a:prstDash val="solid"/>
                      <a:round/>
                      <a:headEnd type="none" w="med" len="med"/>
                      <a:tailEnd type="none" w="med" len="med"/>
                    </a:lnT>
                    <a:lnB w="7938"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612648" y="228600"/>
            <a:ext cx="8153400" cy="990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Outline of Contents –Module 1</a:t>
            </a:r>
            <a:endParaRPr/>
          </a:p>
        </p:txBody>
      </p:sp>
      <p:sp>
        <p:nvSpPr>
          <p:cNvPr id="153" name="Google Shape;153;p20"/>
          <p:cNvSpPr txBox="1">
            <a:spLocks noGrp="1"/>
          </p:cNvSpPr>
          <p:nvPr>
            <p:ph type="body" idx="1"/>
          </p:nvPr>
        </p:nvSpPr>
        <p:spPr>
          <a:xfrm>
            <a:off x="612648" y="1600199"/>
            <a:ext cx="8153400" cy="4883727"/>
          </a:xfrm>
          <a:prstGeom prst="rect">
            <a:avLst/>
          </a:prstGeom>
        </p:spPr>
        <p:txBody>
          <a:bodyPr spcFirstLastPara="1" wrap="square" lIns="91425" tIns="45700" rIns="91425" bIns="45700" anchor="t" anchorCtr="0">
            <a:noAutofit/>
          </a:bodyPr>
          <a:lstStyle/>
          <a:p>
            <a:pPr marL="160020" indent="0">
              <a:buNone/>
            </a:pPr>
            <a:r>
              <a:rPr lang="en-US" sz="2000" b="1" dirty="0">
                <a:latin typeface="Times New Roman" panose="02020603050405020304" pitchFamily="18" charset="0"/>
                <a:cs typeface="Times New Roman" panose="02020603050405020304" pitchFamily="18" charset="0"/>
              </a:rPr>
              <a:t>Introduction: </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Artificial </a:t>
            </a:r>
            <a:r>
              <a:rPr lang="en-US" sz="2000" dirty="0">
                <a:latin typeface="Times New Roman" panose="02020603050405020304" pitchFamily="18" charset="0"/>
                <a:cs typeface="Times New Roman" panose="02020603050405020304" pitchFamily="18" charset="0"/>
              </a:rPr>
              <a:t>Intelligence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Application </a:t>
            </a:r>
            <a:r>
              <a:rPr lang="en-US" sz="2000" dirty="0">
                <a:latin typeface="Times New Roman" panose="02020603050405020304" pitchFamily="18" charset="0"/>
                <a:cs typeface="Times New Roman" panose="02020603050405020304" pitchFamily="18" charset="0"/>
              </a:rPr>
              <a:t>of AI, AI Problems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Problem </a:t>
            </a:r>
            <a:r>
              <a:rPr lang="en-US" sz="2000" dirty="0">
                <a:latin typeface="Times New Roman" panose="02020603050405020304" pitchFamily="18" charset="0"/>
                <a:cs typeface="Times New Roman" panose="02020603050405020304" pitchFamily="18" charset="0"/>
              </a:rPr>
              <a:t>Formulation, Intelligent Agents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Types </a:t>
            </a:r>
            <a:r>
              <a:rPr lang="en-US" sz="2000" dirty="0">
                <a:latin typeface="Times New Roman" panose="02020603050405020304" pitchFamily="18" charset="0"/>
                <a:cs typeface="Times New Roman" panose="02020603050405020304" pitchFamily="18" charset="0"/>
              </a:rPr>
              <a:t>of Agents, Agent Environments, PEAS representation for an Agent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Architecture </a:t>
            </a:r>
            <a:r>
              <a:rPr lang="en-US" sz="2000" dirty="0">
                <a:latin typeface="Times New Roman" panose="02020603050405020304" pitchFamily="18" charset="0"/>
                <a:cs typeface="Times New Roman" panose="02020603050405020304" pitchFamily="18" charset="0"/>
              </a:rPr>
              <a:t>of Intelligent Agents</a:t>
            </a:r>
            <a:r>
              <a:rPr lang="en-US" sz="2000"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Search </a:t>
            </a:r>
            <a:r>
              <a:rPr lang="en-US" sz="2000" b="1" dirty="0">
                <a:latin typeface="Times New Roman" panose="02020603050405020304" pitchFamily="18" charset="0"/>
                <a:cs typeface="Times New Roman" panose="02020603050405020304" pitchFamily="18" charset="0"/>
              </a:rPr>
              <a:t>Strategies: </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Solving </a:t>
            </a:r>
            <a:r>
              <a:rPr lang="en-US" sz="2000" dirty="0">
                <a:latin typeface="Times New Roman" panose="02020603050405020304" pitchFamily="18" charset="0"/>
                <a:cs typeface="Times New Roman" panose="02020603050405020304" pitchFamily="18" charset="0"/>
              </a:rPr>
              <a:t>problems by searching,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Search- </a:t>
            </a:r>
            <a:r>
              <a:rPr lang="en-US" sz="2000" dirty="0">
                <a:latin typeface="Times New Roman" panose="02020603050405020304" pitchFamily="18" charset="0"/>
                <a:cs typeface="Times New Roman" panose="02020603050405020304" pitchFamily="18" charset="0"/>
              </a:rPr>
              <a:t>Issues in the Design of Search Programs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Uninformed </a:t>
            </a:r>
            <a:r>
              <a:rPr lang="en-US" sz="2000" dirty="0">
                <a:latin typeface="Times New Roman" panose="02020603050405020304" pitchFamily="18" charset="0"/>
                <a:cs typeface="Times New Roman" panose="02020603050405020304" pitchFamily="18" charset="0"/>
              </a:rPr>
              <a:t>Search- BFS and DFS</a:t>
            </a:r>
            <a:r>
              <a:rPr lang="en-US" sz="2000"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Heuristic </a:t>
            </a:r>
            <a:r>
              <a:rPr lang="en-US" sz="2000" b="1" dirty="0">
                <a:latin typeface="Times New Roman" panose="02020603050405020304" pitchFamily="18" charset="0"/>
                <a:cs typeface="Times New Roman" panose="02020603050405020304" pitchFamily="18" charset="0"/>
              </a:rPr>
              <a:t>Search Techniques: </a:t>
            </a:r>
            <a:r>
              <a:rPr lang="en-US" sz="2000" dirty="0">
                <a:latin typeface="Times New Roman" panose="02020603050405020304" pitchFamily="18" charset="0"/>
                <a:cs typeface="Times New Roman" panose="02020603050405020304" pitchFamily="18" charset="0"/>
              </a:rPr>
              <a:t>Generate-And- Test, Hill Climbing, Best-First Search, A* Algorithm, AO*Algorithms.</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sp>
        <p:nvSpPr>
          <p:cNvPr id="154" name="Google Shape;154;p20"/>
          <p:cNvSpPr txBox="1">
            <a:spLocks noGrp="1"/>
          </p:cNvSpPr>
          <p:nvPr>
            <p:ph type="sldNum" idx="12"/>
          </p:nvPr>
        </p:nvSpPr>
        <p:spPr>
          <a:xfrm>
            <a:off x="0" y="1271587"/>
            <a:ext cx="533400" cy="24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solidFill>
                  <a:schemeClr val="dk2"/>
                </a:solidFill>
                <a:latin typeface="Arial"/>
                <a:ea typeface="Arial"/>
                <a:cs typeface="Arial"/>
                <a:sym typeface="Arial"/>
              </a:rPr>
              <a:t>Module Mapping With Text Books</a:t>
            </a:r>
            <a:endParaRPr/>
          </a:p>
        </p:txBody>
      </p:sp>
      <p:sp>
        <p:nvSpPr>
          <p:cNvPr id="160" name="Google Shape;160;p21"/>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680"/>
              <a:buFont typeface="Noto Sans Symbols"/>
              <a:buNone/>
            </a:pPr>
            <a:r>
              <a:rPr lang="en-US" sz="2800" b="0" i="0" u="none">
                <a:solidFill>
                  <a:schemeClr val="dk1"/>
                </a:solidFill>
                <a:latin typeface="Times New Roman"/>
                <a:ea typeface="Times New Roman"/>
                <a:cs typeface="Times New Roman"/>
                <a:sym typeface="Times New Roman"/>
              </a:rPr>
              <a:t>1 Introduction to AI (Book I &amp; II)</a:t>
            </a:r>
            <a:endParaRPr/>
          </a:p>
          <a:p>
            <a:pPr marL="0" marR="0" lvl="0" indent="0" algn="l" rtl="0">
              <a:lnSpc>
                <a:spcPct val="100000"/>
              </a:lnSpc>
              <a:spcBef>
                <a:spcPts val="500"/>
              </a:spcBef>
              <a:spcAft>
                <a:spcPts val="0"/>
              </a:spcAft>
              <a:buClr>
                <a:schemeClr val="accent2"/>
              </a:buClr>
              <a:buSzPts val="1680"/>
              <a:buFont typeface="Noto Sans Symbols"/>
              <a:buNone/>
            </a:pPr>
            <a:r>
              <a:rPr lang="en-US" sz="2800" b="0" i="0" u="none">
                <a:solidFill>
                  <a:schemeClr val="dk1"/>
                </a:solidFill>
                <a:latin typeface="Times New Roman"/>
                <a:ea typeface="Times New Roman"/>
                <a:cs typeface="Times New Roman"/>
                <a:sym typeface="Times New Roman"/>
              </a:rPr>
              <a:t>2 Problem Solving (Book I)</a:t>
            </a:r>
            <a:endParaRPr/>
          </a:p>
          <a:p>
            <a:pPr marL="0" marR="0" lvl="0" indent="0" algn="l" rtl="0">
              <a:lnSpc>
                <a:spcPct val="100000"/>
              </a:lnSpc>
              <a:spcBef>
                <a:spcPts val="500"/>
              </a:spcBef>
              <a:spcAft>
                <a:spcPts val="0"/>
              </a:spcAft>
              <a:buClr>
                <a:schemeClr val="accent2"/>
              </a:buClr>
              <a:buSzPts val="1680"/>
              <a:buFont typeface="Noto Sans Symbols"/>
              <a:buNone/>
            </a:pPr>
            <a:r>
              <a:rPr lang="en-US" sz="2800" b="0" i="0" u="none">
                <a:solidFill>
                  <a:schemeClr val="dk1"/>
                </a:solidFill>
                <a:latin typeface="Times New Roman"/>
                <a:ea typeface="Times New Roman"/>
                <a:cs typeface="Times New Roman"/>
                <a:sym typeface="Times New Roman"/>
              </a:rPr>
              <a:t>3 Knowledge Representation (Book I) </a:t>
            </a:r>
            <a:endParaRPr/>
          </a:p>
          <a:p>
            <a:pPr marL="0" marR="0" lvl="0" indent="0" algn="l" rtl="0">
              <a:lnSpc>
                <a:spcPct val="100000"/>
              </a:lnSpc>
              <a:spcBef>
                <a:spcPts val="500"/>
              </a:spcBef>
              <a:spcAft>
                <a:spcPts val="0"/>
              </a:spcAft>
              <a:buClr>
                <a:schemeClr val="accent2"/>
              </a:buClr>
              <a:buSzPts val="1680"/>
              <a:buFont typeface="Noto Sans Symbols"/>
              <a:buNone/>
            </a:pPr>
            <a:r>
              <a:rPr lang="en-US" sz="2800" b="0" i="0" u="none">
                <a:solidFill>
                  <a:schemeClr val="dk1"/>
                </a:solidFill>
                <a:latin typeface="Times New Roman"/>
                <a:ea typeface="Times New Roman"/>
                <a:cs typeface="Times New Roman"/>
                <a:sym typeface="Times New Roman"/>
              </a:rPr>
              <a:t>4 Concepts of Soft Computing (Book III)</a:t>
            </a:r>
            <a:endParaRPr/>
          </a:p>
          <a:p>
            <a:pPr marL="0" marR="0" lvl="0" indent="0" algn="l" rtl="0">
              <a:lnSpc>
                <a:spcPct val="100000"/>
              </a:lnSpc>
              <a:spcBef>
                <a:spcPts val="500"/>
              </a:spcBef>
              <a:spcAft>
                <a:spcPts val="0"/>
              </a:spcAft>
              <a:buClr>
                <a:schemeClr val="accent2"/>
              </a:buClr>
              <a:buSzPts val="1680"/>
              <a:buFont typeface="Noto Sans Symbols"/>
              <a:buNone/>
            </a:pPr>
            <a:r>
              <a:rPr lang="en-US" sz="2800" b="0" i="0" u="none">
                <a:solidFill>
                  <a:schemeClr val="dk1"/>
                </a:solidFill>
                <a:latin typeface="Times New Roman"/>
                <a:ea typeface="Times New Roman"/>
                <a:cs typeface="Times New Roman"/>
                <a:sym typeface="Times New Roman"/>
              </a:rPr>
              <a:t>5 Neural Network (Book III)</a:t>
            </a:r>
            <a:endParaRPr/>
          </a:p>
          <a:p>
            <a:pPr marL="0" marR="0" lvl="0" indent="0" algn="l" rtl="0">
              <a:lnSpc>
                <a:spcPct val="100000"/>
              </a:lnSpc>
              <a:spcBef>
                <a:spcPts val="500"/>
              </a:spcBef>
              <a:spcAft>
                <a:spcPts val="0"/>
              </a:spcAft>
              <a:buClr>
                <a:schemeClr val="accent2"/>
              </a:buClr>
              <a:buSzPts val="1680"/>
              <a:buFont typeface="Noto Sans Symbols"/>
              <a:buNone/>
            </a:pPr>
            <a:r>
              <a:rPr lang="en-US" sz="2800" b="0" i="0" u="none">
                <a:solidFill>
                  <a:schemeClr val="dk1"/>
                </a:solidFill>
                <a:latin typeface="Times New Roman"/>
                <a:ea typeface="Times New Roman"/>
                <a:cs typeface="Times New Roman"/>
                <a:sym typeface="Times New Roman"/>
              </a:rPr>
              <a:t>6 Fuzzy Logic Introduction to Fuzzy Logic, Classical Sets and Fuzzy (Book VI)</a:t>
            </a:r>
            <a:endParaRPr/>
          </a:p>
          <a:p>
            <a:pPr marL="0" marR="0" lvl="0" indent="0" algn="l" rtl="0">
              <a:lnSpc>
                <a:spcPct val="100000"/>
              </a:lnSpc>
              <a:spcBef>
                <a:spcPts val="500"/>
              </a:spcBef>
              <a:spcAft>
                <a:spcPts val="0"/>
              </a:spcAft>
              <a:buClr>
                <a:schemeClr val="accent2"/>
              </a:buClr>
              <a:buSzPts val="1680"/>
              <a:buFont typeface="Noto Sans Symbols"/>
              <a:buNone/>
            </a:pPr>
            <a:r>
              <a:rPr lang="en-US" sz="2800" b="0" i="0" u="none">
                <a:solidFill>
                  <a:schemeClr val="dk1"/>
                </a:solidFill>
                <a:latin typeface="Times New Roman"/>
                <a:ea typeface="Times New Roman"/>
                <a:cs typeface="Times New Roman"/>
                <a:sym typeface="Times New Roman"/>
              </a:rPr>
              <a:t>7 Fuzzy Inference System (Book III &amp; VI)</a:t>
            </a:r>
            <a:endParaRPr/>
          </a:p>
          <a:p>
            <a:pPr marL="0" marR="0" lvl="0" indent="0" algn="l" rtl="0">
              <a:lnSpc>
                <a:spcPct val="100000"/>
              </a:lnSpc>
              <a:spcBef>
                <a:spcPts val="500"/>
              </a:spcBef>
              <a:spcAft>
                <a:spcPts val="0"/>
              </a:spcAft>
              <a:buClr>
                <a:schemeClr val="accent2"/>
              </a:buClr>
              <a:buSzPts val="1680"/>
              <a:buFont typeface="Noto Sans Symbols"/>
              <a:buNone/>
            </a:pPr>
            <a:r>
              <a:rPr lang="en-US" sz="2800" b="0" i="0" u="none">
                <a:solidFill>
                  <a:schemeClr val="dk1"/>
                </a:solidFill>
                <a:latin typeface="Times New Roman"/>
                <a:ea typeface="Times New Roman"/>
                <a:cs typeface="Times New Roman"/>
                <a:sym typeface="Times New Roman"/>
              </a:rPr>
              <a:t>8 Genetic Algorithm (Book III &amp;IV)</a:t>
            </a:r>
            <a:endParaRPr/>
          </a:p>
          <a:p>
            <a:pPr marL="238125" marR="0" lvl="0" indent="-131445" algn="l" rtl="0">
              <a:lnSpc>
                <a:spcPct val="100000"/>
              </a:lnSpc>
              <a:spcBef>
                <a:spcPts val="525"/>
              </a:spcBef>
              <a:spcAft>
                <a:spcPts val="0"/>
              </a:spcAft>
              <a:buClr>
                <a:schemeClr val="accent2"/>
              </a:buClr>
              <a:buSzPts val="1680"/>
              <a:buFont typeface="Noto Sans Symbols"/>
              <a:buNone/>
            </a:pPr>
            <a:endParaRPr sz="2800" b="0" i="0" u="none">
              <a:solidFill>
                <a:schemeClr val="dk1"/>
              </a:solidFill>
              <a:latin typeface="Times New Roman"/>
              <a:ea typeface="Times New Roman"/>
              <a:cs typeface="Times New Roman"/>
              <a:sym typeface="Times New Roman"/>
            </a:endParaRPr>
          </a:p>
        </p:txBody>
      </p:sp>
      <p:sp>
        <p:nvSpPr>
          <p:cNvPr id="161" name="Google Shape;161;p21"/>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62" name="Google Shape;162;p21"/>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163" name="Google Shape;163;p21"/>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12</a:t>
            </a:fld>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300"/>
              <a:buFont typeface="Arial"/>
              <a:buNone/>
            </a:pPr>
            <a:r>
              <a:rPr lang="en-US" sz="3500" b="0" i="0" u="none"/>
              <a:t>What is Artificial Intelligence?</a:t>
            </a:r>
            <a:endParaRPr sz="4000"/>
          </a:p>
        </p:txBody>
      </p:sp>
      <p:sp>
        <p:nvSpPr>
          <p:cNvPr id="183" name="Google Shape;183;p24"/>
          <p:cNvSpPr txBox="1">
            <a:spLocks noGrp="1"/>
          </p:cNvSpPr>
          <p:nvPr>
            <p:ph type="body" idx="1"/>
          </p:nvPr>
        </p:nvSpPr>
        <p:spPr>
          <a:xfrm>
            <a:off x="304800" y="1600199"/>
            <a:ext cx="8461375" cy="5013325"/>
          </a:xfrm>
          <a:prstGeom prst="rect">
            <a:avLst/>
          </a:prstGeom>
          <a:noFill/>
          <a:ln>
            <a:noFill/>
          </a:ln>
        </p:spPr>
        <p:txBody>
          <a:bodyPr spcFirstLastPara="1" wrap="square" lIns="91425" tIns="45700" rIns="91425" bIns="45700" anchor="t" anchorCtr="0">
            <a:noAutofit/>
          </a:bodyPr>
          <a:lstStyle/>
          <a:p>
            <a:pPr algn="just"/>
            <a:r>
              <a:rPr lang="en-US" sz="2400" dirty="0" smtClean="0">
                <a:latin typeface="Times New Roman" panose="02020603050405020304" pitchFamily="18" charset="0"/>
                <a:cs typeface="Times New Roman" panose="02020603050405020304" pitchFamily="18" charset="0"/>
              </a:rPr>
              <a:t>AI </a:t>
            </a:r>
            <a:r>
              <a:rPr lang="en-US" sz="2400" dirty="0">
                <a:latin typeface="Times New Roman" panose="02020603050405020304" pitchFamily="18" charset="0"/>
                <a:cs typeface="Times New Roman" panose="02020603050405020304" pitchFamily="18" charset="0"/>
              </a:rPr>
              <a:t>as </a:t>
            </a:r>
            <a:r>
              <a:rPr lang="en-US" sz="2400" dirty="0" smtClean="0">
                <a:latin typeface="Times New Roman" panose="02020603050405020304" pitchFamily="18" charset="0"/>
                <a:cs typeface="Times New Roman" panose="02020603050405020304" pitchFamily="18" charset="0"/>
              </a:rPr>
              <a:t> anything </a:t>
            </a:r>
            <a:r>
              <a:rPr lang="en-US" sz="2400" dirty="0">
                <a:latin typeface="Times New Roman" panose="02020603050405020304" pitchFamily="18" charset="0"/>
                <a:cs typeface="Times New Roman" panose="02020603050405020304" pitchFamily="18" charset="0"/>
              </a:rPr>
              <a:t>that makes machines act more </a:t>
            </a:r>
            <a:r>
              <a:rPr lang="en-US" sz="2400" dirty="0" smtClean="0">
                <a:latin typeface="Times New Roman" panose="02020603050405020304" pitchFamily="18" charset="0"/>
                <a:cs typeface="Times New Roman" panose="02020603050405020304" pitchFamily="18" charset="0"/>
              </a:rPr>
              <a:t>intelligently.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Times New Roman"/>
              </a:rPr>
              <a:t>A scientific and engineering discipline devoted to: understanding principles that make intelligent behavior possible in natural or artificial systems;</a:t>
            </a:r>
          </a:p>
          <a:p>
            <a:pPr algn="just"/>
            <a:endParaRPr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Times New Roman"/>
              </a:rPr>
              <a:t>Developing methods for the design and implementation of useful, intelligent artifacts. [Poole, </a:t>
            </a:r>
            <a:r>
              <a:rPr lang="en-US" sz="2400" dirty="0" err="1" smtClean="0">
                <a:latin typeface="Times New Roman" panose="02020603050405020304" pitchFamily="18" charset="0"/>
                <a:cs typeface="Times New Roman" panose="02020603050405020304" pitchFamily="18" charset="0"/>
                <a:sym typeface="Times New Roman"/>
              </a:rPr>
              <a:t>mackworth</a:t>
            </a:r>
            <a:r>
              <a:rPr lang="en-US" sz="2400" dirty="0" smtClean="0">
                <a:latin typeface="Times New Roman" panose="02020603050405020304" pitchFamily="18" charset="0"/>
                <a:cs typeface="Times New Roman" panose="02020603050405020304" pitchFamily="18" charset="0"/>
                <a:sym typeface="Times New Roman"/>
              </a:rPr>
              <a:t>, </a:t>
            </a:r>
            <a:r>
              <a:rPr lang="en-US" sz="2400" dirty="0" err="1" smtClean="0">
                <a:latin typeface="Times New Roman" panose="02020603050405020304" pitchFamily="18" charset="0"/>
                <a:cs typeface="Times New Roman" panose="02020603050405020304" pitchFamily="18" charset="0"/>
                <a:sym typeface="Times New Roman"/>
              </a:rPr>
              <a:t>goebel</a:t>
            </a:r>
            <a:r>
              <a:rPr lang="en-US" sz="2400" dirty="0" smtClean="0">
                <a:latin typeface="Times New Roman" panose="02020603050405020304" pitchFamily="18" charset="0"/>
                <a:cs typeface="Times New Roman" panose="02020603050405020304" pitchFamily="18" charset="0"/>
                <a:sym typeface="Times New Roman"/>
              </a:rPr>
              <a:t>].</a:t>
            </a:r>
          </a:p>
          <a:p>
            <a:pPr algn="just"/>
            <a:endParaRPr lang="en-US" sz="2400" dirty="0">
              <a:latin typeface="Times New Roman" panose="02020603050405020304" pitchFamily="18" charset="0"/>
              <a:cs typeface="Times New Roman" panose="02020603050405020304" pitchFamily="18" charset="0"/>
              <a:sym typeface="Times New Roman"/>
            </a:endParaRPr>
          </a:p>
          <a:p>
            <a:pPr algn="just"/>
            <a:r>
              <a:rPr lang="en-US" sz="2400" dirty="0">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AI should not attempt </a:t>
            </a:r>
            <a:r>
              <a:rPr lang="en-US" sz="2400" dirty="0">
                <a:solidFill>
                  <a:srgbClr val="002060"/>
                </a:solidFill>
                <a:latin typeface="Times New Roman" panose="02020603050405020304" pitchFamily="18" charset="0"/>
                <a:cs typeface="Times New Roman" panose="02020603050405020304" pitchFamily="18" charset="0"/>
              </a:rPr>
              <a:t>to </a:t>
            </a:r>
            <a:r>
              <a:rPr lang="en-US" sz="2400" dirty="0">
                <a:solidFill>
                  <a:srgbClr val="002060"/>
                </a:solidFill>
                <a:latin typeface="Times New Roman" panose="02020603050405020304" pitchFamily="18" charset="0"/>
                <a:cs typeface="Times New Roman" panose="02020603050405020304" pitchFamily="18" charset="0"/>
              </a:rPr>
              <a:t>replace human experts, but rather extend human capabilities </a:t>
            </a:r>
            <a:r>
              <a:rPr lang="en-US" sz="2400" dirty="0" smtClean="0">
                <a:solidFill>
                  <a:srgbClr val="002060"/>
                </a:solidFill>
                <a:latin typeface="Times New Roman" panose="02020603050405020304" pitchFamily="18" charset="0"/>
                <a:cs typeface="Times New Roman" panose="02020603050405020304" pitchFamily="18" charset="0"/>
              </a:rPr>
              <a:t>and </a:t>
            </a:r>
            <a:r>
              <a:rPr lang="en-US" sz="2400" dirty="0">
                <a:solidFill>
                  <a:srgbClr val="002060"/>
                </a:solidFill>
                <a:latin typeface="Times New Roman" panose="02020603050405020304" pitchFamily="18" charset="0"/>
                <a:cs typeface="Times New Roman" panose="02020603050405020304" pitchFamily="18" charset="0"/>
              </a:rPr>
              <a:t>accomplish tasks that neither humans </a:t>
            </a:r>
            <a:r>
              <a:rPr lang="en-US" sz="2400" dirty="0" smtClean="0">
                <a:solidFill>
                  <a:srgbClr val="002060"/>
                </a:solidFill>
                <a:latin typeface="Times New Roman" panose="02020603050405020304" pitchFamily="18" charset="0"/>
                <a:cs typeface="Times New Roman" panose="02020603050405020304" pitchFamily="18" charset="0"/>
              </a:rPr>
              <a:t>nor </a:t>
            </a:r>
            <a:r>
              <a:rPr lang="en-US" sz="2400" dirty="0">
                <a:solidFill>
                  <a:srgbClr val="002060"/>
                </a:solidFill>
                <a:latin typeface="Times New Roman" panose="02020603050405020304" pitchFamily="18" charset="0"/>
                <a:cs typeface="Times New Roman" panose="02020603050405020304" pitchFamily="18" charset="0"/>
              </a:rPr>
              <a:t>machines could do on their own.</a:t>
            </a:r>
            <a:r>
              <a:rPr lang="en-US" sz="2400" dirty="0">
                <a:latin typeface="Times New Roman" panose="02020603050405020304" pitchFamily="18" charset="0"/>
                <a:cs typeface="Times New Roman" panose="02020603050405020304" pitchFamily="18" charset="0"/>
              </a:rPr>
              <a:t> </a:t>
            </a:r>
          </a:p>
          <a:p>
            <a:pPr marL="342900" indent="-342900" algn="just">
              <a:spcBef>
                <a:spcPts val="500"/>
              </a:spcBef>
              <a:buSzPts val="1680"/>
            </a:pPr>
            <a:endParaRPr sz="2400" dirty="0">
              <a:latin typeface="Times New Roman" panose="02020603050405020304" pitchFamily="18" charset="0"/>
              <a:cs typeface="Times New Roman" panose="02020603050405020304" pitchFamily="18" charset="0"/>
            </a:endParaRPr>
          </a:p>
        </p:txBody>
      </p:sp>
      <p:sp>
        <p:nvSpPr>
          <p:cNvPr id="184" name="Google Shape;184;p24"/>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85" name="Google Shape;185;p24"/>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pic>
        <p:nvPicPr>
          <p:cNvPr id="186" name="Google Shape;186;p24"/>
          <p:cNvPicPr preferRelativeResize="0"/>
          <p:nvPr/>
        </p:nvPicPr>
        <p:blipFill rotWithShape="1">
          <a:blip r:embed="rId3">
            <a:alphaModFix/>
          </a:blip>
          <a:srcRect/>
          <a:stretch/>
        </p:blipFill>
        <p:spPr>
          <a:xfrm>
            <a:off x="8077200" y="76200"/>
            <a:ext cx="1066800" cy="847725"/>
          </a:xfrm>
          <a:prstGeom prst="rect">
            <a:avLst/>
          </a:prstGeom>
          <a:noFill/>
          <a:ln>
            <a:noFill/>
          </a:ln>
        </p:spPr>
      </p:pic>
      <p:sp>
        <p:nvSpPr>
          <p:cNvPr id="187" name="Google Shape;187;p24"/>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13</a:t>
            </a:fld>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t>What is intelligence then?</a:t>
            </a:r>
            <a:endParaRPr/>
          </a:p>
        </p:txBody>
      </p:sp>
      <p:sp>
        <p:nvSpPr>
          <p:cNvPr id="193" name="Google Shape;193;p25"/>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Fast thinking?</a:t>
            </a:r>
            <a:endParaRPr/>
          </a:p>
          <a:p>
            <a:pPr marL="238125" marR="0" lvl="0" indent="-238125" algn="l"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Knowledge? </a:t>
            </a:r>
            <a:endParaRPr/>
          </a:p>
          <a:p>
            <a:pPr marL="238125" marR="0" lvl="0" indent="-238125" algn="l"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Ability to pass as a human? </a:t>
            </a:r>
            <a:endParaRPr/>
          </a:p>
          <a:p>
            <a:pPr marL="238125" marR="0" lvl="0" indent="-238125" algn="l"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Ability to reason logically?</a:t>
            </a:r>
            <a:endParaRPr/>
          </a:p>
          <a:p>
            <a:pPr marL="238125" marR="0" lvl="0" indent="-238125" algn="l"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Ability to learn?</a:t>
            </a:r>
            <a:endParaRPr/>
          </a:p>
          <a:p>
            <a:pPr marL="238125" marR="0" lvl="0" indent="-238125" algn="l"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 Ability to perceive and act upon one’s environment? </a:t>
            </a:r>
            <a:endParaRPr/>
          </a:p>
          <a:p>
            <a:pPr marL="238125" marR="0" lvl="0" indent="-238125" algn="l"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Ability to play chess at grand-master’s level? </a:t>
            </a:r>
            <a:endParaRPr/>
          </a:p>
          <a:p>
            <a:pPr marL="238125" marR="0" lvl="0" indent="-238125" algn="l"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 . . </a:t>
            </a:r>
            <a:endParaRPr/>
          </a:p>
        </p:txBody>
      </p:sp>
      <p:sp>
        <p:nvSpPr>
          <p:cNvPr id="194" name="Google Shape;194;p25"/>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pic>
        <p:nvPicPr>
          <p:cNvPr id="196" name="Google Shape;196;p25"/>
          <p:cNvPicPr preferRelativeResize="0"/>
          <p:nvPr/>
        </p:nvPicPr>
        <p:blipFill rotWithShape="1">
          <a:blip r:embed="rId3">
            <a:alphaModFix/>
          </a:blip>
          <a:srcRect/>
          <a:stretch/>
        </p:blipFill>
        <p:spPr>
          <a:xfrm>
            <a:off x="7543800" y="76200"/>
            <a:ext cx="1428750" cy="914400"/>
          </a:xfrm>
          <a:prstGeom prst="rect">
            <a:avLst/>
          </a:prstGeom>
          <a:noFill/>
          <a:ln>
            <a:noFill/>
          </a:ln>
        </p:spPr>
      </p:pic>
      <p:sp>
        <p:nvSpPr>
          <p:cNvPr id="197" name="Google Shape;197;p25"/>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14</a:t>
            </a:fld>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 calcmode="lin" valueType="num">
                                      <p:cBhvr additive="base">
                                        <p:cTn id="7" dur="500"/>
                                        <p:tgtEl>
                                          <p:spTgt spid="1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3">
                                            <p:txEl>
                                              <p:pRg st="1" end="1"/>
                                            </p:txEl>
                                          </p:spTgt>
                                        </p:tgtEl>
                                        <p:attrNameLst>
                                          <p:attrName>style.visibility</p:attrName>
                                        </p:attrNameLst>
                                      </p:cBhvr>
                                      <p:to>
                                        <p:strVal val="visible"/>
                                      </p:to>
                                    </p:set>
                                    <p:anim calcmode="lin" valueType="num">
                                      <p:cBhvr additive="base">
                                        <p:cTn id="12" dur="500"/>
                                        <p:tgtEl>
                                          <p:spTgt spid="1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3">
                                            <p:txEl>
                                              <p:pRg st="2" end="2"/>
                                            </p:txEl>
                                          </p:spTgt>
                                        </p:tgtEl>
                                        <p:attrNameLst>
                                          <p:attrName>style.visibility</p:attrName>
                                        </p:attrNameLst>
                                      </p:cBhvr>
                                      <p:to>
                                        <p:strVal val="visible"/>
                                      </p:to>
                                    </p:set>
                                    <p:anim calcmode="lin" valueType="num">
                                      <p:cBhvr additive="base">
                                        <p:cTn id="17" dur="500"/>
                                        <p:tgtEl>
                                          <p:spTgt spid="1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93">
                                            <p:txEl>
                                              <p:pRg st="3" end="3"/>
                                            </p:txEl>
                                          </p:spTgt>
                                        </p:tgtEl>
                                        <p:attrNameLst>
                                          <p:attrName>style.visibility</p:attrName>
                                        </p:attrNameLst>
                                      </p:cBhvr>
                                      <p:to>
                                        <p:strVal val="visible"/>
                                      </p:to>
                                    </p:set>
                                    <p:anim calcmode="lin" valueType="num">
                                      <p:cBhvr additive="base">
                                        <p:cTn id="22" dur="500"/>
                                        <p:tgtEl>
                                          <p:spTgt spid="19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3">
                                            <p:txEl>
                                              <p:pRg st="4" end="4"/>
                                            </p:txEl>
                                          </p:spTgt>
                                        </p:tgtEl>
                                        <p:attrNameLst>
                                          <p:attrName>style.visibility</p:attrName>
                                        </p:attrNameLst>
                                      </p:cBhvr>
                                      <p:to>
                                        <p:strVal val="visible"/>
                                      </p:to>
                                    </p:set>
                                    <p:anim calcmode="lin" valueType="num">
                                      <p:cBhvr additive="base">
                                        <p:cTn id="27" dur="500"/>
                                        <p:tgtEl>
                                          <p:spTgt spid="19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93">
                                            <p:txEl>
                                              <p:pRg st="5" end="5"/>
                                            </p:txEl>
                                          </p:spTgt>
                                        </p:tgtEl>
                                        <p:attrNameLst>
                                          <p:attrName>style.visibility</p:attrName>
                                        </p:attrNameLst>
                                      </p:cBhvr>
                                      <p:to>
                                        <p:strVal val="visible"/>
                                      </p:to>
                                    </p:set>
                                    <p:anim calcmode="lin" valueType="num">
                                      <p:cBhvr additive="base">
                                        <p:cTn id="32" dur="500"/>
                                        <p:tgtEl>
                                          <p:spTgt spid="19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3">
                                            <p:txEl>
                                              <p:pRg st="6" end="6"/>
                                            </p:txEl>
                                          </p:spTgt>
                                        </p:tgtEl>
                                        <p:attrNameLst>
                                          <p:attrName>style.visibility</p:attrName>
                                        </p:attrNameLst>
                                      </p:cBhvr>
                                      <p:to>
                                        <p:strVal val="visible"/>
                                      </p:to>
                                    </p:set>
                                    <p:anim calcmode="lin" valueType="num">
                                      <p:cBhvr additive="base">
                                        <p:cTn id="37" dur="500"/>
                                        <p:tgtEl>
                                          <p:spTgt spid="19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93">
                                            <p:txEl>
                                              <p:pRg st="7" end="7"/>
                                            </p:txEl>
                                          </p:spTgt>
                                        </p:tgtEl>
                                        <p:attrNameLst>
                                          <p:attrName>style.visibility</p:attrName>
                                        </p:attrNameLst>
                                      </p:cBhvr>
                                      <p:to>
                                        <p:strVal val="visible"/>
                                      </p:to>
                                    </p:set>
                                    <p:anim calcmode="lin" valueType="num">
                                      <p:cBhvr additive="base">
                                        <p:cTn id="42" dur="500"/>
                                        <p:tgtEl>
                                          <p:spTgt spid="19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t>Acting Humanly</a:t>
            </a:r>
            <a:endParaRPr/>
          </a:p>
        </p:txBody>
      </p:sp>
      <p:sp>
        <p:nvSpPr>
          <p:cNvPr id="203" name="Google Shape;203;p26"/>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Can machines think?” −→ “Can machines behave intelligently?” </a:t>
            </a:r>
            <a:endParaRPr/>
          </a:p>
          <a:p>
            <a:pPr marL="238125" marR="0" lvl="0" indent="-238125" algn="just"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Operational test for intelligent behavior: the imitation game. </a:t>
            </a:r>
            <a:endParaRPr/>
          </a:p>
          <a:p>
            <a:pPr marL="238125" marR="0" lvl="0" indent="-238125" algn="just"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Predicted that by 2000, a machine might have a 30% chance of fooling a lay person for 5 minutes .</a:t>
            </a:r>
            <a:endParaRPr/>
          </a:p>
          <a:p>
            <a:pPr marL="238125" marR="0" lvl="0" indent="-238125" algn="just"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Anticipated all major arguments against AI in following 50 years.</a:t>
            </a:r>
            <a:endParaRPr/>
          </a:p>
          <a:p>
            <a:pPr marL="238125" marR="0" lvl="0" indent="-238125" algn="just"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Suggested major components of AI: knowledge, reasoning, language understanding, learning problem</a:t>
            </a:r>
            <a:endParaRPr/>
          </a:p>
        </p:txBody>
      </p:sp>
      <p:sp>
        <p:nvSpPr>
          <p:cNvPr id="204" name="Google Shape;204;p26"/>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05" name="Google Shape;205;p26"/>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06" name="Google Shape;206;p26"/>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15</a:t>
            </a:fld>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612775" y="128850"/>
            <a:ext cx="8153400" cy="836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t>AI Definitions</a:t>
            </a:r>
            <a:endParaRPr/>
          </a:p>
        </p:txBody>
      </p:sp>
      <p:sp>
        <p:nvSpPr>
          <p:cNvPr id="212" name="Google Shape;212;p27"/>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13" name="Google Shape;213;p27"/>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214" name="Google Shape;214;p27"/>
          <p:cNvSpPr txBox="1"/>
          <p:nvPr/>
        </p:nvSpPr>
        <p:spPr>
          <a:xfrm>
            <a:off x="746125" y="2000250"/>
            <a:ext cx="7755000" cy="830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Merriweather"/>
                <a:ea typeface="Merriweather"/>
                <a:cs typeface="Merriweather"/>
                <a:sym typeface="Merriweather"/>
              </a:rPr>
              <a:t>The study of mental faculties through the use</a:t>
            </a:r>
            <a:endParaRPr sz="1400" b="1" i="0" u="none" strike="noStrike" cap="none">
              <a:solidFill>
                <a:srgbClr val="000000"/>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Merriweather"/>
                <a:ea typeface="Merriweather"/>
                <a:cs typeface="Merriweather"/>
                <a:sym typeface="Merriweather"/>
              </a:rPr>
              <a:t>of computational models.</a:t>
            </a:r>
            <a:endParaRPr sz="1400" b="1" i="0" u="none" strike="noStrike" cap="none">
              <a:solidFill>
                <a:srgbClr val="000000"/>
              </a:solidFill>
              <a:latin typeface="Merriweather"/>
              <a:ea typeface="Merriweather"/>
              <a:cs typeface="Merriweather"/>
              <a:sym typeface="Merriweather"/>
            </a:endParaRPr>
          </a:p>
        </p:txBody>
      </p:sp>
      <p:sp>
        <p:nvSpPr>
          <p:cNvPr id="215" name="Google Shape;215;p27"/>
          <p:cNvSpPr txBox="1"/>
          <p:nvPr/>
        </p:nvSpPr>
        <p:spPr>
          <a:xfrm>
            <a:off x="4686300" y="2676525"/>
            <a:ext cx="40751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2400"/>
              <a:buFont typeface="Times New Roman"/>
              <a:buNone/>
            </a:pPr>
            <a:r>
              <a:rPr lang="en-US" sz="2400" b="0" i="0" u="none" strike="noStrike" cap="none">
                <a:solidFill>
                  <a:srgbClr val="C00000"/>
                </a:solidFill>
                <a:latin typeface="Times New Roman"/>
                <a:ea typeface="Times New Roman"/>
                <a:cs typeface="Times New Roman"/>
                <a:sym typeface="Times New Roman"/>
              </a:rPr>
              <a:t>Charniak and McDermott, 1985</a:t>
            </a:r>
            <a:endParaRPr sz="1400" b="0" i="0" u="none" strike="noStrike" cap="none">
              <a:solidFill>
                <a:srgbClr val="000000"/>
              </a:solidFill>
              <a:latin typeface="Arial"/>
              <a:ea typeface="Arial"/>
              <a:cs typeface="Arial"/>
              <a:sym typeface="Arial"/>
            </a:endParaRPr>
          </a:p>
        </p:txBody>
      </p:sp>
      <p:sp>
        <p:nvSpPr>
          <p:cNvPr id="216" name="Google Shape;216;p27"/>
          <p:cNvSpPr txBox="1"/>
          <p:nvPr/>
        </p:nvSpPr>
        <p:spPr>
          <a:xfrm>
            <a:off x="681050" y="3328975"/>
            <a:ext cx="8153400" cy="12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Merriweather"/>
                <a:ea typeface="Merriweather"/>
                <a:cs typeface="Merriweather"/>
                <a:sym typeface="Merriweather"/>
              </a:rPr>
              <a:t>A field of study that seeks to explain and </a:t>
            </a:r>
            <a:endParaRPr sz="1400" b="1" i="0" u="none" strike="noStrike" cap="none">
              <a:solidFill>
                <a:srgbClr val="000000"/>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Merriweather"/>
                <a:ea typeface="Merriweather"/>
                <a:cs typeface="Merriweather"/>
                <a:sym typeface="Merriweather"/>
              </a:rPr>
              <a:t>emulate intelligent behavior in terms of </a:t>
            </a:r>
            <a:endParaRPr sz="1400" b="1" i="0" u="none" strike="noStrike" cap="none">
              <a:solidFill>
                <a:srgbClr val="000000"/>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Merriweather"/>
                <a:ea typeface="Merriweather"/>
                <a:cs typeface="Merriweather"/>
                <a:sym typeface="Merriweather"/>
              </a:rPr>
              <a:t>computational processes.</a:t>
            </a:r>
            <a:endParaRPr sz="1400" b="1" i="0" u="none" strike="noStrike" cap="none">
              <a:solidFill>
                <a:srgbClr val="000000"/>
              </a:solidFill>
              <a:latin typeface="Merriweather"/>
              <a:ea typeface="Merriweather"/>
              <a:cs typeface="Merriweather"/>
              <a:sym typeface="Merriweather"/>
            </a:endParaRPr>
          </a:p>
        </p:txBody>
      </p:sp>
      <p:sp>
        <p:nvSpPr>
          <p:cNvPr id="217" name="Google Shape;217;p27"/>
          <p:cNvSpPr txBox="1"/>
          <p:nvPr/>
        </p:nvSpPr>
        <p:spPr>
          <a:xfrm>
            <a:off x="5422900" y="4268787"/>
            <a:ext cx="213042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2400"/>
              <a:buFont typeface="Times New Roman"/>
              <a:buNone/>
            </a:pPr>
            <a:r>
              <a:rPr lang="en-US" sz="2400" b="0" i="0" u="none" strike="noStrike" cap="none">
                <a:solidFill>
                  <a:srgbClr val="C00000"/>
                </a:solidFill>
                <a:latin typeface="Times New Roman"/>
                <a:ea typeface="Times New Roman"/>
                <a:cs typeface="Times New Roman"/>
                <a:sym typeface="Times New Roman"/>
              </a:rPr>
              <a:t>Schalkoff, 1990</a:t>
            </a:r>
            <a:endParaRPr sz="1400" b="0" i="0" u="none" strike="noStrike" cap="none">
              <a:solidFill>
                <a:srgbClr val="000000"/>
              </a:solidFill>
              <a:latin typeface="Arial"/>
              <a:ea typeface="Arial"/>
              <a:cs typeface="Arial"/>
              <a:sym typeface="Arial"/>
            </a:endParaRPr>
          </a:p>
        </p:txBody>
      </p:sp>
      <p:sp>
        <p:nvSpPr>
          <p:cNvPr id="218" name="Google Shape;218;p27"/>
          <p:cNvSpPr txBox="1"/>
          <p:nvPr/>
        </p:nvSpPr>
        <p:spPr>
          <a:xfrm>
            <a:off x="533400" y="5106975"/>
            <a:ext cx="8301000" cy="830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Merriweather"/>
                <a:ea typeface="Merriweather"/>
                <a:cs typeface="Merriweather"/>
                <a:sym typeface="Merriweather"/>
              </a:rPr>
              <a:t>The study of how to make computers do things at which, at the moment, people are better</a:t>
            </a:r>
            <a:endParaRPr sz="1400" b="1" i="0" u="none" strike="noStrike" cap="none">
              <a:solidFill>
                <a:srgbClr val="000000"/>
              </a:solidFill>
              <a:latin typeface="Merriweather"/>
              <a:ea typeface="Merriweather"/>
              <a:cs typeface="Merriweather"/>
              <a:sym typeface="Merriweather"/>
            </a:endParaRPr>
          </a:p>
        </p:txBody>
      </p:sp>
      <p:sp>
        <p:nvSpPr>
          <p:cNvPr id="219" name="Google Shape;219;p27"/>
          <p:cNvSpPr txBox="1"/>
          <p:nvPr/>
        </p:nvSpPr>
        <p:spPr>
          <a:xfrm>
            <a:off x="5187162" y="5861037"/>
            <a:ext cx="2781300" cy="46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2400"/>
              <a:buFont typeface="Times New Roman"/>
              <a:buNone/>
            </a:pPr>
            <a:r>
              <a:rPr lang="en-US" sz="2400" b="0" i="0" u="none" strike="noStrike" cap="none">
                <a:solidFill>
                  <a:srgbClr val="C00000"/>
                </a:solidFill>
                <a:latin typeface="Times New Roman"/>
                <a:ea typeface="Times New Roman"/>
                <a:cs typeface="Times New Roman"/>
                <a:sym typeface="Times New Roman"/>
              </a:rPr>
              <a:t>Rich &amp; Knight, 1991</a:t>
            </a:r>
            <a:endParaRPr sz="1400" b="0" i="0" u="none" strike="noStrike" cap="none">
              <a:solidFill>
                <a:srgbClr val="000000"/>
              </a:solidFill>
              <a:latin typeface="Arial"/>
              <a:ea typeface="Arial"/>
              <a:cs typeface="Arial"/>
              <a:sym typeface="Arial"/>
            </a:endParaRPr>
          </a:p>
        </p:txBody>
      </p:sp>
      <p:sp>
        <p:nvSpPr>
          <p:cNvPr id="220" name="Google Shape;220;p27"/>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16</a:t>
            </a:fld>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Arial"/>
              <a:buNone/>
            </a:pPr>
            <a:r>
              <a:rPr lang="en-US" sz="3600" b="0" i="0" u="none">
                <a:latin typeface="Arial"/>
                <a:ea typeface="Arial"/>
                <a:cs typeface="Arial"/>
                <a:sym typeface="Arial"/>
              </a:rPr>
              <a:t>AI Definitions</a:t>
            </a:r>
            <a:endParaRPr/>
          </a:p>
        </p:txBody>
      </p:sp>
      <p:sp>
        <p:nvSpPr>
          <p:cNvPr id="226" name="Google Shape;226;p28"/>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0"/>
              </a:spcBef>
              <a:spcAft>
                <a:spcPts val="0"/>
              </a:spcAft>
              <a:buClr>
                <a:schemeClr val="accent2"/>
              </a:buClr>
              <a:buSzPts val="1200"/>
              <a:buFont typeface="Noto Sans Symbols"/>
              <a:buChar char="◻"/>
            </a:pPr>
            <a:r>
              <a:rPr lang="en-US" sz="2000" b="0" i="0" u="none">
                <a:solidFill>
                  <a:schemeClr val="dk1"/>
                </a:solidFill>
                <a:latin typeface="Times New Roman"/>
                <a:ea typeface="Times New Roman"/>
                <a:cs typeface="Times New Roman"/>
                <a:sym typeface="Times New Roman"/>
              </a:rPr>
              <a:t>We call programs intelligent if they exhibit behaviors that would be regarded intelligent if they were exhibited by human beings.</a:t>
            </a:r>
            <a:endParaRPr/>
          </a:p>
          <a:p>
            <a:pPr marL="238125" marR="0" lvl="0" indent="-238125" algn="r" rtl="0">
              <a:lnSpc>
                <a:spcPct val="100000"/>
              </a:lnSpc>
              <a:spcBef>
                <a:spcPts val="500"/>
              </a:spcBef>
              <a:spcAft>
                <a:spcPts val="0"/>
              </a:spcAft>
              <a:buClr>
                <a:schemeClr val="accent2"/>
              </a:buClr>
              <a:buSzPts val="1080"/>
              <a:buFont typeface="Noto Sans Symbols"/>
              <a:buChar char="◻"/>
            </a:pPr>
            <a:r>
              <a:rPr lang="en-US" sz="1800" b="0" i="0" u="none">
                <a:solidFill>
                  <a:srgbClr val="C00000"/>
                </a:solidFill>
                <a:latin typeface="Times New Roman"/>
                <a:ea typeface="Times New Roman"/>
                <a:cs typeface="Times New Roman"/>
                <a:sym typeface="Times New Roman"/>
              </a:rPr>
              <a:t>---Herbert Simon</a:t>
            </a:r>
            <a:endParaRPr/>
          </a:p>
          <a:p>
            <a:pPr marL="238125" marR="0" lvl="0" indent="-161925" algn="just" rtl="0">
              <a:lnSpc>
                <a:spcPct val="100000"/>
              </a:lnSpc>
              <a:spcBef>
                <a:spcPts val="500"/>
              </a:spcBef>
              <a:spcAft>
                <a:spcPts val="0"/>
              </a:spcAft>
              <a:buClr>
                <a:schemeClr val="accent2"/>
              </a:buClr>
              <a:buSzPts val="1200"/>
              <a:buFont typeface="Noto Sans Symbols"/>
              <a:buNone/>
            </a:pPr>
            <a:endParaRPr sz="2000" b="0" i="0" u="none">
              <a:solidFill>
                <a:schemeClr val="dk1"/>
              </a:solidFill>
              <a:latin typeface="Times New Roman"/>
              <a:ea typeface="Times New Roman"/>
              <a:cs typeface="Times New Roman"/>
              <a:sym typeface="Times New Roman"/>
            </a:endParaRPr>
          </a:p>
          <a:p>
            <a:pPr marL="238125" marR="0" lvl="0" indent="-238125" algn="just" rtl="0">
              <a:lnSpc>
                <a:spcPct val="100000"/>
              </a:lnSpc>
              <a:spcBef>
                <a:spcPts val="500"/>
              </a:spcBef>
              <a:spcAft>
                <a:spcPts val="0"/>
              </a:spcAft>
              <a:buClr>
                <a:schemeClr val="accent2"/>
              </a:buClr>
              <a:buSzPts val="1200"/>
              <a:buFont typeface="Noto Sans Symbols"/>
              <a:buChar char="◻"/>
            </a:pPr>
            <a:r>
              <a:rPr lang="en-US" sz="2000" b="0" i="0" u="none">
                <a:solidFill>
                  <a:schemeClr val="dk1"/>
                </a:solidFill>
                <a:latin typeface="Times New Roman"/>
                <a:ea typeface="Times New Roman"/>
                <a:cs typeface="Times New Roman"/>
                <a:sym typeface="Times New Roman"/>
              </a:rPr>
              <a:t>Physicists ask what kind of place this universe is  and seek to characterize its behavior systematically. Biologists ask what it means for a physical system to be living . We in AI wonder what kind of information-processing system can ask such questions.</a:t>
            </a:r>
            <a:endParaRPr/>
          </a:p>
          <a:p>
            <a:pPr marL="238125" marR="0" lvl="0" indent="-238125" algn="r" rtl="0">
              <a:lnSpc>
                <a:spcPct val="100000"/>
              </a:lnSpc>
              <a:spcBef>
                <a:spcPts val="500"/>
              </a:spcBef>
              <a:spcAft>
                <a:spcPts val="0"/>
              </a:spcAft>
              <a:buClr>
                <a:schemeClr val="accent2"/>
              </a:buClr>
              <a:buSzPts val="1080"/>
              <a:buFont typeface="Noto Sans Symbols"/>
              <a:buChar char="◻"/>
            </a:pPr>
            <a:r>
              <a:rPr lang="en-US" sz="1800" b="0" i="0" u="none">
                <a:solidFill>
                  <a:srgbClr val="C00000"/>
                </a:solidFill>
                <a:latin typeface="Times New Roman"/>
                <a:ea typeface="Times New Roman"/>
                <a:cs typeface="Times New Roman"/>
                <a:sym typeface="Times New Roman"/>
              </a:rPr>
              <a:t>---Avron Barr and Edward  Feigenbaum</a:t>
            </a:r>
            <a:endParaRPr/>
          </a:p>
          <a:p>
            <a:pPr marL="238125" marR="0" lvl="0" indent="-169545" algn="r" rtl="0">
              <a:lnSpc>
                <a:spcPct val="100000"/>
              </a:lnSpc>
              <a:spcBef>
                <a:spcPts val="500"/>
              </a:spcBef>
              <a:spcAft>
                <a:spcPts val="0"/>
              </a:spcAft>
              <a:buClr>
                <a:schemeClr val="accent2"/>
              </a:buClr>
              <a:buSzPts val="1080"/>
              <a:buFont typeface="Noto Sans Symbols"/>
              <a:buNone/>
            </a:pPr>
            <a:endParaRPr sz="1800" b="0" i="0" u="none">
              <a:solidFill>
                <a:schemeClr val="dk1"/>
              </a:solidFill>
              <a:latin typeface="Times New Roman"/>
              <a:ea typeface="Times New Roman"/>
              <a:cs typeface="Times New Roman"/>
              <a:sym typeface="Times New Roman"/>
            </a:endParaRPr>
          </a:p>
          <a:p>
            <a:pPr marL="238125" marR="0" lvl="0" indent="-238125" algn="just" rtl="0">
              <a:lnSpc>
                <a:spcPct val="100000"/>
              </a:lnSpc>
              <a:spcBef>
                <a:spcPts val="500"/>
              </a:spcBef>
              <a:spcAft>
                <a:spcPts val="0"/>
              </a:spcAft>
              <a:buClr>
                <a:schemeClr val="accent2"/>
              </a:buClr>
              <a:buSzPts val="1200"/>
              <a:buFont typeface="Noto Sans Symbols"/>
              <a:buChar char="◻"/>
            </a:pPr>
            <a:r>
              <a:rPr lang="en-US" sz="2000" b="0" i="0" u="none">
                <a:solidFill>
                  <a:schemeClr val="dk1"/>
                </a:solidFill>
                <a:latin typeface="Times New Roman"/>
                <a:ea typeface="Times New Roman"/>
                <a:cs typeface="Times New Roman"/>
                <a:sym typeface="Times New Roman"/>
              </a:rPr>
              <a:t>AI is the study of techniques for solving exponentially hard problems in polynomial time by exploiting knowledge about the problem domain.</a:t>
            </a:r>
            <a:endParaRPr/>
          </a:p>
          <a:p>
            <a:pPr marL="238125" marR="0" lvl="0" indent="-238125" algn="r" rtl="0">
              <a:lnSpc>
                <a:spcPct val="100000"/>
              </a:lnSpc>
              <a:spcBef>
                <a:spcPts val="500"/>
              </a:spcBef>
              <a:spcAft>
                <a:spcPts val="0"/>
              </a:spcAft>
              <a:buClr>
                <a:schemeClr val="accent2"/>
              </a:buClr>
              <a:buSzPts val="1080"/>
              <a:buFont typeface="Noto Sans Symbols"/>
              <a:buChar char="◻"/>
            </a:pPr>
            <a:r>
              <a:rPr lang="en-US" sz="1800" b="0" i="0" u="none">
                <a:solidFill>
                  <a:srgbClr val="C00000"/>
                </a:solidFill>
                <a:latin typeface="Times New Roman"/>
                <a:ea typeface="Times New Roman"/>
                <a:cs typeface="Times New Roman"/>
                <a:sym typeface="Times New Roman"/>
              </a:rPr>
              <a:t>----Elaine Rich</a:t>
            </a:r>
            <a:endParaRPr/>
          </a:p>
        </p:txBody>
      </p:sp>
      <p:sp>
        <p:nvSpPr>
          <p:cNvPr id="227" name="Google Shape;227;p28"/>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000"/>
              <a:buFont typeface="Arial"/>
              <a:buNone/>
            </a:pPr>
            <a:r>
              <a:rPr lang="en-US" sz="10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28" name="Google Shape;228;p28"/>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29" name="Google Shape;229;p28"/>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17</a:t>
            </a:fld>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Thinking Humanly: Cognitive</a:t>
            </a:r>
            <a:br>
              <a:rPr lang="en-US" sz="4000" b="0" i="0" u="none">
                <a:latin typeface="Arial"/>
                <a:ea typeface="Arial"/>
                <a:cs typeface="Arial"/>
                <a:sym typeface="Arial"/>
              </a:rPr>
            </a:br>
            <a:r>
              <a:rPr lang="en-US" sz="4000" b="0" i="0" u="none">
                <a:latin typeface="Arial"/>
                <a:ea typeface="Arial"/>
                <a:cs typeface="Arial"/>
                <a:sym typeface="Arial"/>
              </a:rPr>
              <a:t>Science</a:t>
            </a:r>
            <a:endParaRPr/>
          </a:p>
        </p:txBody>
      </p:sp>
      <p:sp>
        <p:nvSpPr>
          <p:cNvPr id="235" name="Google Shape;235;p29"/>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1960s “cognitive revolution”: information-processing psychology replaced prevailing orthodoxy of behaviorism.</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Require scientific theories of internal activities of the brain</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What level of abstraction? “Knowledge” or “circuits”?</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How to validate? It requires</a:t>
            </a:r>
            <a:endParaRPr/>
          </a:p>
          <a:p>
            <a:pPr marL="238125" marR="0" lvl="0" indent="-146685" algn="just" rtl="0">
              <a:lnSpc>
                <a:spcPct val="100000"/>
              </a:lnSpc>
              <a:spcBef>
                <a:spcPts val="500"/>
              </a:spcBef>
              <a:spcAft>
                <a:spcPts val="0"/>
              </a:spcAft>
              <a:buClr>
                <a:schemeClr val="accent2"/>
              </a:buClr>
              <a:buSzPts val="1440"/>
              <a:buFont typeface="Noto Sans Symbols"/>
              <a:buNone/>
            </a:pPr>
            <a:endParaRPr sz="2400" b="0" i="0" u="none">
              <a:solidFill>
                <a:schemeClr val="dk1"/>
              </a:solidFill>
              <a:latin typeface="Times New Roman"/>
              <a:ea typeface="Times New Roman"/>
              <a:cs typeface="Times New Roman"/>
              <a:sym typeface="Times New Roman"/>
            </a:endParaRPr>
          </a:p>
          <a:p>
            <a:pPr marL="479425" marR="0" lvl="1" indent="-204786" algn="just" rtl="0">
              <a:lnSpc>
                <a:spcPct val="100000"/>
              </a:lnSpc>
              <a:spcBef>
                <a:spcPts val="400"/>
              </a:spcBef>
              <a:spcAft>
                <a:spcPts val="0"/>
              </a:spcAft>
              <a:buClr>
                <a:schemeClr val="accent1"/>
              </a:buClr>
              <a:buSzPts val="1680"/>
              <a:buFont typeface="Noto Sans Symbols"/>
              <a:buChar char="🞑"/>
            </a:pPr>
            <a:r>
              <a:rPr lang="en-US" sz="2400" b="0" i="0" u="none" strike="noStrike" cap="none">
                <a:solidFill>
                  <a:schemeClr val="dk1"/>
                </a:solidFill>
                <a:latin typeface="Times New Roman"/>
                <a:ea typeface="Times New Roman"/>
                <a:cs typeface="Times New Roman"/>
                <a:sym typeface="Times New Roman"/>
              </a:rPr>
              <a:t>1. Predicting and testing behavior of human subjects (top-down, Cognitive Science)</a:t>
            </a:r>
            <a:endParaRPr/>
          </a:p>
          <a:p>
            <a:pPr marL="479425" marR="0" lvl="1" indent="-204786" algn="just" rtl="0">
              <a:lnSpc>
                <a:spcPct val="100000"/>
              </a:lnSpc>
              <a:spcBef>
                <a:spcPts val="400"/>
              </a:spcBef>
              <a:spcAft>
                <a:spcPts val="0"/>
              </a:spcAft>
              <a:buClr>
                <a:schemeClr val="accent1"/>
              </a:buClr>
              <a:buSzPts val="1680"/>
              <a:buFont typeface="Noto Sans Symbols"/>
              <a:buChar char="🞑"/>
            </a:pPr>
            <a:r>
              <a:rPr lang="en-US" sz="2400" b="0" i="0" u="none" strike="noStrike" cap="none">
                <a:solidFill>
                  <a:schemeClr val="dk1"/>
                </a:solidFill>
                <a:latin typeface="Times New Roman"/>
                <a:ea typeface="Times New Roman"/>
                <a:cs typeface="Times New Roman"/>
                <a:sym typeface="Times New Roman"/>
              </a:rPr>
              <a:t>2. Direct identification from neurological data (bottom-up, Cognitive Neuroscience)</a:t>
            </a:r>
            <a:endParaRPr/>
          </a:p>
        </p:txBody>
      </p:sp>
      <p:sp>
        <p:nvSpPr>
          <p:cNvPr id="236" name="Google Shape;236;p29"/>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37" name="Google Shape;237;p29"/>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38" name="Google Shape;238;p29"/>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18</a:t>
            </a:fld>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Thinking Rationally: Laws of Thought</a:t>
            </a:r>
            <a:endParaRPr/>
          </a:p>
        </p:txBody>
      </p:sp>
      <p:sp>
        <p:nvSpPr>
          <p:cNvPr id="244" name="Google Shape;244;p30"/>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Several Greek schools at the time of Aristotle developed various forms of logic:</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Notation and rules of derivation for thoughts. They may or may not have proceeded to the idea of mechanization </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Direct line through mathematics and philosophy to modern AI </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Problems: </a:t>
            </a:r>
            <a:endParaRPr/>
          </a:p>
          <a:p>
            <a:pPr marL="366712" marR="0" lvl="1" indent="0" algn="just" rtl="0">
              <a:lnSpc>
                <a:spcPct val="100000"/>
              </a:lnSpc>
              <a:spcBef>
                <a:spcPts val="400"/>
              </a:spcBef>
              <a:spcAft>
                <a:spcPts val="0"/>
              </a:spcAft>
              <a:buClr>
                <a:schemeClr val="accent1"/>
              </a:buClr>
              <a:buSzPts val="1680"/>
              <a:buFont typeface="Noto Sans Symbols"/>
              <a:buNone/>
            </a:pPr>
            <a:r>
              <a:rPr lang="en-US" sz="2400" b="0" i="0" u="none" strike="noStrike" cap="none">
                <a:solidFill>
                  <a:schemeClr val="dk1"/>
                </a:solidFill>
                <a:latin typeface="Times New Roman"/>
                <a:ea typeface="Times New Roman"/>
                <a:cs typeface="Times New Roman"/>
                <a:sym typeface="Times New Roman"/>
              </a:rPr>
              <a:t>1. Not all intelligent behavior is mediated by logical deliberation </a:t>
            </a:r>
            <a:endParaRPr/>
          </a:p>
          <a:p>
            <a:pPr marL="366712" marR="0" lvl="1" indent="0" algn="just" rtl="0">
              <a:lnSpc>
                <a:spcPct val="100000"/>
              </a:lnSpc>
              <a:spcBef>
                <a:spcPts val="400"/>
              </a:spcBef>
              <a:spcAft>
                <a:spcPts val="0"/>
              </a:spcAft>
              <a:buClr>
                <a:schemeClr val="accent1"/>
              </a:buClr>
              <a:buSzPts val="1680"/>
              <a:buFont typeface="Noto Sans Symbols"/>
              <a:buNone/>
            </a:pPr>
            <a:r>
              <a:rPr lang="en-US" sz="2400" b="0" i="0" u="none" strike="noStrike" cap="none">
                <a:solidFill>
                  <a:schemeClr val="dk1"/>
                </a:solidFill>
                <a:latin typeface="Times New Roman"/>
                <a:ea typeface="Times New Roman"/>
                <a:cs typeface="Times New Roman"/>
                <a:sym typeface="Times New Roman"/>
              </a:rPr>
              <a:t>2. What is the purpose of thinking? What thoughts should I have?</a:t>
            </a:r>
            <a:endParaRPr/>
          </a:p>
        </p:txBody>
      </p:sp>
      <p:sp>
        <p:nvSpPr>
          <p:cNvPr id="245" name="Google Shape;245;p30"/>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46" name="Google Shape;246;p30"/>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247" name="Google Shape;247;p30"/>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19</a:t>
            </a:fld>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1"/>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2</a:t>
            </a:fld>
            <a:endParaRPr/>
          </a:p>
        </p:txBody>
      </p:sp>
      <p:sp>
        <p:nvSpPr>
          <p:cNvPr id="77" name="Google Shape;77;p11"/>
          <p:cNvSpPr txBox="1">
            <a:spLocks noGrp="1"/>
          </p:cNvSpPr>
          <p:nvPr>
            <p:ph type="title"/>
          </p:nvPr>
        </p:nvSpPr>
        <p:spPr>
          <a:xfrm>
            <a:off x="612775" y="128850"/>
            <a:ext cx="8153400" cy="836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DD7E0E"/>
                </a:solidFill>
              </a:rPr>
              <a:t>Course Structure</a:t>
            </a:r>
            <a:endParaRPr>
              <a:solidFill>
                <a:srgbClr val="DD7E0E"/>
              </a:solidFill>
            </a:endParaRPr>
          </a:p>
        </p:txBody>
      </p:sp>
      <p:pic>
        <p:nvPicPr>
          <p:cNvPr id="2" name="Picture 1"/>
          <p:cNvPicPr>
            <a:picLocks noChangeAspect="1"/>
          </p:cNvPicPr>
          <p:nvPr/>
        </p:nvPicPr>
        <p:blipFill>
          <a:blip r:embed="rId3"/>
          <a:stretch>
            <a:fillRect/>
          </a:stretch>
        </p:blipFill>
        <p:spPr>
          <a:xfrm>
            <a:off x="1" y="1752865"/>
            <a:ext cx="9144000" cy="33040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Arial"/>
              <a:buNone/>
            </a:pPr>
            <a:r>
              <a:rPr lang="en-US" sz="3600" b="0" i="0" u="none">
                <a:latin typeface="Arial"/>
                <a:ea typeface="Arial"/>
                <a:cs typeface="Arial"/>
                <a:sym typeface="Arial"/>
              </a:rPr>
              <a:t>Acting Rationally</a:t>
            </a:r>
            <a:endParaRPr/>
          </a:p>
        </p:txBody>
      </p:sp>
      <p:sp>
        <p:nvSpPr>
          <p:cNvPr id="253" name="Google Shape;253;p31"/>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0"/>
              </a:spcBef>
              <a:spcAft>
                <a:spcPts val="0"/>
              </a:spcAft>
              <a:buClr>
                <a:schemeClr val="accent2"/>
              </a:buClr>
              <a:buSzPts val="1680"/>
              <a:buFont typeface="Noto Sans Symbols"/>
              <a:buChar char="◻"/>
            </a:pPr>
            <a:r>
              <a:rPr lang="en-US" sz="2800" b="0" i="0" u="none">
                <a:solidFill>
                  <a:srgbClr val="DD7E0E"/>
                </a:solidFill>
                <a:latin typeface="Times New Roman"/>
                <a:ea typeface="Times New Roman"/>
                <a:cs typeface="Times New Roman"/>
                <a:sym typeface="Times New Roman"/>
              </a:rPr>
              <a:t>Rational behavior: </a:t>
            </a:r>
            <a:r>
              <a:rPr lang="en-US" sz="2800" b="0" i="0" u="none">
                <a:solidFill>
                  <a:schemeClr val="dk1"/>
                </a:solidFill>
                <a:latin typeface="Times New Roman"/>
                <a:ea typeface="Times New Roman"/>
                <a:cs typeface="Times New Roman"/>
                <a:sym typeface="Times New Roman"/>
              </a:rPr>
              <a:t>doing the right thing, that which is expected to maximize goal achievement, given the available information </a:t>
            </a:r>
            <a:endParaRPr/>
          </a:p>
          <a:p>
            <a:pPr marL="238125" marR="0" lvl="0" indent="-238125" algn="just"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Doesn’t necessarily involve thinking—e.g., blinking reflex—but thinking should be in the service of rational action </a:t>
            </a:r>
            <a:endParaRPr/>
          </a:p>
          <a:p>
            <a:pPr marL="238125" marR="0" lvl="0" indent="-238125" algn="just" rtl="0">
              <a:lnSpc>
                <a:spcPct val="100000"/>
              </a:lnSpc>
              <a:spcBef>
                <a:spcPts val="500"/>
              </a:spcBef>
              <a:spcAft>
                <a:spcPts val="0"/>
              </a:spcAft>
              <a:buClr>
                <a:schemeClr val="accent2"/>
              </a:buClr>
              <a:buSzPts val="1680"/>
              <a:buFont typeface="Noto Sans Symbols"/>
              <a:buChar char="◻"/>
            </a:pPr>
            <a:r>
              <a:rPr lang="en-US" sz="2800" b="0" i="0" u="none">
                <a:solidFill>
                  <a:srgbClr val="DD7E0E"/>
                </a:solidFill>
                <a:latin typeface="Times New Roman"/>
                <a:ea typeface="Times New Roman"/>
                <a:cs typeface="Times New Roman"/>
                <a:sym typeface="Times New Roman"/>
              </a:rPr>
              <a:t>Aristotle: </a:t>
            </a:r>
            <a:r>
              <a:rPr lang="en-US" sz="2800" b="0" i="0" u="none">
                <a:solidFill>
                  <a:schemeClr val="dk1"/>
                </a:solidFill>
                <a:latin typeface="Times New Roman"/>
                <a:ea typeface="Times New Roman"/>
                <a:cs typeface="Times New Roman"/>
                <a:sym typeface="Times New Roman"/>
              </a:rPr>
              <a:t>Every art and every inquiry, and similarly every action and pursuit, is thought to aim at some good</a:t>
            </a:r>
            <a:endParaRPr/>
          </a:p>
        </p:txBody>
      </p:sp>
      <p:sp>
        <p:nvSpPr>
          <p:cNvPr id="254" name="Google Shape;254;p31"/>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55" name="Google Shape;255;p31"/>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256" name="Google Shape;256;p31"/>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20</a:t>
            </a:fld>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Operational Definition of AI</a:t>
            </a:r>
            <a:endParaRPr/>
          </a:p>
        </p:txBody>
      </p:sp>
      <p:sp>
        <p:nvSpPr>
          <p:cNvPr id="262" name="Google Shape;262;p32"/>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chemeClr val="accent2"/>
              </a:buClr>
              <a:buSzPts val="1920"/>
              <a:buFont typeface="Noto Sans Symbols"/>
              <a:buChar char="◻"/>
            </a:pPr>
            <a:r>
              <a:rPr lang="en-US" sz="3200" b="0" i="0" u="none">
                <a:solidFill>
                  <a:schemeClr val="dk1"/>
                </a:solidFill>
                <a:latin typeface="Times New Roman"/>
                <a:ea typeface="Times New Roman"/>
                <a:cs typeface="Times New Roman"/>
                <a:sym typeface="Times New Roman"/>
              </a:rPr>
              <a:t>Systems that act like humans</a:t>
            </a:r>
            <a:endParaRPr/>
          </a:p>
          <a:p>
            <a:pPr marL="479425" marR="0" lvl="1" indent="-204786" algn="l" rtl="0">
              <a:lnSpc>
                <a:spcPct val="100000"/>
              </a:lnSpc>
              <a:spcBef>
                <a:spcPts val="400"/>
              </a:spcBef>
              <a:spcAft>
                <a:spcPts val="0"/>
              </a:spcAft>
              <a:buClr>
                <a:schemeClr val="accent1"/>
              </a:buClr>
              <a:buSzPts val="1960"/>
              <a:buFont typeface="Noto Sans Symbols"/>
              <a:buChar char="🞑"/>
            </a:pPr>
            <a:r>
              <a:rPr lang="en-US" sz="2800" b="0" i="0" u="none" strike="noStrike" cap="none">
                <a:solidFill>
                  <a:schemeClr val="dk1"/>
                </a:solidFill>
                <a:latin typeface="Times New Roman"/>
                <a:ea typeface="Times New Roman"/>
                <a:cs typeface="Times New Roman"/>
                <a:sym typeface="Times New Roman"/>
              </a:rPr>
              <a:t> Turing test.</a:t>
            </a:r>
            <a:endParaRPr/>
          </a:p>
          <a:p>
            <a:pPr marL="238125" marR="0" lvl="0" indent="-238125" algn="l" rtl="0">
              <a:lnSpc>
                <a:spcPct val="100000"/>
              </a:lnSpc>
              <a:spcBef>
                <a:spcPts val="500"/>
              </a:spcBef>
              <a:spcAft>
                <a:spcPts val="0"/>
              </a:spcAft>
              <a:buClr>
                <a:schemeClr val="accent2"/>
              </a:buClr>
              <a:buSzPts val="1920"/>
              <a:buFont typeface="Noto Sans Symbols"/>
              <a:buChar char="◻"/>
            </a:pPr>
            <a:r>
              <a:rPr lang="en-US" sz="3200" b="0" i="0" u="none">
                <a:solidFill>
                  <a:schemeClr val="dk1"/>
                </a:solidFill>
                <a:latin typeface="Times New Roman"/>
                <a:ea typeface="Times New Roman"/>
                <a:cs typeface="Times New Roman"/>
                <a:sym typeface="Times New Roman"/>
              </a:rPr>
              <a:t> Systems that think like humans</a:t>
            </a:r>
            <a:endParaRPr/>
          </a:p>
          <a:p>
            <a:pPr marL="479425" marR="0" lvl="1" indent="-204786" algn="l" rtl="0">
              <a:lnSpc>
                <a:spcPct val="100000"/>
              </a:lnSpc>
              <a:spcBef>
                <a:spcPts val="400"/>
              </a:spcBef>
              <a:spcAft>
                <a:spcPts val="0"/>
              </a:spcAft>
              <a:buClr>
                <a:schemeClr val="accent1"/>
              </a:buClr>
              <a:buSzPts val="1960"/>
              <a:buFont typeface="Noto Sans Symbols"/>
              <a:buChar char="🞑"/>
            </a:pPr>
            <a:r>
              <a:rPr lang="en-US" sz="2800" b="0" i="0" u="none" strike="noStrike" cap="none">
                <a:solidFill>
                  <a:schemeClr val="dk1"/>
                </a:solidFill>
                <a:latin typeface="Times New Roman"/>
                <a:ea typeface="Times New Roman"/>
                <a:cs typeface="Times New Roman"/>
                <a:sym typeface="Times New Roman"/>
              </a:rPr>
              <a:t> Cognitive Science </a:t>
            </a:r>
            <a:endParaRPr/>
          </a:p>
          <a:p>
            <a:pPr marL="238125" marR="0" lvl="0" indent="-238125" algn="l" rtl="0">
              <a:lnSpc>
                <a:spcPct val="100000"/>
              </a:lnSpc>
              <a:spcBef>
                <a:spcPts val="500"/>
              </a:spcBef>
              <a:spcAft>
                <a:spcPts val="0"/>
              </a:spcAft>
              <a:buClr>
                <a:schemeClr val="accent2"/>
              </a:buClr>
              <a:buSzPts val="1920"/>
              <a:buFont typeface="Noto Sans Symbols"/>
              <a:buChar char="◻"/>
            </a:pPr>
            <a:r>
              <a:rPr lang="en-US" sz="3200" b="0" i="0" u="none">
                <a:solidFill>
                  <a:schemeClr val="dk1"/>
                </a:solidFill>
                <a:latin typeface="Times New Roman"/>
                <a:ea typeface="Times New Roman"/>
                <a:cs typeface="Times New Roman"/>
                <a:sym typeface="Times New Roman"/>
              </a:rPr>
              <a:t>Systems that think rationally </a:t>
            </a:r>
            <a:endParaRPr/>
          </a:p>
          <a:p>
            <a:pPr marL="479425" marR="0" lvl="1" indent="-204786" algn="l" rtl="0">
              <a:lnSpc>
                <a:spcPct val="100000"/>
              </a:lnSpc>
              <a:spcBef>
                <a:spcPts val="400"/>
              </a:spcBef>
              <a:spcAft>
                <a:spcPts val="0"/>
              </a:spcAft>
              <a:buClr>
                <a:schemeClr val="accent1"/>
              </a:buClr>
              <a:buSzPts val="1960"/>
              <a:buFont typeface="Noto Sans Symbols"/>
              <a:buChar char="🞑"/>
            </a:pPr>
            <a:r>
              <a:rPr lang="en-US" sz="2800" b="0" i="0" u="none" strike="noStrike" cap="none">
                <a:solidFill>
                  <a:schemeClr val="dk1"/>
                </a:solidFill>
                <a:latin typeface="Times New Roman"/>
                <a:ea typeface="Times New Roman"/>
                <a:cs typeface="Times New Roman"/>
                <a:sym typeface="Times New Roman"/>
              </a:rPr>
              <a:t>Logic-based AI </a:t>
            </a:r>
            <a:endParaRPr/>
          </a:p>
          <a:p>
            <a:pPr marL="238125" marR="0" lvl="0" indent="-238125" algn="l" rtl="0">
              <a:lnSpc>
                <a:spcPct val="100000"/>
              </a:lnSpc>
              <a:spcBef>
                <a:spcPts val="500"/>
              </a:spcBef>
              <a:spcAft>
                <a:spcPts val="0"/>
              </a:spcAft>
              <a:buClr>
                <a:schemeClr val="accent2"/>
              </a:buClr>
              <a:buSzPts val="1920"/>
              <a:buFont typeface="Noto Sans Symbols"/>
              <a:buChar char="◻"/>
            </a:pPr>
            <a:r>
              <a:rPr lang="en-US" sz="3200" b="0" i="0" u="none">
                <a:solidFill>
                  <a:schemeClr val="dk1"/>
                </a:solidFill>
                <a:latin typeface="Times New Roman"/>
                <a:ea typeface="Times New Roman"/>
                <a:cs typeface="Times New Roman"/>
                <a:sym typeface="Times New Roman"/>
              </a:rPr>
              <a:t>Systems that act rationally </a:t>
            </a:r>
            <a:endParaRPr/>
          </a:p>
          <a:p>
            <a:pPr marL="479425" marR="0" lvl="1" indent="-204786" algn="l" rtl="0">
              <a:lnSpc>
                <a:spcPct val="100000"/>
              </a:lnSpc>
              <a:spcBef>
                <a:spcPts val="400"/>
              </a:spcBef>
              <a:spcAft>
                <a:spcPts val="0"/>
              </a:spcAft>
              <a:buClr>
                <a:schemeClr val="accent1"/>
              </a:buClr>
              <a:buSzPts val="1960"/>
              <a:buFont typeface="Noto Sans Symbols"/>
              <a:buChar char="🞑"/>
            </a:pPr>
            <a:r>
              <a:rPr lang="en-US" sz="2800" b="0" i="0" u="none" strike="noStrike" cap="none">
                <a:solidFill>
                  <a:schemeClr val="dk1"/>
                </a:solidFill>
                <a:latin typeface="Times New Roman"/>
                <a:ea typeface="Times New Roman"/>
                <a:cs typeface="Times New Roman"/>
                <a:sym typeface="Times New Roman"/>
              </a:rPr>
              <a:t>Rational Agents</a:t>
            </a:r>
            <a:endParaRPr/>
          </a:p>
        </p:txBody>
      </p:sp>
      <p:sp>
        <p:nvSpPr>
          <p:cNvPr id="263" name="Google Shape;263;p32"/>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64" name="Google Shape;264;p32"/>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265" name="Google Shape;265;p32"/>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21</a:t>
            </a:fld>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Artificial Intelligence (AI) </a:t>
            </a:r>
            <a:endParaRPr/>
          </a:p>
        </p:txBody>
      </p:sp>
      <p:sp>
        <p:nvSpPr>
          <p:cNvPr id="271" name="Google Shape;271;p33"/>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Artificial Intelligence (AI) is usually defined as the science of making computers do things that require intelligence when done by humans.</a:t>
            </a:r>
            <a:endParaRPr/>
          </a:p>
          <a:p>
            <a:pPr marL="238125" marR="0" lvl="0" indent="-238125" algn="just"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A.I is the study of ideas that enable computers to be intelligent.</a:t>
            </a:r>
            <a:endParaRPr/>
          </a:p>
          <a:p>
            <a:pPr marL="238125" marR="0" lvl="0" indent="-238125" algn="just"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The collective attributes of a computer, robot, or other device capable of performing functions such as learning, decision making, or other intelligent human behaviors.</a:t>
            </a:r>
            <a:endParaRPr/>
          </a:p>
        </p:txBody>
      </p:sp>
      <p:sp>
        <p:nvSpPr>
          <p:cNvPr id="272" name="Google Shape;272;p33"/>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73" name="Google Shape;273;p33"/>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274" name="Google Shape;274;p33"/>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22</a:t>
            </a:fld>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AI</a:t>
            </a:r>
            <a:endParaRPr lang="en-IN" dirty="0"/>
          </a:p>
        </p:txBody>
      </p:sp>
      <p:sp>
        <p:nvSpPr>
          <p:cNvPr id="3" name="Text Placeholder 2"/>
          <p:cNvSpPr>
            <a:spLocks noGrp="1"/>
          </p:cNvSpPr>
          <p:nvPr>
            <p:ph type="body" idx="1"/>
          </p:nvPr>
        </p:nvSpPr>
        <p:spPr/>
        <p:txBody>
          <a:bodyPr/>
          <a:lstStyle/>
          <a:p>
            <a:r>
              <a:rPr lang="en-US" sz="2000" dirty="0"/>
              <a:t>Based on strength, breadth, and application, AI can be described in different ways. </a:t>
            </a:r>
            <a:endParaRPr lang="en-US" sz="2000" dirty="0" smtClean="0"/>
          </a:p>
          <a:p>
            <a:endParaRPr lang="en-US" sz="2000" dirty="0" smtClean="0"/>
          </a:p>
          <a:p>
            <a:pPr algn="just"/>
            <a:r>
              <a:rPr lang="en-US" sz="2000" b="1" dirty="0" smtClean="0"/>
              <a:t>Weak </a:t>
            </a:r>
            <a:r>
              <a:rPr lang="en-US" sz="2000" b="1" dirty="0"/>
              <a:t>or Narrow AI </a:t>
            </a:r>
            <a:r>
              <a:rPr lang="en-US" sz="2000" dirty="0"/>
              <a:t>is AI that is applied to a specific domain</a:t>
            </a:r>
            <a:r>
              <a:rPr lang="en-US" sz="2000" dirty="0" smtClean="0"/>
              <a:t>.</a:t>
            </a:r>
          </a:p>
          <a:p>
            <a:pPr algn="just"/>
            <a:r>
              <a:rPr lang="en-US" sz="2000" dirty="0" smtClean="0"/>
              <a:t>For example: </a:t>
            </a:r>
            <a:r>
              <a:rPr lang="en-US" sz="2000" dirty="0"/>
              <a:t>language translators, virtual assistants, self-driving cars, AI-powered web searches, recommendation engines, and intelligent spam filters</a:t>
            </a:r>
            <a:r>
              <a:rPr lang="en-US" sz="2000" dirty="0" smtClean="0"/>
              <a:t>.</a:t>
            </a:r>
          </a:p>
          <a:p>
            <a:pPr algn="just"/>
            <a:endParaRPr lang="en-US" sz="2000" dirty="0" smtClean="0"/>
          </a:p>
          <a:p>
            <a:pPr algn="just"/>
            <a:r>
              <a:rPr lang="en-US" sz="2000" b="1" dirty="0" smtClean="0"/>
              <a:t>Applied </a:t>
            </a:r>
            <a:r>
              <a:rPr lang="en-US" sz="2000" b="1" dirty="0"/>
              <a:t>AI </a:t>
            </a:r>
            <a:r>
              <a:rPr lang="en-US" sz="2000" dirty="0"/>
              <a:t>can perform specific tasks, but not learn new ones, making decisions based on programmed algorithms, and training data. </a:t>
            </a:r>
            <a:endParaRPr lang="en-US" sz="2000" dirty="0" smtClean="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28101724"/>
      </p:ext>
    </p:extLst>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AI</a:t>
            </a:r>
            <a:endParaRPr lang="en-IN" dirty="0"/>
          </a:p>
        </p:txBody>
      </p:sp>
      <p:sp>
        <p:nvSpPr>
          <p:cNvPr id="3" name="Text Placeholder 2"/>
          <p:cNvSpPr>
            <a:spLocks noGrp="1"/>
          </p:cNvSpPr>
          <p:nvPr>
            <p:ph type="body" idx="1"/>
          </p:nvPr>
        </p:nvSpPr>
        <p:spPr/>
        <p:txBody>
          <a:bodyPr/>
          <a:lstStyle/>
          <a:p>
            <a:pPr algn="just"/>
            <a:r>
              <a:rPr lang="en-US" sz="2000" b="1" dirty="0" smtClean="0"/>
              <a:t>Strong </a:t>
            </a:r>
            <a:r>
              <a:rPr lang="en-US" sz="2000" b="1" dirty="0"/>
              <a:t>AI or Generalized AI </a:t>
            </a:r>
            <a:r>
              <a:rPr lang="en-US" sz="2000" dirty="0"/>
              <a:t>is AI that can interact and operate a wide variety of independent and unrelated tasks</a:t>
            </a:r>
            <a:r>
              <a:rPr lang="en-US" sz="2000" dirty="0" smtClean="0"/>
              <a:t>.</a:t>
            </a:r>
          </a:p>
          <a:p>
            <a:pPr lvl="1" algn="just">
              <a:buFont typeface="Wingdings" panose="05000000000000000000" pitchFamily="2" charset="2"/>
              <a:buChar char="§"/>
            </a:pPr>
            <a:r>
              <a:rPr lang="en-US" sz="2000" dirty="0" smtClean="0"/>
              <a:t>It </a:t>
            </a:r>
            <a:r>
              <a:rPr lang="en-US" sz="2000" dirty="0"/>
              <a:t>can learn new tasks to solve new problems, and it does this by teaching itself new strategies</a:t>
            </a:r>
            <a:r>
              <a:rPr lang="en-US" sz="2000" dirty="0" smtClean="0"/>
              <a:t>.</a:t>
            </a:r>
          </a:p>
          <a:p>
            <a:pPr lvl="1" algn="just">
              <a:buFont typeface="Wingdings" panose="05000000000000000000" pitchFamily="2" charset="2"/>
              <a:buChar char="§"/>
            </a:pPr>
            <a:r>
              <a:rPr lang="en-US" sz="2000" dirty="0" smtClean="0"/>
              <a:t> </a:t>
            </a:r>
            <a:r>
              <a:rPr lang="en-US" sz="2000" dirty="0"/>
              <a:t>Generalized Intelligence is the combination of many AI strategies that learn from experience and can perform at a human level of intelligence. </a:t>
            </a:r>
            <a:endParaRPr lang="en-US" sz="2000" dirty="0" smtClean="0"/>
          </a:p>
          <a:p>
            <a:pPr algn="just"/>
            <a:r>
              <a:rPr lang="en-US" sz="2000" b="1" dirty="0" smtClean="0"/>
              <a:t>Super </a:t>
            </a:r>
            <a:r>
              <a:rPr lang="en-US" sz="2000" b="1" dirty="0"/>
              <a:t>AI or Conscious AI </a:t>
            </a:r>
            <a:r>
              <a:rPr lang="en-US" sz="2000" dirty="0"/>
              <a:t>is AI with human-level consciousness, which would require it to be self-aware. </a:t>
            </a:r>
            <a:endParaRPr lang="en-US" sz="2000" dirty="0" smtClean="0"/>
          </a:p>
          <a:p>
            <a:pPr lvl="1" algn="just">
              <a:buFont typeface="Wingdings" panose="05000000000000000000" pitchFamily="2" charset="2"/>
              <a:buChar char="§"/>
            </a:pPr>
            <a:r>
              <a:rPr lang="en-US" sz="2000" dirty="0" smtClean="0"/>
              <a:t>Because </a:t>
            </a:r>
            <a:r>
              <a:rPr lang="en-US" sz="2000" dirty="0"/>
              <a:t>we are not yet able to adequately define what consciousness is, it is unlikely that we will be able to create a conscious AI in the near future. </a:t>
            </a:r>
            <a:endParaRPr lang="en-IN" sz="2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148699818"/>
      </p:ext>
    </p:extLst>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Motivation</a:t>
            </a:r>
            <a:endParaRPr/>
          </a:p>
        </p:txBody>
      </p:sp>
      <p:sp>
        <p:nvSpPr>
          <p:cNvPr id="280" name="Google Shape;280;p34"/>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50825" algn="l" rtl="0">
              <a:lnSpc>
                <a:spcPct val="100000"/>
              </a:lnSpc>
              <a:spcBef>
                <a:spcPts val="0"/>
              </a:spcBef>
              <a:spcAft>
                <a:spcPts val="0"/>
              </a:spcAft>
              <a:buClr>
                <a:srgbClr val="980000"/>
              </a:buClr>
              <a:buSzPts val="1640"/>
              <a:buFont typeface="Noto Sans Symbols"/>
              <a:buChar char="◻"/>
            </a:pPr>
            <a:r>
              <a:rPr lang="en-US" sz="2600" b="0" i="0" u="none" dirty="0">
                <a:solidFill>
                  <a:srgbClr val="980000"/>
                </a:solidFill>
                <a:latin typeface="Times New Roman"/>
                <a:ea typeface="Times New Roman"/>
                <a:cs typeface="Times New Roman"/>
                <a:sym typeface="Times New Roman"/>
              </a:rPr>
              <a:t>Why Artificial Intelligence?</a:t>
            </a:r>
            <a:endParaRPr sz="2300" dirty="0">
              <a:solidFill>
                <a:srgbClr val="980000"/>
              </a:solidFill>
            </a:endParaRPr>
          </a:p>
          <a:p>
            <a:pPr marL="501650" marR="0" lvl="0" indent="-514350" algn="just" rtl="0">
              <a:lnSpc>
                <a:spcPct val="100000"/>
              </a:lnSpc>
              <a:spcBef>
                <a:spcPts val="500"/>
              </a:spcBef>
              <a:spcAft>
                <a:spcPts val="0"/>
              </a:spcAft>
              <a:buClr>
                <a:schemeClr val="accent2"/>
              </a:buClr>
              <a:buSzPts val="1640"/>
              <a:buFont typeface="+mj-lt"/>
              <a:buAutoNum type="arabicPeriod"/>
            </a:pP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Computers are fundamentally well suited to </a:t>
            </a:r>
            <a:r>
              <a:rPr lang="en-US" sz="24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performing mechanical </a:t>
            </a:r>
            <a:r>
              <a:rPr lang="en-US" sz="2400" b="1" i="0" u="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computations.</a:t>
            </a:r>
          </a:p>
          <a:p>
            <a:pPr marL="501650" marR="0" lvl="0" indent="-514350" algn="just" rtl="0">
              <a:lnSpc>
                <a:spcPct val="100000"/>
              </a:lnSpc>
              <a:spcBef>
                <a:spcPts val="500"/>
              </a:spcBef>
              <a:spcAft>
                <a:spcPts val="0"/>
              </a:spcAft>
              <a:buClr>
                <a:schemeClr val="accent2"/>
              </a:buClr>
              <a:buSzPts val="1640"/>
              <a:buFont typeface="+mj-lt"/>
              <a:buAutoNum type="arabicPeriod"/>
            </a:pPr>
            <a:r>
              <a:rPr lang="en-US" sz="2400" b="0" i="0" u="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Artificial </a:t>
            </a: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machines perform simple monotonous tasks efficiently </a:t>
            </a:r>
            <a:r>
              <a:rPr lang="en-US" sz="2400" b="0" i="0" u="none">
                <a:solidFill>
                  <a:schemeClr val="dk1"/>
                </a:solidFill>
                <a:latin typeface="Times New Roman" panose="02020603050405020304" pitchFamily="18" charset="0"/>
                <a:ea typeface="Times New Roman"/>
                <a:cs typeface="Times New Roman" panose="02020603050405020304" pitchFamily="18" charset="0"/>
                <a:sym typeface="Times New Roman"/>
              </a:rPr>
              <a:t>and </a:t>
            </a:r>
            <a:r>
              <a:rPr lang="en-US" sz="2400" b="0" i="0" u="none" smtClean="0">
                <a:solidFill>
                  <a:schemeClr val="dk1"/>
                </a:solidFill>
                <a:latin typeface="Times New Roman" panose="02020603050405020304" pitchFamily="18" charset="0"/>
                <a:ea typeface="Times New Roman"/>
                <a:cs typeface="Times New Roman" panose="02020603050405020304" pitchFamily="18" charset="0"/>
                <a:sym typeface="Times New Roman"/>
              </a:rPr>
              <a:t>reliably</a:t>
            </a:r>
          </a:p>
          <a:p>
            <a:pPr marL="501650" marR="0" lvl="0" indent="-514350" algn="just" rtl="0">
              <a:lnSpc>
                <a:spcPct val="100000"/>
              </a:lnSpc>
              <a:spcBef>
                <a:spcPts val="500"/>
              </a:spcBef>
              <a:spcAft>
                <a:spcPts val="0"/>
              </a:spcAft>
              <a:buClr>
                <a:schemeClr val="accent2"/>
              </a:buClr>
              <a:buSzPts val="1640"/>
              <a:buFont typeface="+mj-lt"/>
              <a:buAutoNum type="arabicPeriod"/>
            </a:pPr>
            <a:r>
              <a:rPr lang="en-US" sz="2400" b="0" i="0" u="none" smtClean="0">
                <a:solidFill>
                  <a:schemeClr val="dk1"/>
                </a:solidFill>
                <a:latin typeface="Times New Roman" panose="02020603050405020304" pitchFamily="18" charset="0"/>
                <a:ea typeface="Times New Roman"/>
                <a:cs typeface="Times New Roman" panose="02020603050405020304" pitchFamily="18" charset="0"/>
                <a:sym typeface="Times New Roman"/>
              </a:rPr>
              <a:t>For </a:t>
            </a: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more complex problems, things get more difficult... Unlike humans, computers have trouble understanding specific situations, and adapting to new situations.</a:t>
            </a:r>
            <a:endParaRPr sz="2400" dirty="0">
              <a:latin typeface="Times New Roman" panose="02020603050405020304" pitchFamily="18" charset="0"/>
              <a:cs typeface="Times New Roman" panose="02020603050405020304" pitchFamily="18" charset="0"/>
            </a:endParaRPr>
          </a:p>
          <a:p>
            <a:pPr marL="501650" marR="0" lvl="0" indent="-514350" algn="just" rtl="0">
              <a:lnSpc>
                <a:spcPct val="100000"/>
              </a:lnSpc>
              <a:spcBef>
                <a:spcPts val="500"/>
              </a:spcBef>
              <a:spcAft>
                <a:spcPts val="0"/>
              </a:spcAft>
              <a:buClr>
                <a:schemeClr val="accent2"/>
              </a:buClr>
              <a:buSzPts val="1640"/>
              <a:buFont typeface="+mj-lt"/>
              <a:buAutoNum type="arabicPeriod"/>
            </a:pP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Artificial Intelligence aims to improve machine behavior in tackling such complex tasks.</a:t>
            </a:r>
            <a:endParaRPr sz="2400" dirty="0">
              <a:latin typeface="Times New Roman" panose="02020603050405020304" pitchFamily="18" charset="0"/>
              <a:cs typeface="Times New Roman" panose="02020603050405020304" pitchFamily="18" charset="0"/>
            </a:endParaRPr>
          </a:p>
        </p:txBody>
      </p:sp>
      <p:sp>
        <p:nvSpPr>
          <p:cNvPr id="281" name="Google Shape;281;p34"/>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83" name="Google Shape;283;p34"/>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284" name="Google Shape;284;p34"/>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25</a:t>
            </a:fld>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Motivation</a:t>
            </a:r>
            <a:endParaRPr/>
          </a:p>
        </p:txBody>
      </p:sp>
      <p:sp>
        <p:nvSpPr>
          <p:cNvPr id="290" name="Google Shape;290;p35"/>
          <p:cNvSpPr txBox="1">
            <a:spLocks noGrp="1"/>
          </p:cNvSpPr>
          <p:nvPr>
            <p:ph type="body" idx="1"/>
          </p:nvPr>
        </p:nvSpPr>
        <p:spPr>
          <a:xfrm>
            <a:off x="612775" y="1600200"/>
            <a:ext cx="8153400" cy="48006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Humans </a:t>
            </a: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have an </a:t>
            </a:r>
            <a:r>
              <a:rPr lang="en-US" sz="2400" b="1" i="0" u="none" dirty="0">
                <a:solidFill>
                  <a:srgbClr val="002060"/>
                </a:solidFill>
                <a:latin typeface="Times New Roman" panose="02020603050405020304" pitchFamily="18" charset="0"/>
                <a:ea typeface="Times New Roman"/>
                <a:cs typeface="Times New Roman" panose="02020603050405020304" pitchFamily="18" charset="0"/>
                <a:sym typeface="Times New Roman"/>
              </a:rPr>
              <a:t>interesting approach to problem-solving</a:t>
            </a: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 based on abstract thought, high-level deliberative reasoning and pattern recognition.</a:t>
            </a:r>
            <a:endParaRPr sz="2400" dirty="0">
              <a:latin typeface="Times New Roman" panose="02020603050405020304" pitchFamily="18" charset="0"/>
              <a:cs typeface="Times New Roman" panose="02020603050405020304" pitchFamily="18" charset="0"/>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AI </a:t>
            </a: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research is allowing us to understand </a:t>
            </a:r>
            <a:r>
              <a:rPr lang="en-US" sz="24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our intelligent behavior.</a:t>
            </a:r>
            <a:endParaRPr sz="2400" b="1" dirty="0">
              <a:latin typeface="Times New Roman" panose="02020603050405020304" pitchFamily="18" charset="0"/>
              <a:cs typeface="Times New Roman" panose="02020603050405020304" pitchFamily="18" charset="0"/>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Artificial </a:t>
            </a: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Intelligence can help us understand this process by recreating it, then potentially enabling us to </a:t>
            </a:r>
            <a:r>
              <a:rPr lang="en-US" sz="24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enhance it beyond our current capabilities</a:t>
            </a:r>
            <a:r>
              <a:rPr lang="en-US" sz="2400" b="1" i="0" u="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marL="238125" lvl="0" indent="-238125" algn="just">
              <a:spcBef>
                <a:spcPts val="500"/>
              </a:spcBef>
              <a:buSzPts val="1440"/>
              <a:buFont typeface="Noto Sans Symbols"/>
              <a:buChar char="✔"/>
            </a:pPr>
            <a:r>
              <a:rPr lang="en-US" sz="2400" dirty="0">
                <a:latin typeface="Times New Roman" panose="02020603050405020304" pitchFamily="18" charset="0"/>
                <a:cs typeface="Times New Roman" panose="02020603050405020304" pitchFamily="18" charset="0"/>
              </a:rPr>
              <a:t>AI learns by examining examples to create machine learning models based on </a:t>
            </a:r>
            <a:r>
              <a:rPr lang="en-US" sz="2400" b="1" dirty="0">
                <a:latin typeface="Times New Roman" panose="02020603050405020304" pitchFamily="18" charset="0"/>
                <a:cs typeface="Times New Roman" panose="02020603050405020304" pitchFamily="18" charset="0"/>
              </a:rPr>
              <a:t>provided inputs and desired goals</a:t>
            </a:r>
            <a:r>
              <a:rPr lang="en-US" sz="2400" dirty="0">
                <a:latin typeface="Times New Roman" panose="02020603050405020304" pitchFamily="18" charset="0"/>
                <a:cs typeface="Times New Roman" panose="02020603050405020304" pitchFamily="18" charset="0"/>
              </a:rPr>
              <a:t>. And it does this in three different ways - Supervised, Unsupervised, and Reinforcement Learning.</a:t>
            </a:r>
            <a:endParaRPr sz="2400" dirty="0">
              <a:latin typeface="Times New Roman" panose="02020603050405020304" pitchFamily="18" charset="0"/>
              <a:cs typeface="Times New Roman" panose="02020603050405020304" pitchFamily="18" charset="0"/>
            </a:endParaRPr>
          </a:p>
        </p:txBody>
      </p:sp>
      <p:sp>
        <p:nvSpPr>
          <p:cNvPr id="291" name="Google Shape;291;p35"/>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93" name="Google Shape;293;p35"/>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294" name="Google Shape;294;p35"/>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26</a:t>
            </a:fld>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6"/>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solidFill>
                  <a:srgbClr val="DD7E0E"/>
                </a:solidFill>
                <a:latin typeface="Arial"/>
                <a:ea typeface="Arial"/>
                <a:cs typeface="Arial"/>
                <a:sym typeface="Arial"/>
              </a:rPr>
              <a:t>Human Intelligence Vs AI</a:t>
            </a:r>
            <a:endParaRPr>
              <a:solidFill>
                <a:srgbClr val="DD7E0E"/>
              </a:solidFill>
            </a:endParaRPr>
          </a:p>
        </p:txBody>
      </p:sp>
      <p:sp>
        <p:nvSpPr>
          <p:cNvPr id="300" name="Google Shape;300;p36"/>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0"/>
              </a:spcBef>
              <a:spcAft>
                <a:spcPts val="0"/>
              </a:spcAft>
              <a:buClr>
                <a:schemeClr val="accent2"/>
              </a:buClr>
              <a:buSzPts val="1440"/>
              <a:buFont typeface="Noto Sans Symbols"/>
              <a:buChar char="◻"/>
            </a:pPr>
            <a:r>
              <a:rPr lang="en-US" sz="2400" b="0" i="0" u="none" strike="noStrike" cap="none">
                <a:solidFill>
                  <a:schemeClr val="dk1"/>
                </a:solidFill>
                <a:latin typeface="Times New Roman"/>
                <a:ea typeface="Times New Roman"/>
                <a:cs typeface="Times New Roman"/>
                <a:sym typeface="Times New Roman"/>
              </a:rPr>
              <a:t>Intuition, Common sense, Judgment, Creativity, Beliefs etc.</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ability to demonstrate their intelligence by communicating effectively.</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strike="noStrike" cap="none">
                <a:solidFill>
                  <a:schemeClr val="dk1"/>
                </a:solidFill>
                <a:latin typeface="Times New Roman"/>
                <a:ea typeface="Times New Roman"/>
                <a:cs typeface="Times New Roman"/>
                <a:sym typeface="Times New Roman"/>
              </a:rPr>
              <a:t>Plausible Reasoning and Critical thinking.</a:t>
            </a:r>
            <a:endParaRPr/>
          </a:p>
          <a:p>
            <a:pPr marL="238125" marR="0" lvl="0" indent="-238125" algn="l" rtl="0">
              <a:lnSpc>
                <a:spcPct val="100000"/>
              </a:lnSpc>
              <a:spcBef>
                <a:spcPts val="500"/>
              </a:spcBef>
              <a:spcAft>
                <a:spcPts val="0"/>
              </a:spcAft>
              <a:buClr>
                <a:schemeClr val="accent2"/>
              </a:buClr>
              <a:buSzPts val="1440"/>
              <a:buFont typeface="Noto Sans Symbols"/>
              <a:buChar char="◻"/>
            </a:pPr>
            <a:r>
              <a:rPr lang="en-US" sz="2400" b="0" i="0" u="none" strike="noStrike" cap="none">
                <a:solidFill>
                  <a:schemeClr val="dk1"/>
                </a:solidFill>
                <a:latin typeface="Times New Roman"/>
                <a:ea typeface="Times New Roman"/>
                <a:cs typeface="Times New Roman"/>
                <a:sym typeface="Times New Roman"/>
              </a:rPr>
              <a:t>Humans are fallible.</a:t>
            </a:r>
            <a:endParaRPr/>
          </a:p>
          <a:p>
            <a:pPr marL="238125" marR="0" lvl="0" indent="-146685" algn="l" rtl="0">
              <a:lnSpc>
                <a:spcPct val="100000"/>
              </a:lnSpc>
              <a:spcBef>
                <a:spcPts val="525"/>
              </a:spcBef>
              <a:spcAft>
                <a:spcPts val="0"/>
              </a:spcAft>
              <a:buClr>
                <a:schemeClr val="accent2"/>
              </a:buClr>
              <a:buSzPts val="1440"/>
              <a:buFont typeface="Noto Sans Symbols"/>
              <a:buNone/>
            </a:pPr>
            <a:endParaRPr sz="2400" b="0" i="0" u="none">
              <a:solidFill>
                <a:schemeClr val="dk1"/>
              </a:solidFill>
              <a:latin typeface="Times New Roman"/>
              <a:ea typeface="Times New Roman"/>
              <a:cs typeface="Times New Roman"/>
              <a:sym typeface="Times New Roman"/>
            </a:endParaRPr>
          </a:p>
        </p:txBody>
      </p:sp>
      <p:sp>
        <p:nvSpPr>
          <p:cNvPr id="301" name="Google Shape;301;p36"/>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Ability to simulate human behavior and cognitive processes.</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Capture and preserve human expertise.</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Raise legal and ethical concerns.</a:t>
            </a:r>
            <a:endParaRPr/>
          </a:p>
          <a:p>
            <a:pPr marL="238125" marR="0" lvl="0" indent="-238125" algn="l"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No “common sense”.</a:t>
            </a:r>
            <a:endParaRPr/>
          </a:p>
        </p:txBody>
      </p:sp>
      <p:sp>
        <p:nvSpPr>
          <p:cNvPr id="302" name="Google Shape;302;p36"/>
          <p:cNvSpPr txBox="1">
            <a:spLocks noGrp="1"/>
          </p:cNvSpPr>
          <p:nvPr>
            <p:ph type="body" idx="1"/>
          </p:nvPr>
        </p:nvSpPr>
        <p:spPr>
          <a:xfrm>
            <a:off x="609600" y="1752600"/>
            <a:ext cx="3886200" cy="639762"/>
          </a:xfrm>
          <a:prstGeom prst="rect">
            <a:avLst/>
          </a:prstGeom>
          <a:solidFill>
            <a:schemeClr val="accent2"/>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r>
              <a:rPr lang="en-US" sz="2000" b="1" i="0" u="none">
                <a:solidFill>
                  <a:srgbClr val="FFFFFF"/>
                </a:solidFill>
                <a:latin typeface="Times New Roman"/>
                <a:ea typeface="Times New Roman"/>
                <a:cs typeface="Times New Roman"/>
                <a:sym typeface="Times New Roman"/>
              </a:rPr>
              <a:t>Human Intelligence</a:t>
            </a:r>
            <a:endParaRPr/>
          </a:p>
        </p:txBody>
      </p:sp>
      <p:sp>
        <p:nvSpPr>
          <p:cNvPr id="303" name="Google Shape;303;p36"/>
          <p:cNvSpPr txBox="1">
            <a:spLocks noGrp="1"/>
          </p:cNvSpPr>
          <p:nvPr>
            <p:ph type="body" idx="1"/>
          </p:nvPr>
        </p:nvSpPr>
        <p:spPr>
          <a:xfrm>
            <a:off x="4800600" y="1752600"/>
            <a:ext cx="3886200" cy="639762"/>
          </a:xfrm>
          <a:prstGeom prst="rect">
            <a:avLst/>
          </a:prstGeom>
          <a:solidFill>
            <a:srgbClr val="D092A7"/>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080"/>
              <a:buNone/>
            </a:pPr>
            <a:r>
              <a:rPr lang="en-US" sz="1800" b="1" i="0" u="none">
                <a:solidFill>
                  <a:srgbClr val="FFFFFF"/>
                </a:solidFill>
                <a:latin typeface="Times New Roman"/>
                <a:ea typeface="Times New Roman"/>
                <a:cs typeface="Times New Roman"/>
                <a:sym typeface="Times New Roman"/>
              </a:rPr>
              <a:t>Artificial Intelligence</a:t>
            </a:r>
            <a:endParaRPr/>
          </a:p>
        </p:txBody>
      </p:sp>
      <p:sp>
        <p:nvSpPr>
          <p:cNvPr id="304" name="Google Shape;304;p36"/>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05" name="Google Shape;305;p36"/>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27</a:t>
            </a:fld>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solidFill>
                  <a:srgbClr val="DD7E0E"/>
                </a:solidFill>
                <a:latin typeface="Arial"/>
                <a:ea typeface="Arial"/>
                <a:cs typeface="Arial"/>
                <a:sym typeface="Arial"/>
              </a:rPr>
              <a:t>Human Intelligence Vs AI</a:t>
            </a:r>
            <a:endParaRPr>
              <a:solidFill>
                <a:srgbClr val="DD7E0E"/>
              </a:solidFill>
            </a:endParaRPr>
          </a:p>
        </p:txBody>
      </p:sp>
      <p:sp>
        <p:nvSpPr>
          <p:cNvPr id="311" name="Google Shape;311;p37"/>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They have limited knowledge bases.</a:t>
            </a:r>
            <a:endParaRPr/>
          </a:p>
          <a:p>
            <a:pPr marL="238125" marR="0" lvl="0" indent="-238125" algn="l"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Information processing of serial nature proceed very slowly in the brain as compared to computers.</a:t>
            </a:r>
            <a:endParaRPr/>
          </a:p>
          <a:p>
            <a:pPr marL="238125" marR="0" lvl="0" indent="-238125" algn="l"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Humans are unable to retain large amounts of data in memory.</a:t>
            </a:r>
            <a:endParaRPr/>
          </a:p>
        </p:txBody>
      </p:sp>
      <p:sp>
        <p:nvSpPr>
          <p:cNvPr id="312" name="Google Shape;312;p37"/>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Cannot readily deal with</a:t>
            </a:r>
            <a:endParaRPr/>
          </a:p>
          <a:p>
            <a:pPr marL="238125" marR="0" lvl="0" indent="-238125" algn="l"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“mixed” knowledge.</a:t>
            </a:r>
            <a:endParaRPr/>
          </a:p>
          <a:p>
            <a:pPr marL="238125" marR="0" lvl="0" indent="-238125" algn="l"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May have high development costs.</a:t>
            </a:r>
            <a:endParaRPr/>
          </a:p>
          <a:p>
            <a:pPr marL="238125" marR="0" lvl="0" indent="-238125" algn="l"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Fast Response. </a:t>
            </a:r>
            <a:endParaRPr/>
          </a:p>
          <a:p>
            <a:pPr marL="238125" marR="0" lvl="0" indent="-238125" algn="l"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The ability to comprehend large amounts of data quickly.</a:t>
            </a:r>
            <a:endParaRPr/>
          </a:p>
          <a:p>
            <a:pPr marL="238125" marR="0" lvl="0" indent="-146685" algn="l" rtl="0">
              <a:lnSpc>
                <a:spcPct val="100000"/>
              </a:lnSpc>
              <a:spcBef>
                <a:spcPts val="525"/>
              </a:spcBef>
              <a:spcAft>
                <a:spcPts val="0"/>
              </a:spcAft>
              <a:buClr>
                <a:schemeClr val="accent2"/>
              </a:buClr>
              <a:buSzPts val="1440"/>
              <a:buFont typeface="Noto Sans Symbols"/>
              <a:buNone/>
            </a:pPr>
            <a:endParaRPr sz="2400" b="0" i="0" u="none">
              <a:solidFill>
                <a:schemeClr val="dk1"/>
              </a:solidFill>
              <a:latin typeface="Times New Roman"/>
              <a:ea typeface="Times New Roman"/>
              <a:cs typeface="Times New Roman"/>
              <a:sym typeface="Times New Roman"/>
            </a:endParaRPr>
          </a:p>
        </p:txBody>
      </p:sp>
      <p:sp>
        <p:nvSpPr>
          <p:cNvPr id="313" name="Google Shape;313;p37"/>
          <p:cNvSpPr txBox="1">
            <a:spLocks noGrp="1"/>
          </p:cNvSpPr>
          <p:nvPr>
            <p:ph type="body" idx="1"/>
          </p:nvPr>
        </p:nvSpPr>
        <p:spPr>
          <a:xfrm>
            <a:off x="609600" y="1752600"/>
            <a:ext cx="3886200" cy="639762"/>
          </a:xfrm>
          <a:prstGeom prst="rect">
            <a:avLst/>
          </a:prstGeom>
          <a:solidFill>
            <a:schemeClr val="accent2"/>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r>
              <a:rPr lang="en-US" sz="2000" b="1" i="0" u="none">
                <a:solidFill>
                  <a:srgbClr val="FFFFFF"/>
                </a:solidFill>
                <a:latin typeface="Times New Roman"/>
                <a:ea typeface="Times New Roman"/>
                <a:cs typeface="Times New Roman"/>
                <a:sym typeface="Times New Roman"/>
              </a:rPr>
              <a:t>Human Intelligence</a:t>
            </a:r>
            <a:endParaRPr/>
          </a:p>
        </p:txBody>
      </p:sp>
      <p:sp>
        <p:nvSpPr>
          <p:cNvPr id="314" name="Google Shape;314;p37"/>
          <p:cNvSpPr txBox="1">
            <a:spLocks noGrp="1"/>
          </p:cNvSpPr>
          <p:nvPr>
            <p:ph type="body" idx="1"/>
          </p:nvPr>
        </p:nvSpPr>
        <p:spPr>
          <a:xfrm>
            <a:off x="4800600" y="1752600"/>
            <a:ext cx="3886200" cy="639762"/>
          </a:xfrm>
          <a:prstGeom prst="rect">
            <a:avLst/>
          </a:prstGeom>
          <a:solidFill>
            <a:srgbClr val="D092A7"/>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r>
              <a:rPr lang="en-US" sz="2000" b="1" i="0" u="none">
                <a:solidFill>
                  <a:srgbClr val="FFFFFF"/>
                </a:solidFill>
                <a:latin typeface="Times New Roman"/>
                <a:ea typeface="Times New Roman"/>
                <a:cs typeface="Times New Roman"/>
                <a:sym typeface="Times New Roman"/>
              </a:rPr>
              <a:t>Artificial Intelligence</a:t>
            </a:r>
            <a:endParaRPr/>
          </a:p>
        </p:txBody>
      </p:sp>
      <p:sp>
        <p:nvSpPr>
          <p:cNvPr id="315" name="Google Shape;315;p37"/>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16" name="Google Shape;316;p37"/>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17" name="Google Shape;317;p37"/>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28</a:t>
            </a:fld>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The Foundations of AI</a:t>
            </a:r>
            <a:endParaRPr/>
          </a:p>
        </p:txBody>
      </p:sp>
      <p:sp>
        <p:nvSpPr>
          <p:cNvPr id="323" name="Google Shape;323;p38"/>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chemeClr val="dk1"/>
              </a:buClr>
              <a:buSzPts val="2160"/>
              <a:buFont typeface="Noto Sans Symbols"/>
              <a:buChar char="◻"/>
            </a:pPr>
            <a:r>
              <a:rPr lang="en-US" sz="1800" b="0" i="0" u="none">
                <a:solidFill>
                  <a:schemeClr val="dk1"/>
                </a:solidFill>
                <a:latin typeface="Times New Roman"/>
                <a:ea typeface="Times New Roman"/>
                <a:cs typeface="Times New Roman"/>
                <a:sym typeface="Times New Roman"/>
              </a:rPr>
              <a:t>Philosophy (423 BC </a:t>
            </a:r>
            <a:r>
              <a:rPr lang="en-US" sz="1800" b="0" i="0" u="none">
                <a:solidFill>
                  <a:schemeClr val="dk1"/>
                </a:solidFill>
                <a:latin typeface="Noto Sans Symbols"/>
                <a:ea typeface="Noto Sans Symbols"/>
                <a:cs typeface="Noto Sans Symbols"/>
                <a:sym typeface="Noto Sans Symbols"/>
              </a:rPr>
              <a:t>−</a:t>
            </a:r>
            <a:r>
              <a:rPr lang="en-US" sz="1800" b="0" i="0" u="none">
                <a:solidFill>
                  <a:schemeClr val="dk1"/>
                </a:solidFill>
                <a:latin typeface="Times New Roman"/>
                <a:ea typeface="Times New Roman"/>
                <a:cs typeface="Times New Roman"/>
                <a:sym typeface="Times New Roman"/>
              </a:rPr>
              <a:t> present):</a:t>
            </a:r>
            <a:endParaRPr/>
          </a:p>
          <a:p>
            <a:pPr marL="238125" marR="0" lvl="0" indent="-238125" algn="l" rtl="0">
              <a:lnSpc>
                <a:spcPct val="100000"/>
              </a:lnSpc>
              <a:spcBef>
                <a:spcPts val="0"/>
              </a:spcBef>
              <a:spcAft>
                <a:spcPts val="0"/>
              </a:spcAft>
              <a:buClr>
                <a:schemeClr val="accent2"/>
              </a:buClr>
              <a:buSzPts val="1080"/>
              <a:buFont typeface="Noto Sans Symbols"/>
              <a:buNone/>
            </a:pP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Noto Sans Symbols"/>
                <a:ea typeface="Noto Sans Symbols"/>
                <a:cs typeface="Noto Sans Symbols"/>
                <a:sym typeface="Noto Sans Symbols"/>
              </a:rPr>
              <a:t>−</a:t>
            </a:r>
            <a:r>
              <a:rPr lang="en-US" sz="1800" b="0" i="0" u="none">
                <a:solidFill>
                  <a:schemeClr val="dk1"/>
                </a:solidFill>
                <a:latin typeface="Times New Roman"/>
                <a:ea typeface="Times New Roman"/>
                <a:cs typeface="Times New Roman"/>
                <a:sym typeface="Times New Roman"/>
              </a:rPr>
              <a:t> Logic, methods of reasoning.</a:t>
            </a:r>
            <a:endParaRPr/>
          </a:p>
          <a:p>
            <a:pPr marL="238125" marR="0" lvl="0" indent="-238125" algn="l" rtl="0">
              <a:lnSpc>
                <a:spcPct val="100000"/>
              </a:lnSpc>
              <a:spcBef>
                <a:spcPts val="360"/>
              </a:spcBef>
              <a:spcAft>
                <a:spcPts val="0"/>
              </a:spcAft>
              <a:buClr>
                <a:schemeClr val="accent2"/>
              </a:buClr>
              <a:buSzPts val="1080"/>
              <a:buFont typeface="Noto Sans Symbols"/>
              <a:buNone/>
            </a:pPr>
            <a:r>
              <a:rPr lang="en-US" sz="1800" b="0" i="0" u="none">
                <a:solidFill>
                  <a:schemeClr val="dk1"/>
                </a:solidFill>
                <a:latin typeface="Noto Sans Symbols"/>
                <a:ea typeface="Noto Sans Symbols"/>
                <a:cs typeface="Noto Sans Symbols"/>
                <a:sym typeface="Noto Sans Symbols"/>
              </a:rPr>
              <a:t>		−</a:t>
            </a:r>
            <a:r>
              <a:rPr lang="en-US" sz="1800" b="0" i="0" u="none">
                <a:solidFill>
                  <a:schemeClr val="dk1"/>
                </a:solidFill>
                <a:latin typeface="Times New Roman"/>
                <a:ea typeface="Times New Roman"/>
                <a:cs typeface="Times New Roman"/>
                <a:sym typeface="Times New Roman"/>
              </a:rPr>
              <a:t> Mind as a physical system.</a:t>
            </a:r>
            <a:endParaRPr/>
          </a:p>
          <a:p>
            <a:pPr marL="238125" marR="0" lvl="0" indent="-238125" algn="l" rtl="0">
              <a:lnSpc>
                <a:spcPct val="100000"/>
              </a:lnSpc>
              <a:spcBef>
                <a:spcPts val="360"/>
              </a:spcBef>
              <a:spcAft>
                <a:spcPts val="0"/>
              </a:spcAft>
              <a:buClr>
                <a:schemeClr val="accent2"/>
              </a:buClr>
              <a:buSzPts val="1080"/>
              <a:buFont typeface="Noto Sans Symbols"/>
              <a:buNone/>
            </a:pPr>
            <a:r>
              <a:rPr lang="en-US" sz="1800" b="0" i="0" u="none">
                <a:solidFill>
                  <a:schemeClr val="dk1"/>
                </a:solidFill>
                <a:latin typeface="Noto Sans Symbols"/>
                <a:ea typeface="Noto Sans Symbols"/>
                <a:cs typeface="Noto Sans Symbols"/>
                <a:sym typeface="Noto Sans Symbols"/>
              </a:rPr>
              <a:t>		−</a:t>
            </a:r>
            <a:r>
              <a:rPr lang="en-US" sz="1800" b="0" i="0" u="none">
                <a:solidFill>
                  <a:schemeClr val="dk1"/>
                </a:solidFill>
                <a:latin typeface="Times New Roman"/>
                <a:ea typeface="Times New Roman"/>
                <a:cs typeface="Times New Roman"/>
                <a:sym typeface="Times New Roman"/>
              </a:rPr>
              <a:t> Foundations of learning, language, and rationality.</a:t>
            </a:r>
            <a:endParaRPr/>
          </a:p>
          <a:p>
            <a:pPr marL="238125" marR="0" lvl="0" indent="-238125" algn="l" rtl="0">
              <a:lnSpc>
                <a:spcPct val="100000"/>
              </a:lnSpc>
              <a:spcBef>
                <a:spcPts val="0"/>
              </a:spcBef>
              <a:spcAft>
                <a:spcPts val="0"/>
              </a:spcAft>
              <a:buClr>
                <a:schemeClr val="dk1"/>
              </a:buClr>
              <a:buSzPts val="2160"/>
              <a:buFont typeface="Noto Sans Symbols"/>
              <a:buChar char="◻"/>
            </a:pPr>
            <a:r>
              <a:rPr lang="en-US" sz="1800" b="0" i="0" u="none">
                <a:solidFill>
                  <a:schemeClr val="dk1"/>
                </a:solidFill>
                <a:latin typeface="Times New Roman"/>
                <a:ea typeface="Times New Roman"/>
                <a:cs typeface="Times New Roman"/>
                <a:sym typeface="Times New Roman"/>
              </a:rPr>
              <a:t>Mathematics (Ac.800 </a:t>
            </a:r>
            <a:r>
              <a:rPr lang="en-US" sz="1800" b="0" i="0" u="none">
                <a:solidFill>
                  <a:schemeClr val="dk1"/>
                </a:solidFill>
                <a:latin typeface="Noto Sans Symbols"/>
                <a:ea typeface="Noto Sans Symbols"/>
                <a:cs typeface="Noto Sans Symbols"/>
                <a:sym typeface="Noto Sans Symbols"/>
              </a:rPr>
              <a:t>−</a:t>
            </a:r>
            <a:r>
              <a:rPr lang="en-US" sz="1800" b="0" i="0" u="none">
                <a:solidFill>
                  <a:schemeClr val="dk1"/>
                </a:solidFill>
                <a:latin typeface="Times New Roman"/>
                <a:ea typeface="Times New Roman"/>
                <a:cs typeface="Times New Roman"/>
                <a:sym typeface="Times New Roman"/>
              </a:rPr>
              <a:t> present):</a:t>
            </a:r>
            <a:endParaRPr/>
          </a:p>
          <a:p>
            <a:pPr marL="238125" marR="0" lvl="0" indent="-238125" algn="l" rtl="0">
              <a:lnSpc>
                <a:spcPct val="100000"/>
              </a:lnSpc>
              <a:spcBef>
                <a:spcPts val="0"/>
              </a:spcBef>
              <a:spcAft>
                <a:spcPts val="0"/>
              </a:spcAft>
              <a:buClr>
                <a:schemeClr val="accent2"/>
              </a:buClr>
              <a:buSzPts val="1080"/>
              <a:buFont typeface="Noto Sans Symbols"/>
              <a:buNone/>
            </a:pP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Noto Sans Symbols"/>
                <a:ea typeface="Noto Sans Symbols"/>
                <a:cs typeface="Noto Sans Symbols"/>
                <a:sym typeface="Noto Sans Symbols"/>
              </a:rPr>
              <a:t>−</a:t>
            </a:r>
            <a:r>
              <a:rPr lang="en-US" sz="1800" b="0" i="0" u="none">
                <a:solidFill>
                  <a:schemeClr val="dk1"/>
                </a:solidFill>
                <a:latin typeface="Times New Roman"/>
                <a:ea typeface="Times New Roman"/>
                <a:cs typeface="Times New Roman"/>
                <a:sym typeface="Times New Roman"/>
              </a:rPr>
              <a:t> Formal representation and proof.</a:t>
            </a:r>
            <a:endParaRPr/>
          </a:p>
          <a:p>
            <a:pPr marL="238125" marR="0" lvl="0" indent="-238125" algn="l" rtl="0">
              <a:lnSpc>
                <a:spcPct val="100000"/>
              </a:lnSpc>
              <a:spcBef>
                <a:spcPts val="360"/>
              </a:spcBef>
              <a:spcAft>
                <a:spcPts val="0"/>
              </a:spcAft>
              <a:buClr>
                <a:schemeClr val="accent2"/>
              </a:buClr>
              <a:buSzPts val="1080"/>
              <a:buFont typeface="Noto Sans Symbols"/>
              <a:buNone/>
            </a:pPr>
            <a:r>
              <a:rPr lang="en-US" sz="1800" b="0" i="0" u="none">
                <a:solidFill>
                  <a:schemeClr val="dk1"/>
                </a:solidFill>
                <a:latin typeface="Noto Sans Symbols"/>
                <a:ea typeface="Noto Sans Symbols"/>
                <a:cs typeface="Noto Sans Symbols"/>
                <a:sym typeface="Noto Sans Symbols"/>
              </a:rPr>
              <a:t>		−</a:t>
            </a:r>
            <a:r>
              <a:rPr lang="en-US" sz="1800" b="0" i="0" u="none">
                <a:solidFill>
                  <a:schemeClr val="dk1"/>
                </a:solidFill>
                <a:latin typeface="Times New Roman"/>
                <a:ea typeface="Times New Roman"/>
                <a:cs typeface="Times New Roman"/>
                <a:sym typeface="Times New Roman"/>
              </a:rPr>
              <a:t> Algorithms, computation, decidability, tractability.</a:t>
            </a:r>
            <a:endParaRPr/>
          </a:p>
          <a:p>
            <a:pPr marL="238125" marR="0" lvl="0" indent="-238125" algn="l" rtl="0">
              <a:lnSpc>
                <a:spcPct val="100000"/>
              </a:lnSpc>
              <a:spcBef>
                <a:spcPts val="360"/>
              </a:spcBef>
              <a:spcAft>
                <a:spcPts val="0"/>
              </a:spcAft>
              <a:buClr>
                <a:schemeClr val="accent2"/>
              </a:buClr>
              <a:buSzPts val="1080"/>
              <a:buFont typeface="Noto Sans Symbols"/>
              <a:buNone/>
            </a:pPr>
            <a:r>
              <a:rPr lang="en-US" sz="1800" b="0" i="0" u="none">
                <a:solidFill>
                  <a:schemeClr val="dk1"/>
                </a:solidFill>
                <a:latin typeface="Noto Sans Symbols"/>
                <a:ea typeface="Noto Sans Symbols"/>
                <a:cs typeface="Noto Sans Symbols"/>
                <a:sym typeface="Noto Sans Symbols"/>
              </a:rPr>
              <a:t>		−</a:t>
            </a:r>
            <a:r>
              <a:rPr lang="en-US" sz="1800" b="0" i="0" u="none">
                <a:solidFill>
                  <a:schemeClr val="dk1"/>
                </a:solidFill>
                <a:latin typeface="Times New Roman"/>
                <a:ea typeface="Times New Roman"/>
                <a:cs typeface="Times New Roman"/>
                <a:sym typeface="Times New Roman"/>
              </a:rPr>
              <a:t> Probability.</a:t>
            </a:r>
            <a:endParaRPr/>
          </a:p>
          <a:p>
            <a:pPr marL="238125" marR="0" lvl="0" indent="-238125" algn="l" rtl="0">
              <a:lnSpc>
                <a:spcPct val="100000"/>
              </a:lnSpc>
              <a:spcBef>
                <a:spcPts val="0"/>
              </a:spcBef>
              <a:spcAft>
                <a:spcPts val="0"/>
              </a:spcAft>
              <a:buClr>
                <a:schemeClr val="dk1"/>
              </a:buClr>
              <a:buSzPts val="2160"/>
              <a:buFont typeface="Noto Sans Symbols"/>
              <a:buChar char="◻"/>
            </a:pPr>
            <a:r>
              <a:rPr lang="en-US" sz="1800" b="0" i="0" u="none">
                <a:solidFill>
                  <a:schemeClr val="dk1"/>
                </a:solidFill>
                <a:latin typeface="Times New Roman"/>
                <a:ea typeface="Times New Roman"/>
                <a:cs typeface="Times New Roman"/>
                <a:sym typeface="Times New Roman"/>
              </a:rPr>
              <a:t>Psychology (1879 </a:t>
            </a:r>
            <a:r>
              <a:rPr lang="en-US" sz="1800" b="0" i="0" u="none">
                <a:solidFill>
                  <a:schemeClr val="dk1"/>
                </a:solidFill>
                <a:latin typeface="Noto Sans Symbols"/>
                <a:ea typeface="Noto Sans Symbols"/>
                <a:cs typeface="Noto Sans Symbols"/>
                <a:sym typeface="Noto Sans Symbols"/>
              </a:rPr>
              <a:t>−</a:t>
            </a:r>
            <a:r>
              <a:rPr lang="en-US" sz="1800" b="0" i="0" u="none">
                <a:solidFill>
                  <a:schemeClr val="dk1"/>
                </a:solidFill>
                <a:latin typeface="Times New Roman"/>
                <a:ea typeface="Times New Roman"/>
                <a:cs typeface="Times New Roman"/>
                <a:sym typeface="Times New Roman"/>
              </a:rPr>
              <a:t> present):</a:t>
            </a:r>
            <a:endParaRPr/>
          </a:p>
          <a:p>
            <a:pPr marL="238125" marR="0" lvl="0" indent="-238125" algn="l" rtl="0">
              <a:lnSpc>
                <a:spcPct val="100000"/>
              </a:lnSpc>
              <a:spcBef>
                <a:spcPts val="0"/>
              </a:spcBef>
              <a:spcAft>
                <a:spcPts val="0"/>
              </a:spcAft>
              <a:buClr>
                <a:schemeClr val="accent2"/>
              </a:buClr>
              <a:buSzPts val="1080"/>
              <a:buFont typeface="Noto Sans Symbols"/>
              <a:buNone/>
            </a:pP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Noto Sans Symbols"/>
                <a:ea typeface="Noto Sans Symbols"/>
                <a:cs typeface="Noto Sans Symbols"/>
                <a:sym typeface="Noto Sans Symbols"/>
              </a:rPr>
              <a:t>−</a:t>
            </a:r>
            <a:r>
              <a:rPr lang="en-US" sz="1800" b="0" i="0" u="none">
                <a:solidFill>
                  <a:schemeClr val="dk1"/>
                </a:solidFill>
                <a:latin typeface="Times New Roman"/>
                <a:ea typeface="Times New Roman"/>
                <a:cs typeface="Times New Roman"/>
                <a:sym typeface="Times New Roman"/>
              </a:rPr>
              <a:t> Adaptation.</a:t>
            </a:r>
            <a:endParaRPr/>
          </a:p>
          <a:p>
            <a:pPr marL="238125" marR="0" lvl="0" indent="-238125" algn="l" rtl="0">
              <a:lnSpc>
                <a:spcPct val="100000"/>
              </a:lnSpc>
              <a:spcBef>
                <a:spcPts val="360"/>
              </a:spcBef>
              <a:spcAft>
                <a:spcPts val="0"/>
              </a:spcAft>
              <a:buClr>
                <a:schemeClr val="accent2"/>
              </a:buClr>
              <a:buSzPts val="1080"/>
              <a:buFont typeface="Noto Sans Symbols"/>
              <a:buNone/>
            </a:pPr>
            <a:r>
              <a:rPr lang="en-US" sz="1800" b="0" i="0" u="none">
                <a:solidFill>
                  <a:schemeClr val="dk1"/>
                </a:solidFill>
                <a:latin typeface="Noto Sans Symbols"/>
                <a:ea typeface="Noto Sans Symbols"/>
                <a:cs typeface="Noto Sans Symbols"/>
                <a:sym typeface="Noto Sans Symbols"/>
              </a:rPr>
              <a:t>		−</a:t>
            </a:r>
            <a:r>
              <a:rPr lang="en-US" sz="1800" b="0" i="0" u="none">
                <a:solidFill>
                  <a:schemeClr val="dk1"/>
                </a:solidFill>
                <a:latin typeface="Times New Roman"/>
                <a:ea typeface="Times New Roman"/>
                <a:cs typeface="Times New Roman"/>
                <a:sym typeface="Times New Roman"/>
              </a:rPr>
              <a:t> Phenomena of perception and motor control.</a:t>
            </a:r>
            <a:endParaRPr/>
          </a:p>
          <a:p>
            <a:pPr marL="238125" marR="0" lvl="0" indent="-238125" algn="l" rtl="0">
              <a:lnSpc>
                <a:spcPct val="100000"/>
              </a:lnSpc>
              <a:spcBef>
                <a:spcPts val="360"/>
              </a:spcBef>
              <a:spcAft>
                <a:spcPts val="0"/>
              </a:spcAft>
              <a:buClr>
                <a:schemeClr val="accent2"/>
              </a:buClr>
              <a:buSzPts val="1080"/>
              <a:buFont typeface="Noto Sans Symbols"/>
              <a:buNone/>
            </a:pPr>
            <a:r>
              <a:rPr lang="en-US" sz="1800" b="0" i="0" u="none">
                <a:solidFill>
                  <a:schemeClr val="dk1"/>
                </a:solidFill>
                <a:latin typeface="Noto Sans Symbols"/>
                <a:ea typeface="Noto Sans Symbols"/>
                <a:cs typeface="Noto Sans Symbols"/>
                <a:sym typeface="Noto Sans Symbols"/>
              </a:rPr>
              <a:t>		−</a:t>
            </a:r>
            <a:r>
              <a:rPr lang="en-US" sz="1800" b="0" i="0" u="none">
                <a:solidFill>
                  <a:schemeClr val="dk1"/>
                </a:solidFill>
                <a:latin typeface="Times New Roman"/>
                <a:ea typeface="Times New Roman"/>
                <a:cs typeface="Times New Roman"/>
                <a:sym typeface="Times New Roman"/>
              </a:rPr>
              <a:t> Experimental techniques.</a:t>
            </a:r>
            <a:endParaRPr/>
          </a:p>
          <a:p>
            <a:pPr marL="238125" marR="0" lvl="0" indent="-238125" algn="l" rtl="0">
              <a:lnSpc>
                <a:spcPct val="100000"/>
              </a:lnSpc>
              <a:spcBef>
                <a:spcPts val="0"/>
              </a:spcBef>
              <a:spcAft>
                <a:spcPts val="0"/>
              </a:spcAft>
              <a:buClr>
                <a:schemeClr val="dk1"/>
              </a:buClr>
              <a:buSzPts val="2160"/>
              <a:buFont typeface="Noto Sans Symbols"/>
              <a:buChar char="◻"/>
            </a:pPr>
            <a:r>
              <a:rPr lang="en-US" sz="1800" b="0" i="0" u="none">
                <a:solidFill>
                  <a:schemeClr val="dk1"/>
                </a:solidFill>
                <a:latin typeface="Times New Roman"/>
                <a:ea typeface="Times New Roman"/>
                <a:cs typeface="Times New Roman"/>
                <a:sym typeface="Times New Roman"/>
              </a:rPr>
              <a:t>Linguistics (1957 </a:t>
            </a:r>
            <a:r>
              <a:rPr lang="en-US" sz="1800" b="0" i="0" u="none">
                <a:solidFill>
                  <a:schemeClr val="dk1"/>
                </a:solidFill>
                <a:latin typeface="Noto Sans Symbols"/>
                <a:ea typeface="Noto Sans Symbols"/>
                <a:cs typeface="Noto Sans Symbols"/>
                <a:sym typeface="Noto Sans Symbols"/>
              </a:rPr>
              <a:t>−</a:t>
            </a:r>
            <a:r>
              <a:rPr lang="en-US" sz="1800" b="0" i="0" u="none">
                <a:solidFill>
                  <a:schemeClr val="dk1"/>
                </a:solidFill>
                <a:latin typeface="Times New Roman"/>
                <a:ea typeface="Times New Roman"/>
                <a:cs typeface="Times New Roman"/>
                <a:sym typeface="Times New Roman"/>
              </a:rPr>
              <a:t> present):</a:t>
            </a:r>
            <a:endParaRPr/>
          </a:p>
          <a:p>
            <a:pPr marL="238125" marR="0" lvl="0" indent="-238125" algn="l" rtl="0">
              <a:lnSpc>
                <a:spcPct val="100000"/>
              </a:lnSpc>
              <a:spcBef>
                <a:spcPts val="0"/>
              </a:spcBef>
              <a:spcAft>
                <a:spcPts val="0"/>
              </a:spcAft>
              <a:buClr>
                <a:schemeClr val="accent2"/>
              </a:buClr>
              <a:buSzPts val="1080"/>
              <a:buFont typeface="Noto Sans Symbols"/>
              <a:buNone/>
            </a:pP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Noto Sans Symbols"/>
                <a:ea typeface="Noto Sans Symbols"/>
                <a:cs typeface="Noto Sans Symbols"/>
                <a:sym typeface="Noto Sans Symbols"/>
              </a:rPr>
              <a:t>−</a:t>
            </a:r>
            <a:r>
              <a:rPr lang="en-US" sz="1800" b="0" i="0" u="none">
                <a:solidFill>
                  <a:schemeClr val="dk1"/>
                </a:solidFill>
                <a:latin typeface="Times New Roman"/>
                <a:ea typeface="Times New Roman"/>
                <a:cs typeface="Times New Roman"/>
                <a:sym typeface="Times New Roman"/>
              </a:rPr>
              <a:t> Knowledge representation.</a:t>
            </a:r>
            <a:endParaRPr/>
          </a:p>
          <a:p>
            <a:pPr marL="238125" marR="0" lvl="0" indent="-238125" algn="l" rtl="0">
              <a:lnSpc>
                <a:spcPct val="100000"/>
              </a:lnSpc>
              <a:spcBef>
                <a:spcPts val="360"/>
              </a:spcBef>
              <a:spcAft>
                <a:spcPts val="0"/>
              </a:spcAft>
              <a:buClr>
                <a:schemeClr val="accent2"/>
              </a:buClr>
              <a:buSzPts val="1080"/>
              <a:buFont typeface="Noto Sans Symbols"/>
              <a:buNone/>
            </a:pPr>
            <a:r>
              <a:rPr lang="en-US" sz="1800" b="0" i="0" u="none">
                <a:solidFill>
                  <a:schemeClr val="dk1"/>
                </a:solidFill>
                <a:latin typeface="Noto Sans Symbols"/>
                <a:ea typeface="Noto Sans Symbols"/>
                <a:cs typeface="Noto Sans Symbols"/>
                <a:sym typeface="Noto Sans Symbols"/>
              </a:rPr>
              <a:t>		−</a:t>
            </a:r>
            <a:r>
              <a:rPr lang="en-US" sz="1800" b="0" i="0" u="none">
                <a:solidFill>
                  <a:schemeClr val="dk1"/>
                </a:solidFill>
                <a:latin typeface="Times New Roman"/>
                <a:ea typeface="Times New Roman"/>
                <a:cs typeface="Times New Roman"/>
                <a:sym typeface="Times New Roman"/>
              </a:rPr>
              <a:t> Grammar.</a:t>
            </a:r>
            <a:endParaRPr/>
          </a:p>
          <a:p>
            <a:pPr marL="238125" marR="0" lvl="0" indent="-169545" algn="l" rtl="0">
              <a:lnSpc>
                <a:spcPct val="100000"/>
              </a:lnSpc>
              <a:spcBef>
                <a:spcPts val="885"/>
              </a:spcBef>
              <a:spcAft>
                <a:spcPts val="0"/>
              </a:spcAft>
              <a:buClr>
                <a:schemeClr val="accent2"/>
              </a:buClr>
              <a:buSzPts val="1080"/>
              <a:buFont typeface="Noto Sans Symbols"/>
              <a:buNone/>
            </a:pPr>
            <a:endParaRPr sz="1800" b="0" i="0" u="none">
              <a:solidFill>
                <a:schemeClr val="dk1"/>
              </a:solidFill>
              <a:latin typeface="Times New Roman"/>
              <a:ea typeface="Times New Roman"/>
              <a:cs typeface="Times New Roman"/>
              <a:sym typeface="Times New Roman"/>
            </a:endParaRPr>
          </a:p>
        </p:txBody>
      </p:sp>
      <p:sp>
        <p:nvSpPr>
          <p:cNvPr id="324" name="Google Shape;324;p38"/>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000"/>
              <a:buFont typeface="Arial"/>
              <a:buNone/>
            </a:pPr>
            <a:r>
              <a:rPr lang="en-US" sz="10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25" name="Google Shape;325;p38"/>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26" name="Google Shape;326;p38"/>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29</a:t>
            </a:fld>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612775" y="128850"/>
            <a:ext cx="8153400" cy="836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solidFill>
                  <a:srgbClr val="DD7E0E"/>
                </a:solidFill>
                <a:latin typeface="Arial"/>
                <a:ea typeface="Arial"/>
                <a:cs typeface="Arial"/>
                <a:sym typeface="Arial"/>
              </a:rPr>
              <a:t>Course Objectives (CO):</a:t>
            </a:r>
            <a:endParaRPr>
              <a:solidFill>
                <a:srgbClr val="DD7E0E"/>
              </a:solidFill>
            </a:endParaRPr>
          </a:p>
        </p:txBody>
      </p:sp>
      <p:sp>
        <p:nvSpPr>
          <p:cNvPr id="83" name="Google Shape;83;p12"/>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84" name="Google Shape;84;p12"/>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86" name="Google Shape;86;p12"/>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3</a:t>
            </a:fld>
            <a:endParaRPr/>
          </a:p>
        </p:txBody>
      </p:sp>
      <p:pic>
        <p:nvPicPr>
          <p:cNvPr id="2" name="Picture 1"/>
          <p:cNvPicPr>
            <a:picLocks noChangeAspect="1"/>
          </p:cNvPicPr>
          <p:nvPr/>
        </p:nvPicPr>
        <p:blipFill>
          <a:blip r:embed="rId3"/>
          <a:stretch>
            <a:fillRect/>
          </a:stretch>
        </p:blipFill>
        <p:spPr>
          <a:xfrm>
            <a:off x="155412" y="1753712"/>
            <a:ext cx="8861216" cy="3635705"/>
          </a:xfrm>
          <a:prstGeom prst="rect">
            <a:avLst/>
          </a:prstGeom>
        </p:spPr>
      </p:pic>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History of AI</a:t>
            </a:r>
            <a:endParaRPr/>
          </a:p>
        </p:txBody>
      </p:sp>
      <p:sp>
        <p:nvSpPr>
          <p:cNvPr id="332" name="Google Shape;332;p39"/>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Gestation of AI (1943-1955)</a:t>
            </a:r>
            <a:endParaRPr/>
          </a:p>
          <a:p>
            <a:pPr marL="238125" marR="0" lvl="0" indent="-238125" algn="l" rtl="0">
              <a:lnSpc>
                <a:spcPct val="100000"/>
              </a:lnSpc>
              <a:spcBef>
                <a:spcPts val="50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Birth of AI (1956)</a:t>
            </a:r>
            <a:endParaRPr/>
          </a:p>
          <a:p>
            <a:pPr marL="238125" marR="0" lvl="0" indent="-238125" algn="l" rtl="0">
              <a:lnSpc>
                <a:spcPct val="100000"/>
              </a:lnSpc>
              <a:spcBef>
                <a:spcPts val="50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Great Expectation (1952-1969)</a:t>
            </a:r>
            <a:endParaRPr/>
          </a:p>
          <a:p>
            <a:pPr marL="238125" marR="0" lvl="0" indent="-238125" algn="l" rtl="0">
              <a:lnSpc>
                <a:spcPct val="100000"/>
              </a:lnSpc>
              <a:spcBef>
                <a:spcPts val="50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Dose of Reality (1966-1973)</a:t>
            </a:r>
            <a:endParaRPr/>
          </a:p>
          <a:p>
            <a:pPr marL="238125" marR="0" lvl="0" indent="-238125" algn="l" rtl="0">
              <a:lnSpc>
                <a:spcPct val="100000"/>
              </a:lnSpc>
              <a:spcBef>
                <a:spcPts val="50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Knowledge-based systems (1969-1979)</a:t>
            </a:r>
            <a:endParaRPr/>
          </a:p>
          <a:p>
            <a:pPr marL="238125" marR="0" lvl="0" indent="-238125" algn="l" rtl="0">
              <a:lnSpc>
                <a:spcPct val="100000"/>
              </a:lnSpc>
              <a:spcBef>
                <a:spcPts val="50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AI becomes an industry (1982-present)</a:t>
            </a:r>
            <a:endParaRPr/>
          </a:p>
          <a:p>
            <a:pPr marL="238125" marR="0" lvl="0" indent="-238125" algn="l" rtl="0">
              <a:lnSpc>
                <a:spcPct val="100000"/>
              </a:lnSpc>
              <a:spcBef>
                <a:spcPts val="50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Return of Neural Networks (1986-present)</a:t>
            </a:r>
            <a:endParaRPr/>
          </a:p>
          <a:p>
            <a:pPr marL="238125" marR="0" lvl="0" indent="-238125" algn="l" rtl="0">
              <a:lnSpc>
                <a:spcPct val="100000"/>
              </a:lnSpc>
              <a:spcBef>
                <a:spcPts val="50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AI becomes a science (1987-present)</a:t>
            </a:r>
            <a:endParaRPr/>
          </a:p>
          <a:p>
            <a:pPr marL="238125" marR="0" lvl="0" indent="-238125" algn="l" rtl="0">
              <a:lnSpc>
                <a:spcPct val="100000"/>
              </a:lnSpc>
              <a:spcBef>
                <a:spcPts val="50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Emergence of intelligent agents (1995-present)</a:t>
            </a:r>
            <a:endParaRPr/>
          </a:p>
        </p:txBody>
      </p:sp>
      <p:sp>
        <p:nvSpPr>
          <p:cNvPr id="333" name="Google Shape;333;p39"/>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000"/>
              <a:buFont typeface="Arial"/>
              <a:buNone/>
            </a:pPr>
            <a:r>
              <a:rPr lang="en-US" sz="10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34" name="Google Shape;334;p39"/>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35" name="Google Shape;335;p39"/>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30</a:t>
            </a:fld>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0"/>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Task Domains of AI</a:t>
            </a:r>
            <a:endParaRPr/>
          </a:p>
        </p:txBody>
      </p:sp>
      <p:sp>
        <p:nvSpPr>
          <p:cNvPr id="341" name="Google Shape;341;p40"/>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80000"/>
              </a:lnSpc>
              <a:spcBef>
                <a:spcPts val="0"/>
              </a:spcBef>
              <a:spcAft>
                <a:spcPts val="0"/>
              </a:spcAft>
              <a:buClr>
                <a:schemeClr val="accent2"/>
              </a:buClr>
              <a:buSzPts val="1080"/>
              <a:buFont typeface="Noto Sans Symbols"/>
              <a:buChar char="◻"/>
            </a:pPr>
            <a:r>
              <a:rPr lang="en-US" sz="1800" b="0" i="0" u="none">
                <a:solidFill>
                  <a:srgbClr val="FF0000"/>
                </a:solidFill>
                <a:latin typeface="Times New Roman"/>
                <a:ea typeface="Times New Roman"/>
                <a:cs typeface="Times New Roman"/>
                <a:sym typeface="Times New Roman"/>
              </a:rPr>
              <a:t>Mundane Tasks</a:t>
            </a:r>
            <a:r>
              <a:rPr lang="en-US" sz="1800" b="0" i="0" u="none">
                <a:solidFill>
                  <a:schemeClr val="dk1"/>
                </a:solidFill>
                <a:latin typeface="Times New Roman"/>
                <a:ea typeface="Times New Roman"/>
                <a:cs typeface="Times New Roman"/>
                <a:sym typeface="Times New Roman"/>
              </a:rPr>
              <a:t>:</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Perception</a:t>
            </a:r>
            <a:endParaRPr/>
          </a:p>
          <a:p>
            <a:pPr marL="685800" marR="0" lvl="2" indent="-171450" algn="l" rtl="0">
              <a:lnSpc>
                <a:spcPct val="80000"/>
              </a:lnSpc>
              <a:spcBef>
                <a:spcPts val="300"/>
              </a:spcBef>
              <a:spcAft>
                <a:spcPts val="0"/>
              </a:spcAft>
              <a:buClr>
                <a:schemeClr val="accent2"/>
              </a:buClr>
              <a:buSzPts val="1050"/>
              <a:buFont typeface="Noto Sans Symbols"/>
              <a:buChar char="■"/>
            </a:pPr>
            <a:r>
              <a:rPr lang="en-US" sz="1400" b="0" i="0" u="none" strike="noStrike" cap="none">
                <a:solidFill>
                  <a:schemeClr val="dk1"/>
                </a:solidFill>
                <a:latin typeface="Times New Roman"/>
                <a:ea typeface="Times New Roman"/>
                <a:cs typeface="Times New Roman"/>
                <a:sym typeface="Times New Roman"/>
              </a:rPr>
              <a:t>Vision</a:t>
            </a:r>
            <a:endParaRPr/>
          </a:p>
          <a:p>
            <a:pPr marL="685800" marR="0" lvl="2" indent="-171450" algn="l" rtl="0">
              <a:lnSpc>
                <a:spcPct val="80000"/>
              </a:lnSpc>
              <a:spcBef>
                <a:spcPts val="300"/>
              </a:spcBef>
              <a:spcAft>
                <a:spcPts val="0"/>
              </a:spcAft>
              <a:buClr>
                <a:schemeClr val="accent2"/>
              </a:buClr>
              <a:buSzPts val="1050"/>
              <a:buFont typeface="Noto Sans Symbols"/>
              <a:buChar char="■"/>
            </a:pPr>
            <a:r>
              <a:rPr lang="en-US" sz="1400" b="0" i="0" u="none" strike="noStrike" cap="none">
                <a:solidFill>
                  <a:schemeClr val="dk1"/>
                </a:solidFill>
                <a:latin typeface="Times New Roman"/>
                <a:ea typeface="Times New Roman"/>
                <a:cs typeface="Times New Roman"/>
                <a:sym typeface="Times New Roman"/>
              </a:rPr>
              <a:t>Speech</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Natural Languages</a:t>
            </a:r>
            <a:endParaRPr/>
          </a:p>
          <a:p>
            <a:pPr marL="685800" marR="0" lvl="2" indent="-171450" algn="l" rtl="0">
              <a:lnSpc>
                <a:spcPct val="80000"/>
              </a:lnSpc>
              <a:spcBef>
                <a:spcPts val="300"/>
              </a:spcBef>
              <a:spcAft>
                <a:spcPts val="0"/>
              </a:spcAft>
              <a:buClr>
                <a:schemeClr val="accent2"/>
              </a:buClr>
              <a:buSzPts val="1050"/>
              <a:buFont typeface="Noto Sans Symbols"/>
              <a:buChar char="■"/>
            </a:pPr>
            <a:r>
              <a:rPr lang="en-US" sz="1400" b="0" i="0" u="none" strike="noStrike" cap="none">
                <a:solidFill>
                  <a:schemeClr val="dk1"/>
                </a:solidFill>
                <a:latin typeface="Times New Roman"/>
                <a:ea typeface="Times New Roman"/>
                <a:cs typeface="Times New Roman"/>
                <a:sym typeface="Times New Roman"/>
              </a:rPr>
              <a:t>Understanding</a:t>
            </a:r>
            <a:endParaRPr/>
          </a:p>
          <a:p>
            <a:pPr marL="685800" marR="0" lvl="2" indent="-171450" algn="l" rtl="0">
              <a:lnSpc>
                <a:spcPct val="80000"/>
              </a:lnSpc>
              <a:spcBef>
                <a:spcPts val="300"/>
              </a:spcBef>
              <a:spcAft>
                <a:spcPts val="0"/>
              </a:spcAft>
              <a:buClr>
                <a:schemeClr val="accent2"/>
              </a:buClr>
              <a:buSzPts val="1050"/>
              <a:buFont typeface="Noto Sans Symbols"/>
              <a:buChar char="■"/>
            </a:pPr>
            <a:r>
              <a:rPr lang="en-US" sz="1400" b="0" i="0" u="none" strike="noStrike" cap="none">
                <a:solidFill>
                  <a:schemeClr val="dk1"/>
                </a:solidFill>
                <a:latin typeface="Times New Roman"/>
                <a:ea typeface="Times New Roman"/>
                <a:cs typeface="Times New Roman"/>
                <a:sym typeface="Times New Roman"/>
              </a:rPr>
              <a:t>Generation</a:t>
            </a:r>
            <a:endParaRPr/>
          </a:p>
          <a:p>
            <a:pPr marL="685800" marR="0" lvl="2" indent="-171450" algn="l" rtl="0">
              <a:lnSpc>
                <a:spcPct val="80000"/>
              </a:lnSpc>
              <a:spcBef>
                <a:spcPts val="300"/>
              </a:spcBef>
              <a:spcAft>
                <a:spcPts val="0"/>
              </a:spcAft>
              <a:buClr>
                <a:schemeClr val="accent2"/>
              </a:buClr>
              <a:buSzPts val="1050"/>
              <a:buFont typeface="Noto Sans Symbols"/>
              <a:buChar char="■"/>
            </a:pPr>
            <a:r>
              <a:rPr lang="en-US" sz="1400" b="0" i="0" u="none" strike="noStrike" cap="none">
                <a:solidFill>
                  <a:schemeClr val="dk1"/>
                </a:solidFill>
                <a:latin typeface="Times New Roman"/>
                <a:ea typeface="Times New Roman"/>
                <a:cs typeface="Times New Roman"/>
                <a:sym typeface="Times New Roman"/>
              </a:rPr>
              <a:t>Translation</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Common sense reasoning</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Robot Control</a:t>
            </a:r>
            <a:endParaRPr/>
          </a:p>
          <a:p>
            <a:pPr marL="238125" marR="0" lvl="0" indent="-238125" algn="l" rtl="0">
              <a:lnSpc>
                <a:spcPct val="80000"/>
              </a:lnSpc>
              <a:spcBef>
                <a:spcPts val="500"/>
              </a:spcBef>
              <a:spcAft>
                <a:spcPts val="0"/>
              </a:spcAft>
              <a:buClr>
                <a:schemeClr val="accent2"/>
              </a:buClr>
              <a:buSzPts val="1080"/>
              <a:buFont typeface="Noto Sans Symbols"/>
              <a:buChar char="◻"/>
            </a:pPr>
            <a:r>
              <a:rPr lang="en-US" sz="1800" b="0" i="0" u="none">
                <a:solidFill>
                  <a:srgbClr val="FF0000"/>
                </a:solidFill>
                <a:latin typeface="Times New Roman"/>
                <a:ea typeface="Times New Roman"/>
                <a:cs typeface="Times New Roman"/>
                <a:sym typeface="Times New Roman"/>
              </a:rPr>
              <a:t>Formal Tasks</a:t>
            </a:r>
            <a:r>
              <a:rPr lang="en-US" sz="1800" b="0" i="0" u="none">
                <a:solidFill>
                  <a:schemeClr val="dk1"/>
                </a:solidFill>
                <a:latin typeface="Times New Roman"/>
                <a:ea typeface="Times New Roman"/>
                <a:cs typeface="Times New Roman"/>
                <a:sym typeface="Times New Roman"/>
              </a:rPr>
              <a:t>:</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Games : chess, checkers etc</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Mathematics: Geometry, Logic, Proving properties of programs</a:t>
            </a:r>
            <a:endParaRPr/>
          </a:p>
          <a:p>
            <a:pPr marL="238125" marR="0" lvl="0" indent="-238125" algn="l" rtl="0">
              <a:lnSpc>
                <a:spcPct val="80000"/>
              </a:lnSpc>
              <a:spcBef>
                <a:spcPts val="500"/>
              </a:spcBef>
              <a:spcAft>
                <a:spcPts val="0"/>
              </a:spcAft>
              <a:buClr>
                <a:schemeClr val="accent2"/>
              </a:buClr>
              <a:buSzPts val="1080"/>
              <a:buFont typeface="Noto Sans Symbols"/>
              <a:buChar char="◻"/>
            </a:pPr>
            <a:r>
              <a:rPr lang="en-US" sz="1800" b="0" i="0" u="none">
                <a:solidFill>
                  <a:srgbClr val="FF0000"/>
                </a:solidFill>
                <a:latin typeface="Times New Roman"/>
                <a:ea typeface="Times New Roman"/>
                <a:cs typeface="Times New Roman"/>
                <a:sym typeface="Times New Roman"/>
              </a:rPr>
              <a:t>Expert Tasks</a:t>
            </a:r>
            <a:r>
              <a:rPr lang="en-US" sz="1800" b="0" i="0" u="none">
                <a:solidFill>
                  <a:schemeClr val="dk1"/>
                </a:solidFill>
                <a:latin typeface="Times New Roman"/>
                <a:ea typeface="Times New Roman"/>
                <a:cs typeface="Times New Roman"/>
                <a:sym typeface="Times New Roman"/>
              </a:rPr>
              <a:t>:</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Engineering ( Design, Fault finding, Manufacturing planning)</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Scientific Analysis</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Medical Diagnosis</a:t>
            </a:r>
            <a:endParaRPr/>
          </a:p>
          <a:p>
            <a:pPr marL="479425" marR="0" lvl="1" indent="-204786" algn="l" rtl="0">
              <a:lnSpc>
                <a:spcPct val="80000"/>
              </a:lnSpc>
              <a:spcBef>
                <a:spcPts val="400"/>
              </a:spcBef>
              <a:spcAft>
                <a:spcPts val="0"/>
              </a:spcAft>
              <a:buClr>
                <a:schemeClr val="accent1"/>
              </a:buClr>
              <a:buSzPts val="1120"/>
              <a:buFont typeface="Noto Sans Symbols"/>
              <a:buChar char="🞑"/>
            </a:pPr>
            <a:r>
              <a:rPr lang="en-US" sz="1600" b="0" i="0" u="none" strike="noStrike" cap="none">
                <a:solidFill>
                  <a:schemeClr val="dk1"/>
                </a:solidFill>
                <a:latin typeface="Times New Roman"/>
                <a:ea typeface="Times New Roman"/>
                <a:cs typeface="Times New Roman"/>
                <a:sym typeface="Times New Roman"/>
              </a:rPr>
              <a:t>Financial Analysis</a:t>
            </a:r>
            <a:endParaRPr/>
          </a:p>
        </p:txBody>
      </p:sp>
      <p:sp>
        <p:nvSpPr>
          <p:cNvPr id="342" name="Google Shape;342;p40"/>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000"/>
              <a:buFont typeface="Arial"/>
              <a:buNone/>
            </a:pPr>
            <a:r>
              <a:rPr lang="en-US" sz="10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43" name="Google Shape;343;p40"/>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44" name="Google Shape;344;p40"/>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31</a:t>
            </a:fld>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1"/>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AI Technique</a:t>
            </a:r>
            <a:endParaRPr/>
          </a:p>
        </p:txBody>
      </p:sp>
      <p:sp>
        <p:nvSpPr>
          <p:cNvPr id="350" name="Google Shape;350;p41"/>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marR="0" lvl="0" indent="-250825" algn="l" rtl="0">
              <a:lnSpc>
                <a:spcPct val="100000"/>
              </a:lnSpc>
              <a:spcBef>
                <a:spcPts val="0"/>
              </a:spcBef>
              <a:spcAft>
                <a:spcPts val="0"/>
              </a:spcAft>
              <a:buClr>
                <a:schemeClr val="accent2"/>
              </a:buClr>
              <a:buSzPts val="1400"/>
              <a:buFont typeface="Noto Sans Symbols"/>
              <a:buChar char="◻"/>
            </a:pPr>
            <a:r>
              <a:rPr lang="en-US" sz="2200" b="0" i="0" u="none">
                <a:solidFill>
                  <a:schemeClr val="dk1"/>
                </a:solidFill>
                <a:latin typeface="Times New Roman"/>
                <a:ea typeface="Times New Roman"/>
                <a:cs typeface="Times New Roman"/>
                <a:sym typeface="Times New Roman"/>
              </a:rPr>
              <a:t>Intelligence requires Knowledge</a:t>
            </a:r>
            <a:endParaRPr sz="2700"/>
          </a:p>
          <a:p>
            <a:pPr marL="238125" marR="0" lvl="0" indent="-250825" algn="l" rtl="0">
              <a:lnSpc>
                <a:spcPct val="100000"/>
              </a:lnSpc>
              <a:spcBef>
                <a:spcPts val="500"/>
              </a:spcBef>
              <a:spcAft>
                <a:spcPts val="0"/>
              </a:spcAft>
              <a:buClr>
                <a:schemeClr val="accent2"/>
              </a:buClr>
              <a:buSzPts val="1400"/>
              <a:buFont typeface="Noto Sans Symbols"/>
              <a:buChar char="◻"/>
            </a:pPr>
            <a:r>
              <a:rPr lang="en-US" sz="2200" b="0" i="0" u="none">
                <a:solidFill>
                  <a:schemeClr val="dk1"/>
                </a:solidFill>
                <a:latin typeface="Times New Roman"/>
                <a:ea typeface="Times New Roman"/>
                <a:cs typeface="Times New Roman"/>
                <a:sym typeface="Times New Roman"/>
              </a:rPr>
              <a:t>Knowledge possesses less desirable properties such as:</a:t>
            </a:r>
            <a:endParaRPr sz="2700"/>
          </a:p>
          <a:p>
            <a:pPr marL="479425" marR="0" lvl="1" indent="-217486" algn="l" rtl="0">
              <a:lnSpc>
                <a:spcPct val="100000"/>
              </a:lnSpc>
              <a:spcBef>
                <a:spcPts val="400"/>
              </a:spcBef>
              <a:spcAft>
                <a:spcPts val="0"/>
              </a:spcAft>
              <a:buClr>
                <a:schemeClr val="accent1"/>
              </a:buClr>
              <a:buSzPts val="1460"/>
              <a:buFont typeface="Noto Sans Symbols"/>
              <a:buChar char="🞑"/>
            </a:pPr>
            <a:r>
              <a:rPr lang="en-US" sz="2000" b="0" i="0" u="none" strike="noStrike" cap="none">
                <a:solidFill>
                  <a:schemeClr val="dk1"/>
                </a:solidFill>
                <a:latin typeface="Times New Roman"/>
                <a:ea typeface="Times New Roman"/>
                <a:cs typeface="Times New Roman"/>
                <a:sym typeface="Times New Roman"/>
              </a:rPr>
              <a:t>Voluminous</a:t>
            </a:r>
            <a:endParaRPr sz="2600"/>
          </a:p>
          <a:p>
            <a:pPr marL="479425" marR="0" lvl="1" indent="-217486" algn="l" rtl="0">
              <a:lnSpc>
                <a:spcPct val="100000"/>
              </a:lnSpc>
              <a:spcBef>
                <a:spcPts val="400"/>
              </a:spcBef>
              <a:spcAft>
                <a:spcPts val="0"/>
              </a:spcAft>
              <a:buClr>
                <a:schemeClr val="accent1"/>
              </a:buClr>
              <a:buSzPts val="1460"/>
              <a:buFont typeface="Noto Sans Symbols"/>
              <a:buChar char="🞑"/>
            </a:pPr>
            <a:r>
              <a:rPr lang="en-US" sz="2000" b="0" i="0" u="none" strike="noStrike" cap="none">
                <a:solidFill>
                  <a:schemeClr val="dk1"/>
                </a:solidFill>
                <a:latin typeface="Times New Roman"/>
                <a:ea typeface="Times New Roman"/>
                <a:cs typeface="Times New Roman"/>
                <a:sym typeface="Times New Roman"/>
              </a:rPr>
              <a:t>Hard to characterize accurately</a:t>
            </a:r>
            <a:endParaRPr sz="2600"/>
          </a:p>
          <a:p>
            <a:pPr marL="479425" marR="0" lvl="1" indent="-217486" algn="l" rtl="0">
              <a:lnSpc>
                <a:spcPct val="100000"/>
              </a:lnSpc>
              <a:spcBef>
                <a:spcPts val="400"/>
              </a:spcBef>
              <a:spcAft>
                <a:spcPts val="0"/>
              </a:spcAft>
              <a:buClr>
                <a:schemeClr val="accent1"/>
              </a:buClr>
              <a:buSzPts val="1460"/>
              <a:buFont typeface="Noto Sans Symbols"/>
              <a:buChar char="🞑"/>
            </a:pPr>
            <a:r>
              <a:rPr lang="en-US" sz="2000" b="0" i="0" u="none" strike="noStrike" cap="none">
                <a:solidFill>
                  <a:schemeClr val="dk1"/>
                </a:solidFill>
                <a:latin typeface="Times New Roman"/>
                <a:ea typeface="Times New Roman"/>
                <a:cs typeface="Times New Roman"/>
                <a:sym typeface="Times New Roman"/>
              </a:rPr>
              <a:t>Constantly changing</a:t>
            </a:r>
            <a:endParaRPr sz="2600"/>
          </a:p>
          <a:p>
            <a:pPr marL="479425" marR="0" lvl="1" indent="-217486" algn="l" rtl="0">
              <a:lnSpc>
                <a:spcPct val="100000"/>
              </a:lnSpc>
              <a:spcBef>
                <a:spcPts val="400"/>
              </a:spcBef>
              <a:spcAft>
                <a:spcPts val="0"/>
              </a:spcAft>
              <a:buClr>
                <a:schemeClr val="accent1"/>
              </a:buClr>
              <a:buSzPts val="1460"/>
              <a:buFont typeface="Noto Sans Symbols"/>
              <a:buChar char="🞑"/>
            </a:pPr>
            <a:r>
              <a:rPr lang="en-US" sz="2000" b="0" i="0" u="none" strike="noStrike" cap="none">
                <a:solidFill>
                  <a:schemeClr val="dk1"/>
                </a:solidFill>
                <a:latin typeface="Times New Roman"/>
                <a:ea typeface="Times New Roman"/>
                <a:cs typeface="Times New Roman"/>
                <a:sym typeface="Times New Roman"/>
              </a:rPr>
              <a:t>Differs from data that can be used</a:t>
            </a:r>
            <a:endParaRPr sz="2600"/>
          </a:p>
          <a:p>
            <a:pPr marL="238125" marR="0" lvl="0" indent="-250825" algn="l" rtl="0">
              <a:lnSpc>
                <a:spcPct val="100000"/>
              </a:lnSpc>
              <a:spcBef>
                <a:spcPts val="500"/>
              </a:spcBef>
              <a:spcAft>
                <a:spcPts val="0"/>
              </a:spcAft>
              <a:buClr>
                <a:schemeClr val="accent2"/>
              </a:buClr>
              <a:buSzPts val="1400"/>
              <a:buFont typeface="Noto Sans Symbols"/>
              <a:buChar char="◻"/>
            </a:pPr>
            <a:r>
              <a:rPr lang="en-US" sz="2200" b="0" i="0" u="none">
                <a:solidFill>
                  <a:schemeClr val="dk1"/>
                </a:solidFill>
                <a:latin typeface="Times New Roman"/>
                <a:ea typeface="Times New Roman"/>
                <a:cs typeface="Times New Roman"/>
                <a:sym typeface="Times New Roman"/>
              </a:rPr>
              <a:t>AI technique is a method that exploits knowledge that should be represented in such a way that:</a:t>
            </a:r>
            <a:endParaRPr sz="2700"/>
          </a:p>
          <a:p>
            <a:pPr marL="479425" marR="0" lvl="1" indent="-217486" algn="l" rtl="0">
              <a:lnSpc>
                <a:spcPct val="100000"/>
              </a:lnSpc>
              <a:spcBef>
                <a:spcPts val="400"/>
              </a:spcBef>
              <a:spcAft>
                <a:spcPts val="0"/>
              </a:spcAft>
              <a:buClr>
                <a:schemeClr val="accent1"/>
              </a:buClr>
              <a:buSzPts val="1460"/>
              <a:buFont typeface="Noto Sans Symbols"/>
              <a:buChar char="🞑"/>
            </a:pPr>
            <a:r>
              <a:rPr lang="en-US" sz="2000" b="0" i="0" u="none" strike="noStrike" cap="none">
                <a:solidFill>
                  <a:schemeClr val="dk1"/>
                </a:solidFill>
                <a:latin typeface="Times New Roman"/>
                <a:ea typeface="Times New Roman"/>
                <a:cs typeface="Times New Roman"/>
                <a:sym typeface="Times New Roman"/>
              </a:rPr>
              <a:t>Knowledge captures generalization</a:t>
            </a:r>
            <a:endParaRPr sz="2600"/>
          </a:p>
          <a:p>
            <a:pPr marL="479425" marR="0" lvl="1" indent="-217486" algn="l" rtl="0">
              <a:lnSpc>
                <a:spcPct val="100000"/>
              </a:lnSpc>
              <a:spcBef>
                <a:spcPts val="400"/>
              </a:spcBef>
              <a:spcAft>
                <a:spcPts val="0"/>
              </a:spcAft>
              <a:buClr>
                <a:schemeClr val="accent1"/>
              </a:buClr>
              <a:buSzPts val="1460"/>
              <a:buFont typeface="Noto Sans Symbols"/>
              <a:buChar char="🞑"/>
            </a:pPr>
            <a:r>
              <a:rPr lang="en-US" sz="2000" b="0" i="0" u="none" strike="noStrike" cap="none">
                <a:solidFill>
                  <a:schemeClr val="dk1"/>
                </a:solidFill>
                <a:latin typeface="Times New Roman"/>
                <a:ea typeface="Times New Roman"/>
                <a:cs typeface="Times New Roman"/>
                <a:sym typeface="Times New Roman"/>
              </a:rPr>
              <a:t>It can be understood by people who must provide it</a:t>
            </a:r>
            <a:endParaRPr sz="2600"/>
          </a:p>
          <a:p>
            <a:pPr marL="479425" marR="0" lvl="1" indent="-217486" algn="l" rtl="0">
              <a:lnSpc>
                <a:spcPct val="100000"/>
              </a:lnSpc>
              <a:spcBef>
                <a:spcPts val="400"/>
              </a:spcBef>
              <a:spcAft>
                <a:spcPts val="0"/>
              </a:spcAft>
              <a:buClr>
                <a:schemeClr val="accent1"/>
              </a:buClr>
              <a:buSzPts val="1460"/>
              <a:buFont typeface="Noto Sans Symbols"/>
              <a:buChar char="🞑"/>
            </a:pPr>
            <a:r>
              <a:rPr lang="en-US" sz="2000" b="0" i="0" u="none" strike="noStrike" cap="none">
                <a:solidFill>
                  <a:schemeClr val="dk1"/>
                </a:solidFill>
                <a:latin typeface="Times New Roman"/>
                <a:ea typeface="Times New Roman"/>
                <a:cs typeface="Times New Roman"/>
                <a:sym typeface="Times New Roman"/>
              </a:rPr>
              <a:t>It can be easily modified to correct errors.</a:t>
            </a:r>
            <a:endParaRPr sz="2600"/>
          </a:p>
          <a:p>
            <a:pPr marL="479425" marR="0" lvl="1" indent="-217486" algn="l" rtl="0">
              <a:lnSpc>
                <a:spcPct val="100000"/>
              </a:lnSpc>
              <a:spcBef>
                <a:spcPts val="400"/>
              </a:spcBef>
              <a:spcAft>
                <a:spcPts val="0"/>
              </a:spcAft>
              <a:buClr>
                <a:schemeClr val="accent1"/>
              </a:buClr>
              <a:buSzPts val="1460"/>
              <a:buFont typeface="Noto Sans Symbols"/>
              <a:buChar char="🞑"/>
            </a:pPr>
            <a:r>
              <a:rPr lang="en-US" sz="2000" b="0" i="0" u="none" strike="noStrike" cap="none">
                <a:solidFill>
                  <a:schemeClr val="dk1"/>
                </a:solidFill>
                <a:latin typeface="Times New Roman"/>
                <a:ea typeface="Times New Roman"/>
                <a:cs typeface="Times New Roman"/>
                <a:sym typeface="Times New Roman"/>
              </a:rPr>
              <a:t>It can be used in variety of situations</a:t>
            </a:r>
            <a:endParaRPr sz="2600"/>
          </a:p>
          <a:p>
            <a:pPr marL="238125" marR="0" lvl="0" indent="-169545" algn="l" rtl="0">
              <a:lnSpc>
                <a:spcPct val="100000"/>
              </a:lnSpc>
              <a:spcBef>
                <a:spcPts val="525"/>
              </a:spcBef>
              <a:spcAft>
                <a:spcPts val="0"/>
              </a:spcAft>
              <a:buClr>
                <a:schemeClr val="accent2"/>
              </a:buClr>
              <a:buSzPts val="1080"/>
              <a:buFont typeface="Noto Sans Symbols"/>
              <a:buNone/>
            </a:pPr>
            <a:endParaRPr sz="2000" b="0" i="0" u="none" strike="noStrike" cap="none">
              <a:solidFill>
                <a:schemeClr val="dk1"/>
              </a:solidFill>
              <a:latin typeface="Times New Roman"/>
              <a:ea typeface="Times New Roman"/>
              <a:cs typeface="Times New Roman"/>
              <a:sym typeface="Times New Roman"/>
            </a:endParaRPr>
          </a:p>
        </p:txBody>
      </p:sp>
      <p:sp>
        <p:nvSpPr>
          <p:cNvPr id="351" name="Google Shape;351;p41"/>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000"/>
              <a:buFont typeface="Arial"/>
              <a:buNone/>
            </a:pPr>
            <a:r>
              <a:rPr lang="en-US" sz="10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52" name="Google Shape;352;p41"/>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53" name="Google Shape;353;p41"/>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32</a:t>
            </a:fld>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2"/>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Typical AI problems</a:t>
            </a:r>
            <a:endParaRPr/>
          </a:p>
        </p:txBody>
      </p:sp>
      <p:sp>
        <p:nvSpPr>
          <p:cNvPr id="359" name="Google Shape;359;p42"/>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Common-place tasks</a:t>
            </a:r>
            <a:endParaRPr/>
          </a:p>
          <a:p>
            <a:pPr marL="479425" marR="0" lvl="1" indent="-204786" algn="l" rtl="0">
              <a:lnSpc>
                <a:spcPct val="100000"/>
              </a:lnSpc>
              <a:spcBef>
                <a:spcPts val="400"/>
              </a:spcBef>
              <a:spcAft>
                <a:spcPts val="0"/>
              </a:spcAft>
              <a:buClr>
                <a:schemeClr val="accent1"/>
              </a:buClr>
              <a:buSzPts val="1330"/>
              <a:buFont typeface="Noto Sans Symbols"/>
              <a:buChar char="🞑"/>
            </a:pPr>
            <a:r>
              <a:rPr lang="en-US" sz="1900" b="0" i="0" u="none" strike="noStrike" cap="none">
                <a:solidFill>
                  <a:schemeClr val="dk1"/>
                </a:solidFill>
                <a:latin typeface="Times New Roman"/>
                <a:ea typeface="Times New Roman"/>
                <a:cs typeface="Times New Roman"/>
                <a:sym typeface="Times New Roman"/>
              </a:rPr>
              <a:t>Recognizing people, objects</a:t>
            </a:r>
            <a:endParaRPr/>
          </a:p>
          <a:p>
            <a:pPr marL="479425" marR="0" lvl="1" indent="-204786" algn="l" rtl="0">
              <a:lnSpc>
                <a:spcPct val="100000"/>
              </a:lnSpc>
              <a:spcBef>
                <a:spcPts val="400"/>
              </a:spcBef>
              <a:spcAft>
                <a:spcPts val="0"/>
              </a:spcAft>
              <a:buClr>
                <a:schemeClr val="accent1"/>
              </a:buClr>
              <a:buSzPts val="1330"/>
              <a:buFont typeface="Noto Sans Symbols"/>
              <a:buChar char="🞑"/>
            </a:pPr>
            <a:r>
              <a:rPr lang="en-US" sz="1900" b="0" i="0" u="none" strike="noStrike" cap="none">
                <a:solidFill>
                  <a:schemeClr val="dk1"/>
                </a:solidFill>
                <a:latin typeface="Times New Roman"/>
                <a:ea typeface="Times New Roman"/>
                <a:cs typeface="Times New Roman"/>
                <a:sym typeface="Times New Roman"/>
              </a:rPr>
              <a:t>Communicating (through natural language)</a:t>
            </a:r>
            <a:endParaRPr/>
          </a:p>
          <a:p>
            <a:pPr marL="479425" marR="0" lvl="1" indent="-204786" algn="l" rtl="0">
              <a:lnSpc>
                <a:spcPct val="100000"/>
              </a:lnSpc>
              <a:spcBef>
                <a:spcPts val="400"/>
              </a:spcBef>
              <a:spcAft>
                <a:spcPts val="0"/>
              </a:spcAft>
              <a:buClr>
                <a:schemeClr val="accent1"/>
              </a:buClr>
              <a:buSzPts val="1330"/>
              <a:buFont typeface="Noto Sans Symbols"/>
              <a:buChar char="🞑"/>
            </a:pPr>
            <a:r>
              <a:rPr lang="en-US" sz="1900" b="0" i="0" u="none" strike="noStrike" cap="none">
                <a:solidFill>
                  <a:schemeClr val="dk1"/>
                </a:solidFill>
                <a:latin typeface="Times New Roman"/>
                <a:ea typeface="Times New Roman"/>
                <a:cs typeface="Times New Roman"/>
                <a:sym typeface="Times New Roman"/>
              </a:rPr>
              <a:t>Navigating around obstacles on the streets</a:t>
            </a:r>
            <a:endParaRPr/>
          </a:p>
          <a:p>
            <a:pPr marL="238125" marR="0" lvl="0" indent="-238125" algn="l" rtl="0">
              <a:lnSpc>
                <a:spcPct val="100000"/>
              </a:lnSpc>
              <a:spcBef>
                <a:spcPts val="500"/>
              </a:spcBef>
              <a:spcAft>
                <a:spcPts val="0"/>
              </a:spcAft>
              <a:buClr>
                <a:schemeClr val="accent2"/>
              </a:buClr>
              <a:buSzPts val="1260"/>
              <a:buFont typeface="Noto Sans Symbols"/>
              <a:buChar char="◻"/>
            </a:pPr>
            <a:r>
              <a:rPr lang="en-US" sz="2100" b="0" i="0" u="none">
                <a:solidFill>
                  <a:schemeClr val="dk1"/>
                </a:solidFill>
                <a:latin typeface="Times New Roman"/>
                <a:ea typeface="Times New Roman"/>
                <a:cs typeface="Times New Roman"/>
                <a:sym typeface="Times New Roman"/>
              </a:rPr>
              <a:t>Expert tasks</a:t>
            </a:r>
            <a:endParaRPr/>
          </a:p>
          <a:p>
            <a:pPr marL="479425" marR="0" lvl="1" indent="-204786" algn="l" rtl="0">
              <a:lnSpc>
                <a:spcPct val="100000"/>
              </a:lnSpc>
              <a:spcBef>
                <a:spcPts val="400"/>
              </a:spcBef>
              <a:spcAft>
                <a:spcPts val="0"/>
              </a:spcAft>
              <a:buClr>
                <a:schemeClr val="accent1"/>
              </a:buClr>
              <a:buSzPts val="1330"/>
              <a:buFont typeface="Noto Sans Symbols"/>
              <a:buChar char="🞑"/>
            </a:pPr>
            <a:r>
              <a:rPr lang="en-US" sz="1900" b="0" i="0" u="none" strike="noStrike" cap="none">
                <a:solidFill>
                  <a:schemeClr val="dk1"/>
                </a:solidFill>
                <a:latin typeface="Times New Roman"/>
                <a:ea typeface="Times New Roman"/>
                <a:cs typeface="Times New Roman"/>
                <a:sym typeface="Times New Roman"/>
              </a:rPr>
              <a:t>Medical diagnosis </a:t>
            </a:r>
            <a:endParaRPr/>
          </a:p>
          <a:p>
            <a:pPr marL="479425" marR="0" lvl="1" indent="-204786" algn="l" rtl="0">
              <a:lnSpc>
                <a:spcPct val="100000"/>
              </a:lnSpc>
              <a:spcBef>
                <a:spcPts val="400"/>
              </a:spcBef>
              <a:spcAft>
                <a:spcPts val="0"/>
              </a:spcAft>
              <a:buClr>
                <a:schemeClr val="accent1"/>
              </a:buClr>
              <a:buSzPts val="1330"/>
              <a:buFont typeface="Noto Sans Symbols"/>
              <a:buChar char="🞑"/>
            </a:pPr>
            <a:r>
              <a:rPr lang="en-US" sz="1900" b="0" i="0" u="none" strike="noStrike" cap="none">
                <a:solidFill>
                  <a:schemeClr val="dk1"/>
                </a:solidFill>
                <a:latin typeface="Times New Roman"/>
                <a:ea typeface="Times New Roman"/>
                <a:cs typeface="Times New Roman"/>
                <a:sym typeface="Times New Roman"/>
              </a:rPr>
              <a:t>Mathematical problem solving </a:t>
            </a:r>
            <a:endParaRPr/>
          </a:p>
          <a:p>
            <a:pPr marL="479425" marR="0" lvl="1" indent="-204786" algn="l" rtl="0">
              <a:lnSpc>
                <a:spcPct val="100000"/>
              </a:lnSpc>
              <a:spcBef>
                <a:spcPts val="400"/>
              </a:spcBef>
              <a:spcAft>
                <a:spcPts val="0"/>
              </a:spcAft>
              <a:buClr>
                <a:schemeClr val="accent1"/>
              </a:buClr>
              <a:buSzPts val="1330"/>
              <a:buFont typeface="Noto Sans Symbols"/>
              <a:buChar char="🞑"/>
            </a:pPr>
            <a:r>
              <a:rPr lang="en-US" sz="1900" b="0" i="0" u="none" strike="noStrike" cap="none">
                <a:solidFill>
                  <a:schemeClr val="dk1"/>
                </a:solidFill>
                <a:latin typeface="Times New Roman"/>
                <a:ea typeface="Times New Roman"/>
                <a:cs typeface="Times New Roman"/>
                <a:sym typeface="Times New Roman"/>
              </a:rPr>
              <a:t>Playing games like chess </a:t>
            </a:r>
            <a:endParaRPr/>
          </a:p>
        </p:txBody>
      </p:sp>
      <p:sp>
        <p:nvSpPr>
          <p:cNvPr id="360" name="Google Shape;360;p42"/>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000"/>
              <a:buFont typeface="Arial"/>
              <a:buNone/>
            </a:pPr>
            <a:r>
              <a:rPr lang="en-US" sz="10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61" name="Google Shape;361;p42"/>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362" name="Google Shape;362;p42"/>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33</a:t>
            </a:fld>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3"/>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solidFill>
                  <a:srgbClr val="DD7E0E"/>
                </a:solidFill>
                <a:latin typeface="Arial"/>
                <a:ea typeface="Arial"/>
                <a:cs typeface="Arial"/>
                <a:sym typeface="Arial"/>
              </a:rPr>
              <a:t>Technology</a:t>
            </a:r>
            <a:endParaRPr>
              <a:solidFill>
                <a:srgbClr val="DD7E0E"/>
              </a:solidFill>
            </a:endParaRPr>
          </a:p>
        </p:txBody>
      </p:sp>
      <p:sp>
        <p:nvSpPr>
          <p:cNvPr id="368" name="Google Shape;368;p43"/>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marR="0" lvl="0" indent="-244475" algn="just" rtl="0">
              <a:lnSpc>
                <a:spcPct val="100000"/>
              </a:lnSpc>
              <a:spcBef>
                <a:spcPts val="0"/>
              </a:spcBef>
              <a:spcAft>
                <a:spcPts val="0"/>
              </a:spcAft>
              <a:buClr>
                <a:srgbClr val="C00000"/>
              </a:buClr>
              <a:buSzPts val="1540"/>
              <a:buFont typeface="Noto Sans Symbols"/>
              <a:buChar char="◻"/>
            </a:pPr>
            <a:r>
              <a:rPr lang="en-US" b="1" i="0" u="none">
                <a:solidFill>
                  <a:srgbClr val="C00000"/>
                </a:solidFill>
                <a:latin typeface="Times New Roman"/>
                <a:ea typeface="Times New Roman"/>
                <a:cs typeface="Times New Roman"/>
                <a:sym typeface="Times New Roman"/>
              </a:rPr>
              <a:t>How does Artificial Intelligence work?</a:t>
            </a:r>
            <a:endParaRPr sz="2600" b="1">
              <a:solidFill>
                <a:srgbClr val="C00000"/>
              </a:solidFill>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There are many different approaches to Artificial Intelligence. Some are obviously more suited than others in some cases.</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Over the past five decades, AI research has mostly been focusing on solving specific problems. Numerous solutions have been devised and improved to do so efficiently and reliably.</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This explains why the field of Artificial Intelligence is split into many branches, ranging from Pattern Recognition to Artificial Life, including Evolutionary Computation and Planning.</a:t>
            </a:r>
            <a:endParaRPr/>
          </a:p>
        </p:txBody>
      </p:sp>
      <p:sp>
        <p:nvSpPr>
          <p:cNvPr id="369" name="Google Shape;369;p43"/>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70" name="Google Shape;370;p43"/>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371" name="Google Shape;371;p43"/>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34</a:t>
            </a:fld>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Advantages</a:t>
            </a:r>
            <a:endParaRPr/>
          </a:p>
        </p:txBody>
      </p:sp>
      <p:sp>
        <p:nvSpPr>
          <p:cNvPr id="377" name="Google Shape;377;p44"/>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It can help improve our way of life</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Machines will be able to do jobs that require detailed instructions</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Mental alertness and decision making capabilities</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Use robots for heavy construction, military benefits, or even for personal assistance at private homes</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There will be less injuries and stress to human beings</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Many of our health problems now have possible solutions with the use of artificial intelligence in studies at universities</a:t>
            </a:r>
            <a:endParaRPr/>
          </a:p>
        </p:txBody>
      </p:sp>
      <p:sp>
        <p:nvSpPr>
          <p:cNvPr id="378" name="Google Shape;378;p44"/>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79" name="Google Shape;379;p44"/>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380" name="Google Shape;380;p44"/>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35</a:t>
            </a:fld>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5"/>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Cont, Advantages</a:t>
            </a:r>
            <a:endParaRPr/>
          </a:p>
        </p:txBody>
      </p:sp>
      <p:sp>
        <p:nvSpPr>
          <p:cNvPr id="386" name="Google Shape;386;p45"/>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•Scientists have been using AI to test theories and notions about how our brains work</a:t>
            </a:r>
            <a:endParaRPr/>
          </a:p>
          <a:p>
            <a:pPr marL="342900" marR="0" lvl="0" indent="-342900" algn="l"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•AI opens up new and exciting avenues for entertainment possibilities.</a:t>
            </a:r>
            <a:endParaRPr/>
          </a:p>
          <a:p>
            <a:pPr marL="342900" marR="0" lvl="0" indent="-342900" algn="l" rtl="0">
              <a:lnSpc>
                <a:spcPct val="100000"/>
              </a:lnSpc>
              <a:spcBef>
                <a:spcPts val="500"/>
              </a:spcBef>
              <a:spcAft>
                <a:spcPts val="0"/>
              </a:spcAft>
              <a:buClr>
                <a:schemeClr val="accent2"/>
              </a:buClr>
              <a:buSzPts val="1680"/>
              <a:buFont typeface="Noto Sans Symbols"/>
              <a:buChar char="✔"/>
            </a:pPr>
            <a:r>
              <a:rPr lang="en-US" sz="2800" b="0" i="0" u="none">
                <a:solidFill>
                  <a:schemeClr val="dk1"/>
                </a:solidFill>
                <a:latin typeface="Times New Roman"/>
                <a:ea typeface="Times New Roman"/>
                <a:cs typeface="Times New Roman"/>
                <a:sym typeface="Times New Roman"/>
              </a:rPr>
              <a:t>• Ai also makes interactive electronic games more fun by making the computer controlled characters more realistic and human-like. </a:t>
            </a:r>
            <a:endParaRPr/>
          </a:p>
        </p:txBody>
      </p:sp>
      <p:sp>
        <p:nvSpPr>
          <p:cNvPr id="387" name="Google Shape;387;p45"/>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88" name="Google Shape;388;p45"/>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389" name="Google Shape;389;p45"/>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36</a:t>
            </a:fld>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Applications</a:t>
            </a:r>
            <a:endParaRPr/>
          </a:p>
        </p:txBody>
      </p:sp>
      <p:sp>
        <p:nvSpPr>
          <p:cNvPr id="395" name="Google Shape;395;p4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chemeClr val="accent2"/>
              </a:buClr>
              <a:buSzPts val="1200"/>
              <a:buFont typeface="Noto Sans Symbols"/>
              <a:buChar char="▪"/>
            </a:pPr>
            <a:r>
              <a:rPr lang="en-US" sz="2000" b="0" i="0" u="none">
                <a:solidFill>
                  <a:schemeClr val="dk1"/>
                </a:solidFill>
                <a:latin typeface="Times New Roman"/>
                <a:ea typeface="Times New Roman"/>
                <a:cs typeface="Times New Roman"/>
                <a:sym typeface="Times New Roman"/>
              </a:rPr>
              <a:t>Game playing</a:t>
            </a:r>
            <a:endParaRPr/>
          </a:p>
          <a:p>
            <a:pPr marL="479425" marR="0" lvl="1" indent="-204786" algn="l" rtl="0">
              <a:lnSpc>
                <a:spcPct val="100000"/>
              </a:lnSpc>
              <a:spcBef>
                <a:spcPts val="400"/>
              </a:spcBef>
              <a:spcAft>
                <a:spcPts val="0"/>
              </a:spcAft>
              <a:buClr>
                <a:schemeClr val="accent1"/>
              </a:buClr>
              <a:buSzPts val="1400"/>
              <a:buFont typeface="Noto Sans Symbols"/>
              <a:buChar char="▪"/>
            </a:pPr>
            <a:r>
              <a:rPr lang="en-US" sz="2000" b="0" i="0" u="none" strike="noStrike" cap="none">
                <a:solidFill>
                  <a:schemeClr val="dk1"/>
                </a:solidFill>
                <a:latin typeface="Times New Roman"/>
                <a:ea typeface="Times New Roman"/>
                <a:cs typeface="Times New Roman"/>
                <a:sym typeface="Times New Roman"/>
              </a:rPr>
              <a:t>There is some AI in them and they play well against people</a:t>
            </a:r>
            <a:endParaRPr/>
          </a:p>
          <a:p>
            <a:pPr marL="238125" marR="0" lvl="0" indent="-238125" algn="l" rtl="0">
              <a:lnSpc>
                <a:spcPct val="100000"/>
              </a:lnSpc>
              <a:spcBef>
                <a:spcPts val="500"/>
              </a:spcBef>
              <a:spcAft>
                <a:spcPts val="0"/>
              </a:spcAft>
              <a:buClr>
                <a:schemeClr val="accent2"/>
              </a:buClr>
              <a:buSzPts val="1200"/>
              <a:buFont typeface="Noto Sans Symbols"/>
              <a:buChar char="▪"/>
            </a:pPr>
            <a:r>
              <a:rPr lang="en-US" sz="2000" b="0" i="0" u="none">
                <a:solidFill>
                  <a:schemeClr val="dk1"/>
                </a:solidFill>
                <a:latin typeface="Times New Roman"/>
                <a:ea typeface="Times New Roman"/>
                <a:cs typeface="Times New Roman"/>
                <a:sym typeface="Times New Roman"/>
              </a:rPr>
              <a:t>Speech recognition</a:t>
            </a:r>
            <a:endParaRPr/>
          </a:p>
          <a:p>
            <a:pPr marL="479425" marR="0" lvl="1" indent="-204786" algn="l" rtl="0">
              <a:lnSpc>
                <a:spcPct val="100000"/>
              </a:lnSpc>
              <a:spcBef>
                <a:spcPts val="400"/>
              </a:spcBef>
              <a:spcAft>
                <a:spcPts val="0"/>
              </a:spcAft>
              <a:buClr>
                <a:schemeClr val="accent1"/>
              </a:buClr>
              <a:buSzPts val="1400"/>
              <a:buFont typeface="Noto Sans Symbols"/>
              <a:buChar char="▪"/>
            </a:pPr>
            <a:r>
              <a:rPr lang="en-US" sz="2000" b="0" i="0" u="none" strike="noStrike" cap="none">
                <a:solidFill>
                  <a:schemeClr val="dk1"/>
                </a:solidFill>
                <a:latin typeface="Times New Roman"/>
                <a:ea typeface="Times New Roman"/>
                <a:cs typeface="Times New Roman"/>
                <a:sym typeface="Times New Roman"/>
              </a:rPr>
              <a:t>Instruct some computers using speech</a:t>
            </a:r>
            <a:endParaRPr/>
          </a:p>
          <a:p>
            <a:pPr marL="238125" marR="0" lvl="0" indent="-238125" algn="l" rtl="0">
              <a:lnSpc>
                <a:spcPct val="100000"/>
              </a:lnSpc>
              <a:spcBef>
                <a:spcPts val="500"/>
              </a:spcBef>
              <a:spcAft>
                <a:spcPts val="0"/>
              </a:spcAft>
              <a:buClr>
                <a:schemeClr val="accent2"/>
              </a:buClr>
              <a:buSzPts val="1200"/>
              <a:buFont typeface="Noto Sans Symbols"/>
              <a:buChar char="▪"/>
            </a:pPr>
            <a:r>
              <a:rPr lang="en-US" sz="2000" b="0" i="0" u="none">
                <a:solidFill>
                  <a:schemeClr val="dk1"/>
                </a:solidFill>
                <a:latin typeface="Times New Roman"/>
                <a:ea typeface="Times New Roman"/>
                <a:cs typeface="Times New Roman"/>
                <a:sym typeface="Times New Roman"/>
              </a:rPr>
              <a:t>Understanding natural language</a:t>
            </a:r>
            <a:endParaRPr/>
          </a:p>
          <a:p>
            <a:pPr marL="479425" marR="0" lvl="1" indent="-204786" algn="l" rtl="0">
              <a:lnSpc>
                <a:spcPct val="100000"/>
              </a:lnSpc>
              <a:spcBef>
                <a:spcPts val="400"/>
              </a:spcBef>
              <a:spcAft>
                <a:spcPts val="0"/>
              </a:spcAft>
              <a:buClr>
                <a:schemeClr val="accent1"/>
              </a:buClr>
              <a:buSzPts val="1400"/>
              <a:buFont typeface="Noto Sans Symbols"/>
              <a:buChar char="▪"/>
            </a:pPr>
            <a:r>
              <a:rPr lang="en-US" sz="2000" b="0" i="0" u="none" strike="noStrike" cap="none">
                <a:solidFill>
                  <a:schemeClr val="dk1"/>
                </a:solidFill>
                <a:latin typeface="Times New Roman"/>
                <a:ea typeface="Times New Roman"/>
                <a:cs typeface="Times New Roman"/>
                <a:sym typeface="Times New Roman"/>
              </a:rPr>
              <a:t>The computer has to be provided with a understanding of the domain the text is about, and this is presently possible only for very limited domains.</a:t>
            </a:r>
            <a:endParaRPr/>
          </a:p>
          <a:p>
            <a:pPr marL="238125" marR="0" lvl="0" indent="-238125" algn="l" rtl="0">
              <a:lnSpc>
                <a:spcPct val="100000"/>
              </a:lnSpc>
              <a:spcBef>
                <a:spcPts val="500"/>
              </a:spcBef>
              <a:spcAft>
                <a:spcPts val="0"/>
              </a:spcAft>
              <a:buClr>
                <a:schemeClr val="accent2"/>
              </a:buClr>
              <a:buSzPts val="1200"/>
              <a:buFont typeface="Noto Sans Symbols"/>
              <a:buChar char="▪"/>
            </a:pPr>
            <a:r>
              <a:rPr lang="en-US" sz="2000" b="0" i="0" u="none">
                <a:solidFill>
                  <a:schemeClr val="dk1"/>
                </a:solidFill>
                <a:latin typeface="Times New Roman"/>
                <a:ea typeface="Times New Roman"/>
                <a:cs typeface="Times New Roman"/>
                <a:sym typeface="Times New Roman"/>
              </a:rPr>
              <a:t>Expert systems </a:t>
            </a:r>
            <a:endParaRPr/>
          </a:p>
          <a:p>
            <a:pPr marL="479425" marR="0" lvl="1" indent="-204786" algn="l" rtl="0">
              <a:lnSpc>
                <a:spcPct val="100000"/>
              </a:lnSpc>
              <a:spcBef>
                <a:spcPts val="400"/>
              </a:spcBef>
              <a:spcAft>
                <a:spcPts val="0"/>
              </a:spcAft>
              <a:buClr>
                <a:schemeClr val="accent1"/>
              </a:buClr>
              <a:buSzPts val="1400"/>
              <a:buFont typeface="Noto Sans Symbols"/>
              <a:buChar char="▪"/>
            </a:pPr>
            <a:r>
              <a:rPr lang="en-US" sz="2000" b="0" i="0" u="none" strike="noStrike" cap="none">
                <a:solidFill>
                  <a:schemeClr val="dk1"/>
                </a:solidFill>
                <a:latin typeface="Times New Roman"/>
                <a:ea typeface="Times New Roman"/>
                <a:cs typeface="Times New Roman"/>
                <a:sym typeface="Times New Roman"/>
              </a:rPr>
              <a:t>One of the first expert systems was MYCIN in 1974, which diagnosed bacterial infections of the blood and suggested treatments. It did better than medical students or practicing doctors, provided its limitations were observed.</a:t>
            </a:r>
            <a:endParaRPr/>
          </a:p>
        </p:txBody>
      </p:sp>
      <p:sp>
        <p:nvSpPr>
          <p:cNvPr id="396" name="Google Shape;396;p46"/>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97" name="Google Shape;397;p46"/>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398" name="Google Shape;398;p46"/>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37</a:t>
            </a:fld>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7"/>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Limitations</a:t>
            </a:r>
            <a:endParaRPr/>
          </a:p>
        </p:txBody>
      </p:sp>
      <p:sp>
        <p:nvSpPr>
          <p:cNvPr id="404" name="Google Shape;404;p47"/>
          <p:cNvSpPr txBox="1">
            <a:spLocks noGrp="1"/>
          </p:cNvSpPr>
          <p:nvPr>
            <p:ph type="body" idx="1"/>
          </p:nvPr>
        </p:nvSpPr>
        <p:spPr>
          <a:xfrm>
            <a:off x="612775" y="1600200"/>
            <a:ext cx="8153400" cy="4648200"/>
          </a:xfrm>
          <a:prstGeom prst="rect">
            <a:avLst/>
          </a:prstGeom>
          <a:noFill/>
          <a:ln>
            <a:noFill/>
          </a:ln>
        </p:spPr>
        <p:txBody>
          <a:bodyPr spcFirstLastPara="1" wrap="square" lIns="91425" tIns="45700" rIns="91425" bIns="45700" anchor="t" anchorCtr="0">
            <a:noAutofit/>
          </a:bodyPr>
          <a:lstStyle/>
          <a:p>
            <a:pPr marL="238125" marR="0" lvl="0" indent="-238125" algn="l" rtl="0">
              <a:lnSpc>
                <a:spcPct val="100000"/>
              </a:lnSpc>
              <a:spcBef>
                <a:spcPts val="0"/>
              </a:spcBef>
              <a:spcAft>
                <a:spcPts val="0"/>
              </a:spcAft>
              <a:buClr>
                <a:srgbClr val="FF0000"/>
              </a:buClr>
              <a:buSzPts val="1440"/>
              <a:buFont typeface="Noto Sans Symbols"/>
              <a:buChar char="✔"/>
            </a:pPr>
            <a:r>
              <a:rPr lang="en-US" sz="2400" b="0" i="0" u="none">
                <a:solidFill>
                  <a:srgbClr val="FF0000"/>
                </a:solidFill>
                <a:latin typeface="Times New Roman"/>
                <a:ea typeface="Times New Roman"/>
                <a:cs typeface="Times New Roman"/>
                <a:sym typeface="Times New Roman"/>
              </a:rPr>
              <a:t>When will Computers become truly intelligent?</a:t>
            </a:r>
            <a:endParaRPr>
              <a:solidFill>
                <a:srgbClr val="FF0000"/>
              </a:solidFill>
            </a:endParaRPr>
          </a:p>
          <a:p>
            <a:pPr marL="457200" marR="0" lvl="0" indent="-406400" algn="just"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To date, all the traits of human intelligence have not been captured and applied together to spawn an intelligent artificial creature.</a:t>
            </a:r>
            <a:endParaRPr sz="2600"/>
          </a:p>
          <a:p>
            <a:pPr marL="457200" marR="0" lvl="0" indent="-406400" algn="just"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 Currently, Artificial Intelligence rather seems to focus on lucrative domain specific applications, which do not necessarily require the full extent of AI capabilities.</a:t>
            </a:r>
            <a:endParaRPr sz="2600"/>
          </a:p>
          <a:p>
            <a:pPr marL="457200" marR="0" lvl="0" indent="-406400" algn="just"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There is little doubt among the community that artificial machines will be capable of intelligent thought in the near future.</a:t>
            </a:r>
            <a:endParaRPr sz="2600"/>
          </a:p>
        </p:txBody>
      </p:sp>
      <p:sp>
        <p:nvSpPr>
          <p:cNvPr id="405" name="Google Shape;405;p47"/>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406" name="Google Shape;406;p47"/>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07" name="Google Shape;407;p47"/>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38</a:t>
            </a:fld>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612775" y="1010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latin typeface="Arial"/>
                <a:ea typeface="Arial"/>
                <a:cs typeface="Arial"/>
                <a:sym typeface="Arial"/>
              </a:rPr>
              <a:t>Programming languages used to develop AI</a:t>
            </a:r>
            <a:endParaRPr/>
          </a:p>
        </p:txBody>
      </p:sp>
      <p:sp>
        <p:nvSpPr>
          <p:cNvPr id="413" name="Google Shape;413;p48"/>
          <p:cNvSpPr txBox="1">
            <a:spLocks noGrp="1"/>
          </p:cNvSpPr>
          <p:nvPr>
            <p:ph type="body" idx="1"/>
          </p:nvPr>
        </p:nvSpPr>
        <p:spPr>
          <a:xfrm>
            <a:off x="612775" y="1600200"/>
            <a:ext cx="8153400" cy="4495800"/>
          </a:xfrm>
          <a:prstGeom prst="rect">
            <a:avLst/>
          </a:prstGeom>
          <a:noFill/>
          <a:ln>
            <a:noFill/>
          </a:ln>
        </p:spPr>
        <p:txBody>
          <a:bodyPr spcFirstLastPara="1" wrap="square" lIns="91425" tIns="45700" rIns="91425" bIns="45700" anchor="t" anchorCtr="0">
            <a:noAutofit/>
          </a:bodyPr>
          <a:lstStyle/>
          <a:p>
            <a:pPr marL="238125" marR="0" lvl="0" indent="-238125" algn="just" rtl="0">
              <a:lnSpc>
                <a:spcPct val="100000"/>
              </a:lnSpc>
              <a:spcBef>
                <a:spcPts val="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Although some all-purpose languages such as C, C++ and Java are used to create intelligent software, two languages are specifically designed for AI: LISP and PROLOG.</a:t>
            </a:r>
            <a:endParaRPr/>
          </a:p>
          <a:p>
            <a:pPr marL="238125" marR="0" lvl="0" indent="-146685" algn="just" rtl="0">
              <a:lnSpc>
                <a:spcPct val="100000"/>
              </a:lnSpc>
              <a:spcBef>
                <a:spcPts val="500"/>
              </a:spcBef>
              <a:spcAft>
                <a:spcPts val="0"/>
              </a:spcAft>
              <a:buClr>
                <a:schemeClr val="accent2"/>
              </a:buClr>
              <a:buSzPts val="1440"/>
              <a:buFont typeface="Noto Sans Symbols"/>
              <a:buNone/>
            </a:pPr>
            <a:endParaRPr sz="2400" b="0" i="0" u="none">
              <a:solidFill>
                <a:schemeClr val="dk1"/>
              </a:solidFill>
              <a:latin typeface="Times New Roman"/>
              <a:ea typeface="Times New Roman"/>
              <a:cs typeface="Times New Roman"/>
              <a:sym typeface="Times New Roman"/>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LISP (LISt Programming) was invented by John McCarthy in 1958. As the name implies, LISP is a programming language that manipulates lists.</a:t>
            </a:r>
            <a:endParaRPr/>
          </a:p>
          <a:p>
            <a:pPr marL="238125" marR="0" lvl="0" indent="-238125" algn="just" rtl="0">
              <a:lnSpc>
                <a:spcPct val="100000"/>
              </a:lnSpc>
              <a:spcBef>
                <a:spcPts val="500"/>
              </a:spcBef>
              <a:spcAft>
                <a:spcPts val="0"/>
              </a:spcAft>
              <a:buClr>
                <a:schemeClr val="accent2"/>
              </a:buClr>
              <a:buSzPts val="1440"/>
              <a:buFont typeface="Noto Sans Symbols"/>
              <a:buChar char="◻"/>
            </a:pPr>
            <a:r>
              <a:rPr lang="en-US" sz="2400" b="0" i="0" u="none">
                <a:solidFill>
                  <a:schemeClr val="dk1"/>
                </a:solidFill>
                <a:latin typeface="Times New Roman"/>
                <a:ea typeface="Times New Roman"/>
                <a:cs typeface="Times New Roman"/>
                <a:sym typeface="Times New Roman"/>
              </a:rPr>
              <a:t>• PROLOG (PROGRAMMING IN LOGIC) is a language that can build a database of facts and a knowledge base of rules. A program in PROLOG can use logical reasoning to answer questions that can be inferred from the knowledge base.</a:t>
            </a:r>
            <a:endParaRPr/>
          </a:p>
        </p:txBody>
      </p:sp>
      <p:sp>
        <p:nvSpPr>
          <p:cNvPr id="414" name="Google Shape;414;p48"/>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415" name="Google Shape;415;p48"/>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16" name="Google Shape;416;p48"/>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39</a:t>
            </a:f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612775" y="128850"/>
            <a:ext cx="8153400" cy="836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300"/>
              <a:buFont typeface="Arial"/>
              <a:buNone/>
            </a:pPr>
            <a:r>
              <a:rPr lang="en-US" sz="3300" b="0" i="0" u="none">
                <a:latin typeface="Arial"/>
                <a:ea typeface="Arial"/>
                <a:cs typeface="Arial"/>
                <a:sym typeface="Arial"/>
              </a:rPr>
              <a:t>Course Outcomes (CO):</a:t>
            </a:r>
            <a:endParaRPr/>
          </a:p>
        </p:txBody>
      </p:sp>
      <p:sp>
        <p:nvSpPr>
          <p:cNvPr id="92" name="Google Shape;92;p13"/>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3" name="Google Shape;93;p13"/>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95" name="Google Shape;95;p13"/>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4</a:t>
            </a:fld>
            <a:endParaRPr/>
          </a:p>
        </p:txBody>
      </p:sp>
      <p:pic>
        <p:nvPicPr>
          <p:cNvPr id="2" name="Picture 1"/>
          <p:cNvPicPr>
            <a:picLocks noChangeAspect="1"/>
          </p:cNvPicPr>
          <p:nvPr/>
        </p:nvPicPr>
        <p:blipFill>
          <a:blip r:embed="rId3"/>
          <a:stretch>
            <a:fillRect/>
          </a:stretch>
        </p:blipFill>
        <p:spPr>
          <a:xfrm>
            <a:off x="0" y="1768851"/>
            <a:ext cx="8800309" cy="3759113"/>
          </a:xfrm>
          <a:prstGeom prst="rect">
            <a:avLst/>
          </a:prstGeom>
        </p:spPr>
      </p:pic>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txBox="1">
            <a:spLocks noGrp="1"/>
          </p:cNvSpPr>
          <p:nvPr>
            <p:ph type="title"/>
          </p:nvPr>
        </p:nvSpPr>
        <p:spPr>
          <a:xfrm>
            <a:off x="612775" y="128850"/>
            <a:ext cx="8153400" cy="836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Thank you</a:t>
            </a:r>
            <a:endParaRPr/>
          </a:p>
        </p:txBody>
      </p:sp>
      <p:sp>
        <p:nvSpPr>
          <p:cNvPr id="423" name="Google Shape;423;p49"/>
          <p:cNvSpPr txBox="1">
            <a:spLocks noGrp="1"/>
          </p:cNvSpPr>
          <p:nvPr>
            <p:ph type="sldNum" idx="12"/>
          </p:nvPr>
        </p:nvSpPr>
        <p:spPr>
          <a:xfrm>
            <a:off x="0" y="1271587"/>
            <a:ext cx="533400" cy="24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612775" y="128850"/>
            <a:ext cx="8153400" cy="836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Syllabus</a:t>
            </a:r>
            <a:endParaRPr/>
          </a:p>
        </p:txBody>
      </p:sp>
      <p:sp>
        <p:nvSpPr>
          <p:cNvPr id="102" name="Google Shape;102;p14"/>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5</a:t>
            </a:fld>
            <a:endParaRPr/>
          </a:p>
        </p:txBody>
      </p:sp>
      <p:pic>
        <p:nvPicPr>
          <p:cNvPr id="2" name="Picture 1"/>
          <p:cNvPicPr>
            <a:picLocks noChangeAspect="1"/>
          </p:cNvPicPr>
          <p:nvPr/>
        </p:nvPicPr>
        <p:blipFill>
          <a:blip r:embed="rId3"/>
          <a:stretch>
            <a:fillRect/>
          </a:stretch>
        </p:blipFill>
        <p:spPr>
          <a:xfrm>
            <a:off x="533399" y="1516087"/>
            <a:ext cx="8232775" cy="4815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612775" y="128850"/>
            <a:ext cx="8153400" cy="836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Syllabus</a:t>
            </a:r>
            <a:endParaRPr/>
          </a:p>
        </p:txBody>
      </p:sp>
      <p:sp>
        <p:nvSpPr>
          <p:cNvPr id="110" name="Google Shape;110;p15"/>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6</a:t>
            </a:fld>
            <a:endParaRPr/>
          </a:p>
        </p:txBody>
      </p:sp>
      <p:pic>
        <p:nvPicPr>
          <p:cNvPr id="2" name="Picture 1"/>
          <p:cNvPicPr>
            <a:picLocks noChangeAspect="1"/>
          </p:cNvPicPr>
          <p:nvPr/>
        </p:nvPicPr>
        <p:blipFill>
          <a:blip r:embed="rId3"/>
          <a:stretch>
            <a:fillRect/>
          </a:stretch>
        </p:blipFill>
        <p:spPr>
          <a:xfrm>
            <a:off x="158412" y="1516087"/>
            <a:ext cx="8791827" cy="4815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12775" y="128850"/>
            <a:ext cx="8153400" cy="836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Syllabus</a:t>
            </a:r>
            <a:endParaRPr/>
          </a:p>
        </p:txBody>
      </p:sp>
      <p:sp>
        <p:nvSpPr>
          <p:cNvPr id="118" name="Google Shape;118;p16"/>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7</a:t>
            </a:fld>
            <a:endParaRPr/>
          </a:p>
        </p:txBody>
      </p:sp>
      <p:pic>
        <p:nvPicPr>
          <p:cNvPr id="2" name="Picture 1"/>
          <p:cNvPicPr>
            <a:picLocks noChangeAspect="1"/>
          </p:cNvPicPr>
          <p:nvPr/>
        </p:nvPicPr>
        <p:blipFill>
          <a:blip r:embed="rId3"/>
          <a:stretch>
            <a:fillRect/>
          </a:stretch>
        </p:blipFill>
        <p:spPr>
          <a:xfrm>
            <a:off x="533400" y="1516087"/>
            <a:ext cx="8393850" cy="45522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612775" y="128850"/>
            <a:ext cx="8153400" cy="836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References</a:t>
            </a:r>
            <a:endParaRPr/>
          </a:p>
        </p:txBody>
      </p:sp>
      <p:sp>
        <p:nvSpPr>
          <p:cNvPr id="126" name="Google Shape;126;p17"/>
          <p:cNvSpPr txBox="1">
            <a:spLocks noGrp="1"/>
          </p:cNvSpPr>
          <p:nvPr>
            <p:ph type="sldNum" idx="12"/>
          </p:nvPr>
        </p:nvSpPr>
        <p:spPr>
          <a:xfrm>
            <a:off x="0" y="1271587"/>
            <a:ext cx="5334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000"/>
              <a:buFont typeface="Times New Roman"/>
              <a:buNone/>
            </a:pPr>
            <a:fld id="{00000000-1234-1234-1234-123412341234}" type="slidenum">
              <a:rPr lang="en-US"/>
              <a:t>8</a:t>
            </a:fld>
            <a:endParaRPr/>
          </a:p>
        </p:txBody>
      </p:sp>
      <p:pic>
        <p:nvPicPr>
          <p:cNvPr id="2" name="Picture 1"/>
          <p:cNvPicPr>
            <a:picLocks noChangeAspect="1"/>
          </p:cNvPicPr>
          <p:nvPr/>
        </p:nvPicPr>
        <p:blipFill>
          <a:blip r:embed="rId3"/>
          <a:stretch>
            <a:fillRect/>
          </a:stretch>
        </p:blipFill>
        <p:spPr>
          <a:xfrm>
            <a:off x="0" y="1516086"/>
            <a:ext cx="9033164" cy="50935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300"/>
              <a:buFont typeface="Arial"/>
              <a:buNone/>
            </a:pPr>
            <a:r>
              <a:rPr lang="en-US" sz="4900" b="0" i="0" u="none"/>
              <a:t>Grading</a:t>
            </a:r>
            <a:endParaRPr sz="5400"/>
          </a:p>
        </p:txBody>
      </p:sp>
      <p:sp>
        <p:nvSpPr>
          <p:cNvPr id="146" name="Google Shape;146;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000"/>
              <a:buFont typeface="Times New Roman"/>
              <a:buNone/>
            </a:pPr>
            <a:fld id="{00000000-1234-1234-1234-123412341234}" type="slidenum">
              <a:rPr lang="en-US"/>
              <a:t>9</a:t>
            </a:fld>
            <a:endParaRPr/>
          </a:p>
        </p:txBody>
      </p:sp>
      <p:sp>
        <p:nvSpPr>
          <p:cNvPr id="144" name="Google Shape;144;p19"/>
          <p:cNvSpPr txBox="1"/>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45" name="Google Shape;145;p19"/>
          <p:cNvSpPr txBox="1"/>
          <p:nvPr/>
        </p:nvSpPr>
        <p:spPr>
          <a:xfrm>
            <a:off x="0" y="1271587"/>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1000"/>
              <a:buFont typeface="Times New Roman"/>
              <a:buNone/>
            </a:pPr>
            <a:fld id="{00000000-1234-1234-1234-123412341234}" type="slidenum">
              <a:rPr lang="en-US" sz="1000" b="1" i="0" u="none" strike="noStrike" cap="none">
                <a:solidFill>
                  <a:srgbClr val="FFFFFF"/>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3" name="Rectangle 1"/>
          <p:cNvSpPr>
            <a:spLocks noChangeArrowheads="1"/>
          </p:cNvSpPr>
          <p:nvPr/>
        </p:nvSpPr>
        <p:spPr bwMode="auto">
          <a:xfrm>
            <a:off x="547255" y="1571685"/>
            <a:ext cx="811183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rgbClr val="000000"/>
                </a:solidFill>
                <a:effectLst/>
                <a:latin typeface="+mn-lt"/>
                <a:cs typeface="Times New Roman" panose="02020603050405020304" pitchFamily="18" charset="0"/>
              </a:rPr>
              <a:t>Internal Assessment:</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Assessment consists of one Mid Term Test of 20 marks and Continuous Assessment of 20 marks.</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Mid Term test is to be conducted when approx. 50% syllabus is completed Duration of the midterm test shall be one hour.</a:t>
            </a:r>
            <a:endParaRPr kumimoji="0" lang="en-US" altLang="en-US" sz="2000" b="0" i="0" u="none" strike="noStrike" cap="none" normalizeH="0" baseline="0" dirty="0" smtClean="0">
              <a:ln>
                <a:noFill/>
              </a:ln>
              <a:solidFill>
                <a:schemeClr val="tx1"/>
              </a:solidFill>
              <a:effectLst/>
              <a:latin typeface="+mn-l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rgbClr val="000000"/>
                </a:solidFill>
                <a:effectLst/>
                <a:latin typeface="+mn-lt"/>
                <a:cs typeface="Times New Roman" panose="02020603050405020304" pitchFamily="18" charset="0"/>
              </a:rPr>
              <a:t> Continuous Assessment:-</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Continuous Assessment is of 20 marks.  The rubrics for assessment will be considered on approval by the subject teachers. The rubrics can be any 2 or max 4 of the following:-</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4503098"/>
      </p:ext>
    </p:extLst>
  </p:cSld>
  <p:clrMapOvr>
    <a:masterClrMapping/>
  </p:clrMapOvr>
  <p:transition>
    <p:fade thruBlk="1"/>
  </p:transition>
</p:sld>
</file>

<file path=ppt/theme/theme1.xml><?xml version="1.0" encoding="utf-8"?>
<a:theme xmlns:a="http://schemas.openxmlformats.org/drawingml/2006/main" name="10_Student presentation">
  <a:themeElements>
    <a:clrScheme name="Custom 20">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udent presentation">
  <a:themeElements>
    <a:clrScheme name="Custom 20">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Student presentation">
  <a:themeElements>
    <a:clrScheme name="Custom 20">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2274</Words>
  <Application>Microsoft Office PowerPoint</Application>
  <PresentationFormat>On-screen Show (4:3)</PresentationFormat>
  <Paragraphs>396</Paragraphs>
  <Slides>40</Slides>
  <Notes>38</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40</vt:i4>
      </vt:variant>
    </vt:vector>
  </HeadingPairs>
  <TitlesOfParts>
    <vt:vector size="51" baseType="lpstr">
      <vt:lpstr>Algerian</vt:lpstr>
      <vt:lpstr>Times New Roman</vt:lpstr>
      <vt:lpstr>Arial Rounded</vt:lpstr>
      <vt:lpstr>Merriweather</vt:lpstr>
      <vt:lpstr>Arial</vt:lpstr>
      <vt:lpstr>Wingdings</vt:lpstr>
      <vt:lpstr>Noto Sans Symbols</vt:lpstr>
      <vt:lpstr>Twentieth Century</vt:lpstr>
      <vt:lpstr>10_Student presentation</vt:lpstr>
      <vt:lpstr>Student presentation</vt:lpstr>
      <vt:lpstr>5_Student presentation</vt:lpstr>
      <vt:lpstr>INTRODUCTION TO ARTIFICIAL INTELLIGENCE </vt:lpstr>
      <vt:lpstr>Course Structure</vt:lpstr>
      <vt:lpstr>Course Objectives (CO):</vt:lpstr>
      <vt:lpstr>Course Outcomes (CO):</vt:lpstr>
      <vt:lpstr>Syllabus</vt:lpstr>
      <vt:lpstr>Syllabus</vt:lpstr>
      <vt:lpstr>Syllabus</vt:lpstr>
      <vt:lpstr>References</vt:lpstr>
      <vt:lpstr>Grading</vt:lpstr>
      <vt:lpstr>Grading</vt:lpstr>
      <vt:lpstr>Outline of Contents –Module 1</vt:lpstr>
      <vt:lpstr>Module Mapping With Text Books</vt:lpstr>
      <vt:lpstr>What is Artificial Intelligence?</vt:lpstr>
      <vt:lpstr>What is intelligence then?</vt:lpstr>
      <vt:lpstr>Acting Humanly</vt:lpstr>
      <vt:lpstr>AI Definitions</vt:lpstr>
      <vt:lpstr>AI Definitions</vt:lpstr>
      <vt:lpstr>Thinking Humanly: Cognitive Science</vt:lpstr>
      <vt:lpstr>Thinking Rationally: Laws of Thought</vt:lpstr>
      <vt:lpstr>Acting Rationally</vt:lpstr>
      <vt:lpstr>Operational Definition of AI</vt:lpstr>
      <vt:lpstr>Artificial Intelligence (AI) </vt:lpstr>
      <vt:lpstr>Types of AI</vt:lpstr>
      <vt:lpstr>Types of AI</vt:lpstr>
      <vt:lpstr>Motivation</vt:lpstr>
      <vt:lpstr>Motivation</vt:lpstr>
      <vt:lpstr>Human Intelligence Vs AI</vt:lpstr>
      <vt:lpstr>Human Intelligence Vs AI</vt:lpstr>
      <vt:lpstr>The Foundations of AI</vt:lpstr>
      <vt:lpstr>History of AI</vt:lpstr>
      <vt:lpstr>Task Domains of AI</vt:lpstr>
      <vt:lpstr>AI Technique</vt:lpstr>
      <vt:lpstr>Typical AI problems</vt:lpstr>
      <vt:lpstr>Technology</vt:lpstr>
      <vt:lpstr>Advantages</vt:lpstr>
      <vt:lpstr>Cont, Advantages</vt:lpstr>
      <vt:lpstr>Applications</vt:lpstr>
      <vt:lpstr>Limitations</vt:lpstr>
      <vt:lpstr>Programming languages used to develop AI</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Admin</dc:creator>
  <cp:lastModifiedBy>Microsoft account</cp:lastModifiedBy>
  <cp:revision>7</cp:revision>
  <dcterms:modified xsi:type="dcterms:W3CDTF">2024-01-10T05:02:36Z</dcterms:modified>
</cp:coreProperties>
</file>