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embeddedFontLst>
    <p:embeddedFont>
      <p:font typeface="Merriweather" panose="020B0604020202020204" charset="0"/>
      <p:regular r:id="rId63"/>
      <p:bold r:id="rId64"/>
      <p:italic r:id="rId65"/>
      <p:boldItalic r:id="rId66"/>
    </p:embeddedFont>
    <p:embeddedFont>
      <p:font typeface="Times" panose="02020603050405020304" pitchFamily="18" charset="0"/>
      <p:regular r:id="rId67"/>
      <p:bold r:id="rId68"/>
      <p:italic r:id="rId69"/>
      <p:boldItalic r:id="rId70"/>
    </p:embeddedFont>
    <p:embeddedFont>
      <p:font typeface="Calibri" panose="020F050202020403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gDQWzXullAOw0I/scFw5+sTHy/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57451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4239939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40023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533016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073942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9396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4249439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46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9287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6124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477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81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40" name="Google Shape;40;p2: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39465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0: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489986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1: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97" name="Google Shape;197;p21:notes"/>
          <p:cNvSpPr txBox="1">
            <a:spLocks noGrp="1"/>
          </p:cNvSpPr>
          <p:nvPr>
            <p:ph type="sldNum" idx="12"/>
          </p:nvPr>
        </p:nvSpPr>
        <p:spPr>
          <a:xfrm>
            <a:off x="3762375" y="9288463"/>
            <a:ext cx="2878138" cy="48895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2400"/>
              <a:buNone/>
            </a:pPr>
            <a:fld id="{00000000-1234-1234-1234-123412341234}" type="slidenum">
              <a:rPr lang="en-US" sz="2400">
                <a:solidFill>
                  <a:schemeClr val="dk1"/>
                </a:solidFill>
                <a:latin typeface="Times New Roman"/>
                <a:ea typeface="Times New Roman"/>
                <a:cs typeface="Times New Roman"/>
                <a:sym typeface="Times New Roman"/>
              </a:rPr>
              <a:t>21</a:t>
            </a:fld>
            <a:endParaRPr sz="24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3313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68a6bc9bc_0_7:notes"/>
          <p:cNvSpPr>
            <a:spLocks noGrp="1" noRot="1" noChangeAspect="1"/>
          </p:cNvSpPr>
          <p:nvPr>
            <p:ph type="sldImg" idx="2"/>
          </p:nvPr>
        </p:nvSpPr>
        <p:spPr>
          <a:xfrm>
            <a:off x="1042988" y="858838"/>
            <a:ext cx="4556100" cy="3416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g1268a6bc9bc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237" name="Google Shape;237;g1268a6bc9bc_0_7:notes"/>
          <p:cNvSpPr txBox="1">
            <a:spLocks noGrp="1"/>
          </p:cNvSpPr>
          <p:nvPr>
            <p:ph type="sldNum" idx="12"/>
          </p:nvPr>
        </p:nvSpPr>
        <p:spPr>
          <a:xfrm>
            <a:off x="3762375" y="9288463"/>
            <a:ext cx="2878200" cy="489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2400"/>
              <a:buNone/>
            </a:pPr>
            <a:fld id="{00000000-1234-1234-1234-123412341234}" type="slidenum">
              <a:rPr lang="en-US" sz="2400">
                <a:solidFill>
                  <a:schemeClr val="dk1"/>
                </a:solidFill>
                <a:latin typeface="Times New Roman"/>
                <a:ea typeface="Times New Roman"/>
                <a:cs typeface="Times New Roman"/>
                <a:sym typeface="Times New Roman"/>
              </a:rPr>
              <a:t>22</a:t>
            </a:fld>
            <a:endParaRPr sz="24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7723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6615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136168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971784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097955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993652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820295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8: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44620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8899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878271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77314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1: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08113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2: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2177108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3: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731598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4: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020135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5: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0" name="Google Shape;390;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70589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6: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3" name="Google Shape;40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404" name="Google Shape;404;p36:notes"/>
          <p:cNvSpPr txBox="1">
            <a:spLocks noGrp="1"/>
          </p:cNvSpPr>
          <p:nvPr>
            <p:ph type="sldNum" idx="12"/>
          </p:nvPr>
        </p:nvSpPr>
        <p:spPr>
          <a:xfrm>
            <a:off x="3762375" y="9288463"/>
            <a:ext cx="2878138" cy="48895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2400"/>
              <a:buNone/>
            </a:pPr>
            <a:fld id="{00000000-1234-1234-1234-123412341234}" type="slidenum">
              <a:rPr lang="en-US" sz="2400">
                <a:solidFill>
                  <a:schemeClr val="dk1"/>
                </a:solidFill>
                <a:latin typeface="Times New Roman"/>
                <a:ea typeface="Times New Roman"/>
                <a:cs typeface="Times New Roman"/>
                <a:sym typeface="Times New Roman"/>
              </a:rPr>
              <a:t>37</a:t>
            </a:fld>
            <a:endParaRPr sz="24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598664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7: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414" name="Google Shape;414;p37:notes"/>
          <p:cNvSpPr txBox="1">
            <a:spLocks noGrp="1"/>
          </p:cNvSpPr>
          <p:nvPr>
            <p:ph type="sldNum" idx="12"/>
          </p:nvPr>
        </p:nvSpPr>
        <p:spPr>
          <a:xfrm>
            <a:off x="3762375" y="9288463"/>
            <a:ext cx="2878138" cy="48895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2400"/>
              <a:buNone/>
            </a:pPr>
            <a:fld id="{00000000-1234-1234-1234-123412341234}" type="slidenum">
              <a:rPr lang="en-US" sz="2400">
                <a:solidFill>
                  <a:schemeClr val="dk1"/>
                </a:solidFill>
                <a:latin typeface="Times New Roman"/>
                <a:ea typeface="Times New Roman"/>
                <a:cs typeface="Times New Roman"/>
                <a:sym typeface="Times New Roman"/>
              </a:rPr>
              <a:t>38</a:t>
            </a:fld>
            <a:endParaRPr sz="24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3160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8: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02494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6413398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9: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 name="Google Shape;43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303386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0: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1" name="Google Shape;44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2850273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1: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6880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2: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30536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3: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2025379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4: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8973262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5: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6" name="Google Shape;49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608551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6: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370535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7: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828981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8: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28076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208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9: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27774323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0: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5" name="Google Shape;595;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663093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1: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7" name="Google Shape;637;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4094168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2: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4" name="Google Shape;644;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169487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01" name="Google Shape;701;p53: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943109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08" name="Google Shape;708;p54: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488519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17" name="Google Shape;717;p55: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42464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26" name="Google Shape;726;p56: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59369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33" name="Google Shape;733;p57: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826450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42" name="Google Shape;742;p58: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1826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35121815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268a6bc9bc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268a6bc9bc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1268a6bc9bc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60</a:t>
            </a:fld>
            <a:endParaRPr/>
          </a:p>
        </p:txBody>
      </p:sp>
    </p:spTree>
    <p:extLst>
      <p:ext uri="{BB962C8B-B14F-4D97-AF65-F5344CB8AC3E}">
        <p14:creationId xmlns:p14="http://schemas.microsoft.com/office/powerpoint/2010/main" val="409351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234391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159493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a:spLocks noGrp="1" noRot="1" noChangeAspect="1"/>
          </p:cNvSpPr>
          <p:nvPr>
            <p:ph type="sldImg" idx="2"/>
          </p:nvPr>
        </p:nvSpPr>
        <p:spPr>
          <a:xfrm>
            <a:off x="1042988" y="858838"/>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extLst>
      <p:ext uri="{BB962C8B-B14F-4D97-AF65-F5344CB8AC3E}">
        <p14:creationId xmlns:p14="http://schemas.microsoft.com/office/powerpoint/2010/main" val="283514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17"/>
        <p:cNvGrpSpPr/>
        <p:nvPr/>
      </p:nvGrpSpPr>
      <p:grpSpPr>
        <a:xfrm>
          <a:off x="0" y="0"/>
          <a:ext cx="0" cy="0"/>
          <a:chOff x="0" y="0"/>
          <a:chExt cx="0" cy="0"/>
        </a:xfrm>
      </p:grpSpPr>
      <p:sp>
        <p:nvSpPr>
          <p:cNvPr id="18" name="Google Shape;18;p60"/>
          <p:cNvSpPr/>
          <p:nvPr/>
        </p:nvSpPr>
        <p:spPr>
          <a:xfrm>
            <a:off x="0" y="5970588"/>
            <a:ext cx="9144000" cy="88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Times New Roman"/>
              <a:ea typeface="Times New Roman"/>
              <a:cs typeface="Times New Roman"/>
              <a:sym typeface="Times New Roman"/>
            </a:endParaRPr>
          </a:p>
        </p:txBody>
      </p:sp>
      <p:sp>
        <p:nvSpPr>
          <p:cNvPr id="19" name="Google Shape;19;p60"/>
          <p:cNvSpPr/>
          <p:nvPr/>
        </p:nvSpPr>
        <p:spPr>
          <a:xfrm>
            <a:off x="-9525" y="6053138"/>
            <a:ext cx="2249400" cy="712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Times New Roman"/>
              <a:ea typeface="Times New Roman"/>
              <a:cs typeface="Times New Roman"/>
              <a:sym typeface="Times New Roman"/>
            </a:endParaRPr>
          </a:p>
        </p:txBody>
      </p:sp>
      <p:sp>
        <p:nvSpPr>
          <p:cNvPr id="20" name="Google Shape;20;p60"/>
          <p:cNvSpPr/>
          <p:nvPr/>
        </p:nvSpPr>
        <p:spPr>
          <a:xfrm>
            <a:off x="2359025" y="6043613"/>
            <a:ext cx="6785100" cy="7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Times New Roman"/>
              <a:ea typeface="Times New Roman"/>
              <a:cs typeface="Times New Roman"/>
              <a:sym typeface="Times New Roman"/>
            </a:endParaRPr>
          </a:p>
        </p:txBody>
      </p:sp>
      <p:sp>
        <p:nvSpPr>
          <p:cNvPr id="21" name="Google Shape;21;p60"/>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60"/>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525"/>
              </a:spcBef>
              <a:spcAft>
                <a:spcPts val="0"/>
              </a:spcAft>
              <a:buSzPts val="1170"/>
              <a:buNone/>
              <a:defRPr sz="1950">
                <a:solidFill>
                  <a:srgbClr val="FFFFFF"/>
                </a:solidFill>
              </a:defRPr>
            </a:lvl1pPr>
            <a:lvl2pPr lvl="1" algn="ctr" rtl="0">
              <a:lnSpc>
                <a:spcPct val="100000"/>
              </a:lnSpc>
              <a:spcBef>
                <a:spcPts val="413"/>
              </a:spcBef>
              <a:spcAft>
                <a:spcPts val="0"/>
              </a:spcAft>
              <a:buSzPts val="1260"/>
              <a:buNone/>
              <a:defRPr/>
            </a:lvl2pPr>
            <a:lvl3pPr lvl="2" algn="ctr" rtl="0">
              <a:lnSpc>
                <a:spcPct val="100000"/>
              </a:lnSpc>
              <a:spcBef>
                <a:spcPts val="375"/>
              </a:spcBef>
              <a:spcAft>
                <a:spcPts val="0"/>
              </a:spcAft>
              <a:buSzPts val="1350"/>
              <a:buNone/>
              <a:defRPr/>
            </a:lvl3pPr>
            <a:lvl4pPr lvl="3" algn="ctr" rtl="0">
              <a:lnSpc>
                <a:spcPct val="100000"/>
              </a:lnSpc>
              <a:spcBef>
                <a:spcPts val="300"/>
              </a:spcBef>
              <a:spcAft>
                <a:spcPts val="0"/>
              </a:spcAft>
              <a:buSzPts val="1350"/>
              <a:buNone/>
              <a:defRPr/>
            </a:lvl4pPr>
            <a:lvl5pPr lvl="4" algn="ctr" rtl="0">
              <a:lnSpc>
                <a:spcPct val="100000"/>
              </a:lnSpc>
              <a:spcBef>
                <a:spcPts val="300"/>
              </a:spcBef>
              <a:spcAft>
                <a:spcPts val="0"/>
              </a:spcAft>
              <a:buSzPts val="1170"/>
              <a:buNone/>
              <a:defRPr/>
            </a:lvl5pPr>
            <a:lvl6pPr lvl="5" algn="ctr" rtl="0">
              <a:lnSpc>
                <a:spcPct val="100000"/>
              </a:lnSpc>
              <a:spcBef>
                <a:spcPts val="360"/>
              </a:spcBef>
              <a:spcAft>
                <a:spcPts val="0"/>
              </a:spcAft>
              <a:buSzPts val="1800"/>
              <a:buNone/>
              <a:defRPr/>
            </a:lvl6pPr>
            <a:lvl7pPr lvl="6" algn="ctr" rtl="0">
              <a:lnSpc>
                <a:spcPct val="100000"/>
              </a:lnSpc>
              <a:spcBef>
                <a:spcPts val="360"/>
              </a:spcBef>
              <a:spcAft>
                <a:spcPts val="0"/>
              </a:spcAft>
              <a:buSzPts val="1800"/>
              <a:buNone/>
              <a:defRPr/>
            </a:lvl7pPr>
            <a:lvl8pPr lvl="7" algn="ctr" rtl="0">
              <a:lnSpc>
                <a:spcPct val="100000"/>
              </a:lnSpc>
              <a:spcBef>
                <a:spcPts val="360"/>
              </a:spcBef>
              <a:spcAft>
                <a:spcPts val="0"/>
              </a:spcAft>
              <a:buSzPts val="1800"/>
              <a:buNone/>
              <a:defRPr/>
            </a:lvl8pPr>
            <a:lvl9pPr lvl="8" algn="ctr" rtl="0">
              <a:lnSpc>
                <a:spcPct val="100000"/>
              </a:lnSpc>
              <a:spcBef>
                <a:spcPts val="360"/>
              </a:spcBef>
              <a:spcAft>
                <a:spcPts val="0"/>
              </a:spcAft>
              <a:buSzPts val="1800"/>
              <a:buNone/>
              <a:defRPr/>
            </a:lvl9pPr>
          </a:lstStyle>
          <a:p>
            <a:endParaRPr/>
          </a:p>
        </p:txBody>
      </p:sp>
      <p:sp>
        <p:nvSpPr>
          <p:cNvPr id="23" name="Google Shape;23;p60"/>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6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6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525"/>
              </a:spcBef>
              <a:spcAft>
                <a:spcPts val="0"/>
              </a:spcAft>
              <a:buSzPts val="1080"/>
              <a:buChar char="◻"/>
              <a:defRPr/>
            </a:lvl1pPr>
            <a:lvl2pPr marL="914400" lvl="1" indent="-308610" algn="l" rtl="0">
              <a:lnSpc>
                <a:spcPct val="100000"/>
              </a:lnSpc>
              <a:spcBef>
                <a:spcPts val="413"/>
              </a:spcBef>
              <a:spcAft>
                <a:spcPts val="0"/>
              </a:spcAft>
              <a:buSzPts val="1260"/>
              <a:buChar char="?"/>
              <a:defRPr/>
            </a:lvl2pPr>
            <a:lvl3pPr marL="1371600" lvl="2" indent="-314325" algn="l" rtl="0">
              <a:lnSpc>
                <a:spcPct val="100000"/>
              </a:lnSpc>
              <a:spcBef>
                <a:spcPts val="375"/>
              </a:spcBef>
              <a:spcAft>
                <a:spcPts val="0"/>
              </a:spcAft>
              <a:buSzPts val="1350"/>
              <a:buChar char="■"/>
              <a:defRPr/>
            </a:lvl3pPr>
            <a:lvl4pPr marL="1828800" lvl="3" indent="-314325" algn="l" rtl="0">
              <a:lnSpc>
                <a:spcPct val="100000"/>
              </a:lnSpc>
              <a:spcBef>
                <a:spcPts val="300"/>
              </a:spcBef>
              <a:spcAft>
                <a:spcPts val="0"/>
              </a:spcAft>
              <a:buSzPts val="1350"/>
              <a:buChar char="■"/>
              <a:defRPr/>
            </a:lvl4pPr>
            <a:lvl5pPr marL="2286000" lvl="4" indent="-302895" algn="l" rtl="0">
              <a:lnSpc>
                <a:spcPct val="100000"/>
              </a:lnSpc>
              <a:spcBef>
                <a:spcPts val="300"/>
              </a:spcBef>
              <a:spcAft>
                <a:spcPts val="0"/>
              </a:spcAft>
              <a:buSzPts val="117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27" name="Google Shape;27;p61"/>
          <p:cNvSpPr txBox="1">
            <a:spLocks noGrp="1"/>
          </p:cNvSpPr>
          <p:nvPr>
            <p:ph type="sldNum" idx="12"/>
          </p:nvPr>
        </p:nvSpPr>
        <p:spPr>
          <a:xfrm>
            <a:off x="0" y="1271588"/>
            <a:ext cx="533400" cy="2445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62"/>
          <p:cNvSpPr txBox="1">
            <a:spLocks noGrp="1"/>
          </p:cNvSpPr>
          <p:nvPr>
            <p:ph type="sldNum" idx="12"/>
          </p:nvPr>
        </p:nvSpPr>
        <p:spPr>
          <a:xfrm>
            <a:off x="0" y="1271588"/>
            <a:ext cx="533400" cy="2445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59"/>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A86E8"/>
              </a:buClr>
              <a:buSzPts val="1900"/>
              <a:buFont typeface="Arial Rounded"/>
              <a:buNone/>
              <a:defRPr sz="3800" i="0" u="none" strike="noStrike" cap="none">
                <a:solidFill>
                  <a:srgbClr val="4A86E8"/>
                </a:solidFill>
                <a:latin typeface="Arial Rounded"/>
                <a:ea typeface="Arial Rounded"/>
                <a:cs typeface="Arial Rounded"/>
                <a:sym typeface="Arial Rounded"/>
              </a:defRPr>
            </a:lvl1pPr>
            <a:lvl2pPr marR="0" lvl="1"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1" name="Google Shape;11;p59"/>
          <p:cNvSpPr txBox="1">
            <a:spLocks noGrp="1"/>
          </p:cNvSpPr>
          <p:nvPr>
            <p:ph type="body" idx="1"/>
          </p:nvPr>
        </p:nvSpPr>
        <p:spPr>
          <a:xfrm>
            <a:off x="612775" y="1600200"/>
            <a:ext cx="8153400" cy="45261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50000"/>
              </a:lnSpc>
              <a:spcBef>
                <a:spcPts val="525"/>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1pPr>
            <a:lvl2pPr marL="914400" marR="0" lvl="1" indent="-381000" algn="l" rtl="0">
              <a:lnSpc>
                <a:spcPct val="150000"/>
              </a:lnSpc>
              <a:spcBef>
                <a:spcPts val="413"/>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2pPr>
            <a:lvl3pPr marL="1371600" marR="0" lvl="2" indent="-381000" algn="l" rtl="0">
              <a:lnSpc>
                <a:spcPct val="150000"/>
              </a:lnSpc>
              <a:spcBef>
                <a:spcPts val="375"/>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3pPr>
            <a:lvl4pPr marL="1828800" marR="0" lvl="3" indent="-381000" algn="l" rtl="0">
              <a:lnSpc>
                <a:spcPct val="150000"/>
              </a:lnSpc>
              <a:spcBef>
                <a:spcPts val="300"/>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4pPr>
            <a:lvl5pPr marL="2286000" marR="0" lvl="4" indent="-381000" algn="l" rtl="0">
              <a:lnSpc>
                <a:spcPct val="150000"/>
              </a:lnSpc>
              <a:spcBef>
                <a:spcPts val="300"/>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5pPr>
            <a:lvl6pPr marL="2743200" marR="0" lvl="5" indent="-381000" algn="l" rtl="0">
              <a:lnSpc>
                <a:spcPct val="150000"/>
              </a:lnSpc>
              <a:spcBef>
                <a:spcPts val="270"/>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6pPr>
            <a:lvl7pPr marL="3200400" marR="0" lvl="6" indent="-381000" algn="l" rtl="0">
              <a:lnSpc>
                <a:spcPct val="150000"/>
              </a:lnSpc>
              <a:spcBef>
                <a:spcPts val="270"/>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7pPr>
            <a:lvl8pPr marL="3657600" marR="0" lvl="7" indent="-381000" algn="l" rtl="0">
              <a:lnSpc>
                <a:spcPct val="150000"/>
              </a:lnSpc>
              <a:spcBef>
                <a:spcPts val="270"/>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8pPr>
            <a:lvl9pPr marL="4114800" marR="0" lvl="8" indent="-381000" algn="l" rtl="0">
              <a:lnSpc>
                <a:spcPct val="150000"/>
              </a:lnSpc>
              <a:spcBef>
                <a:spcPts val="270"/>
              </a:spcBef>
              <a:spcAft>
                <a:spcPts val="0"/>
              </a:spcAft>
              <a:buClr>
                <a:srgbClr val="002060"/>
              </a:buClr>
              <a:buSzPts val="2400"/>
              <a:buFont typeface="Merriweather"/>
              <a:buChar char="▪"/>
              <a:defRPr sz="2400" i="0" u="none" strike="noStrike" cap="none">
                <a:solidFill>
                  <a:srgbClr val="002060"/>
                </a:solidFill>
                <a:latin typeface="Merriweather"/>
                <a:ea typeface="Merriweather"/>
                <a:cs typeface="Merriweather"/>
                <a:sym typeface="Merriweather"/>
              </a:defRPr>
            </a:lvl9pPr>
          </a:lstStyle>
          <a:p>
            <a:endParaRPr/>
          </a:p>
        </p:txBody>
      </p:sp>
      <p:sp>
        <p:nvSpPr>
          <p:cNvPr id="12" name="Google Shape;12;p59"/>
          <p:cNvSpPr/>
          <p:nvPr/>
        </p:nvSpPr>
        <p:spPr>
          <a:xfrm>
            <a:off x="0" y="1235075"/>
            <a:ext cx="9144000" cy="319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Times New Roman"/>
              <a:ea typeface="Times New Roman"/>
              <a:cs typeface="Times New Roman"/>
              <a:sym typeface="Times New Roman"/>
            </a:endParaRPr>
          </a:p>
        </p:txBody>
      </p:sp>
      <p:sp>
        <p:nvSpPr>
          <p:cNvPr id="13" name="Google Shape;13;p59"/>
          <p:cNvSpPr/>
          <p:nvPr/>
        </p:nvSpPr>
        <p:spPr>
          <a:xfrm>
            <a:off x="0" y="1279525"/>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Times New Roman"/>
              <a:ea typeface="Times New Roman"/>
              <a:cs typeface="Times New Roman"/>
              <a:sym typeface="Times New Roman"/>
            </a:endParaRPr>
          </a:p>
        </p:txBody>
      </p:sp>
      <p:sp>
        <p:nvSpPr>
          <p:cNvPr id="14" name="Google Shape;14;p59"/>
          <p:cNvSpPr/>
          <p:nvPr/>
        </p:nvSpPr>
        <p:spPr>
          <a:xfrm>
            <a:off x="590550" y="1279525"/>
            <a:ext cx="8553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Times New Roman"/>
              <a:ea typeface="Times New Roman"/>
              <a:cs typeface="Times New Roman"/>
              <a:sym typeface="Times New Roman"/>
            </a:endParaRPr>
          </a:p>
        </p:txBody>
      </p:sp>
      <p:sp>
        <p:nvSpPr>
          <p:cNvPr id="15" name="Google Shape;15;p59"/>
          <p:cNvSpPr txBox="1">
            <a:spLocks noGrp="1"/>
          </p:cNvSpPr>
          <p:nvPr>
            <p:ph type="sldNum" idx="12"/>
          </p:nvPr>
        </p:nvSpPr>
        <p:spPr>
          <a:xfrm>
            <a:off x="0" y="1271588"/>
            <a:ext cx="533400" cy="2445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pic>
        <p:nvPicPr>
          <p:cNvPr id="16" name="Google Shape;16;p59"/>
          <p:cNvPicPr preferRelativeResize="0"/>
          <p:nvPr/>
        </p:nvPicPr>
        <p:blipFill>
          <a:blip r:embed="rId5">
            <a:alphaModFix/>
          </a:blip>
          <a:stretch>
            <a:fillRect/>
          </a:stretch>
        </p:blipFill>
        <p:spPr>
          <a:xfrm>
            <a:off x="0" y="31524"/>
            <a:ext cx="74155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400"/>
              <a:buNone/>
            </a:pPr>
            <a:r>
              <a:rPr lang="en-US">
                <a:solidFill>
                  <a:srgbClr val="30517D"/>
                </a:solidFill>
              </a:rPr>
              <a:t>INTELLIGENT AGENTS</a:t>
            </a:r>
            <a:br>
              <a:rPr lang="en-US">
                <a:solidFill>
                  <a:srgbClr val="30517D"/>
                </a:solidFill>
              </a:rPr>
            </a:br>
            <a:endParaRPr>
              <a:solidFill>
                <a:srgbClr val="FF0000"/>
              </a:solidFill>
            </a:endParaRPr>
          </a:p>
        </p:txBody>
      </p:sp>
      <p:sp>
        <p:nvSpPr>
          <p:cNvPr id="36" name="Google Shape;36;p1"/>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40"/>
              <a:buNone/>
            </a:pPr>
            <a:r>
              <a:rPr lang="en-US" sz="2400"/>
              <a:t>Module 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Performance Evaluation Examples</a:t>
            </a:r>
            <a:endParaRPr/>
          </a:p>
        </p:txBody>
      </p:sp>
      <p:sp>
        <p:nvSpPr>
          <p:cNvPr id="106" name="Google Shape;106;p1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64795" algn="just" rtl="0">
              <a:lnSpc>
                <a:spcPct val="115000"/>
              </a:lnSpc>
              <a:spcBef>
                <a:spcPts val="0"/>
              </a:spcBef>
              <a:spcAft>
                <a:spcPts val="0"/>
              </a:spcAft>
              <a:buSzPts val="2100"/>
              <a:buChar char="●"/>
            </a:pPr>
            <a:r>
              <a:rPr lang="en-US" sz="2100"/>
              <a:t>Vacuum agent</a:t>
            </a:r>
            <a:endParaRPr sz="2100"/>
          </a:p>
          <a:p>
            <a:pPr marL="479425" lvl="1" indent="-231458" algn="just" rtl="0">
              <a:lnSpc>
                <a:spcPct val="115000"/>
              </a:lnSpc>
              <a:spcBef>
                <a:spcPts val="413"/>
              </a:spcBef>
              <a:spcAft>
                <a:spcPts val="0"/>
              </a:spcAft>
              <a:buSzPts val="2100"/>
              <a:buChar char="○"/>
            </a:pPr>
            <a:r>
              <a:rPr lang="en-US" sz="2100"/>
              <a:t>Number of tiles cleaned during a certain period</a:t>
            </a:r>
            <a:endParaRPr sz="2100"/>
          </a:p>
          <a:p>
            <a:pPr marL="685800" lvl="2" indent="-190500" algn="just" rtl="0">
              <a:lnSpc>
                <a:spcPct val="115000"/>
              </a:lnSpc>
              <a:spcBef>
                <a:spcPts val="375"/>
              </a:spcBef>
              <a:spcAft>
                <a:spcPts val="0"/>
              </a:spcAft>
              <a:buSzPts val="2100"/>
              <a:buChar char="■"/>
            </a:pPr>
            <a:r>
              <a:rPr lang="en-US" sz="2100"/>
              <a:t>Based on the agent’s report, or validated by an objective authority</a:t>
            </a:r>
            <a:endParaRPr sz="2100"/>
          </a:p>
          <a:p>
            <a:pPr marL="685800" lvl="2" indent="-190500" algn="just" rtl="0">
              <a:lnSpc>
                <a:spcPct val="115000"/>
              </a:lnSpc>
              <a:spcBef>
                <a:spcPts val="375"/>
              </a:spcBef>
              <a:spcAft>
                <a:spcPts val="0"/>
              </a:spcAft>
              <a:buSzPts val="2100"/>
              <a:buChar char="■"/>
            </a:pPr>
            <a:r>
              <a:rPr lang="en-US" sz="2100"/>
              <a:t>Doesn’t consider expenses of the agent, side effects</a:t>
            </a:r>
            <a:endParaRPr sz="2100"/>
          </a:p>
          <a:p>
            <a:pPr marL="1028700" lvl="3" indent="-209550" algn="just" rtl="0">
              <a:lnSpc>
                <a:spcPct val="115000"/>
              </a:lnSpc>
              <a:spcBef>
                <a:spcPts val="300"/>
              </a:spcBef>
              <a:spcAft>
                <a:spcPts val="0"/>
              </a:spcAft>
              <a:buSzPts val="2100"/>
              <a:buChar char="●"/>
            </a:pPr>
            <a:r>
              <a:rPr lang="en-US" sz="2100"/>
              <a:t>Energy, noise, loss of useful objects, damaged furniture, scratched floor</a:t>
            </a:r>
            <a:endParaRPr sz="2100"/>
          </a:p>
          <a:p>
            <a:pPr marL="685800" lvl="2" indent="-190500" algn="just" rtl="0">
              <a:lnSpc>
                <a:spcPct val="115000"/>
              </a:lnSpc>
              <a:spcBef>
                <a:spcPts val="375"/>
              </a:spcBef>
              <a:spcAft>
                <a:spcPts val="0"/>
              </a:spcAft>
              <a:buSzPts val="2100"/>
              <a:buChar char="■"/>
            </a:pPr>
            <a:r>
              <a:rPr lang="en-US" sz="2100"/>
              <a:t>Might lead to unwanted activities</a:t>
            </a:r>
            <a:endParaRPr sz="2100"/>
          </a:p>
          <a:p>
            <a:pPr marL="1028700" lvl="3" indent="-209550" algn="just" rtl="0">
              <a:lnSpc>
                <a:spcPct val="115000"/>
              </a:lnSpc>
              <a:spcBef>
                <a:spcPts val="300"/>
              </a:spcBef>
              <a:spcAft>
                <a:spcPts val="0"/>
              </a:spcAft>
              <a:buSzPts val="2100"/>
              <a:buChar char="●"/>
            </a:pPr>
            <a:r>
              <a:rPr lang="en-US" sz="2100"/>
              <a:t>Agent re-cleans clean tiles, covers only part of the room, drops dirt on tiles to have more tiles to clean, etc. </a:t>
            </a:r>
            <a:endParaRPr sz="2100"/>
          </a:p>
        </p:txBody>
      </p:sp>
      <p:sp>
        <p:nvSpPr>
          <p:cNvPr id="107" name="Google Shape;107;p10"/>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10</a:t>
            </a:fld>
            <a:endParaRPr sz="1200" b="1">
              <a:solidFill>
                <a:schemeClr val="dk2"/>
              </a:solidFill>
              <a:latin typeface="Times New Roman"/>
              <a:ea typeface="Times New Roman"/>
              <a:cs typeface="Times New Roman"/>
              <a:sym typeface="Times New Roman"/>
            </a:endParaRPr>
          </a:p>
        </p:txBody>
      </p:sp>
      <p:sp>
        <p:nvSpPr>
          <p:cNvPr id="108" name="Google Shape;108;p1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7CA8D467-6D1B-45CC-9F86-4F3F92838E1B}" type="datetime1">
              <a:rPr lang="en-US" smtClean="0"/>
              <a:t>1/11/2024</a:t>
            </a:fld>
            <a:endParaRPr/>
          </a:p>
        </p:txBody>
      </p:sp>
      <p:sp>
        <p:nvSpPr>
          <p:cNvPr id="109" name="Google Shape;109;p10"/>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Rational Agent</a:t>
            </a:r>
            <a:endParaRPr/>
          </a:p>
        </p:txBody>
      </p:sp>
      <p:sp>
        <p:nvSpPr>
          <p:cNvPr id="115" name="Google Shape;115;p1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50000"/>
              </a:lnSpc>
              <a:spcBef>
                <a:spcPts val="0"/>
              </a:spcBef>
              <a:spcAft>
                <a:spcPts val="0"/>
              </a:spcAft>
              <a:buSzPts val="1680"/>
              <a:buChar char="●"/>
            </a:pPr>
            <a:r>
              <a:rPr lang="en-US" sz="2800"/>
              <a:t>Selects the action that is expected to maximize its performance</a:t>
            </a:r>
            <a:endParaRPr/>
          </a:p>
          <a:p>
            <a:pPr marL="479425" lvl="1" indent="-204788" algn="just" rtl="0">
              <a:lnSpc>
                <a:spcPct val="150000"/>
              </a:lnSpc>
              <a:spcBef>
                <a:spcPts val="413"/>
              </a:spcBef>
              <a:spcAft>
                <a:spcPts val="0"/>
              </a:spcAft>
              <a:buSzPts val="1680"/>
              <a:buChar char="○"/>
            </a:pPr>
            <a:r>
              <a:rPr lang="en-US" sz="2400"/>
              <a:t>Based on a performance measure</a:t>
            </a:r>
            <a:endParaRPr/>
          </a:p>
          <a:p>
            <a:pPr marL="479425" lvl="1" indent="-204788" algn="just" rtl="0">
              <a:lnSpc>
                <a:spcPct val="150000"/>
              </a:lnSpc>
              <a:spcBef>
                <a:spcPts val="413"/>
              </a:spcBef>
              <a:spcAft>
                <a:spcPts val="0"/>
              </a:spcAft>
              <a:buSzPts val="1680"/>
              <a:buChar char="○"/>
            </a:pPr>
            <a:r>
              <a:rPr lang="en-US" sz="2400"/>
              <a:t>Depends on the percept sequence, background knowledge, and feasible actions</a:t>
            </a:r>
            <a:endParaRPr/>
          </a:p>
        </p:txBody>
      </p:sp>
      <p:sp>
        <p:nvSpPr>
          <p:cNvPr id="116" name="Google Shape;116;p11"/>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11</a:t>
            </a:fld>
            <a:endParaRPr sz="1200" b="1">
              <a:solidFill>
                <a:schemeClr val="dk2"/>
              </a:solidFill>
              <a:latin typeface="Times New Roman"/>
              <a:ea typeface="Times New Roman"/>
              <a:cs typeface="Times New Roman"/>
              <a:sym typeface="Times New Roman"/>
            </a:endParaRPr>
          </a:p>
        </p:txBody>
      </p:sp>
      <p:sp>
        <p:nvSpPr>
          <p:cNvPr id="117" name="Google Shape;117;p1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8AA2C354-F36F-4688-9361-3BCD0896715D}" type="datetime1">
              <a:rPr lang="en-US" smtClean="0"/>
              <a:t>1/11/2024</a:t>
            </a:fld>
            <a:endParaRPr/>
          </a:p>
        </p:txBody>
      </p:sp>
      <p:sp>
        <p:nvSpPr>
          <p:cNvPr id="118" name="Google Shape;118;p11"/>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Rational Agent Considerations</a:t>
            </a:r>
            <a:endParaRPr/>
          </a:p>
        </p:txBody>
      </p:sp>
      <p:sp>
        <p:nvSpPr>
          <p:cNvPr id="124" name="Google Shape;124;p1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15000"/>
              </a:lnSpc>
              <a:spcBef>
                <a:spcPts val="0"/>
              </a:spcBef>
              <a:spcAft>
                <a:spcPts val="0"/>
              </a:spcAft>
              <a:buSzPts val="1440"/>
              <a:buChar char="●"/>
            </a:pPr>
            <a:r>
              <a:rPr lang="en-US" sz="2400"/>
              <a:t>Performance measure for the successful completion of a task</a:t>
            </a:r>
            <a:endParaRPr/>
          </a:p>
          <a:p>
            <a:pPr marL="238125" lvl="0" indent="-238125" algn="just" rtl="0">
              <a:lnSpc>
                <a:spcPct val="115000"/>
              </a:lnSpc>
              <a:spcBef>
                <a:spcPts val="525"/>
              </a:spcBef>
              <a:spcAft>
                <a:spcPts val="0"/>
              </a:spcAft>
              <a:buSzPts val="1440"/>
              <a:buChar char="●"/>
            </a:pPr>
            <a:r>
              <a:rPr lang="en-US" sz="2400"/>
              <a:t>Complete perceptual history (percept sequence)</a:t>
            </a:r>
            <a:endParaRPr/>
          </a:p>
          <a:p>
            <a:pPr marL="238125" lvl="0" indent="-238125" algn="just" rtl="0">
              <a:lnSpc>
                <a:spcPct val="115000"/>
              </a:lnSpc>
              <a:spcBef>
                <a:spcPts val="525"/>
              </a:spcBef>
              <a:spcAft>
                <a:spcPts val="0"/>
              </a:spcAft>
              <a:buSzPts val="1440"/>
              <a:buChar char="●"/>
            </a:pPr>
            <a:r>
              <a:rPr lang="en-US" sz="2400"/>
              <a:t>Background knowledge</a:t>
            </a:r>
            <a:endParaRPr/>
          </a:p>
          <a:p>
            <a:pPr marL="479425" lvl="1" indent="-204788" algn="just" rtl="0">
              <a:lnSpc>
                <a:spcPct val="115000"/>
              </a:lnSpc>
              <a:spcBef>
                <a:spcPts val="413"/>
              </a:spcBef>
              <a:spcAft>
                <a:spcPts val="0"/>
              </a:spcAft>
              <a:buSzPts val="1680"/>
              <a:buChar char="○"/>
            </a:pPr>
            <a:r>
              <a:rPr lang="en-US" sz="2400"/>
              <a:t>Especially about the environment</a:t>
            </a:r>
            <a:endParaRPr/>
          </a:p>
          <a:p>
            <a:pPr marL="685800" lvl="2" indent="-171450" algn="just" rtl="0">
              <a:lnSpc>
                <a:spcPct val="115000"/>
              </a:lnSpc>
              <a:spcBef>
                <a:spcPts val="375"/>
              </a:spcBef>
              <a:spcAft>
                <a:spcPts val="0"/>
              </a:spcAft>
              <a:buSzPts val="1800"/>
              <a:buChar char="■"/>
            </a:pPr>
            <a:r>
              <a:rPr lang="en-US" sz="2400"/>
              <a:t>Dimensions, structure, basic “laws”</a:t>
            </a:r>
            <a:endParaRPr/>
          </a:p>
          <a:p>
            <a:pPr marL="479425" lvl="1" indent="-204788" algn="just" rtl="0">
              <a:lnSpc>
                <a:spcPct val="115000"/>
              </a:lnSpc>
              <a:spcBef>
                <a:spcPts val="413"/>
              </a:spcBef>
              <a:spcAft>
                <a:spcPts val="0"/>
              </a:spcAft>
              <a:buSzPts val="1680"/>
              <a:buChar char="○"/>
            </a:pPr>
            <a:r>
              <a:rPr lang="en-US" sz="2400"/>
              <a:t>Task, user, other agents</a:t>
            </a:r>
            <a:endParaRPr/>
          </a:p>
          <a:p>
            <a:pPr marL="238125" lvl="0" indent="-238125" algn="just" rtl="0">
              <a:lnSpc>
                <a:spcPct val="115000"/>
              </a:lnSpc>
              <a:spcBef>
                <a:spcPts val="525"/>
              </a:spcBef>
              <a:spcAft>
                <a:spcPts val="0"/>
              </a:spcAft>
              <a:buSzPts val="1440"/>
              <a:buChar char="●"/>
            </a:pPr>
            <a:r>
              <a:rPr lang="en-US" sz="2400"/>
              <a:t>Feasible actions</a:t>
            </a:r>
            <a:endParaRPr/>
          </a:p>
          <a:p>
            <a:pPr marL="479425" lvl="1" indent="-204788" algn="just" rtl="0">
              <a:lnSpc>
                <a:spcPct val="115000"/>
              </a:lnSpc>
              <a:spcBef>
                <a:spcPts val="413"/>
              </a:spcBef>
              <a:spcAft>
                <a:spcPts val="0"/>
              </a:spcAft>
              <a:buSzPts val="1680"/>
              <a:buChar char="○"/>
            </a:pPr>
            <a:r>
              <a:rPr lang="en-US" sz="2400"/>
              <a:t>Capabilities of the agent</a:t>
            </a:r>
            <a:endParaRPr/>
          </a:p>
        </p:txBody>
      </p:sp>
      <p:sp>
        <p:nvSpPr>
          <p:cNvPr id="125" name="Google Shape;125;p12"/>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12</a:t>
            </a:fld>
            <a:endParaRPr sz="1200" b="1">
              <a:solidFill>
                <a:schemeClr val="dk2"/>
              </a:solidFill>
              <a:latin typeface="Times New Roman"/>
              <a:ea typeface="Times New Roman"/>
              <a:cs typeface="Times New Roman"/>
              <a:sym typeface="Times New Roman"/>
            </a:endParaRPr>
          </a:p>
        </p:txBody>
      </p:sp>
      <p:sp>
        <p:nvSpPr>
          <p:cNvPr id="126" name="Google Shape;126;p1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D051051A-3B5D-4BFE-906E-09C5BCE286C7}" type="datetime1">
              <a:rPr lang="en-US" smtClean="0"/>
              <a:t>1/11/2024</a:t>
            </a:fld>
            <a:endParaRPr/>
          </a:p>
        </p:txBody>
      </p:sp>
      <p:sp>
        <p:nvSpPr>
          <p:cNvPr id="127" name="Google Shape;127;p12"/>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Omniscience</a:t>
            </a:r>
            <a:endParaRPr/>
          </a:p>
        </p:txBody>
      </p:sp>
      <p:sp>
        <p:nvSpPr>
          <p:cNvPr id="133" name="Google Shape;133;p1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Char char="●"/>
            </a:pPr>
            <a:r>
              <a:rPr lang="en-US" sz="2600"/>
              <a:t>A rational agent is not omniscient</a:t>
            </a:r>
            <a:endParaRPr sz="2200"/>
          </a:p>
          <a:p>
            <a:pPr marL="914400" lvl="1" indent="-368300" algn="just" rtl="0">
              <a:lnSpc>
                <a:spcPct val="115000"/>
              </a:lnSpc>
              <a:spcBef>
                <a:spcPts val="0"/>
              </a:spcBef>
              <a:spcAft>
                <a:spcPts val="0"/>
              </a:spcAft>
              <a:buSzPts val="2200"/>
              <a:buChar char="○"/>
            </a:pPr>
            <a:r>
              <a:rPr lang="en-US" sz="2200"/>
              <a:t>It doesn’t know the actual outcome of its actions.</a:t>
            </a:r>
            <a:endParaRPr sz="2200"/>
          </a:p>
          <a:p>
            <a:pPr marL="914400" lvl="1" indent="-368300" algn="just" rtl="0">
              <a:lnSpc>
                <a:spcPct val="115000"/>
              </a:lnSpc>
              <a:spcBef>
                <a:spcPts val="0"/>
              </a:spcBef>
              <a:spcAft>
                <a:spcPts val="0"/>
              </a:spcAft>
              <a:buSzPts val="2200"/>
              <a:buChar char="○"/>
            </a:pPr>
            <a:r>
              <a:rPr lang="en-US" sz="2200"/>
              <a:t>It may not know certain aspects of its environment.</a:t>
            </a:r>
            <a:endParaRPr sz="2200"/>
          </a:p>
          <a:p>
            <a:pPr marL="457200" lvl="0" indent="0" algn="just" rtl="0">
              <a:lnSpc>
                <a:spcPct val="115000"/>
              </a:lnSpc>
              <a:spcBef>
                <a:spcPts val="413"/>
              </a:spcBef>
              <a:spcAft>
                <a:spcPts val="0"/>
              </a:spcAft>
              <a:buNone/>
            </a:pPr>
            <a:endParaRPr sz="2200"/>
          </a:p>
          <a:p>
            <a:pPr marL="457200" lvl="0" indent="-393700" algn="just" rtl="0">
              <a:lnSpc>
                <a:spcPct val="115000"/>
              </a:lnSpc>
              <a:spcBef>
                <a:spcPts val="525"/>
              </a:spcBef>
              <a:spcAft>
                <a:spcPts val="0"/>
              </a:spcAft>
              <a:buSzPts val="2600"/>
              <a:buChar char="●"/>
            </a:pPr>
            <a:r>
              <a:rPr lang="en-US" sz="2600"/>
              <a:t>Rationality takes into account the limitations of the agent</a:t>
            </a:r>
            <a:endParaRPr sz="2200"/>
          </a:p>
          <a:p>
            <a:pPr marL="914400" lvl="1" indent="-368300" algn="just" rtl="0">
              <a:lnSpc>
                <a:spcPct val="115000"/>
              </a:lnSpc>
              <a:spcBef>
                <a:spcPts val="0"/>
              </a:spcBef>
              <a:spcAft>
                <a:spcPts val="0"/>
              </a:spcAft>
              <a:buSzPts val="2200"/>
              <a:buChar char="○"/>
            </a:pPr>
            <a:r>
              <a:rPr lang="en-US" sz="2200"/>
              <a:t>Percept sequence, background knowledge, feasible actions.</a:t>
            </a:r>
            <a:endParaRPr sz="2200"/>
          </a:p>
          <a:p>
            <a:pPr marL="914400" lvl="1" indent="-368300" algn="just" rtl="0">
              <a:lnSpc>
                <a:spcPct val="115000"/>
              </a:lnSpc>
              <a:spcBef>
                <a:spcPts val="0"/>
              </a:spcBef>
              <a:spcAft>
                <a:spcPts val="0"/>
              </a:spcAft>
              <a:buSzPts val="2200"/>
              <a:buChar char="○"/>
            </a:pPr>
            <a:r>
              <a:rPr lang="en-US" sz="2200"/>
              <a:t>It deals with the expected outcome of actions.</a:t>
            </a:r>
            <a:endParaRPr sz="2200"/>
          </a:p>
        </p:txBody>
      </p:sp>
      <p:sp>
        <p:nvSpPr>
          <p:cNvPr id="134" name="Google Shape;134;p13"/>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13</a:t>
            </a:fld>
            <a:endParaRPr sz="1200" b="1">
              <a:solidFill>
                <a:schemeClr val="dk2"/>
              </a:solidFill>
              <a:latin typeface="Times New Roman"/>
              <a:ea typeface="Times New Roman"/>
              <a:cs typeface="Times New Roman"/>
              <a:sym typeface="Times New Roman"/>
            </a:endParaRPr>
          </a:p>
        </p:txBody>
      </p:sp>
      <p:sp>
        <p:nvSpPr>
          <p:cNvPr id="135" name="Google Shape;135;p1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24ED660E-FE42-4CFB-907C-17F4A311D6F3}" type="datetime1">
              <a:rPr lang="en-US" smtClean="0"/>
              <a:t>1/11/2024</a:t>
            </a:fld>
            <a:endParaRPr/>
          </a:p>
        </p:txBody>
      </p:sp>
      <p:sp>
        <p:nvSpPr>
          <p:cNvPr id="136" name="Google Shape;136;p13"/>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Environments</a:t>
            </a:r>
            <a:endParaRPr/>
          </a:p>
        </p:txBody>
      </p:sp>
      <p:sp>
        <p:nvSpPr>
          <p:cNvPr id="142" name="Google Shape;142;p1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25425" algn="just" rtl="0">
              <a:lnSpc>
                <a:spcPct val="115000"/>
              </a:lnSpc>
              <a:spcBef>
                <a:spcPts val="0"/>
              </a:spcBef>
              <a:spcAft>
                <a:spcPts val="0"/>
              </a:spcAft>
              <a:buSzPts val="1240"/>
              <a:buChar char="●"/>
            </a:pPr>
            <a:r>
              <a:rPr lang="en-US" sz="2200"/>
              <a:t>Determine to a large degree the interaction between the “outside world” and the agent</a:t>
            </a:r>
            <a:endParaRPr sz="2200"/>
          </a:p>
          <a:p>
            <a:pPr marL="457200" lvl="0" indent="0" algn="just" rtl="0">
              <a:lnSpc>
                <a:spcPct val="115000"/>
              </a:lnSpc>
              <a:spcBef>
                <a:spcPts val="525"/>
              </a:spcBef>
              <a:spcAft>
                <a:spcPts val="0"/>
              </a:spcAft>
              <a:buNone/>
            </a:pPr>
            <a:endParaRPr sz="2200"/>
          </a:p>
          <a:p>
            <a:pPr marL="479425" lvl="1" indent="-192088" algn="just" rtl="0">
              <a:lnSpc>
                <a:spcPct val="115000"/>
              </a:lnSpc>
              <a:spcBef>
                <a:spcPts val="413"/>
              </a:spcBef>
              <a:spcAft>
                <a:spcPts val="0"/>
              </a:spcAft>
              <a:buSzPts val="1480"/>
              <a:buChar char="○"/>
            </a:pPr>
            <a:r>
              <a:rPr lang="en-US" sz="2200"/>
              <a:t>The “outside world” is not necessarily the “real world” as we perceive it.</a:t>
            </a:r>
            <a:endParaRPr sz="2200"/>
          </a:p>
          <a:p>
            <a:pPr marL="914400" lvl="1" indent="-368300" algn="just" rtl="0">
              <a:lnSpc>
                <a:spcPct val="115000"/>
              </a:lnSpc>
              <a:spcBef>
                <a:spcPts val="0"/>
              </a:spcBef>
              <a:spcAft>
                <a:spcPts val="0"/>
              </a:spcAft>
              <a:buSzPts val="2200"/>
              <a:buChar char="○"/>
            </a:pPr>
            <a:endParaRPr sz="2200"/>
          </a:p>
          <a:p>
            <a:pPr marL="238125" lvl="0" indent="-225425" algn="just" rtl="0">
              <a:lnSpc>
                <a:spcPct val="115000"/>
              </a:lnSpc>
              <a:spcBef>
                <a:spcPts val="525"/>
              </a:spcBef>
              <a:spcAft>
                <a:spcPts val="0"/>
              </a:spcAft>
              <a:buSzPts val="1240"/>
              <a:buChar char="●"/>
            </a:pPr>
            <a:r>
              <a:rPr lang="en-US" sz="2200"/>
              <a:t>In many cases, environments are implemented within computers</a:t>
            </a:r>
            <a:endParaRPr sz="2200"/>
          </a:p>
          <a:p>
            <a:pPr marL="457200" lvl="0" indent="0" algn="just" rtl="0">
              <a:lnSpc>
                <a:spcPct val="115000"/>
              </a:lnSpc>
              <a:spcBef>
                <a:spcPts val="525"/>
              </a:spcBef>
              <a:spcAft>
                <a:spcPts val="0"/>
              </a:spcAft>
              <a:buNone/>
            </a:pPr>
            <a:endParaRPr sz="2200"/>
          </a:p>
          <a:p>
            <a:pPr marL="479425" lvl="1" indent="-192088" algn="just" rtl="0">
              <a:lnSpc>
                <a:spcPct val="115000"/>
              </a:lnSpc>
              <a:spcBef>
                <a:spcPts val="413"/>
              </a:spcBef>
              <a:spcAft>
                <a:spcPts val="0"/>
              </a:spcAft>
              <a:buSzPts val="1480"/>
              <a:buChar char="○"/>
            </a:pPr>
            <a:r>
              <a:rPr lang="en-US" sz="2200"/>
              <a:t>They may or may not have a close correspondence to the “real world”</a:t>
            </a:r>
            <a:endParaRPr sz="2200"/>
          </a:p>
        </p:txBody>
      </p:sp>
      <p:sp>
        <p:nvSpPr>
          <p:cNvPr id="143" name="Google Shape;143;p14"/>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14</a:t>
            </a:fld>
            <a:endParaRPr sz="1200" b="1">
              <a:solidFill>
                <a:schemeClr val="dk2"/>
              </a:solidFill>
              <a:latin typeface="Times New Roman"/>
              <a:ea typeface="Times New Roman"/>
              <a:cs typeface="Times New Roman"/>
              <a:sym typeface="Times New Roman"/>
            </a:endParaRPr>
          </a:p>
        </p:txBody>
      </p:sp>
      <p:sp>
        <p:nvSpPr>
          <p:cNvPr id="144" name="Google Shape;144;p1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7B16FA0A-C847-473F-8780-9680D8F75845}" type="datetime1">
              <a:rPr lang="en-US" smtClean="0"/>
              <a:t>1/11/2024</a:t>
            </a:fld>
            <a:endParaRPr/>
          </a:p>
        </p:txBody>
      </p:sp>
      <p:sp>
        <p:nvSpPr>
          <p:cNvPr id="145" name="Google Shape;145;p14"/>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Environments – Observable vs Non Observable.</a:t>
            </a:r>
            <a:endParaRPr/>
          </a:p>
        </p:txBody>
      </p:sp>
      <p:sp>
        <p:nvSpPr>
          <p:cNvPr id="151" name="Google Shape;151;p1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1775" algn="just" rtl="0">
              <a:lnSpc>
                <a:spcPct val="100000"/>
              </a:lnSpc>
              <a:spcBef>
                <a:spcPts val="0"/>
              </a:spcBef>
              <a:spcAft>
                <a:spcPts val="0"/>
              </a:spcAft>
              <a:buSzPts val="1340"/>
              <a:buChar char="●"/>
            </a:pPr>
            <a:r>
              <a:rPr lang="en-US" sz="2300"/>
              <a:t>An Observable environment is one in which the agent can obtain complete, accurate, up-to-date information about the environment’s state.</a:t>
            </a:r>
            <a:endParaRPr sz="2300"/>
          </a:p>
          <a:p>
            <a:pPr marL="457200" lvl="0" indent="0" algn="just" rtl="0">
              <a:lnSpc>
                <a:spcPct val="100000"/>
              </a:lnSpc>
              <a:spcBef>
                <a:spcPts val="525"/>
              </a:spcBef>
              <a:spcAft>
                <a:spcPts val="0"/>
              </a:spcAft>
              <a:buNone/>
            </a:pPr>
            <a:endParaRPr sz="2300"/>
          </a:p>
          <a:p>
            <a:pPr marL="238125" lvl="0" indent="-231775" algn="just" rtl="0">
              <a:lnSpc>
                <a:spcPct val="100000"/>
              </a:lnSpc>
              <a:spcBef>
                <a:spcPts val="525"/>
              </a:spcBef>
              <a:spcAft>
                <a:spcPts val="0"/>
              </a:spcAft>
              <a:buSzPts val="1340"/>
              <a:buChar char="●"/>
            </a:pPr>
            <a:r>
              <a:rPr lang="en-US" sz="2300"/>
              <a:t>Most moderately complex environments (including, for example, the everyday physical world and the Internet) are   Non  Observable.</a:t>
            </a:r>
            <a:endParaRPr sz="2300"/>
          </a:p>
          <a:p>
            <a:pPr marL="457200" lvl="0" indent="0" algn="just" rtl="0">
              <a:lnSpc>
                <a:spcPct val="100000"/>
              </a:lnSpc>
              <a:spcBef>
                <a:spcPts val="525"/>
              </a:spcBef>
              <a:spcAft>
                <a:spcPts val="0"/>
              </a:spcAft>
              <a:buNone/>
            </a:pPr>
            <a:endParaRPr sz="2300"/>
          </a:p>
          <a:p>
            <a:pPr marL="238125" lvl="0" indent="-231775" algn="just" rtl="0">
              <a:lnSpc>
                <a:spcPct val="100000"/>
              </a:lnSpc>
              <a:spcBef>
                <a:spcPts val="525"/>
              </a:spcBef>
              <a:spcAft>
                <a:spcPts val="0"/>
              </a:spcAft>
              <a:buSzPts val="1340"/>
              <a:buChar char="●"/>
            </a:pPr>
            <a:r>
              <a:rPr lang="en-US" sz="2300"/>
              <a:t>The more Observable  an environment is, the simpler it is to build agents to operate in it.</a:t>
            </a:r>
            <a:endParaRPr sz="2300"/>
          </a:p>
        </p:txBody>
      </p:sp>
      <p:sp>
        <p:nvSpPr>
          <p:cNvPr id="152" name="Google Shape;152;p15"/>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15</a:t>
            </a:fld>
            <a:endParaRPr sz="1200" b="1">
              <a:solidFill>
                <a:schemeClr val="dk2"/>
              </a:solidFill>
              <a:latin typeface="Times New Roman"/>
              <a:ea typeface="Times New Roman"/>
              <a:cs typeface="Times New Roman"/>
              <a:sym typeface="Times New Roman"/>
            </a:endParaRPr>
          </a:p>
        </p:txBody>
      </p:sp>
      <p:sp>
        <p:nvSpPr>
          <p:cNvPr id="153" name="Google Shape;153;p1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F68EDEB3-24AF-4CCF-A363-EF143648B701}" type="datetime1">
              <a:rPr lang="en-US" smtClean="0"/>
              <a:t>1/11/2024</a:t>
            </a:fld>
            <a:endParaRPr/>
          </a:p>
        </p:txBody>
      </p:sp>
      <p:sp>
        <p:nvSpPr>
          <p:cNvPr id="154" name="Google Shape;154;p15"/>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40935"/>
              <a:buNone/>
            </a:pPr>
            <a:r>
              <a:rPr lang="en-US"/>
              <a:t>Environments – Deterministic vs. non-Deterministic</a:t>
            </a:r>
            <a:endParaRPr/>
          </a:p>
        </p:txBody>
      </p:sp>
      <p:sp>
        <p:nvSpPr>
          <p:cNvPr id="160" name="Google Shape;160;p1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00000"/>
              </a:lnSpc>
              <a:spcBef>
                <a:spcPts val="0"/>
              </a:spcBef>
              <a:spcAft>
                <a:spcPts val="0"/>
              </a:spcAft>
              <a:buSzPts val="1440"/>
              <a:buChar char="◻"/>
            </a:pPr>
            <a:r>
              <a:rPr lang="en-US" sz="2400"/>
              <a:t>A deterministic environment is one in which any action has a single guaranteed effect — there is no uncertainty about the state that will result from performing an action.</a:t>
            </a:r>
            <a:endParaRPr/>
          </a:p>
          <a:p>
            <a:pPr marL="238125" lvl="0" indent="-146685" algn="just" rtl="0">
              <a:lnSpc>
                <a:spcPct val="100000"/>
              </a:lnSpc>
              <a:spcBef>
                <a:spcPts val="525"/>
              </a:spcBef>
              <a:spcAft>
                <a:spcPts val="0"/>
              </a:spcAft>
              <a:buSzPts val="1440"/>
              <a:buNone/>
            </a:pPr>
            <a:endParaRPr sz="2400"/>
          </a:p>
          <a:p>
            <a:pPr marL="238125" lvl="0" indent="-238125" algn="just" rtl="0">
              <a:lnSpc>
                <a:spcPct val="100000"/>
              </a:lnSpc>
              <a:spcBef>
                <a:spcPts val="525"/>
              </a:spcBef>
              <a:spcAft>
                <a:spcPts val="0"/>
              </a:spcAft>
              <a:buSzPts val="1440"/>
              <a:buChar char="◻"/>
            </a:pPr>
            <a:r>
              <a:rPr lang="en-US" sz="2400"/>
              <a:t>The physical world can to all intents and purposes be regarded as non-deterministic.</a:t>
            </a:r>
            <a:endParaRPr/>
          </a:p>
          <a:p>
            <a:pPr marL="238125" lvl="0" indent="-146685" algn="just" rtl="0">
              <a:lnSpc>
                <a:spcPct val="100000"/>
              </a:lnSpc>
              <a:spcBef>
                <a:spcPts val="525"/>
              </a:spcBef>
              <a:spcAft>
                <a:spcPts val="0"/>
              </a:spcAft>
              <a:buSzPts val="1440"/>
              <a:buNone/>
            </a:pPr>
            <a:endParaRPr sz="2400"/>
          </a:p>
          <a:p>
            <a:pPr marL="238125" lvl="0" indent="-238125" algn="just" rtl="0">
              <a:lnSpc>
                <a:spcPct val="100000"/>
              </a:lnSpc>
              <a:spcBef>
                <a:spcPts val="525"/>
              </a:spcBef>
              <a:spcAft>
                <a:spcPts val="0"/>
              </a:spcAft>
              <a:buSzPts val="1440"/>
              <a:buChar char="◻"/>
            </a:pPr>
            <a:r>
              <a:rPr lang="en-US" sz="2400"/>
              <a:t>Non-deterministic environments present greater problems for the agent designer</a:t>
            </a:r>
            <a:endParaRPr/>
          </a:p>
        </p:txBody>
      </p:sp>
      <p:sp>
        <p:nvSpPr>
          <p:cNvPr id="161" name="Google Shape;161;p16"/>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16</a:t>
            </a:fld>
            <a:endParaRPr sz="1200" b="1">
              <a:solidFill>
                <a:schemeClr val="dk2"/>
              </a:solidFill>
              <a:latin typeface="Times New Roman"/>
              <a:ea typeface="Times New Roman"/>
              <a:cs typeface="Times New Roman"/>
              <a:sym typeface="Times New Roman"/>
            </a:endParaRPr>
          </a:p>
        </p:txBody>
      </p:sp>
      <p:sp>
        <p:nvSpPr>
          <p:cNvPr id="162" name="Google Shape;162;p1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2CED90F6-53CA-4E16-A514-23F703969A55}" type="datetime1">
              <a:rPr lang="en-US" smtClean="0"/>
              <a:t>1/11/2024</a:t>
            </a:fld>
            <a:endParaRPr/>
          </a:p>
        </p:txBody>
      </p:sp>
      <p:sp>
        <p:nvSpPr>
          <p:cNvPr id="163" name="Google Shape;163;p16"/>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6842"/>
              <a:buNone/>
            </a:pPr>
            <a:r>
              <a:rPr lang="en-US"/>
              <a:t>Environments - Episodic vs. non-Episodic</a:t>
            </a:r>
            <a:endParaRPr/>
          </a:p>
        </p:txBody>
      </p:sp>
      <p:sp>
        <p:nvSpPr>
          <p:cNvPr id="169" name="Google Shape;169;p1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00000"/>
              </a:lnSpc>
              <a:spcBef>
                <a:spcPts val="0"/>
              </a:spcBef>
              <a:spcAft>
                <a:spcPts val="0"/>
              </a:spcAft>
              <a:buSzPts val="1440"/>
              <a:buChar char="◻"/>
            </a:pPr>
            <a:r>
              <a:rPr lang="en-US" sz="2400"/>
              <a:t>In an episodic environment, the performance of an agent is dependent on a number of discrete episodes, with no link between the performance of an agent in different scenarios.</a:t>
            </a:r>
            <a:endParaRPr/>
          </a:p>
          <a:p>
            <a:pPr marL="238125" lvl="0" indent="-146685" algn="just" rtl="0">
              <a:lnSpc>
                <a:spcPct val="100000"/>
              </a:lnSpc>
              <a:spcBef>
                <a:spcPts val="525"/>
              </a:spcBef>
              <a:spcAft>
                <a:spcPts val="0"/>
              </a:spcAft>
              <a:buSzPts val="1440"/>
              <a:buNone/>
            </a:pPr>
            <a:endParaRPr sz="2400"/>
          </a:p>
          <a:p>
            <a:pPr marL="238125" lvl="0" indent="-238125" algn="just" rtl="0">
              <a:lnSpc>
                <a:spcPct val="100000"/>
              </a:lnSpc>
              <a:spcBef>
                <a:spcPts val="525"/>
              </a:spcBef>
              <a:spcAft>
                <a:spcPts val="0"/>
              </a:spcAft>
              <a:buSzPts val="1440"/>
              <a:buChar char="◻"/>
            </a:pPr>
            <a:r>
              <a:rPr lang="en-US" sz="2400"/>
              <a:t>Episodic environments are simpler from the agent developer’s perspective because the agent can decide what action to perform based only on the current episode — it need not reason about the interactions between this and future episodes</a:t>
            </a:r>
            <a:endParaRPr/>
          </a:p>
          <a:p>
            <a:pPr marL="238125" lvl="0" indent="-123825" algn="l" rtl="0">
              <a:lnSpc>
                <a:spcPct val="100000"/>
              </a:lnSpc>
              <a:spcBef>
                <a:spcPts val="525"/>
              </a:spcBef>
              <a:spcAft>
                <a:spcPts val="0"/>
              </a:spcAft>
              <a:buSzPts val="1800"/>
              <a:buNone/>
            </a:pPr>
            <a:endParaRPr sz="3000"/>
          </a:p>
        </p:txBody>
      </p:sp>
      <p:sp>
        <p:nvSpPr>
          <p:cNvPr id="170" name="Google Shape;170;p17"/>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17</a:t>
            </a:fld>
            <a:endParaRPr sz="1200" b="1">
              <a:solidFill>
                <a:schemeClr val="dk2"/>
              </a:solidFill>
              <a:latin typeface="Times New Roman"/>
              <a:ea typeface="Times New Roman"/>
              <a:cs typeface="Times New Roman"/>
              <a:sym typeface="Times New Roman"/>
            </a:endParaRPr>
          </a:p>
        </p:txBody>
      </p:sp>
      <p:sp>
        <p:nvSpPr>
          <p:cNvPr id="171" name="Google Shape;171;p1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A9AF0242-7B07-4E28-9559-EA816E917D36}" type="datetime1">
              <a:rPr lang="en-US" smtClean="0"/>
              <a:t>1/11/2024</a:t>
            </a:fld>
            <a:endParaRPr/>
          </a:p>
        </p:txBody>
      </p:sp>
      <p:sp>
        <p:nvSpPr>
          <p:cNvPr id="172" name="Google Shape;172;p17"/>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Environments - Static vs. Dynamic</a:t>
            </a:r>
            <a:endParaRPr/>
          </a:p>
        </p:txBody>
      </p:sp>
      <p:sp>
        <p:nvSpPr>
          <p:cNvPr id="178" name="Google Shape;178;p18"/>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1775" algn="just" rtl="0">
              <a:lnSpc>
                <a:spcPct val="100000"/>
              </a:lnSpc>
              <a:spcBef>
                <a:spcPts val="0"/>
              </a:spcBef>
              <a:spcAft>
                <a:spcPts val="0"/>
              </a:spcAft>
              <a:buSzPts val="1340"/>
              <a:buChar char="●"/>
            </a:pPr>
            <a:r>
              <a:rPr lang="en-US" sz="2300"/>
              <a:t>A static environment is one that can be assumed to remain unchanged except by the performance of actions by the agent.</a:t>
            </a:r>
            <a:endParaRPr sz="2300"/>
          </a:p>
          <a:p>
            <a:pPr marL="457200" lvl="0" indent="0" algn="just" rtl="0">
              <a:lnSpc>
                <a:spcPct val="100000"/>
              </a:lnSpc>
              <a:spcBef>
                <a:spcPts val="525"/>
              </a:spcBef>
              <a:spcAft>
                <a:spcPts val="0"/>
              </a:spcAft>
              <a:buNone/>
            </a:pPr>
            <a:endParaRPr sz="2300"/>
          </a:p>
          <a:p>
            <a:pPr marL="238125" lvl="0" indent="-231775" algn="just" rtl="0">
              <a:lnSpc>
                <a:spcPct val="100000"/>
              </a:lnSpc>
              <a:spcBef>
                <a:spcPts val="525"/>
              </a:spcBef>
              <a:spcAft>
                <a:spcPts val="0"/>
              </a:spcAft>
              <a:buSzPts val="1340"/>
              <a:buChar char="●"/>
            </a:pPr>
            <a:r>
              <a:rPr lang="en-US" sz="2300"/>
              <a:t>A dynamic environment is one that has other processes operating on it, and which hence changes in ways beyond the agent’s control.</a:t>
            </a:r>
            <a:endParaRPr sz="2300"/>
          </a:p>
          <a:p>
            <a:pPr marL="457200" lvl="0" indent="0" algn="just" rtl="0">
              <a:lnSpc>
                <a:spcPct val="100000"/>
              </a:lnSpc>
              <a:spcBef>
                <a:spcPts val="525"/>
              </a:spcBef>
              <a:spcAft>
                <a:spcPts val="0"/>
              </a:spcAft>
              <a:buNone/>
            </a:pPr>
            <a:endParaRPr sz="2300"/>
          </a:p>
          <a:p>
            <a:pPr marL="238125" lvl="0" indent="-231775" algn="just" rtl="0">
              <a:lnSpc>
                <a:spcPct val="100000"/>
              </a:lnSpc>
              <a:spcBef>
                <a:spcPts val="525"/>
              </a:spcBef>
              <a:spcAft>
                <a:spcPts val="0"/>
              </a:spcAft>
              <a:buSzPts val="1340"/>
              <a:buChar char="●"/>
            </a:pPr>
            <a:r>
              <a:rPr lang="en-US" sz="2300"/>
              <a:t>Other processes can interfere with the agent’s actions (as in concurrent systems theory).</a:t>
            </a:r>
            <a:endParaRPr sz="2300"/>
          </a:p>
          <a:p>
            <a:pPr marL="238125" lvl="0" indent="-231775" algn="just" rtl="0">
              <a:lnSpc>
                <a:spcPct val="100000"/>
              </a:lnSpc>
              <a:spcBef>
                <a:spcPts val="525"/>
              </a:spcBef>
              <a:spcAft>
                <a:spcPts val="0"/>
              </a:spcAft>
              <a:buSzPts val="1340"/>
              <a:buChar char="●"/>
            </a:pPr>
            <a:r>
              <a:rPr lang="en-US" sz="2300"/>
              <a:t>The physical world is a highly dynamic environment.</a:t>
            </a:r>
            <a:endParaRPr sz="2300"/>
          </a:p>
        </p:txBody>
      </p:sp>
      <p:sp>
        <p:nvSpPr>
          <p:cNvPr id="179" name="Google Shape;179;p18"/>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18</a:t>
            </a:fld>
            <a:endParaRPr sz="1200" b="1">
              <a:solidFill>
                <a:schemeClr val="dk2"/>
              </a:solidFill>
              <a:latin typeface="Times New Roman"/>
              <a:ea typeface="Times New Roman"/>
              <a:cs typeface="Times New Roman"/>
              <a:sym typeface="Times New Roman"/>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Environments – Discrete vs. continuous</a:t>
            </a:r>
            <a:endParaRPr/>
          </a:p>
        </p:txBody>
      </p:sp>
      <p:sp>
        <p:nvSpPr>
          <p:cNvPr id="185" name="Google Shape;185;p1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00000"/>
              </a:lnSpc>
              <a:spcBef>
                <a:spcPts val="0"/>
              </a:spcBef>
              <a:spcAft>
                <a:spcPts val="0"/>
              </a:spcAft>
              <a:buSzPts val="1440"/>
              <a:buChar char="◻"/>
            </a:pPr>
            <a:r>
              <a:rPr lang="en-US" sz="2400"/>
              <a:t>An environment is discrete if there are a fixed, finite number of actions and percepts in it.</a:t>
            </a:r>
            <a:endParaRPr/>
          </a:p>
          <a:p>
            <a:pPr marL="238125" lvl="0" indent="-146685" algn="just" rtl="0">
              <a:lnSpc>
                <a:spcPct val="100000"/>
              </a:lnSpc>
              <a:spcBef>
                <a:spcPts val="525"/>
              </a:spcBef>
              <a:spcAft>
                <a:spcPts val="0"/>
              </a:spcAft>
              <a:buSzPts val="1440"/>
              <a:buNone/>
            </a:pPr>
            <a:endParaRPr sz="2400"/>
          </a:p>
          <a:p>
            <a:pPr marL="238125" lvl="0" indent="-238125" algn="just" rtl="0">
              <a:lnSpc>
                <a:spcPct val="100000"/>
              </a:lnSpc>
              <a:spcBef>
                <a:spcPts val="525"/>
              </a:spcBef>
              <a:spcAft>
                <a:spcPts val="0"/>
              </a:spcAft>
              <a:buSzPts val="1440"/>
              <a:buChar char="◻"/>
            </a:pPr>
            <a:r>
              <a:rPr lang="en-US" sz="2400"/>
              <a:t>Russell and Norvig give a chess game as an example of a discrete environment, and taxi driving as an example of a continuous one.</a:t>
            </a:r>
            <a:endParaRPr/>
          </a:p>
          <a:p>
            <a:pPr marL="238125" lvl="0" indent="-146685" algn="just" rtl="0">
              <a:lnSpc>
                <a:spcPct val="100000"/>
              </a:lnSpc>
              <a:spcBef>
                <a:spcPts val="525"/>
              </a:spcBef>
              <a:spcAft>
                <a:spcPts val="0"/>
              </a:spcAft>
              <a:buSzPts val="1440"/>
              <a:buNone/>
            </a:pPr>
            <a:endParaRPr sz="2400"/>
          </a:p>
          <a:p>
            <a:pPr marL="238125" lvl="0" indent="-238125" algn="just" rtl="0">
              <a:lnSpc>
                <a:spcPct val="100000"/>
              </a:lnSpc>
              <a:spcBef>
                <a:spcPts val="525"/>
              </a:spcBef>
              <a:spcAft>
                <a:spcPts val="0"/>
              </a:spcAft>
              <a:buSzPts val="1440"/>
              <a:buChar char="◻"/>
            </a:pPr>
            <a:r>
              <a:rPr lang="en-US" sz="2400"/>
              <a:t>Continuous environments have a certain level of mismatch with computer systems.</a:t>
            </a:r>
            <a:endParaRPr/>
          </a:p>
          <a:p>
            <a:pPr marL="238125" lvl="0" indent="-238125" algn="just" rtl="0">
              <a:lnSpc>
                <a:spcPct val="100000"/>
              </a:lnSpc>
              <a:spcBef>
                <a:spcPts val="525"/>
              </a:spcBef>
              <a:spcAft>
                <a:spcPts val="0"/>
              </a:spcAft>
              <a:buSzPts val="1440"/>
              <a:buChar char="◻"/>
            </a:pPr>
            <a:r>
              <a:rPr lang="en-US" sz="2400"/>
              <a:t>Discrete environments could in principle be handled by a kind of “lookup table”</a:t>
            </a:r>
            <a:endParaRPr/>
          </a:p>
          <a:p>
            <a:pPr marL="238125" lvl="0" indent="-158115" algn="l" rtl="0">
              <a:lnSpc>
                <a:spcPct val="100000"/>
              </a:lnSpc>
              <a:spcBef>
                <a:spcPts val="525"/>
              </a:spcBef>
              <a:spcAft>
                <a:spcPts val="0"/>
              </a:spcAft>
              <a:buSzPts val="1260"/>
              <a:buNone/>
            </a:pPr>
            <a:endParaRPr/>
          </a:p>
        </p:txBody>
      </p:sp>
      <p:sp>
        <p:nvSpPr>
          <p:cNvPr id="186" name="Google Shape;186;p19"/>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19</a:t>
            </a:fld>
            <a:endParaRPr sz="1200" b="1">
              <a:solidFill>
                <a:schemeClr val="dk2"/>
              </a:solidFill>
              <a:latin typeface="Times New Roman"/>
              <a:ea typeface="Times New Roman"/>
              <a:cs typeface="Times New Roman"/>
              <a:sym typeface="Times New Roman"/>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Motivation</a:t>
            </a:r>
            <a:endParaRPr/>
          </a:p>
        </p:txBody>
      </p:sp>
      <p:sp>
        <p:nvSpPr>
          <p:cNvPr id="43" name="Google Shape;43;p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19075" algn="just" rtl="0">
              <a:lnSpc>
                <a:spcPct val="100000"/>
              </a:lnSpc>
              <a:spcBef>
                <a:spcPts val="0"/>
              </a:spcBef>
              <a:spcAft>
                <a:spcPts val="0"/>
              </a:spcAft>
              <a:buSzPts val="1620"/>
              <a:buChar char="◻"/>
            </a:pPr>
            <a:r>
              <a:rPr lang="en-US" sz="2900"/>
              <a:t>Agents are used to provide a consistent viewpoint on various topics in the field AI.</a:t>
            </a:r>
            <a:endParaRPr sz="2100"/>
          </a:p>
          <a:p>
            <a:pPr marL="238125" lvl="0" indent="-116204" algn="just" rtl="0">
              <a:lnSpc>
                <a:spcPct val="100000"/>
              </a:lnSpc>
              <a:spcBef>
                <a:spcPts val="525"/>
              </a:spcBef>
              <a:spcAft>
                <a:spcPts val="0"/>
              </a:spcAft>
              <a:buSzPts val="1920"/>
              <a:buNone/>
            </a:pPr>
            <a:endParaRPr sz="2900"/>
          </a:p>
          <a:p>
            <a:pPr marL="238125" lvl="0" indent="-219075" algn="just" rtl="0">
              <a:lnSpc>
                <a:spcPct val="100000"/>
              </a:lnSpc>
              <a:spcBef>
                <a:spcPts val="525"/>
              </a:spcBef>
              <a:spcAft>
                <a:spcPts val="0"/>
              </a:spcAft>
              <a:buSzPts val="1620"/>
              <a:buChar char="◻"/>
            </a:pPr>
            <a:r>
              <a:rPr lang="en-US" sz="2900"/>
              <a:t>Agents require essential skills to perform tasks that require intelligence.</a:t>
            </a:r>
            <a:endParaRPr sz="2100"/>
          </a:p>
          <a:p>
            <a:pPr marL="238125" lvl="0" indent="-116204" algn="just" rtl="0">
              <a:lnSpc>
                <a:spcPct val="100000"/>
              </a:lnSpc>
              <a:spcBef>
                <a:spcPts val="525"/>
              </a:spcBef>
              <a:spcAft>
                <a:spcPts val="0"/>
              </a:spcAft>
              <a:buSzPts val="1920"/>
              <a:buNone/>
            </a:pPr>
            <a:endParaRPr sz="2900"/>
          </a:p>
          <a:p>
            <a:pPr marL="238125" lvl="0" indent="-219075" algn="just" rtl="0">
              <a:lnSpc>
                <a:spcPct val="100000"/>
              </a:lnSpc>
              <a:spcBef>
                <a:spcPts val="525"/>
              </a:spcBef>
              <a:spcAft>
                <a:spcPts val="0"/>
              </a:spcAft>
              <a:buSzPts val="1620"/>
              <a:buChar char="◻"/>
            </a:pPr>
            <a:r>
              <a:rPr lang="en-US" sz="2900"/>
              <a:t>Intelligent agents use methods and techniques from the field of AI</a:t>
            </a:r>
            <a:endParaRPr sz="2100"/>
          </a:p>
          <a:p>
            <a:pPr marL="238125" lvl="0" indent="-100965" algn="l" rtl="0">
              <a:lnSpc>
                <a:spcPct val="100000"/>
              </a:lnSpc>
              <a:spcBef>
                <a:spcPts val="525"/>
              </a:spcBef>
              <a:spcAft>
                <a:spcPts val="0"/>
              </a:spcAft>
              <a:buSzPts val="2160"/>
              <a:buNone/>
            </a:pPr>
            <a:endParaRPr sz="3600"/>
          </a:p>
        </p:txBody>
      </p:sp>
      <p:sp>
        <p:nvSpPr>
          <p:cNvPr id="44" name="Google Shape;44;p2"/>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lnSpcReduction="10000"/>
          </a:bodyPr>
          <a:lstStyle/>
          <a:p>
            <a:pPr marL="0" lvl="0" indent="0" algn="ctr" rtl="0">
              <a:lnSpc>
                <a:spcPct val="100000"/>
              </a:lnSpc>
              <a:spcBef>
                <a:spcPts val="0"/>
              </a:spcBef>
              <a:spcAft>
                <a:spcPts val="0"/>
              </a:spcAft>
              <a:buSzPct val="100000"/>
              <a:buNone/>
            </a:pPr>
            <a:fld id="{00000000-1234-1234-1234-123412341234}" type="slidenum">
              <a:rPr lang="en-US" sz="1200" b="1" i="0" u="none" strike="noStrike" cap="none">
                <a:solidFill>
                  <a:schemeClr val="dk2"/>
                </a:solidFill>
                <a:latin typeface="Times New Roman"/>
                <a:ea typeface="Times New Roman"/>
                <a:cs typeface="Times New Roman"/>
                <a:sym typeface="Times New Roman"/>
              </a:rPr>
              <a:t>2</a:t>
            </a:fld>
            <a:endParaRPr sz="1200" b="1"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Environment Examples</a:t>
            </a:r>
            <a:endParaRPr>
              <a:solidFill>
                <a:srgbClr val="30517D"/>
              </a:solidFill>
            </a:endParaRPr>
          </a:p>
        </p:txBody>
      </p:sp>
      <p:sp>
        <p:nvSpPr>
          <p:cNvPr id="192" name="Google Shape;192;p2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0" lvl="0" indent="-66040" algn="just" rtl="0">
              <a:lnSpc>
                <a:spcPct val="100000"/>
              </a:lnSpc>
              <a:spcBef>
                <a:spcPts val="0"/>
              </a:spcBef>
              <a:spcAft>
                <a:spcPts val="0"/>
              </a:spcAft>
              <a:buSzPts val="1040"/>
              <a:buFont typeface="Noto Sans Symbols"/>
              <a:buChar char="●"/>
            </a:pPr>
            <a:r>
              <a:rPr lang="en-US" sz="2000"/>
              <a:t>Fully observable vs. Partially observable</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Sensors capture all relevant information from the environment</a:t>
            </a:r>
            <a:endParaRPr sz="2000"/>
          </a:p>
          <a:p>
            <a:pPr marL="0" lvl="0" indent="-66040" algn="just" rtl="0">
              <a:lnSpc>
                <a:spcPct val="100000"/>
              </a:lnSpc>
              <a:spcBef>
                <a:spcPts val="0"/>
              </a:spcBef>
              <a:spcAft>
                <a:spcPts val="0"/>
              </a:spcAft>
              <a:buSzPts val="1040"/>
              <a:buFont typeface="Noto Sans Symbols"/>
              <a:buChar char="●"/>
            </a:pPr>
            <a:r>
              <a:rPr lang="en-US" sz="2000"/>
              <a:t>Deterministic vs. Stochastic (non-deterministic)</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Changes in the environment are predictable</a:t>
            </a:r>
            <a:endParaRPr sz="2000"/>
          </a:p>
          <a:p>
            <a:pPr marL="0" lvl="0" indent="-66040" algn="just" rtl="0">
              <a:lnSpc>
                <a:spcPct val="100000"/>
              </a:lnSpc>
              <a:spcBef>
                <a:spcPts val="0"/>
              </a:spcBef>
              <a:spcAft>
                <a:spcPts val="0"/>
              </a:spcAft>
              <a:buSzPts val="1040"/>
              <a:buFont typeface="Noto Sans Symbols"/>
              <a:buChar char="●"/>
            </a:pPr>
            <a:r>
              <a:rPr lang="en-US" sz="2000"/>
              <a:t>Episodic vs. Sequential (non-episodic)</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Independent perceiving-acting episodes</a:t>
            </a:r>
            <a:endParaRPr sz="2000"/>
          </a:p>
          <a:p>
            <a:pPr marL="0" lvl="0" indent="-66040" algn="just" rtl="0">
              <a:lnSpc>
                <a:spcPct val="100000"/>
              </a:lnSpc>
              <a:spcBef>
                <a:spcPts val="0"/>
              </a:spcBef>
              <a:spcAft>
                <a:spcPts val="0"/>
              </a:spcAft>
              <a:buSzPts val="1040"/>
              <a:buFont typeface="Noto Sans Symbols"/>
              <a:buChar char="●"/>
            </a:pPr>
            <a:r>
              <a:rPr lang="en-US" sz="2000"/>
              <a:t>Static vs. Dynamic</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No changes while the agent is “thinking”</a:t>
            </a:r>
            <a:endParaRPr sz="2000"/>
          </a:p>
          <a:p>
            <a:pPr marL="0" lvl="0" indent="-66040" algn="just" rtl="0">
              <a:lnSpc>
                <a:spcPct val="100000"/>
              </a:lnSpc>
              <a:spcBef>
                <a:spcPts val="0"/>
              </a:spcBef>
              <a:spcAft>
                <a:spcPts val="0"/>
              </a:spcAft>
              <a:buSzPts val="1040"/>
              <a:buFont typeface="Noto Sans Symbols"/>
              <a:buChar char="●"/>
            </a:pPr>
            <a:r>
              <a:rPr lang="en-US" sz="2000"/>
              <a:t>Discrete vs. Continuous</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Limited number of distinct percepts/actions</a:t>
            </a:r>
            <a:endParaRPr sz="2000"/>
          </a:p>
          <a:p>
            <a:pPr marL="0" lvl="0" indent="-66040" algn="just" rtl="0">
              <a:lnSpc>
                <a:spcPct val="100000"/>
              </a:lnSpc>
              <a:spcBef>
                <a:spcPts val="0"/>
              </a:spcBef>
              <a:spcAft>
                <a:spcPts val="0"/>
              </a:spcAft>
              <a:buSzPts val="1040"/>
              <a:buFont typeface="Noto Sans Symbols"/>
              <a:buChar char="●"/>
            </a:pPr>
            <a:r>
              <a:rPr lang="en-US" sz="2000"/>
              <a:t>Single vs. Multiple agents</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Interaction and collaboration among agents</a:t>
            </a:r>
            <a:endParaRPr sz="2000"/>
          </a:p>
          <a:p>
            <a:pPr marL="206375" lvl="2" indent="-88900" algn="just" rtl="0">
              <a:lnSpc>
                <a:spcPct val="100000"/>
              </a:lnSpc>
              <a:spcBef>
                <a:spcPts val="0"/>
              </a:spcBef>
              <a:spcAft>
                <a:spcPts val="0"/>
              </a:spcAft>
              <a:buSzPts val="1400"/>
              <a:buFont typeface="Noto Sans Symbols"/>
              <a:buChar char="■"/>
            </a:pPr>
            <a:r>
              <a:rPr lang="en-US" sz="2000">
                <a:solidFill>
                  <a:srgbClr val="C00000"/>
                </a:solidFill>
              </a:rPr>
              <a:t>Competitive, cooperative</a:t>
            </a:r>
            <a:endParaRPr sz="2000">
              <a:solidFill>
                <a:srgbClr val="C00000"/>
              </a:solidFill>
            </a:endParaRPr>
          </a:p>
        </p:txBody>
      </p:sp>
      <p:sp>
        <p:nvSpPr>
          <p:cNvPr id="193" name="Google Shape;193;p20"/>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Examples of different environments</a:t>
            </a:r>
            <a:endParaRPr/>
          </a:p>
        </p:txBody>
      </p:sp>
      <p:sp>
        <p:nvSpPr>
          <p:cNvPr id="200" name="Google Shape;200;p21"/>
          <p:cNvSpPr txBox="1">
            <a:spLocks noGrp="1"/>
          </p:cNvSpPr>
          <p:nvPr>
            <p:ph type="body" idx="1"/>
          </p:nvPr>
        </p:nvSpPr>
        <p:spPr>
          <a:xfrm>
            <a:off x="125050" y="1516075"/>
            <a:ext cx="1725600" cy="5197500"/>
          </a:xfrm>
          <a:prstGeom prst="rect">
            <a:avLst/>
          </a:prstGeom>
          <a:noFill/>
          <a:ln>
            <a:noFill/>
          </a:ln>
        </p:spPr>
        <p:txBody>
          <a:bodyPr spcFirstLastPara="1" wrap="square" lIns="91425" tIns="45700" rIns="91425" bIns="45700" anchor="t" anchorCtr="0">
            <a:noAutofit/>
          </a:bodyPr>
          <a:lstStyle/>
          <a:p>
            <a:pPr marL="238125" lvl="0" indent="-238125" algn="l" rtl="0">
              <a:lnSpc>
                <a:spcPct val="80000"/>
              </a:lnSpc>
              <a:spcBef>
                <a:spcPts val="0"/>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r>
              <a:rPr lang="en-US" sz="1700" b="1"/>
              <a:t>Observable</a:t>
            </a: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r>
              <a:rPr lang="en-US" sz="1700" b="1"/>
              <a:t>Deterministic</a:t>
            </a:r>
            <a:endParaRPr sz="1700" b="1"/>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r>
              <a:rPr lang="en-US" sz="1700" b="1"/>
              <a:t>Episodic      </a:t>
            </a:r>
            <a:endParaRPr sz="2100"/>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r>
              <a:rPr lang="en-US" sz="1700" b="1"/>
              <a:t>Static		</a:t>
            </a:r>
            <a:endParaRPr sz="2100"/>
          </a:p>
          <a:p>
            <a:pPr marL="238125" lvl="0" indent="-238125" algn="l" rtl="0">
              <a:lnSpc>
                <a:spcPct val="80000"/>
              </a:lnSpc>
              <a:spcBef>
                <a:spcPts val="525"/>
              </a:spcBef>
              <a:spcAft>
                <a:spcPts val="0"/>
              </a:spcAft>
              <a:buSzPts val="1200"/>
              <a:buFont typeface="Times New Roman"/>
              <a:buNone/>
            </a:pPr>
            <a:endParaRPr sz="1700" b="1"/>
          </a:p>
          <a:p>
            <a:pPr marL="238125" lvl="0" indent="-238125" algn="l" rtl="0">
              <a:lnSpc>
                <a:spcPct val="80000"/>
              </a:lnSpc>
              <a:spcBef>
                <a:spcPts val="525"/>
              </a:spcBef>
              <a:spcAft>
                <a:spcPts val="0"/>
              </a:spcAft>
              <a:buSzPts val="1200"/>
              <a:buFont typeface="Times New Roman"/>
              <a:buNone/>
            </a:pPr>
            <a:r>
              <a:rPr lang="en-US" sz="1700" b="1"/>
              <a:t>Discrete		</a:t>
            </a:r>
            <a:br>
              <a:rPr lang="en-US" sz="1700" b="1"/>
            </a:br>
            <a:endParaRPr sz="1700" b="1"/>
          </a:p>
          <a:p>
            <a:pPr marL="238125" lvl="0" indent="-238125" algn="l" rtl="0">
              <a:lnSpc>
                <a:spcPct val="80000"/>
              </a:lnSpc>
              <a:spcBef>
                <a:spcPts val="525"/>
              </a:spcBef>
              <a:spcAft>
                <a:spcPts val="0"/>
              </a:spcAft>
              <a:buSzPts val="1200"/>
              <a:buFont typeface="Times New Roman"/>
              <a:buNone/>
            </a:pPr>
            <a:r>
              <a:rPr lang="en-US" sz="1700" b="1"/>
              <a:t>Single agent		</a:t>
            </a:r>
            <a:endParaRPr sz="2100"/>
          </a:p>
        </p:txBody>
      </p:sp>
      <p:sp>
        <p:nvSpPr>
          <p:cNvPr id="201" name="Google Shape;201;p21"/>
          <p:cNvSpPr/>
          <p:nvPr/>
        </p:nvSpPr>
        <p:spPr>
          <a:xfrm>
            <a:off x="3746500" y="3246438"/>
            <a:ext cx="728663"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Fully</a:t>
            </a:r>
            <a:endParaRPr sz="1400" b="0" i="0" u="none" strike="noStrike" cap="none">
              <a:solidFill>
                <a:srgbClr val="000000"/>
              </a:solidFill>
              <a:latin typeface="Arial"/>
              <a:ea typeface="Arial"/>
              <a:cs typeface="Arial"/>
              <a:sym typeface="Arial"/>
            </a:endParaRPr>
          </a:p>
        </p:txBody>
      </p:sp>
      <p:sp>
        <p:nvSpPr>
          <p:cNvPr id="202" name="Google Shape;202;p21"/>
          <p:cNvSpPr/>
          <p:nvPr/>
        </p:nvSpPr>
        <p:spPr>
          <a:xfrm>
            <a:off x="5575300" y="3246438"/>
            <a:ext cx="10985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Partially</a:t>
            </a: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7480300" y="3246438"/>
            <a:ext cx="10985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Partially</a:t>
            </a: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a:off x="3746500" y="3779838"/>
            <a:ext cx="11969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Strategic</a:t>
            </a:r>
            <a:endParaRPr sz="1400" b="0" i="0" u="none" strike="noStrike" cap="none">
              <a:solidFill>
                <a:srgbClr val="000000"/>
              </a:solidFill>
              <a:latin typeface="Arial"/>
              <a:ea typeface="Arial"/>
              <a:cs typeface="Arial"/>
              <a:sym typeface="Arial"/>
            </a:endParaRPr>
          </a:p>
        </p:txBody>
      </p:sp>
      <p:sp>
        <p:nvSpPr>
          <p:cNvPr id="205" name="Google Shape;205;p21"/>
          <p:cNvSpPr/>
          <p:nvPr/>
        </p:nvSpPr>
        <p:spPr>
          <a:xfrm>
            <a:off x="5575300" y="3779838"/>
            <a:ext cx="13684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Stochastic</a:t>
            </a:r>
            <a:endParaRPr sz="1400" b="0" i="0" u="none" strike="noStrike" cap="none">
              <a:solidFill>
                <a:srgbClr val="000000"/>
              </a:solidFill>
              <a:latin typeface="Arial"/>
              <a:ea typeface="Arial"/>
              <a:cs typeface="Arial"/>
              <a:sym typeface="Arial"/>
            </a:endParaRPr>
          </a:p>
        </p:txBody>
      </p:sp>
      <p:sp>
        <p:nvSpPr>
          <p:cNvPr id="206" name="Google Shape;206;p21"/>
          <p:cNvSpPr/>
          <p:nvPr/>
        </p:nvSpPr>
        <p:spPr>
          <a:xfrm>
            <a:off x="7485063" y="3798888"/>
            <a:ext cx="136683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Stochastic</a:t>
            </a:r>
            <a:endParaRPr sz="1400" b="0" i="0" u="none" strike="noStrike" cap="none">
              <a:solidFill>
                <a:srgbClr val="000000"/>
              </a:solidFill>
              <a:latin typeface="Arial"/>
              <a:ea typeface="Arial"/>
              <a:cs typeface="Arial"/>
              <a:sym typeface="Arial"/>
            </a:endParaRPr>
          </a:p>
        </p:txBody>
      </p:sp>
      <p:sp>
        <p:nvSpPr>
          <p:cNvPr id="207" name="Google Shape;207;p21"/>
          <p:cNvSpPr/>
          <p:nvPr/>
        </p:nvSpPr>
        <p:spPr>
          <a:xfrm>
            <a:off x="3746500" y="4313238"/>
            <a:ext cx="139858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Sequential</a:t>
            </a:r>
            <a:endParaRPr sz="1400" b="0" i="0" u="none" strike="noStrike" cap="none">
              <a:solidFill>
                <a:srgbClr val="000000"/>
              </a:solidFill>
              <a:latin typeface="Arial"/>
              <a:ea typeface="Arial"/>
              <a:cs typeface="Arial"/>
              <a:sym typeface="Arial"/>
            </a:endParaRPr>
          </a:p>
        </p:txBody>
      </p:sp>
      <p:sp>
        <p:nvSpPr>
          <p:cNvPr id="208" name="Google Shape;208;p21"/>
          <p:cNvSpPr/>
          <p:nvPr/>
        </p:nvSpPr>
        <p:spPr>
          <a:xfrm>
            <a:off x="5562600" y="4332288"/>
            <a:ext cx="139858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Sequential</a:t>
            </a:r>
            <a:endParaRPr sz="1400" b="0" i="0" u="none" strike="noStrike" cap="none">
              <a:solidFill>
                <a:srgbClr val="000000"/>
              </a:solidFill>
              <a:latin typeface="Arial"/>
              <a:ea typeface="Arial"/>
              <a:cs typeface="Arial"/>
              <a:sym typeface="Arial"/>
            </a:endParaRPr>
          </a:p>
        </p:txBody>
      </p:sp>
      <p:sp>
        <p:nvSpPr>
          <p:cNvPr id="209" name="Google Shape;209;p21"/>
          <p:cNvSpPr/>
          <p:nvPr/>
        </p:nvSpPr>
        <p:spPr>
          <a:xfrm>
            <a:off x="7480300" y="4313238"/>
            <a:ext cx="139858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Sequential</a:t>
            </a:r>
            <a:endParaRPr sz="1400" b="0" i="0" u="none" strike="noStrike" cap="none">
              <a:solidFill>
                <a:srgbClr val="000000"/>
              </a:solidFill>
              <a:latin typeface="Arial"/>
              <a:ea typeface="Arial"/>
              <a:cs typeface="Arial"/>
              <a:sym typeface="Arial"/>
            </a:endParaRPr>
          </a:p>
        </p:txBody>
      </p:sp>
      <p:sp>
        <p:nvSpPr>
          <p:cNvPr id="210" name="Google Shape;210;p21"/>
          <p:cNvSpPr/>
          <p:nvPr/>
        </p:nvSpPr>
        <p:spPr>
          <a:xfrm>
            <a:off x="3746500" y="4884738"/>
            <a:ext cx="1725613"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Semi</a:t>
            </a:r>
            <a:r>
              <a:rPr lang="en-US" sz="2000">
                <a:solidFill>
                  <a:schemeClr val="dk1"/>
                </a:solidFill>
                <a:latin typeface="Times New Roman"/>
                <a:ea typeface="Times New Roman"/>
                <a:cs typeface="Times New Roman"/>
                <a:sym typeface="Times New Roman"/>
              </a:rPr>
              <a:t>_</a:t>
            </a:r>
            <a:r>
              <a:rPr lang="en-US" sz="2000" b="0" i="0" u="none" strike="noStrike" cap="none">
                <a:solidFill>
                  <a:schemeClr val="dk1"/>
                </a:solidFill>
                <a:latin typeface="Times New Roman"/>
                <a:ea typeface="Times New Roman"/>
                <a:cs typeface="Times New Roman"/>
                <a:sym typeface="Times New Roman"/>
              </a:rPr>
              <a:t>dynamic</a:t>
            </a:r>
            <a:endParaRPr sz="1400" b="0" i="0" u="none" strike="noStrike" cap="none">
              <a:solidFill>
                <a:srgbClr val="000000"/>
              </a:solidFill>
              <a:latin typeface="Arial"/>
              <a:ea typeface="Arial"/>
              <a:cs typeface="Arial"/>
              <a:sym typeface="Arial"/>
            </a:endParaRPr>
          </a:p>
        </p:txBody>
      </p:sp>
      <p:sp>
        <p:nvSpPr>
          <p:cNvPr id="211" name="Google Shape;211;p21"/>
          <p:cNvSpPr/>
          <p:nvPr/>
        </p:nvSpPr>
        <p:spPr>
          <a:xfrm>
            <a:off x="7493000" y="4865688"/>
            <a:ext cx="11842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Dynamic</a:t>
            </a:r>
            <a:endParaRPr sz="1400" b="0" i="0" u="none" strike="noStrike" cap="none">
              <a:solidFill>
                <a:srgbClr val="000000"/>
              </a:solidFill>
              <a:latin typeface="Arial"/>
              <a:ea typeface="Arial"/>
              <a:cs typeface="Arial"/>
              <a:sym typeface="Arial"/>
            </a:endParaRPr>
          </a:p>
        </p:txBody>
      </p:sp>
      <p:sp>
        <p:nvSpPr>
          <p:cNvPr id="212" name="Google Shape;212;p21"/>
          <p:cNvSpPr/>
          <p:nvPr/>
        </p:nvSpPr>
        <p:spPr>
          <a:xfrm>
            <a:off x="5575300" y="4903788"/>
            <a:ext cx="82708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Static</a:t>
            </a:r>
            <a:endParaRPr sz="1400" b="0" i="0" u="none" strike="noStrike" cap="none">
              <a:solidFill>
                <a:srgbClr val="000000"/>
              </a:solidFill>
              <a:latin typeface="Arial"/>
              <a:ea typeface="Arial"/>
              <a:cs typeface="Arial"/>
              <a:sym typeface="Arial"/>
            </a:endParaRPr>
          </a:p>
        </p:txBody>
      </p:sp>
      <p:sp>
        <p:nvSpPr>
          <p:cNvPr id="213" name="Google Shape;213;p21"/>
          <p:cNvSpPr/>
          <p:nvPr/>
        </p:nvSpPr>
        <p:spPr>
          <a:xfrm>
            <a:off x="3746500" y="5437188"/>
            <a:ext cx="11271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1400" b="0" i="0" u="none" strike="noStrike" cap="none">
              <a:solidFill>
                <a:srgbClr val="000000"/>
              </a:solidFill>
              <a:latin typeface="Arial"/>
              <a:ea typeface="Arial"/>
              <a:cs typeface="Arial"/>
              <a:sym typeface="Arial"/>
            </a:endParaRPr>
          </a:p>
        </p:txBody>
      </p:sp>
      <p:sp>
        <p:nvSpPr>
          <p:cNvPr id="214" name="Google Shape;214;p21"/>
          <p:cNvSpPr/>
          <p:nvPr/>
        </p:nvSpPr>
        <p:spPr>
          <a:xfrm>
            <a:off x="5575300" y="5418138"/>
            <a:ext cx="11271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1400" b="0" i="0" u="none" strike="noStrike" cap="none">
              <a:solidFill>
                <a:srgbClr val="000000"/>
              </a:solidFill>
              <a:latin typeface="Arial"/>
              <a:ea typeface="Arial"/>
              <a:cs typeface="Arial"/>
              <a:sym typeface="Arial"/>
            </a:endParaRPr>
          </a:p>
        </p:txBody>
      </p:sp>
      <p:sp>
        <p:nvSpPr>
          <p:cNvPr id="215" name="Google Shape;215;p21"/>
          <p:cNvSpPr/>
          <p:nvPr/>
        </p:nvSpPr>
        <p:spPr>
          <a:xfrm>
            <a:off x="7508875" y="5418138"/>
            <a:ext cx="14827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Continuous</a:t>
            </a:r>
            <a:endParaRPr sz="1400" b="0" i="0" u="none" strike="noStrike" cap="none">
              <a:solidFill>
                <a:srgbClr val="000000"/>
              </a:solidFill>
              <a:latin typeface="Arial"/>
              <a:ea typeface="Arial"/>
              <a:cs typeface="Arial"/>
              <a:sym typeface="Arial"/>
            </a:endParaRPr>
          </a:p>
        </p:txBody>
      </p:sp>
      <p:sp>
        <p:nvSpPr>
          <p:cNvPr id="216" name="Google Shape;216;p21"/>
          <p:cNvSpPr/>
          <p:nvPr/>
        </p:nvSpPr>
        <p:spPr>
          <a:xfrm>
            <a:off x="3746500" y="6027750"/>
            <a:ext cx="1198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Multi</a:t>
            </a:r>
            <a:endParaRPr sz="1400" b="0" i="0" u="none" strike="noStrike" cap="none">
              <a:solidFill>
                <a:srgbClr val="000000"/>
              </a:solidFill>
              <a:latin typeface="Arial"/>
              <a:ea typeface="Arial"/>
              <a:cs typeface="Arial"/>
              <a:sym typeface="Arial"/>
            </a:endParaRPr>
          </a:p>
        </p:txBody>
      </p:sp>
      <p:sp>
        <p:nvSpPr>
          <p:cNvPr id="217" name="Google Shape;217;p21"/>
          <p:cNvSpPr/>
          <p:nvPr/>
        </p:nvSpPr>
        <p:spPr>
          <a:xfrm>
            <a:off x="5611830" y="6027750"/>
            <a:ext cx="1062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Multi</a:t>
            </a:r>
            <a:endParaRPr sz="1400" b="0" i="0" u="none" strike="noStrike" cap="none">
              <a:solidFill>
                <a:srgbClr val="000000"/>
              </a:solidFill>
              <a:latin typeface="Arial"/>
              <a:ea typeface="Arial"/>
              <a:cs typeface="Arial"/>
              <a:sym typeface="Arial"/>
            </a:endParaRPr>
          </a:p>
        </p:txBody>
      </p:sp>
      <p:sp>
        <p:nvSpPr>
          <p:cNvPr id="218" name="Google Shape;218;p21"/>
          <p:cNvSpPr/>
          <p:nvPr/>
        </p:nvSpPr>
        <p:spPr>
          <a:xfrm>
            <a:off x="7516832" y="6046800"/>
            <a:ext cx="1155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Multi</a:t>
            </a:r>
            <a:endParaRPr sz="1400" b="0" i="0" u="none" strike="noStrike" cap="none">
              <a:solidFill>
                <a:srgbClr val="000000"/>
              </a:solidFill>
              <a:latin typeface="Arial"/>
              <a:ea typeface="Arial"/>
              <a:cs typeface="Arial"/>
              <a:sym typeface="Arial"/>
            </a:endParaRPr>
          </a:p>
        </p:txBody>
      </p:sp>
      <p:sp>
        <p:nvSpPr>
          <p:cNvPr id="219" name="Google Shape;219;p21"/>
          <p:cNvSpPr/>
          <p:nvPr/>
        </p:nvSpPr>
        <p:spPr>
          <a:xfrm>
            <a:off x="1828800" y="3246438"/>
            <a:ext cx="728663"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Fully</a:t>
            </a:r>
            <a:endParaRPr sz="1400" b="0" i="0" u="none" strike="noStrike" cap="none">
              <a:solidFill>
                <a:srgbClr val="000000"/>
              </a:solidFill>
              <a:latin typeface="Arial"/>
              <a:ea typeface="Arial"/>
              <a:cs typeface="Arial"/>
              <a:sym typeface="Arial"/>
            </a:endParaRPr>
          </a:p>
        </p:txBody>
      </p:sp>
      <p:sp>
        <p:nvSpPr>
          <p:cNvPr id="220" name="Google Shape;220;p21"/>
          <p:cNvSpPr/>
          <p:nvPr/>
        </p:nvSpPr>
        <p:spPr>
          <a:xfrm>
            <a:off x="1828800" y="3779838"/>
            <a:ext cx="166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Deterministic</a:t>
            </a:r>
            <a:endParaRPr sz="1400" b="0" i="0" u="none" strike="noStrike" cap="none">
              <a:solidFill>
                <a:srgbClr val="000000"/>
              </a:solidFill>
              <a:latin typeface="Arial"/>
              <a:ea typeface="Arial"/>
              <a:cs typeface="Arial"/>
              <a:sym typeface="Arial"/>
            </a:endParaRPr>
          </a:p>
        </p:txBody>
      </p:sp>
      <p:sp>
        <p:nvSpPr>
          <p:cNvPr id="221" name="Google Shape;221;p21"/>
          <p:cNvSpPr/>
          <p:nvPr/>
        </p:nvSpPr>
        <p:spPr>
          <a:xfrm>
            <a:off x="1828800" y="4313238"/>
            <a:ext cx="11557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Episodic</a:t>
            </a:r>
            <a:endParaRPr sz="1400" b="0" i="0" u="none" strike="noStrike" cap="none">
              <a:solidFill>
                <a:srgbClr val="000000"/>
              </a:solidFill>
              <a:latin typeface="Arial"/>
              <a:ea typeface="Arial"/>
              <a:cs typeface="Arial"/>
              <a:sym typeface="Arial"/>
            </a:endParaRPr>
          </a:p>
        </p:txBody>
      </p:sp>
      <p:sp>
        <p:nvSpPr>
          <p:cNvPr id="222" name="Google Shape;222;p21"/>
          <p:cNvSpPr/>
          <p:nvPr/>
        </p:nvSpPr>
        <p:spPr>
          <a:xfrm>
            <a:off x="1828800" y="4884738"/>
            <a:ext cx="8255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Static</a:t>
            </a:r>
            <a:endParaRPr sz="1400" b="0" i="0" u="none" strike="noStrike" cap="none">
              <a:solidFill>
                <a:srgbClr val="000000"/>
              </a:solidFill>
              <a:latin typeface="Arial"/>
              <a:ea typeface="Arial"/>
              <a:cs typeface="Arial"/>
              <a:sym typeface="Arial"/>
            </a:endParaRPr>
          </a:p>
        </p:txBody>
      </p:sp>
      <p:sp>
        <p:nvSpPr>
          <p:cNvPr id="223" name="Google Shape;223;p21"/>
          <p:cNvSpPr/>
          <p:nvPr/>
        </p:nvSpPr>
        <p:spPr>
          <a:xfrm>
            <a:off x="1828800" y="5437188"/>
            <a:ext cx="112553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1400" b="0" i="0" u="none" strike="noStrike" cap="none">
              <a:solidFill>
                <a:srgbClr val="000000"/>
              </a:solidFill>
              <a:latin typeface="Arial"/>
              <a:ea typeface="Arial"/>
              <a:cs typeface="Arial"/>
              <a:sym typeface="Arial"/>
            </a:endParaRPr>
          </a:p>
        </p:txBody>
      </p:sp>
      <p:sp>
        <p:nvSpPr>
          <p:cNvPr id="224" name="Google Shape;224;p21"/>
          <p:cNvSpPr/>
          <p:nvPr/>
        </p:nvSpPr>
        <p:spPr>
          <a:xfrm>
            <a:off x="1828800" y="6027738"/>
            <a:ext cx="900113"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Single</a:t>
            </a:r>
            <a:endParaRPr sz="1400" b="0" i="0" u="none" strike="noStrike" cap="none">
              <a:solidFill>
                <a:srgbClr val="000000"/>
              </a:solidFill>
              <a:latin typeface="Arial"/>
              <a:ea typeface="Arial"/>
              <a:cs typeface="Arial"/>
              <a:sym typeface="Arial"/>
            </a:endParaRPr>
          </a:p>
        </p:txBody>
      </p:sp>
      <p:sp>
        <p:nvSpPr>
          <p:cNvPr id="225" name="Google Shape;225;p21"/>
          <p:cNvSpPr/>
          <p:nvPr/>
        </p:nvSpPr>
        <p:spPr>
          <a:xfrm>
            <a:off x="3733800" y="1710300"/>
            <a:ext cx="1498500" cy="57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6" name="Google Shape;226;p21"/>
          <p:cNvSpPr/>
          <p:nvPr/>
        </p:nvSpPr>
        <p:spPr>
          <a:xfrm>
            <a:off x="5624525" y="1710300"/>
            <a:ext cx="1386000" cy="57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7" name="Google Shape;227;p21"/>
          <p:cNvSpPr/>
          <p:nvPr/>
        </p:nvSpPr>
        <p:spPr>
          <a:xfrm>
            <a:off x="7308075" y="1802350"/>
            <a:ext cx="1743000" cy="51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8" name="Google Shape;228;p21"/>
          <p:cNvSpPr/>
          <p:nvPr/>
        </p:nvSpPr>
        <p:spPr>
          <a:xfrm>
            <a:off x="3746500" y="2286000"/>
            <a:ext cx="1439863"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Chess with</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a clock</a:t>
            </a:r>
            <a:endParaRPr sz="1400" b="0" i="0" u="none" strike="noStrike" cap="none">
              <a:solidFill>
                <a:srgbClr val="000000"/>
              </a:solidFill>
              <a:latin typeface="Arial"/>
              <a:ea typeface="Arial"/>
              <a:cs typeface="Arial"/>
              <a:sym typeface="Arial"/>
            </a:endParaRPr>
          </a:p>
        </p:txBody>
      </p:sp>
      <p:sp>
        <p:nvSpPr>
          <p:cNvPr id="229" name="Google Shape;229;p21"/>
          <p:cNvSpPr/>
          <p:nvPr/>
        </p:nvSpPr>
        <p:spPr>
          <a:xfrm>
            <a:off x="5575300" y="2286000"/>
            <a:ext cx="1198563"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Scrabble</a:t>
            </a:r>
            <a:endParaRPr sz="1400" b="0" i="0" u="none" strike="noStrike" cap="none">
              <a:solidFill>
                <a:srgbClr val="000000"/>
              </a:solidFill>
              <a:latin typeface="Arial"/>
              <a:ea typeface="Arial"/>
              <a:cs typeface="Arial"/>
              <a:sym typeface="Arial"/>
            </a:endParaRPr>
          </a:p>
        </p:txBody>
      </p:sp>
      <p:sp>
        <p:nvSpPr>
          <p:cNvPr id="230" name="Google Shape;230;p21"/>
          <p:cNvSpPr/>
          <p:nvPr/>
        </p:nvSpPr>
        <p:spPr>
          <a:xfrm>
            <a:off x="7480300" y="2286000"/>
            <a:ext cx="14700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Taxi driving</a:t>
            </a:r>
            <a:endParaRPr sz="1400" b="0" i="0" u="none" strike="noStrike" cap="none">
              <a:solidFill>
                <a:srgbClr val="000000"/>
              </a:solidFill>
              <a:latin typeface="Arial"/>
              <a:ea typeface="Arial"/>
              <a:cs typeface="Arial"/>
              <a:sym typeface="Arial"/>
            </a:endParaRPr>
          </a:p>
        </p:txBody>
      </p:sp>
      <p:sp>
        <p:nvSpPr>
          <p:cNvPr id="231" name="Google Shape;231;p21"/>
          <p:cNvSpPr/>
          <p:nvPr/>
        </p:nvSpPr>
        <p:spPr>
          <a:xfrm>
            <a:off x="1752600" y="2286000"/>
            <a:ext cx="16192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Word jumble</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solver</a:t>
            </a:r>
            <a:endParaRPr sz="1400" b="0" i="0" u="none" strike="noStrike" cap="none">
              <a:solidFill>
                <a:srgbClr val="000000"/>
              </a:solidFill>
              <a:latin typeface="Arial"/>
              <a:ea typeface="Arial"/>
              <a:cs typeface="Arial"/>
              <a:sym typeface="Arial"/>
            </a:endParaRPr>
          </a:p>
        </p:txBody>
      </p:sp>
      <p:sp>
        <p:nvSpPr>
          <p:cNvPr id="232" name="Google Shape;232;p21"/>
          <p:cNvSpPr/>
          <p:nvPr/>
        </p:nvSpPr>
        <p:spPr>
          <a:xfrm>
            <a:off x="1849450" y="1634050"/>
            <a:ext cx="1350900" cy="57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3"/>
              </a:solidFill>
              <a:latin typeface="Times New Roman"/>
              <a:ea typeface="Times New Roman"/>
              <a:cs typeface="Times New Roman"/>
              <a:sym typeface="Times New Roman"/>
            </a:endParaRPr>
          </a:p>
        </p:txBody>
      </p:sp>
      <p:sp>
        <p:nvSpPr>
          <p:cNvPr id="233" name="Google Shape;233;p21"/>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21</a:t>
            </a:f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0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1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1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268a6bc9bc_0_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Examples of different environments</a:t>
            </a:r>
            <a:endParaRPr/>
          </a:p>
        </p:txBody>
      </p:sp>
      <p:sp>
        <p:nvSpPr>
          <p:cNvPr id="240" name="Google Shape;240;g1268a6bc9bc_0_7"/>
          <p:cNvSpPr txBox="1">
            <a:spLocks noGrp="1"/>
          </p:cNvSpPr>
          <p:nvPr>
            <p:ph type="sldNum" idx="12"/>
          </p:nvPr>
        </p:nvSpPr>
        <p:spPr>
          <a:xfrm>
            <a:off x="0" y="1271588"/>
            <a:ext cx="533400" cy="244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22</a:t>
            </a:fld>
            <a:endParaRPr/>
          </a:p>
        </p:txBody>
      </p:sp>
      <p:pic>
        <p:nvPicPr>
          <p:cNvPr id="241" name="Google Shape;241;g1268a6bc9bc_0_7"/>
          <p:cNvPicPr preferRelativeResize="0"/>
          <p:nvPr/>
        </p:nvPicPr>
        <p:blipFill rotWithShape="1">
          <a:blip r:embed="rId3">
            <a:alphaModFix/>
          </a:blip>
          <a:srcRect t="9387"/>
          <a:stretch/>
        </p:blipFill>
        <p:spPr>
          <a:xfrm>
            <a:off x="320988" y="1656350"/>
            <a:ext cx="8502024" cy="502550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Environment Programs</a:t>
            </a:r>
            <a:endParaRPr/>
          </a:p>
        </p:txBody>
      </p:sp>
      <p:sp>
        <p:nvSpPr>
          <p:cNvPr id="247" name="Google Shape;247;p2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00000"/>
              </a:lnSpc>
              <a:spcBef>
                <a:spcPts val="0"/>
              </a:spcBef>
              <a:spcAft>
                <a:spcPts val="0"/>
              </a:spcAft>
              <a:buSzPts val="1440"/>
              <a:buChar char="●"/>
            </a:pPr>
            <a:r>
              <a:rPr lang="en-US" sz="2400"/>
              <a:t>Environment simulators for experiments with agents</a:t>
            </a:r>
            <a:endParaRPr/>
          </a:p>
          <a:p>
            <a:pPr marL="479425" lvl="1" indent="-204788" algn="just" rtl="0">
              <a:lnSpc>
                <a:spcPct val="100000"/>
              </a:lnSpc>
              <a:spcBef>
                <a:spcPts val="413"/>
              </a:spcBef>
              <a:spcAft>
                <a:spcPts val="0"/>
              </a:spcAft>
              <a:buSzPts val="1680"/>
              <a:buChar char="○"/>
            </a:pPr>
            <a:r>
              <a:rPr lang="en-US" sz="2400"/>
              <a:t>Gives a percept to an agent</a:t>
            </a:r>
            <a:endParaRPr/>
          </a:p>
          <a:p>
            <a:pPr marL="479425" lvl="1" indent="-204788" algn="just" rtl="0">
              <a:lnSpc>
                <a:spcPct val="100000"/>
              </a:lnSpc>
              <a:spcBef>
                <a:spcPts val="413"/>
              </a:spcBef>
              <a:spcAft>
                <a:spcPts val="0"/>
              </a:spcAft>
              <a:buSzPts val="1680"/>
              <a:buChar char="○"/>
            </a:pPr>
            <a:r>
              <a:rPr lang="en-US" sz="2400"/>
              <a:t>Receives an action</a:t>
            </a:r>
            <a:endParaRPr/>
          </a:p>
          <a:p>
            <a:pPr marL="479425" lvl="1" indent="-204788" algn="just" rtl="0">
              <a:lnSpc>
                <a:spcPct val="100000"/>
              </a:lnSpc>
              <a:spcBef>
                <a:spcPts val="413"/>
              </a:spcBef>
              <a:spcAft>
                <a:spcPts val="0"/>
              </a:spcAft>
              <a:buSzPts val="1680"/>
              <a:buChar char="○"/>
            </a:pPr>
            <a:r>
              <a:rPr lang="en-US" sz="2400"/>
              <a:t>Updates the environment</a:t>
            </a:r>
            <a:endParaRPr/>
          </a:p>
          <a:p>
            <a:pPr marL="914400" lvl="1" indent="-381000" algn="just" rtl="0">
              <a:lnSpc>
                <a:spcPct val="100000"/>
              </a:lnSpc>
              <a:spcBef>
                <a:spcPts val="0"/>
              </a:spcBef>
              <a:spcAft>
                <a:spcPts val="0"/>
              </a:spcAft>
              <a:buSzPts val="2400"/>
              <a:buChar char="○"/>
            </a:pPr>
            <a:endParaRPr sz="2400"/>
          </a:p>
          <a:p>
            <a:pPr marL="238125" lvl="0" indent="-238125" algn="just" rtl="0">
              <a:lnSpc>
                <a:spcPct val="100000"/>
              </a:lnSpc>
              <a:spcBef>
                <a:spcPts val="525"/>
              </a:spcBef>
              <a:spcAft>
                <a:spcPts val="0"/>
              </a:spcAft>
              <a:buSzPts val="1440"/>
              <a:buChar char="●"/>
            </a:pPr>
            <a:r>
              <a:rPr lang="en-US" sz="2400"/>
              <a:t>Often divided into environment classes for related tasks or types of agents.</a:t>
            </a:r>
            <a:endParaRPr/>
          </a:p>
          <a:p>
            <a:pPr marL="457200" lvl="0" indent="-381000" algn="just" rtl="0">
              <a:lnSpc>
                <a:spcPct val="100000"/>
              </a:lnSpc>
              <a:spcBef>
                <a:spcPts val="0"/>
              </a:spcBef>
              <a:spcAft>
                <a:spcPts val="0"/>
              </a:spcAft>
              <a:buSzPts val="2400"/>
              <a:buChar char="●"/>
            </a:pPr>
            <a:endParaRPr sz="2400"/>
          </a:p>
          <a:p>
            <a:pPr marL="238125" lvl="0" indent="-238125" algn="just" rtl="0">
              <a:lnSpc>
                <a:spcPct val="100000"/>
              </a:lnSpc>
              <a:spcBef>
                <a:spcPts val="525"/>
              </a:spcBef>
              <a:spcAft>
                <a:spcPts val="0"/>
              </a:spcAft>
              <a:buSzPts val="1440"/>
              <a:buChar char="●"/>
            </a:pPr>
            <a:r>
              <a:rPr lang="en-US" sz="2400"/>
              <a:t>Frequently provides mechanisms for measuring the performance of agents.</a:t>
            </a:r>
            <a:endParaRPr/>
          </a:p>
        </p:txBody>
      </p:sp>
      <p:sp>
        <p:nvSpPr>
          <p:cNvPr id="248" name="Google Shape;248;p22"/>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23</a:t>
            </a:fld>
            <a:endParaRPr sz="1200" b="1">
              <a:solidFill>
                <a:schemeClr val="dk2"/>
              </a:solidFill>
              <a:latin typeface="Times New Roman"/>
              <a:ea typeface="Times New Roman"/>
              <a:cs typeface="Times New Roman"/>
              <a:sym typeface="Times New Roman"/>
            </a:endParaRPr>
          </a:p>
        </p:txBody>
      </p:sp>
      <p:sp>
        <p:nvSpPr>
          <p:cNvPr id="249" name="Google Shape;249;p2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8AE4C3E7-0413-428E-8275-41C02B78C8F4}" type="datetime1">
              <a:rPr lang="en-US" smtClean="0"/>
              <a:t>1/11/2024</a:t>
            </a:fld>
            <a:endParaRPr/>
          </a:p>
        </p:txBody>
      </p:sp>
      <p:sp>
        <p:nvSpPr>
          <p:cNvPr id="250" name="Google Shape;250;p22"/>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From Percepts to Actions</a:t>
            </a:r>
            <a:endParaRPr/>
          </a:p>
        </p:txBody>
      </p:sp>
      <p:sp>
        <p:nvSpPr>
          <p:cNvPr id="256" name="Google Shape;256;p2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25425" algn="just" rtl="0">
              <a:lnSpc>
                <a:spcPct val="100000"/>
              </a:lnSpc>
              <a:spcBef>
                <a:spcPts val="0"/>
              </a:spcBef>
              <a:spcAft>
                <a:spcPts val="0"/>
              </a:spcAft>
              <a:buSzPts val="1240"/>
              <a:buChar char="●"/>
            </a:pPr>
            <a:r>
              <a:rPr lang="en-US" sz="2200"/>
              <a:t>If an agent only reacts to its percepts, a table can describe the mapping from percept sequences to actions.</a:t>
            </a:r>
            <a:endParaRPr sz="2200"/>
          </a:p>
          <a:p>
            <a:pPr marL="457200" lvl="0" indent="-368300" algn="just" rtl="0">
              <a:lnSpc>
                <a:spcPct val="100000"/>
              </a:lnSpc>
              <a:spcBef>
                <a:spcPts val="0"/>
              </a:spcBef>
              <a:spcAft>
                <a:spcPts val="0"/>
              </a:spcAft>
              <a:buSzPts val="2200"/>
              <a:buChar char="●"/>
            </a:pPr>
            <a:endParaRPr sz="2200"/>
          </a:p>
          <a:p>
            <a:pPr marL="479425" lvl="1" indent="-192088" algn="just" rtl="0">
              <a:lnSpc>
                <a:spcPct val="100000"/>
              </a:lnSpc>
              <a:spcBef>
                <a:spcPts val="413"/>
              </a:spcBef>
              <a:spcAft>
                <a:spcPts val="0"/>
              </a:spcAft>
              <a:buSzPts val="1480"/>
              <a:buChar char="○"/>
            </a:pPr>
            <a:r>
              <a:rPr lang="en-US" sz="2200"/>
              <a:t>Instead of a table, a simple function may also be used.</a:t>
            </a:r>
            <a:endParaRPr sz="2200"/>
          </a:p>
          <a:p>
            <a:pPr marL="914400" lvl="1" indent="-368300" algn="just" rtl="0">
              <a:lnSpc>
                <a:spcPct val="100000"/>
              </a:lnSpc>
              <a:spcBef>
                <a:spcPts val="0"/>
              </a:spcBef>
              <a:spcAft>
                <a:spcPts val="0"/>
              </a:spcAft>
              <a:buSzPts val="2200"/>
              <a:buChar char="○"/>
            </a:pPr>
            <a:endParaRPr sz="2200"/>
          </a:p>
          <a:p>
            <a:pPr marL="479425" lvl="1" indent="-192088" algn="just" rtl="0">
              <a:lnSpc>
                <a:spcPct val="100000"/>
              </a:lnSpc>
              <a:spcBef>
                <a:spcPts val="413"/>
              </a:spcBef>
              <a:spcAft>
                <a:spcPts val="0"/>
              </a:spcAft>
              <a:buSzPts val="1480"/>
              <a:buChar char="○"/>
            </a:pPr>
            <a:r>
              <a:rPr lang="en-US" sz="2200"/>
              <a:t>Can be conveniently used to describe simple agents that solve well-defined problems in a well-defined environment.</a:t>
            </a:r>
            <a:endParaRPr sz="2200"/>
          </a:p>
          <a:p>
            <a:pPr marL="914400" lvl="1" indent="-368300" algn="just" rtl="0">
              <a:lnSpc>
                <a:spcPct val="100000"/>
              </a:lnSpc>
              <a:spcBef>
                <a:spcPts val="0"/>
              </a:spcBef>
              <a:spcAft>
                <a:spcPts val="0"/>
              </a:spcAft>
              <a:buSzPts val="2200"/>
              <a:buChar char="○"/>
            </a:pPr>
            <a:endParaRPr sz="2200"/>
          </a:p>
          <a:p>
            <a:pPr marL="685800" lvl="2" indent="-158750" algn="just" rtl="0">
              <a:lnSpc>
                <a:spcPct val="100000"/>
              </a:lnSpc>
              <a:spcBef>
                <a:spcPts val="375"/>
              </a:spcBef>
              <a:spcAft>
                <a:spcPts val="0"/>
              </a:spcAft>
              <a:buSzPts val="1600"/>
              <a:buChar char="■"/>
            </a:pPr>
            <a:r>
              <a:rPr lang="en-US" sz="2200"/>
              <a:t>E.G. Calculation of mathematical functions</a:t>
            </a:r>
            <a:endParaRPr sz="2200"/>
          </a:p>
        </p:txBody>
      </p:sp>
      <p:sp>
        <p:nvSpPr>
          <p:cNvPr id="257" name="Google Shape;257;p23"/>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24</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Agent or Program</a:t>
            </a:r>
            <a:endParaRPr/>
          </a:p>
        </p:txBody>
      </p:sp>
      <p:sp>
        <p:nvSpPr>
          <p:cNvPr id="263" name="Google Shape;263;p2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411480" lvl="0" indent="-238125" algn="just" rtl="0">
              <a:lnSpc>
                <a:spcPct val="100000"/>
              </a:lnSpc>
              <a:spcBef>
                <a:spcPts val="0"/>
              </a:spcBef>
              <a:spcAft>
                <a:spcPts val="0"/>
              </a:spcAft>
              <a:buSzPts val="1440"/>
              <a:buFont typeface="Noto Sans Symbols"/>
              <a:buChar char="▪"/>
            </a:pPr>
            <a:r>
              <a:rPr lang="en-US" sz="2400"/>
              <a:t>Our criteria so far seem to apply equally well to software agents and to regular programs</a:t>
            </a:r>
            <a:endParaRPr/>
          </a:p>
          <a:p>
            <a:pPr marL="411480" lvl="0" indent="-238125" algn="just" rtl="0">
              <a:lnSpc>
                <a:spcPct val="100000"/>
              </a:lnSpc>
              <a:spcBef>
                <a:spcPts val="525"/>
              </a:spcBef>
              <a:spcAft>
                <a:spcPts val="0"/>
              </a:spcAft>
              <a:buSzPts val="1440"/>
              <a:buFont typeface="Noto Sans Symbols"/>
              <a:buChar char="▪"/>
            </a:pPr>
            <a:r>
              <a:rPr lang="en-US" sz="2400"/>
              <a:t>Autonomy</a:t>
            </a:r>
            <a:endParaRPr/>
          </a:p>
          <a:p>
            <a:pPr marL="993076" lvl="1" indent="-457200" algn="just" rtl="0">
              <a:lnSpc>
                <a:spcPct val="100000"/>
              </a:lnSpc>
              <a:spcBef>
                <a:spcPts val="413"/>
              </a:spcBef>
              <a:spcAft>
                <a:spcPts val="0"/>
              </a:spcAft>
              <a:buSzPts val="1680"/>
              <a:buFont typeface="Arial"/>
              <a:buAutoNum type="arabicPeriod"/>
            </a:pPr>
            <a:r>
              <a:rPr lang="en-US" sz="2400">
                <a:solidFill>
                  <a:srgbClr val="2F5496"/>
                </a:solidFill>
              </a:rPr>
              <a:t>Agents solve tasks largely independently</a:t>
            </a:r>
            <a:endParaRPr/>
          </a:p>
          <a:p>
            <a:pPr marL="993076" lvl="1" indent="-457200" algn="just" rtl="0">
              <a:lnSpc>
                <a:spcPct val="100000"/>
              </a:lnSpc>
              <a:spcBef>
                <a:spcPts val="413"/>
              </a:spcBef>
              <a:spcAft>
                <a:spcPts val="0"/>
              </a:spcAft>
              <a:buSzPts val="1680"/>
              <a:buFont typeface="Arial"/>
              <a:buAutoNum type="arabicPeriod"/>
            </a:pPr>
            <a:r>
              <a:rPr lang="en-US" sz="2400">
                <a:solidFill>
                  <a:srgbClr val="2F5496"/>
                </a:solidFill>
              </a:rPr>
              <a:t>Programs depend on users or other programs for “guidance”</a:t>
            </a:r>
            <a:endParaRPr/>
          </a:p>
          <a:p>
            <a:pPr marL="993076" lvl="1" indent="-457200" algn="just" rtl="0">
              <a:lnSpc>
                <a:spcPct val="100000"/>
              </a:lnSpc>
              <a:spcBef>
                <a:spcPts val="413"/>
              </a:spcBef>
              <a:spcAft>
                <a:spcPts val="0"/>
              </a:spcAft>
              <a:buSzPts val="1680"/>
              <a:buFont typeface="Arial"/>
              <a:buAutoNum type="arabicPeriod"/>
            </a:pPr>
            <a:r>
              <a:rPr lang="en-US" sz="2400">
                <a:solidFill>
                  <a:srgbClr val="2F5496"/>
                </a:solidFill>
              </a:rPr>
              <a:t>Autonomous systems base their actions on their own experience and knowledge</a:t>
            </a:r>
            <a:endParaRPr/>
          </a:p>
          <a:p>
            <a:pPr marL="993076" lvl="1" indent="-457200" algn="just" rtl="0">
              <a:lnSpc>
                <a:spcPct val="100000"/>
              </a:lnSpc>
              <a:spcBef>
                <a:spcPts val="413"/>
              </a:spcBef>
              <a:spcAft>
                <a:spcPts val="0"/>
              </a:spcAft>
              <a:buSzPts val="1680"/>
              <a:buFont typeface="Arial"/>
              <a:buAutoNum type="arabicPeriod"/>
            </a:pPr>
            <a:r>
              <a:rPr lang="en-US" sz="2400">
                <a:solidFill>
                  <a:srgbClr val="2F5496"/>
                </a:solidFill>
              </a:rPr>
              <a:t>Requires initial knowledge together with the ability to learn</a:t>
            </a:r>
            <a:endParaRPr/>
          </a:p>
          <a:p>
            <a:pPr marL="993076" lvl="1" indent="-457200" algn="just" rtl="0">
              <a:lnSpc>
                <a:spcPct val="100000"/>
              </a:lnSpc>
              <a:spcBef>
                <a:spcPts val="413"/>
              </a:spcBef>
              <a:spcAft>
                <a:spcPts val="0"/>
              </a:spcAft>
              <a:buSzPts val="1680"/>
              <a:buFont typeface="Arial"/>
              <a:buAutoNum type="arabicPeriod"/>
            </a:pPr>
            <a:r>
              <a:rPr lang="en-US" sz="2400">
                <a:solidFill>
                  <a:srgbClr val="2F5496"/>
                </a:solidFill>
              </a:rPr>
              <a:t>Provides flexibility for more complex tasks</a:t>
            </a:r>
            <a:endParaRPr sz="2400">
              <a:solidFill>
                <a:srgbClr val="2F5496"/>
              </a:solidFill>
            </a:endParaRPr>
          </a:p>
        </p:txBody>
      </p:sp>
      <p:sp>
        <p:nvSpPr>
          <p:cNvPr id="264" name="Google Shape;264;p24"/>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25</a:t>
            </a:fld>
            <a:endParaRPr sz="1200" b="1">
              <a:solidFill>
                <a:schemeClr val="dk2"/>
              </a:solidFill>
              <a:latin typeface="Times New Roman"/>
              <a:ea typeface="Times New Roman"/>
              <a:cs typeface="Times New Roman"/>
              <a:sym typeface="Times New Roman"/>
            </a:endParaRPr>
          </a:p>
        </p:txBody>
      </p:sp>
      <p:sp>
        <p:nvSpPr>
          <p:cNvPr id="265" name="Google Shape;265;p2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F113D83B-874A-4BDB-A2DC-47A2A4728584}" type="datetime1">
              <a:rPr lang="en-US" smtClean="0"/>
              <a:t>1/11/2024</a:t>
            </a:fld>
            <a:endParaRPr/>
          </a:p>
        </p:txBody>
      </p:sp>
      <p:sp>
        <p:nvSpPr>
          <p:cNvPr id="266" name="Google Shape;266;p24"/>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Structure of Intelligent Agents</a:t>
            </a:r>
            <a:endParaRPr/>
          </a:p>
        </p:txBody>
      </p:sp>
      <p:sp>
        <p:nvSpPr>
          <p:cNvPr id="272" name="Google Shape;272;p2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411480" lvl="0" indent="-238125" algn="just" rtl="0">
              <a:lnSpc>
                <a:spcPct val="90000"/>
              </a:lnSpc>
              <a:spcBef>
                <a:spcPts val="0"/>
              </a:spcBef>
              <a:spcAft>
                <a:spcPts val="0"/>
              </a:spcAft>
              <a:buSzPts val="1440"/>
              <a:buFont typeface="Noto Sans Symbols"/>
              <a:buChar char="●"/>
            </a:pPr>
            <a:r>
              <a:rPr lang="en-US" sz="2400">
                <a:solidFill>
                  <a:schemeClr val="lt1"/>
                </a:solidFill>
              </a:rPr>
              <a:t>A</a:t>
            </a:r>
            <a:r>
              <a:rPr lang="en-US" sz="2400">
                <a:solidFill>
                  <a:schemeClr val="lt2"/>
                </a:solidFill>
              </a:rPr>
              <a:t>gent = Architecture + Program</a:t>
            </a:r>
            <a:endParaRPr>
              <a:solidFill>
                <a:schemeClr val="lt2"/>
              </a:solidFill>
            </a:endParaRPr>
          </a:p>
          <a:p>
            <a:pPr marL="411480" lvl="0" indent="-238125" algn="just" rtl="0">
              <a:lnSpc>
                <a:spcPct val="90000"/>
              </a:lnSpc>
              <a:spcBef>
                <a:spcPts val="525"/>
              </a:spcBef>
              <a:spcAft>
                <a:spcPts val="0"/>
              </a:spcAft>
              <a:buClr>
                <a:schemeClr val="lt2"/>
              </a:buClr>
              <a:buSzPts val="1440"/>
              <a:buFont typeface="Noto Sans Symbols"/>
              <a:buChar char="●"/>
            </a:pPr>
            <a:r>
              <a:rPr lang="en-US" sz="2400">
                <a:solidFill>
                  <a:schemeClr val="lt2"/>
                </a:solidFill>
              </a:rPr>
              <a:t>architecture</a:t>
            </a:r>
            <a:endParaRPr>
              <a:solidFill>
                <a:schemeClr val="lt2"/>
              </a:solidFill>
            </a:endParaRPr>
          </a:p>
          <a:p>
            <a:pPr marL="740664" lvl="1" indent="-204787" algn="just" rtl="0">
              <a:lnSpc>
                <a:spcPct val="90000"/>
              </a:lnSpc>
              <a:spcBef>
                <a:spcPts val="413"/>
              </a:spcBef>
              <a:spcAft>
                <a:spcPts val="0"/>
              </a:spcAft>
              <a:buClr>
                <a:schemeClr val="lt2"/>
              </a:buClr>
              <a:buSzPts val="1680"/>
              <a:buFont typeface="Noto Sans Symbols"/>
              <a:buChar char="○"/>
            </a:pPr>
            <a:r>
              <a:rPr lang="en-US" sz="2400">
                <a:solidFill>
                  <a:schemeClr val="lt2"/>
                </a:solidFill>
              </a:rPr>
              <a:t>operating platform of the agent</a:t>
            </a:r>
            <a:endParaRPr>
              <a:solidFill>
                <a:schemeClr val="lt2"/>
              </a:solidFill>
            </a:endParaRPr>
          </a:p>
          <a:p>
            <a:pPr marL="996696" lvl="2" indent="-171450" algn="just" rtl="0">
              <a:lnSpc>
                <a:spcPct val="90000"/>
              </a:lnSpc>
              <a:spcBef>
                <a:spcPts val="375"/>
              </a:spcBef>
              <a:spcAft>
                <a:spcPts val="0"/>
              </a:spcAft>
              <a:buClr>
                <a:schemeClr val="lt2"/>
              </a:buClr>
              <a:buSzPts val="1800"/>
              <a:buFont typeface="Noto Sans Symbols"/>
              <a:buChar char="■"/>
            </a:pPr>
            <a:r>
              <a:rPr lang="en-US" sz="2400">
                <a:solidFill>
                  <a:schemeClr val="lt2"/>
                </a:solidFill>
              </a:rPr>
              <a:t>computer system, specific hardware, possibly OS functions</a:t>
            </a:r>
            <a:endParaRPr>
              <a:solidFill>
                <a:schemeClr val="lt2"/>
              </a:solidFill>
            </a:endParaRPr>
          </a:p>
          <a:p>
            <a:pPr marL="411480" lvl="0" indent="-238125" algn="just" rtl="0">
              <a:lnSpc>
                <a:spcPct val="90000"/>
              </a:lnSpc>
              <a:spcBef>
                <a:spcPts val="525"/>
              </a:spcBef>
              <a:spcAft>
                <a:spcPts val="0"/>
              </a:spcAft>
              <a:buClr>
                <a:schemeClr val="lt2"/>
              </a:buClr>
              <a:buSzPts val="1440"/>
              <a:buFont typeface="Noto Sans Symbols"/>
              <a:buChar char="●"/>
            </a:pPr>
            <a:r>
              <a:rPr lang="en-US" sz="2400">
                <a:solidFill>
                  <a:schemeClr val="lt2"/>
                </a:solidFill>
              </a:rPr>
              <a:t>program</a:t>
            </a:r>
            <a:endParaRPr>
              <a:solidFill>
                <a:schemeClr val="lt2"/>
              </a:solidFill>
            </a:endParaRPr>
          </a:p>
          <a:p>
            <a:pPr marL="740664" lvl="1" indent="-204787" algn="just" rtl="0">
              <a:lnSpc>
                <a:spcPct val="90000"/>
              </a:lnSpc>
              <a:spcBef>
                <a:spcPts val="413"/>
              </a:spcBef>
              <a:spcAft>
                <a:spcPts val="0"/>
              </a:spcAft>
              <a:buClr>
                <a:schemeClr val="lt2"/>
              </a:buClr>
              <a:buSzPts val="1680"/>
              <a:buFont typeface="Noto Sans Symbols"/>
              <a:buChar char="○"/>
            </a:pPr>
            <a:r>
              <a:rPr lang="en-US" sz="2400">
                <a:solidFill>
                  <a:schemeClr val="lt2"/>
                </a:solidFill>
              </a:rPr>
              <a:t>function that implements the mapping from percepts to actions</a:t>
            </a:r>
            <a:endParaRPr>
              <a:solidFill>
                <a:schemeClr val="lt2"/>
              </a:solidFill>
            </a:endParaRPr>
          </a:p>
          <a:p>
            <a:pPr marL="914400" lvl="1" indent="-381000" algn="just" rtl="0">
              <a:lnSpc>
                <a:spcPct val="90000"/>
              </a:lnSpc>
              <a:spcBef>
                <a:spcPts val="0"/>
              </a:spcBef>
              <a:spcAft>
                <a:spcPts val="0"/>
              </a:spcAft>
              <a:buClr>
                <a:schemeClr val="lt2"/>
              </a:buClr>
              <a:buSzPts val="2400"/>
              <a:buChar char="○"/>
            </a:pPr>
            <a:endParaRPr sz="2400">
              <a:solidFill>
                <a:schemeClr val="lt2"/>
              </a:solidFill>
            </a:endParaRPr>
          </a:p>
          <a:p>
            <a:pPr marL="914400" lvl="1" indent="-381000" algn="just" rtl="0">
              <a:lnSpc>
                <a:spcPct val="90000"/>
              </a:lnSpc>
              <a:spcBef>
                <a:spcPts val="0"/>
              </a:spcBef>
              <a:spcAft>
                <a:spcPts val="0"/>
              </a:spcAft>
              <a:buClr>
                <a:schemeClr val="lt2"/>
              </a:buClr>
              <a:buSzPts val="2400"/>
              <a:buChar char="○"/>
            </a:pPr>
            <a:endParaRPr sz="2400">
              <a:solidFill>
                <a:schemeClr val="lt2"/>
              </a:solidFill>
            </a:endParaRPr>
          </a:p>
          <a:p>
            <a:pPr marL="914400" lvl="1" indent="-381000" algn="just" rtl="0">
              <a:lnSpc>
                <a:spcPct val="90000"/>
              </a:lnSpc>
              <a:spcBef>
                <a:spcPts val="0"/>
              </a:spcBef>
              <a:spcAft>
                <a:spcPts val="0"/>
              </a:spcAft>
              <a:buClr>
                <a:schemeClr val="lt2"/>
              </a:buClr>
              <a:buSzPts val="2400"/>
              <a:buChar char="○"/>
            </a:pPr>
            <a:r>
              <a:rPr lang="en-US" sz="2400">
                <a:solidFill>
                  <a:schemeClr val="lt2"/>
                </a:solidFill>
              </a:rPr>
              <a:t>emphasis in this course is on the </a:t>
            </a:r>
            <a:r>
              <a:rPr lang="en-US" sz="2400" i="1">
                <a:solidFill>
                  <a:schemeClr val="lt2"/>
                </a:solidFill>
              </a:rPr>
              <a:t>program</a:t>
            </a:r>
            <a:r>
              <a:rPr lang="en-US" sz="2400">
                <a:solidFill>
                  <a:schemeClr val="lt2"/>
                </a:solidFill>
              </a:rPr>
              <a:t> aspect, not on the </a:t>
            </a:r>
            <a:r>
              <a:rPr lang="en-US" sz="2400" i="1">
                <a:solidFill>
                  <a:schemeClr val="lt2"/>
                </a:solidFill>
              </a:rPr>
              <a:t>architecture</a:t>
            </a:r>
            <a:endParaRPr sz="2400">
              <a:solidFill>
                <a:schemeClr val="lt2"/>
              </a:solidFill>
            </a:endParaRPr>
          </a:p>
        </p:txBody>
      </p:sp>
      <p:sp>
        <p:nvSpPr>
          <p:cNvPr id="273" name="Google Shape;273;p25"/>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26</a:t>
            </a:fld>
            <a:endParaRPr sz="1200" b="1">
              <a:solidFill>
                <a:schemeClr val="dk2"/>
              </a:solidFill>
              <a:latin typeface="Times New Roman"/>
              <a:ea typeface="Times New Roman"/>
              <a:cs typeface="Times New Roman"/>
              <a:sym typeface="Times New Roman"/>
            </a:endParaRPr>
          </a:p>
        </p:txBody>
      </p:sp>
      <p:sp>
        <p:nvSpPr>
          <p:cNvPr id="274" name="Google Shape;274;p2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F16ED05-3A3E-403B-B5AF-AF655E49A4B6}" type="datetime1">
              <a:rPr lang="en-US" smtClean="0"/>
              <a:t>1/11/2024</a:t>
            </a:fld>
            <a:endParaRPr/>
          </a:p>
        </p:txBody>
      </p:sp>
      <p:sp>
        <p:nvSpPr>
          <p:cNvPr id="275" name="Google Shape;275;p25"/>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Software Agents</a:t>
            </a:r>
            <a:endParaRPr/>
          </a:p>
        </p:txBody>
      </p:sp>
      <p:sp>
        <p:nvSpPr>
          <p:cNvPr id="281" name="Google Shape;281;p2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lnSpcReduction="10000"/>
          </a:bodyPr>
          <a:lstStyle/>
          <a:p>
            <a:pPr marL="411480" lvl="0" indent="-238125" algn="just" rtl="0">
              <a:lnSpc>
                <a:spcPct val="100000"/>
              </a:lnSpc>
              <a:spcBef>
                <a:spcPts val="0"/>
              </a:spcBef>
              <a:spcAft>
                <a:spcPts val="0"/>
              </a:spcAft>
              <a:buSzPts val="1440"/>
              <a:buFont typeface="Noto Sans Symbols"/>
              <a:buChar char="●"/>
            </a:pPr>
            <a:r>
              <a:rPr lang="en-US" sz="2400"/>
              <a:t>Also referred to as “softbots”</a:t>
            </a:r>
            <a:endParaRPr/>
          </a:p>
          <a:p>
            <a:pPr marL="411480" lvl="0" indent="-238125" algn="just" rtl="0">
              <a:lnSpc>
                <a:spcPct val="100000"/>
              </a:lnSpc>
              <a:spcBef>
                <a:spcPts val="525"/>
              </a:spcBef>
              <a:spcAft>
                <a:spcPts val="0"/>
              </a:spcAft>
              <a:buSzPts val="1440"/>
              <a:buFont typeface="Noto Sans Symbols"/>
              <a:buChar char="●"/>
            </a:pPr>
            <a:r>
              <a:rPr lang="en-US" sz="2400"/>
              <a:t>Live in artificial environments where computers and networks provide the infrastructure</a:t>
            </a:r>
            <a:endParaRPr/>
          </a:p>
          <a:p>
            <a:pPr marL="411480" lvl="0" indent="-238125" algn="just" rtl="0">
              <a:lnSpc>
                <a:spcPct val="100000"/>
              </a:lnSpc>
              <a:spcBef>
                <a:spcPts val="525"/>
              </a:spcBef>
              <a:spcAft>
                <a:spcPts val="0"/>
              </a:spcAft>
              <a:buSzPts val="1440"/>
              <a:buFont typeface="Noto Sans Symbols"/>
              <a:buChar char="●"/>
            </a:pPr>
            <a:r>
              <a:rPr lang="en-US" sz="2400"/>
              <a:t>May be very complex with strong requirements on the agent</a:t>
            </a:r>
            <a:endParaRPr/>
          </a:p>
          <a:p>
            <a:pPr marL="740664" lvl="1" indent="-204787" algn="just" rtl="0">
              <a:lnSpc>
                <a:spcPct val="100000"/>
              </a:lnSpc>
              <a:spcBef>
                <a:spcPts val="413"/>
              </a:spcBef>
              <a:spcAft>
                <a:spcPts val="0"/>
              </a:spcAft>
              <a:buSzPts val="1680"/>
              <a:buFont typeface="Noto Sans Symbols"/>
              <a:buChar char="○"/>
            </a:pPr>
            <a:r>
              <a:rPr lang="en-US" sz="2400">
                <a:solidFill>
                  <a:srgbClr val="2E75B5"/>
                </a:solidFill>
              </a:rPr>
              <a:t>World wide web, real-time constraints, </a:t>
            </a:r>
            <a:endParaRPr/>
          </a:p>
          <a:p>
            <a:pPr marL="411480" lvl="0" indent="-238125" algn="just" rtl="0">
              <a:lnSpc>
                <a:spcPct val="100000"/>
              </a:lnSpc>
              <a:spcBef>
                <a:spcPts val="525"/>
              </a:spcBef>
              <a:spcAft>
                <a:spcPts val="0"/>
              </a:spcAft>
              <a:buSzPts val="1440"/>
              <a:buFont typeface="Noto Sans Symbols"/>
              <a:buChar char="●"/>
            </a:pPr>
            <a:r>
              <a:rPr lang="en-US" sz="2400"/>
              <a:t>Natural and artificial environments may be merged</a:t>
            </a:r>
            <a:endParaRPr/>
          </a:p>
          <a:p>
            <a:pPr marL="740664" lvl="1" indent="-204787" algn="just" rtl="0">
              <a:lnSpc>
                <a:spcPct val="100000"/>
              </a:lnSpc>
              <a:spcBef>
                <a:spcPts val="413"/>
              </a:spcBef>
              <a:spcAft>
                <a:spcPts val="0"/>
              </a:spcAft>
              <a:buSzPts val="1680"/>
              <a:buFont typeface="Noto Sans Symbols"/>
              <a:buChar char="○"/>
            </a:pPr>
            <a:r>
              <a:rPr lang="en-US" sz="2400">
                <a:solidFill>
                  <a:srgbClr val="2E75B5"/>
                </a:solidFill>
              </a:rPr>
              <a:t>User interaction</a:t>
            </a:r>
            <a:endParaRPr/>
          </a:p>
          <a:p>
            <a:pPr marL="740664" lvl="1" indent="-204787" algn="just" rtl="0">
              <a:lnSpc>
                <a:spcPct val="100000"/>
              </a:lnSpc>
              <a:spcBef>
                <a:spcPts val="413"/>
              </a:spcBef>
              <a:spcAft>
                <a:spcPts val="0"/>
              </a:spcAft>
              <a:buSzPts val="1680"/>
              <a:buFont typeface="Noto Sans Symbols"/>
              <a:buChar char="○"/>
            </a:pPr>
            <a:r>
              <a:rPr lang="en-US" sz="2400">
                <a:solidFill>
                  <a:srgbClr val="2E75B5"/>
                </a:solidFill>
              </a:rPr>
              <a:t>Sensors and actuators in the real world</a:t>
            </a:r>
            <a:endParaRPr/>
          </a:p>
          <a:p>
            <a:pPr marL="996696" lvl="2" indent="-171450" algn="just" rtl="0">
              <a:lnSpc>
                <a:spcPct val="100000"/>
              </a:lnSpc>
              <a:spcBef>
                <a:spcPts val="375"/>
              </a:spcBef>
              <a:spcAft>
                <a:spcPts val="0"/>
              </a:spcAft>
              <a:buSzPts val="1800"/>
              <a:buFont typeface="Noto Sans Symbols"/>
              <a:buChar char="■"/>
            </a:pPr>
            <a:r>
              <a:rPr lang="en-US" sz="2400"/>
              <a:t>Camera, temperature, arms, wheels, etc. </a:t>
            </a:r>
            <a:endParaRPr sz="2400"/>
          </a:p>
        </p:txBody>
      </p:sp>
      <p:sp>
        <p:nvSpPr>
          <p:cNvPr id="282" name="Google Shape;282;p26"/>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27</a:t>
            </a:fld>
            <a:endParaRPr sz="1200" b="1">
              <a:solidFill>
                <a:schemeClr val="dk2"/>
              </a:solidFill>
              <a:latin typeface="Times New Roman"/>
              <a:ea typeface="Times New Roman"/>
              <a:cs typeface="Times New Roman"/>
              <a:sym typeface="Times New Roman"/>
            </a:endParaRPr>
          </a:p>
        </p:txBody>
      </p:sp>
      <p:sp>
        <p:nvSpPr>
          <p:cNvPr id="283" name="Google Shape;283;p2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A185591A-2A9E-45E4-A147-75529E5CE722}" type="datetime1">
              <a:rPr lang="en-US" smtClean="0"/>
              <a:t>1/11/2024</a:t>
            </a:fld>
            <a:endParaRPr/>
          </a:p>
        </p:txBody>
      </p:sp>
      <p:sp>
        <p:nvSpPr>
          <p:cNvPr id="284" name="Google Shape;284;p26"/>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6842"/>
              <a:buNone/>
            </a:pPr>
            <a:r>
              <a:rPr lang="en-US">
                <a:solidFill>
                  <a:srgbClr val="30517D"/>
                </a:solidFill>
              </a:rPr>
              <a:t>PEAS description of task environments</a:t>
            </a:r>
            <a:endParaRPr>
              <a:solidFill>
                <a:srgbClr val="30517D"/>
              </a:solidFill>
            </a:endParaRPr>
          </a:p>
        </p:txBody>
      </p:sp>
      <p:sp>
        <p:nvSpPr>
          <p:cNvPr id="290" name="Google Shape;290;p2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260"/>
              <a:buFont typeface="Noto Sans Symbols"/>
              <a:buNone/>
            </a:pPr>
            <a:endParaRPr b="1">
              <a:solidFill>
                <a:schemeClr val="accent1"/>
              </a:solidFill>
            </a:endParaRPr>
          </a:p>
          <a:p>
            <a:pPr marL="238125" lvl="0" indent="-238125" algn="l" rtl="0">
              <a:lnSpc>
                <a:spcPct val="100000"/>
              </a:lnSpc>
              <a:spcBef>
                <a:spcPts val="525"/>
              </a:spcBef>
              <a:spcAft>
                <a:spcPts val="0"/>
              </a:spcAft>
              <a:buSzPts val="1260"/>
              <a:buFont typeface="Noto Sans Symbols"/>
              <a:buNone/>
            </a:pPr>
            <a:endParaRPr b="1">
              <a:solidFill>
                <a:schemeClr val="accent1"/>
              </a:solidFill>
            </a:endParaRPr>
          </a:p>
          <a:p>
            <a:pPr marL="238125" lvl="0" indent="-238125" algn="l" rtl="0">
              <a:lnSpc>
                <a:spcPct val="100000"/>
              </a:lnSpc>
              <a:spcBef>
                <a:spcPts val="525"/>
              </a:spcBef>
              <a:spcAft>
                <a:spcPts val="0"/>
              </a:spcAft>
              <a:buSzPts val="1260"/>
              <a:buFont typeface="Noto Sans Symbols"/>
              <a:buNone/>
            </a:pPr>
            <a:r>
              <a:rPr lang="en-US" b="1">
                <a:solidFill>
                  <a:schemeClr val="accent1"/>
                </a:solidFill>
              </a:rPr>
              <a:t>P</a:t>
            </a:r>
            <a:r>
              <a:rPr lang="en-US" b="1">
                <a:solidFill>
                  <a:schemeClr val="accent2"/>
                </a:solidFill>
              </a:rPr>
              <a:t>erformance measures</a:t>
            </a:r>
            <a:endParaRPr/>
          </a:p>
          <a:p>
            <a:pPr marL="238125" lvl="0" indent="-238125" algn="l" rtl="0">
              <a:lnSpc>
                <a:spcPct val="100000"/>
              </a:lnSpc>
              <a:spcBef>
                <a:spcPts val="525"/>
              </a:spcBef>
              <a:spcAft>
                <a:spcPts val="0"/>
              </a:spcAft>
              <a:buSzPts val="1260"/>
              <a:buFont typeface="Noto Sans Symbols"/>
              <a:buNone/>
            </a:pPr>
            <a:endParaRPr b="1">
              <a:solidFill>
                <a:schemeClr val="accent2"/>
              </a:solidFill>
            </a:endParaRPr>
          </a:p>
          <a:p>
            <a:pPr marL="238125" lvl="0" indent="-238125" algn="l" rtl="0">
              <a:lnSpc>
                <a:spcPct val="100000"/>
              </a:lnSpc>
              <a:spcBef>
                <a:spcPts val="525"/>
              </a:spcBef>
              <a:spcAft>
                <a:spcPts val="0"/>
              </a:spcAft>
              <a:buSzPts val="1260"/>
              <a:buFont typeface="Noto Sans Symbols"/>
              <a:buNone/>
            </a:pPr>
            <a:r>
              <a:rPr lang="en-US" b="1">
                <a:solidFill>
                  <a:schemeClr val="accent1"/>
                </a:solidFill>
              </a:rPr>
              <a:t>E</a:t>
            </a:r>
            <a:r>
              <a:rPr lang="en-US" b="1">
                <a:solidFill>
                  <a:schemeClr val="accent2"/>
                </a:solidFill>
              </a:rPr>
              <a:t>nvironment</a:t>
            </a:r>
            <a:endParaRPr/>
          </a:p>
          <a:p>
            <a:pPr marL="238125" lvl="0" indent="-238125" algn="l" rtl="0">
              <a:lnSpc>
                <a:spcPct val="100000"/>
              </a:lnSpc>
              <a:spcBef>
                <a:spcPts val="525"/>
              </a:spcBef>
              <a:spcAft>
                <a:spcPts val="0"/>
              </a:spcAft>
              <a:buSzPts val="1260"/>
              <a:buFont typeface="Noto Sans Symbols"/>
              <a:buNone/>
            </a:pPr>
            <a:endParaRPr b="1">
              <a:solidFill>
                <a:schemeClr val="accent2"/>
              </a:solidFill>
            </a:endParaRPr>
          </a:p>
          <a:p>
            <a:pPr marL="238125" lvl="0" indent="-238125" algn="l" rtl="0">
              <a:lnSpc>
                <a:spcPct val="100000"/>
              </a:lnSpc>
              <a:spcBef>
                <a:spcPts val="525"/>
              </a:spcBef>
              <a:spcAft>
                <a:spcPts val="0"/>
              </a:spcAft>
              <a:buSzPts val="1260"/>
              <a:buFont typeface="Noto Sans Symbols"/>
              <a:buNone/>
            </a:pPr>
            <a:r>
              <a:rPr lang="en-US" b="1">
                <a:solidFill>
                  <a:schemeClr val="accent1"/>
                </a:solidFill>
              </a:rPr>
              <a:t>A</a:t>
            </a:r>
            <a:r>
              <a:rPr lang="en-US" b="1">
                <a:solidFill>
                  <a:schemeClr val="accent2"/>
                </a:solidFill>
              </a:rPr>
              <a:t>ctuators</a:t>
            </a:r>
            <a:endParaRPr/>
          </a:p>
          <a:p>
            <a:pPr marL="238125" lvl="0" indent="-238125" algn="l" rtl="0">
              <a:lnSpc>
                <a:spcPct val="100000"/>
              </a:lnSpc>
              <a:spcBef>
                <a:spcPts val="525"/>
              </a:spcBef>
              <a:spcAft>
                <a:spcPts val="0"/>
              </a:spcAft>
              <a:buSzPts val="1260"/>
              <a:buFont typeface="Noto Sans Symbols"/>
              <a:buNone/>
            </a:pPr>
            <a:endParaRPr b="1">
              <a:solidFill>
                <a:schemeClr val="accent2"/>
              </a:solidFill>
            </a:endParaRPr>
          </a:p>
          <a:p>
            <a:pPr marL="238125" lvl="0" indent="-238125" algn="l" rtl="0">
              <a:lnSpc>
                <a:spcPct val="100000"/>
              </a:lnSpc>
              <a:spcBef>
                <a:spcPts val="525"/>
              </a:spcBef>
              <a:spcAft>
                <a:spcPts val="0"/>
              </a:spcAft>
              <a:buSzPts val="1260"/>
              <a:buFont typeface="Noto Sans Symbols"/>
              <a:buNone/>
            </a:pPr>
            <a:r>
              <a:rPr lang="en-US" b="1">
                <a:solidFill>
                  <a:schemeClr val="accent1"/>
                </a:solidFill>
              </a:rPr>
              <a:t>S</a:t>
            </a:r>
            <a:r>
              <a:rPr lang="en-US" b="1">
                <a:solidFill>
                  <a:schemeClr val="accent2"/>
                </a:solidFill>
              </a:rPr>
              <a:t>ensors</a:t>
            </a:r>
            <a:endParaRPr/>
          </a:p>
        </p:txBody>
      </p:sp>
      <p:sp>
        <p:nvSpPr>
          <p:cNvPr id="291" name="Google Shape;291;p27"/>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28</a:t>
            </a:fld>
            <a:endParaRPr/>
          </a:p>
        </p:txBody>
      </p:sp>
      <p:sp>
        <p:nvSpPr>
          <p:cNvPr id="292" name="Google Shape;292;p27"/>
          <p:cNvSpPr/>
          <p:nvPr/>
        </p:nvSpPr>
        <p:spPr>
          <a:xfrm>
            <a:off x="1075646" y="1799088"/>
            <a:ext cx="5807679"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Used for high-level characterization of agents</a:t>
            </a:r>
            <a:endParaRPr sz="2400" b="0" i="0" u="none" strike="noStrike" cap="none">
              <a:solidFill>
                <a:schemeClr val="dk1"/>
              </a:solidFill>
              <a:latin typeface="Times"/>
              <a:ea typeface="Times"/>
              <a:cs typeface="Times"/>
              <a:sym typeface="Times"/>
            </a:endParaRPr>
          </a:p>
        </p:txBody>
      </p:sp>
      <p:sp>
        <p:nvSpPr>
          <p:cNvPr id="293" name="Google Shape;293;p27"/>
          <p:cNvSpPr/>
          <p:nvPr/>
        </p:nvSpPr>
        <p:spPr>
          <a:xfrm>
            <a:off x="3359023" y="4156789"/>
            <a:ext cx="5406900" cy="8283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Determine the actions the agent can perform</a:t>
            </a:r>
            <a:endParaRPr sz="2400" b="0" i="0" u="none" strike="noStrike" cap="none">
              <a:solidFill>
                <a:schemeClr val="dk1"/>
              </a:solidFill>
              <a:latin typeface="Times"/>
              <a:ea typeface="Times"/>
              <a:cs typeface="Times"/>
              <a:sym typeface="Times"/>
            </a:endParaRPr>
          </a:p>
        </p:txBody>
      </p:sp>
      <p:sp>
        <p:nvSpPr>
          <p:cNvPr id="294" name="Google Shape;294;p27"/>
          <p:cNvSpPr/>
          <p:nvPr/>
        </p:nvSpPr>
        <p:spPr>
          <a:xfrm>
            <a:off x="3255537" y="3339417"/>
            <a:ext cx="5751600" cy="4590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Surroundings beyond the control of the agent</a:t>
            </a:r>
            <a:endParaRPr sz="2400" b="0" i="0" u="none" strike="noStrike" cap="none">
              <a:solidFill>
                <a:schemeClr val="dk1"/>
              </a:solidFill>
              <a:latin typeface="Times"/>
              <a:ea typeface="Times"/>
              <a:cs typeface="Times"/>
              <a:sym typeface="Times"/>
            </a:endParaRPr>
          </a:p>
        </p:txBody>
      </p:sp>
      <p:sp>
        <p:nvSpPr>
          <p:cNvPr id="295" name="Google Shape;295;p27"/>
          <p:cNvSpPr/>
          <p:nvPr/>
        </p:nvSpPr>
        <p:spPr>
          <a:xfrm>
            <a:off x="3979486" y="2311400"/>
            <a:ext cx="5027612"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Used to evaluate how well an agent solves the task at hand</a:t>
            </a:r>
            <a:endParaRPr sz="2400" b="0" i="0" u="none" strike="noStrike" cap="none">
              <a:solidFill>
                <a:schemeClr val="dk1"/>
              </a:solidFill>
              <a:latin typeface="Times"/>
              <a:ea typeface="Times"/>
              <a:cs typeface="Times"/>
              <a:sym typeface="Times"/>
            </a:endParaRPr>
          </a:p>
        </p:txBody>
      </p:sp>
      <p:sp>
        <p:nvSpPr>
          <p:cNvPr id="296" name="Google Shape;296;p27"/>
          <p:cNvSpPr/>
          <p:nvPr/>
        </p:nvSpPr>
        <p:spPr>
          <a:xfrm>
            <a:off x="3028957" y="5343374"/>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Provide information about the current state of the environment</a:t>
            </a:r>
            <a:endParaRPr sz="2400" b="0" i="0" u="none" strike="noStrike" cap="none">
              <a:solidFill>
                <a:schemeClr val="dk1"/>
              </a:solidFill>
              <a:latin typeface="Times"/>
              <a:ea typeface="Times"/>
              <a:cs typeface="Times"/>
              <a:sym typeface="Times"/>
            </a:endParaRPr>
          </a:p>
        </p:txBody>
      </p:sp>
      <p:sp>
        <p:nvSpPr>
          <p:cNvPr id="297" name="Google Shape;297;p2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D0C5DCB3-8DAD-4D03-A736-EE1038E61CDD}" type="datetime1">
              <a:rPr lang="en-US" smtClean="0"/>
              <a:t>1/11/2024</a:t>
            </a:fld>
            <a:endParaRPr/>
          </a:p>
        </p:txBody>
      </p:sp>
      <p:sp>
        <p:nvSpPr>
          <p:cNvPr id="298" name="Google Shape;298;p27"/>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Exercise: VacBot Peas Description</a:t>
            </a:r>
            <a:endParaRPr/>
          </a:p>
        </p:txBody>
      </p:sp>
      <p:sp>
        <p:nvSpPr>
          <p:cNvPr id="304" name="Google Shape;304;p28"/>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83845" algn="l" rtl="0">
              <a:lnSpc>
                <a:spcPct val="150000"/>
              </a:lnSpc>
              <a:spcBef>
                <a:spcPts val="0"/>
              </a:spcBef>
              <a:spcAft>
                <a:spcPts val="0"/>
              </a:spcAft>
              <a:buSzPts val="2400"/>
              <a:buChar char="◻"/>
            </a:pPr>
            <a:r>
              <a:rPr lang="en-US"/>
              <a:t>use the PEAS template to determine important aspects for a VacBot agent</a:t>
            </a:r>
            <a:endParaRPr/>
          </a:p>
          <a:p>
            <a:pPr marL="238125" lvl="0" indent="-283845" algn="l" rtl="0">
              <a:lnSpc>
                <a:spcPct val="150000"/>
              </a:lnSpc>
              <a:spcBef>
                <a:spcPts val="525"/>
              </a:spcBef>
              <a:spcAft>
                <a:spcPts val="0"/>
              </a:spcAft>
              <a:buSzPts val="2400"/>
              <a:buChar char="◻"/>
            </a:pPr>
            <a:r>
              <a:rPr lang="en-US"/>
              <a:t>vacbot</a:t>
            </a:r>
            <a:endParaRPr/>
          </a:p>
        </p:txBody>
      </p:sp>
      <p:sp>
        <p:nvSpPr>
          <p:cNvPr id="305" name="Google Shape;305;p28"/>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29</a:t>
            </a:fld>
            <a:endParaRPr sz="1200" b="1">
              <a:solidFill>
                <a:schemeClr val="dk2"/>
              </a:solidFill>
              <a:latin typeface="Times New Roman"/>
              <a:ea typeface="Times New Roman"/>
              <a:cs typeface="Times New Roman"/>
              <a:sym typeface="Times New Roman"/>
            </a:endParaRPr>
          </a:p>
        </p:txBody>
      </p:sp>
      <p:sp>
        <p:nvSpPr>
          <p:cNvPr id="306" name="Google Shape;306;p2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2BFFEFE-1B47-4384-963B-5A6C5483E96C}" type="datetime1">
              <a:rPr lang="en-US" smtClean="0"/>
              <a:t>1/11/2024</a:t>
            </a:fld>
            <a:endParaRPr/>
          </a:p>
        </p:txBody>
      </p:sp>
      <p:sp>
        <p:nvSpPr>
          <p:cNvPr id="307" name="Google Shape;307;p28"/>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What is  AGENT ?</a:t>
            </a:r>
            <a:endParaRPr/>
          </a:p>
        </p:txBody>
      </p:sp>
      <p:sp>
        <p:nvSpPr>
          <p:cNvPr id="50" name="Google Shape;50;p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00000"/>
              </a:lnSpc>
              <a:spcBef>
                <a:spcPts val="0"/>
              </a:spcBef>
              <a:spcAft>
                <a:spcPts val="0"/>
              </a:spcAft>
              <a:buSzPts val="1440"/>
              <a:buChar char="◻"/>
            </a:pPr>
            <a:r>
              <a:rPr lang="en-US" sz="2000" dirty="0"/>
              <a:t>An AI system is composed of an </a:t>
            </a:r>
            <a:r>
              <a:rPr lang="en-US" sz="2000" b="1" dirty="0"/>
              <a:t>agent and its environment</a:t>
            </a:r>
            <a:r>
              <a:rPr lang="en-US" sz="2000" dirty="0"/>
              <a:t>. The agents act in their environment. The environment may contain other agents. An agent is anything that can be viewed as </a:t>
            </a:r>
            <a:endParaRPr sz="2000" dirty="0"/>
          </a:p>
          <a:p>
            <a:pPr marL="479425" lvl="1" indent="-204788" algn="just" rtl="0">
              <a:lnSpc>
                <a:spcPct val="100000"/>
              </a:lnSpc>
              <a:spcBef>
                <a:spcPts val="413"/>
              </a:spcBef>
              <a:spcAft>
                <a:spcPts val="0"/>
              </a:spcAft>
              <a:buSzPts val="1680"/>
              <a:buFont typeface="Arial"/>
              <a:buChar char="•"/>
            </a:pPr>
            <a:r>
              <a:rPr lang="en-US" sz="2000" dirty="0"/>
              <a:t>Perceiving its environment through </a:t>
            </a:r>
            <a:r>
              <a:rPr lang="en-US" sz="2000" b="1" dirty="0"/>
              <a:t>sensors</a:t>
            </a:r>
            <a:r>
              <a:rPr lang="en-US" sz="2000" dirty="0"/>
              <a:t> and</a:t>
            </a:r>
            <a:endParaRPr sz="2000" dirty="0"/>
          </a:p>
          <a:p>
            <a:pPr marL="479425" lvl="1" indent="-204788" algn="just" rtl="0">
              <a:lnSpc>
                <a:spcPct val="100000"/>
              </a:lnSpc>
              <a:spcBef>
                <a:spcPts val="413"/>
              </a:spcBef>
              <a:spcAft>
                <a:spcPts val="0"/>
              </a:spcAft>
              <a:buSzPts val="1680"/>
              <a:buFont typeface="Arial"/>
              <a:buChar char="•"/>
            </a:pPr>
            <a:r>
              <a:rPr lang="en-US" sz="2000" dirty="0"/>
              <a:t>Acting upon that environment through </a:t>
            </a:r>
            <a:r>
              <a:rPr lang="en-US" sz="2000" b="1" dirty="0"/>
              <a:t>actuators</a:t>
            </a:r>
            <a:endParaRPr sz="2000" dirty="0"/>
          </a:p>
          <a:p>
            <a:pPr marL="238125" lvl="0" indent="-158115" algn="l" rtl="0">
              <a:lnSpc>
                <a:spcPct val="100000"/>
              </a:lnSpc>
              <a:spcBef>
                <a:spcPts val="525"/>
              </a:spcBef>
              <a:spcAft>
                <a:spcPts val="0"/>
              </a:spcAft>
              <a:buSzPts val="1260"/>
              <a:buNone/>
            </a:pPr>
            <a:endParaRPr dirty="0"/>
          </a:p>
        </p:txBody>
      </p:sp>
      <p:sp>
        <p:nvSpPr>
          <p:cNvPr id="51" name="Google Shape;51;p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150C8C56-049A-433A-9310-0BB87C9F1118}" type="datetime1">
              <a:rPr lang="en-US" smtClean="0"/>
              <a:t>1/11/2024</a:t>
            </a:fld>
            <a:endParaRPr/>
          </a:p>
        </p:txBody>
      </p:sp>
      <p:sp>
        <p:nvSpPr>
          <p:cNvPr id="52" name="Google Shape;52;p3"/>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3</a:t>
            </a:fld>
            <a:endParaRPr/>
          </a:p>
        </p:txBody>
      </p:sp>
      <p:pic>
        <p:nvPicPr>
          <p:cNvPr id="53" name="Google Shape;53;p3"/>
          <p:cNvPicPr preferRelativeResize="0"/>
          <p:nvPr/>
        </p:nvPicPr>
        <p:blipFill rotWithShape="1">
          <a:blip r:embed="rId3">
            <a:alphaModFix/>
          </a:blip>
          <a:srcRect/>
          <a:stretch/>
        </p:blipFill>
        <p:spPr>
          <a:xfrm>
            <a:off x="2117617" y="4118987"/>
            <a:ext cx="4629796" cy="2358013"/>
          </a:xfrm>
          <a:prstGeom prst="rect">
            <a:avLst/>
          </a:prstGeom>
          <a:noFill/>
          <a:ln>
            <a:noFill/>
          </a:ln>
        </p:spPr>
      </p:pic>
      <p:sp>
        <p:nvSpPr>
          <p:cNvPr id="54" name="Google Shape;54;p3"/>
          <p:cNvSpPr/>
          <p:nvPr/>
        </p:nvSpPr>
        <p:spPr>
          <a:xfrm>
            <a:off x="5143489" y="5602207"/>
            <a:ext cx="45720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Note : Every agent can perceive its own actions (but not always the effects)</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PEAS description template</a:t>
            </a:r>
            <a:endParaRPr>
              <a:solidFill>
                <a:srgbClr val="30517D"/>
              </a:solidFill>
            </a:endParaRPr>
          </a:p>
        </p:txBody>
      </p:sp>
      <p:sp>
        <p:nvSpPr>
          <p:cNvPr id="313" name="Google Shape;313;p2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260"/>
              <a:buFont typeface="Noto Sans Symbols"/>
              <a:buNone/>
            </a:pPr>
            <a:endParaRPr b="1">
              <a:solidFill>
                <a:schemeClr val="accent1"/>
              </a:solidFill>
            </a:endParaRPr>
          </a:p>
          <a:p>
            <a:pPr marL="238125" lvl="0" indent="-238125" algn="l" rtl="0">
              <a:lnSpc>
                <a:spcPct val="100000"/>
              </a:lnSpc>
              <a:spcBef>
                <a:spcPts val="525"/>
              </a:spcBef>
              <a:spcAft>
                <a:spcPts val="0"/>
              </a:spcAft>
              <a:buSzPts val="1260"/>
              <a:buFont typeface="Noto Sans Symbols"/>
              <a:buNone/>
            </a:pPr>
            <a:endParaRPr b="1">
              <a:solidFill>
                <a:schemeClr val="accent1"/>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P</a:t>
            </a:r>
            <a:r>
              <a:rPr lang="en-US" sz="2400" b="1">
                <a:solidFill>
                  <a:schemeClr val="accent2"/>
                </a:solidFill>
              </a:rPr>
              <a:t>erformance measures</a:t>
            </a:r>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E</a:t>
            </a:r>
            <a:r>
              <a:rPr lang="en-US" sz="2400" b="1">
                <a:solidFill>
                  <a:schemeClr val="accent2"/>
                </a:solidFill>
              </a:rPr>
              <a:t>nvironment</a:t>
            </a:r>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A</a:t>
            </a:r>
            <a:r>
              <a:rPr lang="en-US" sz="2400" b="1">
                <a:solidFill>
                  <a:schemeClr val="accent2"/>
                </a:solidFill>
              </a:rPr>
              <a:t>ctuators</a:t>
            </a:r>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S</a:t>
            </a:r>
            <a:r>
              <a:rPr lang="en-US" sz="2400" b="1">
                <a:solidFill>
                  <a:schemeClr val="accent2"/>
                </a:solidFill>
              </a:rPr>
              <a:t>ensors</a:t>
            </a:r>
            <a:endParaRPr/>
          </a:p>
        </p:txBody>
      </p:sp>
      <p:sp>
        <p:nvSpPr>
          <p:cNvPr id="314" name="Google Shape;314;p29"/>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30</a:t>
            </a:fld>
            <a:endParaRPr sz="1200" b="1">
              <a:solidFill>
                <a:schemeClr val="dk2"/>
              </a:solidFill>
              <a:latin typeface="Times New Roman"/>
              <a:ea typeface="Times New Roman"/>
              <a:cs typeface="Times New Roman"/>
              <a:sym typeface="Times New Roman"/>
            </a:endParaRPr>
          </a:p>
        </p:txBody>
      </p:sp>
      <p:sp>
        <p:nvSpPr>
          <p:cNvPr id="315" name="Google Shape;315;p29"/>
          <p:cNvSpPr/>
          <p:nvPr/>
        </p:nvSpPr>
        <p:spPr>
          <a:xfrm>
            <a:off x="1621821" y="1473829"/>
            <a:ext cx="5807679"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2F5496"/>
                </a:solidFill>
                <a:latin typeface="Times"/>
                <a:ea typeface="Times"/>
                <a:cs typeface="Times"/>
                <a:sym typeface="Times"/>
              </a:rPr>
              <a:t>Used for high-level characterization of agents</a:t>
            </a:r>
            <a:endParaRPr sz="2400" b="0" i="0" u="none" strike="noStrike" cap="none">
              <a:solidFill>
                <a:srgbClr val="2F5496"/>
              </a:solidFill>
              <a:latin typeface="Times"/>
              <a:ea typeface="Times"/>
              <a:cs typeface="Times"/>
              <a:sym typeface="Times"/>
            </a:endParaRPr>
          </a:p>
        </p:txBody>
      </p:sp>
      <p:sp>
        <p:nvSpPr>
          <p:cNvPr id="316" name="Google Shape;316;p29"/>
          <p:cNvSpPr/>
          <p:nvPr/>
        </p:nvSpPr>
        <p:spPr>
          <a:xfrm>
            <a:off x="3729926" y="4108693"/>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Determine the actions the agent can perform.</a:t>
            </a:r>
            <a:endParaRPr sz="2400" b="0" i="0" u="none" strike="noStrike" cap="none">
              <a:solidFill>
                <a:schemeClr val="dk1"/>
              </a:solidFill>
              <a:latin typeface="Times"/>
              <a:ea typeface="Times"/>
              <a:cs typeface="Times"/>
              <a:sym typeface="Times"/>
            </a:endParaRPr>
          </a:p>
        </p:txBody>
      </p:sp>
      <p:sp>
        <p:nvSpPr>
          <p:cNvPr id="317" name="Google Shape;317;p29"/>
          <p:cNvSpPr/>
          <p:nvPr/>
        </p:nvSpPr>
        <p:spPr>
          <a:xfrm>
            <a:off x="3891057" y="3170238"/>
            <a:ext cx="4983736"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Important aspects of the surroundings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Beyond the control of the agent:</a:t>
            </a:r>
            <a:endParaRPr sz="2400" b="0" i="0" u="none" strike="noStrike" cap="none">
              <a:solidFill>
                <a:schemeClr val="dk1"/>
              </a:solidFill>
              <a:latin typeface="Times"/>
              <a:ea typeface="Times"/>
              <a:cs typeface="Times"/>
              <a:sym typeface="Times"/>
            </a:endParaRPr>
          </a:p>
        </p:txBody>
      </p:sp>
      <p:sp>
        <p:nvSpPr>
          <p:cNvPr id="318" name="Google Shape;318;p29"/>
          <p:cNvSpPr/>
          <p:nvPr/>
        </p:nvSpPr>
        <p:spPr>
          <a:xfrm>
            <a:off x="3729926" y="2136775"/>
            <a:ext cx="5257800" cy="88998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How well does the agent </a:t>
            </a:r>
            <a:r>
              <a:rPr lang="en-US" sz="2800" b="0" i="0" u="none" strike="noStrike" cap="none">
                <a:solidFill>
                  <a:schemeClr val="dk1"/>
                </a:solidFill>
                <a:latin typeface="Times"/>
                <a:ea typeface="Times"/>
                <a:cs typeface="Times"/>
                <a:sym typeface="Times"/>
              </a:rPr>
              <a:t>solve</a:t>
            </a:r>
            <a:r>
              <a:rPr lang="en-US" sz="1200" b="0" i="0" u="none" strike="noStrike" cap="none">
                <a:solidFill>
                  <a:schemeClr val="dk1"/>
                </a:solidFill>
                <a:latin typeface="Times"/>
                <a:ea typeface="Times"/>
                <a:cs typeface="Times"/>
                <a:sym typeface="Times"/>
              </a:rPr>
              <a:t> </a:t>
            </a:r>
            <a:r>
              <a:rPr lang="en-US" sz="2400" b="0" i="0" u="none" strike="noStrike" cap="none">
                <a:solidFill>
                  <a:schemeClr val="dk1"/>
                </a:solidFill>
                <a:latin typeface="Times"/>
                <a:ea typeface="Times"/>
                <a:cs typeface="Times"/>
                <a:sym typeface="Times"/>
              </a:rPr>
              <a:t>the task at hand? How is this measured?</a:t>
            </a:r>
            <a:endParaRPr sz="2400" b="0" i="0" u="none" strike="noStrike" cap="none">
              <a:solidFill>
                <a:schemeClr val="dk1"/>
              </a:solidFill>
              <a:latin typeface="Times"/>
              <a:ea typeface="Times"/>
              <a:cs typeface="Times"/>
              <a:sym typeface="Times"/>
            </a:endParaRPr>
          </a:p>
        </p:txBody>
      </p:sp>
      <p:sp>
        <p:nvSpPr>
          <p:cNvPr id="319" name="Google Shape;319;p29"/>
          <p:cNvSpPr/>
          <p:nvPr/>
        </p:nvSpPr>
        <p:spPr>
          <a:xfrm>
            <a:off x="3355975" y="5080243"/>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Provide information about the current state of the environment.</a:t>
            </a:r>
            <a:endParaRPr sz="2400" b="0" i="0" u="none" strike="noStrike" cap="none">
              <a:solidFill>
                <a:schemeClr val="dk1"/>
              </a:solidFill>
              <a:latin typeface="Times"/>
              <a:ea typeface="Times"/>
              <a:cs typeface="Times"/>
              <a:sym typeface="Times"/>
            </a:endParaRPr>
          </a:p>
        </p:txBody>
      </p:sp>
      <p:sp>
        <p:nvSpPr>
          <p:cNvPr id="320" name="Google Shape;320;p2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59040580-F346-4A93-B2B0-3005D894E49E}" type="datetime1">
              <a:rPr lang="en-US" smtClean="0"/>
              <a:t>1/11/2024</a:t>
            </a:fld>
            <a:endParaRPr/>
          </a:p>
        </p:txBody>
      </p:sp>
      <p:sp>
        <p:nvSpPr>
          <p:cNvPr id="321" name="Google Shape;321;p29"/>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sp>
        <p:nvSpPr>
          <p:cNvPr id="326" name="Google Shape;326;p3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PAGE Description</a:t>
            </a:r>
            <a:endParaRPr/>
          </a:p>
        </p:txBody>
      </p:sp>
      <p:sp>
        <p:nvSpPr>
          <p:cNvPr id="327" name="Google Shape;327;p3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920"/>
              <a:buFont typeface="Noto Sans Symbols"/>
              <a:buNone/>
            </a:pPr>
            <a:r>
              <a:rPr lang="en-US" sz="3200" b="1">
                <a:solidFill>
                  <a:schemeClr val="accent1"/>
                </a:solidFill>
              </a:rPr>
              <a:t>P</a:t>
            </a:r>
            <a:r>
              <a:rPr lang="en-US" sz="3200">
                <a:solidFill>
                  <a:schemeClr val="accent2"/>
                </a:solidFill>
              </a:rPr>
              <a:t>ercepts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A</a:t>
            </a:r>
            <a:r>
              <a:rPr lang="en-US" sz="3200">
                <a:solidFill>
                  <a:schemeClr val="accent2"/>
                </a:solidFill>
              </a:rPr>
              <a:t>ctions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G</a:t>
            </a:r>
            <a:r>
              <a:rPr lang="en-US" sz="3200">
                <a:solidFill>
                  <a:schemeClr val="accent2"/>
                </a:solidFill>
              </a:rPr>
              <a:t>oals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E</a:t>
            </a:r>
            <a:r>
              <a:rPr lang="en-US" sz="3200">
                <a:solidFill>
                  <a:schemeClr val="accent2"/>
                </a:solidFill>
              </a:rPr>
              <a:t>nvironment</a:t>
            </a:r>
            <a:endParaRPr/>
          </a:p>
        </p:txBody>
      </p:sp>
      <p:sp>
        <p:nvSpPr>
          <p:cNvPr id="328" name="Google Shape;328;p30"/>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31</a:t>
            </a:fld>
            <a:endParaRPr/>
          </a:p>
        </p:txBody>
      </p:sp>
      <p:sp>
        <p:nvSpPr>
          <p:cNvPr id="329" name="Google Shape;329;p30"/>
          <p:cNvSpPr/>
          <p:nvPr/>
        </p:nvSpPr>
        <p:spPr>
          <a:xfrm>
            <a:off x="2283713" y="1452563"/>
            <a:ext cx="5689600" cy="45402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used for high-level characterization of agents</a:t>
            </a:r>
            <a:endParaRPr sz="1400" b="0" i="0" u="none" strike="noStrike" cap="none">
              <a:solidFill>
                <a:srgbClr val="000000"/>
              </a:solidFill>
              <a:latin typeface="Arial"/>
              <a:ea typeface="Arial"/>
              <a:cs typeface="Arial"/>
              <a:sym typeface="Arial"/>
            </a:endParaRPr>
          </a:p>
        </p:txBody>
      </p:sp>
      <p:sp>
        <p:nvSpPr>
          <p:cNvPr id="330" name="Google Shape;330;p30"/>
          <p:cNvSpPr/>
          <p:nvPr/>
        </p:nvSpPr>
        <p:spPr>
          <a:xfrm>
            <a:off x="3011426" y="5163957"/>
            <a:ext cx="5751574"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Surroundings beyond the control of the agent</a:t>
            </a:r>
            <a:endParaRPr sz="2400" b="0" i="0" u="none" strike="noStrike" cap="none">
              <a:solidFill>
                <a:schemeClr val="dk1"/>
              </a:solidFill>
              <a:latin typeface="Times"/>
              <a:ea typeface="Times"/>
              <a:cs typeface="Times"/>
              <a:sym typeface="Times"/>
            </a:endParaRPr>
          </a:p>
        </p:txBody>
      </p:sp>
      <p:sp>
        <p:nvSpPr>
          <p:cNvPr id="331" name="Google Shape;331;p30"/>
          <p:cNvSpPr/>
          <p:nvPr/>
        </p:nvSpPr>
        <p:spPr>
          <a:xfrm>
            <a:off x="2514015" y="4000500"/>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Desired outcome of the task with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Measurable performance</a:t>
            </a:r>
            <a:endParaRPr sz="2400" b="0" i="0" u="none" strike="noStrike" cap="none">
              <a:solidFill>
                <a:schemeClr val="dk1"/>
              </a:solidFill>
              <a:latin typeface="Times"/>
              <a:ea typeface="Times"/>
              <a:cs typeface="Times"/>
              <a:sym typeface="Times"/>
            </a:endParaRPr>
          </a:p>
        </p:txBody>
      </p:sp>
      <p:sp>
        <p:nvSpPr>
          <p:cNvPr id="332" name="Google Shape;332;p30"/>
          <p:cNvSpPr/>
          <p:nvPr/>
        </p:nvSpPr>
        <p:spPr>
          <a:xfrm>
            <a:off x="2514015" y="2900884"/>
            <a:ext cx="522899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Operations performed by the agent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On the environment through its actuators</a:t>
            </a:r>
            <a:endParaRPr sz="2400" b="0" i="0" u="none" strike="noStrike" cap="none">
              <a:solidFill>
                <a:schemeClr val="dk1"/>
              </a:solidFill>
              <a:latin typeface="Times"/>
              <a:ea typeface="Times"/>
              <a:cs typeface="Times"/>
              <a:sym typeface="Times"/>
            </a:endParaRPr>
          </a:p>
        </p:txBody>
      </p:sp>
      <p:sp>
        <p:nvSpPr>
          <p:cNvPr id="333" name="Google Shape;333;p30"/>
          <p:cNvSpPr/>
          <p:nvPr/>
        </p:nvSpPr>
        <p:spPr>
          <a:xfrm>
            <a:off x="2676351" y="1812039"/>
            <a:ext cx="5296962"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Information acquired through the agent’s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Sensory system</a:t>
            </a:r>
            <a:endParaRPr sz="2400" b="0" i="0" u="none" strike="noStrike" cap="none">
              <a:solidFill>
                <a:schemeClr val="dk1"/>
              </a:solidFill>
              <a:latin typeface="Times"/>
              <a:ea typeface="Times"/>
              <a:cs typeface="Times"/>
              <a:sym typeface="Times"/>
            </a:endParaRPr>
          </a:p>
        </p:txBody>
      </p:sp>
      <p:sp>
        <p:nvSpPr>
          <p:cNvPr id="334" name="Google Shape;334;p3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32387260-813B-416E-814A-BEFF6C5CCC68}" type="datetime1">
              <a:rPr lang="en-US" smtClean="0"/>
              <a:t>1/11/2024</a:t>
            </a:fld>
            <a:endParaRPr/>
          </a:p>
        </p:txBody>
      </p:sp>
      <p:sp>
        <p:nvSpPr>
          <p:cNvPr id="335" name="Google Shape;335;p30"/>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VacBot PEAS Description</a:t>
            </a:r>
            <a:endParaRPr/>
          </a:p>
        </p:txBody>
      </p:sp>
      <p:sp>
        <p:nvSpPr>
          <p:cNvPr id="341" name="Google Shape;341;p3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411480" lvl="0" indent="-238125" algn="l" rtl="0">
              <a:lnSpc>
                <a:spcPct val="100000"/>
              </a:lnSpc>
              <a:spcBef>
                <a:spcPts val="0"/>
              </a:spcBef>
              <a:spcAft>
                <a:spcPts val="0"/>
              </a:spcAft>
              <a:buSzPts val="1440"/>
              <a:buFont typeface="Noto Sans Symbols"/>
              <a:buNone/>
            </a:pPr>
            <a:r>
              <a:rPr lang="en-US" sz="2400" b="1">
                <a:solidFill>
                  <a:schemeClr val="accent1"/>
                </a:solidFill>
              </a:rPr>
              <a:t>P</a:t>
            </a:r>
            <a:r>
              <a:rPr lang="en-US" sz="2400" b="1">
                <a:solidFill>
                  <a:schemeClr val="accent2"/>
                </a:solidFill>
              </a:rPr>
              <a:t>erformance Measures</a:t>
            </a:r>
            <a:endParaRPr/>
          </a:p>
          <a:p>
            <a:pPr marL="411480" lvl="0" indent="-238125" algn="l" rtl="0">
              <a:lnSpc>
                <a:spcPct val="100000"/>
              </a:lnSpc>
              <a:spcBef>
                <a:spcPts val="525"/>
              </a:spcBef>
              <a:spcAft>
                <a:spcPts val="0"/>
              </a:spcAft>
              <a:buSzPts val="1440"/>
              <a:buFont typeface="Noto Sans Symbols"/>
              <a:buNone/>
            </a:pPr>
            <a:endParaRPr sz="2400" b="1">
              <a:solidFill>
                <a:schemeClr val="accent2"/>
              </a:solidFill>
            </a:endParaRPr>
          </a:p>
          <a:p>
            <a:pPr marL="411480" lvl="0" indent="-238125" algn="l" rtl="0">
              <a:lnSpc>
                <a:spcPct val="100000"/>
              </a:lnSpc>
              <a:spcBef>
                <a:spcPts val="525"/>
              </a:spcBef>
              <a:spcAft>
                <a:spcPts val="0"/>
              </a:spcAft>
              <a:buSzPts val="1440"/>
              <a:buFont typeface="Noto Sans Symbols"/>
              <a:buNone/>
            </a:pPr>
            <a:endParaRPr sz="2400" b="1">
              <a:solidFill>
                <a:schemeClr val="accent1"/>
              </a:solidFill>
            </a:endParaRPr>
          </a:p>
          <a:p>
            <a:pPr marL="411480" lvl="0" indent="-238125" algn="l" rtl="0">
              <a:lnSpc>
                <a:spcPct val="100000"/>
              </a:lnSpc>
              <a:spcBef>
                <a:spcPts val="525"/>
              </a:spcBef>
              <a:spcAft>
                <a:spcPts val="0"/>
              </a:spcAft>
              <a:buSzPts val="1440"/>
              <a:buFont typeface="Noto Sans Symbols"/>
              <a:buNone/>
            </a:pPr>
            <a:r>
              <a:rPr lang="en-US" sz="2400" b="1">
                <a:solidFill>
                  <a:schemeClr val="accent1"/>
                </a:solidFill>
              </a:rPr>
              <a:t>E</a:t>
            </a:r>
            <a:r>
              <a:rPr lang="en-US" sz="2400" b="1">
                <a:solidFill>
                  <a:schemeClr val="accent2"/>
                </a:solidFill>
              </a:rPr>
              <a:t>nvironment</a:t>
            </a:r>
            <a:endParaRPr/>
          </a:p>
          <a:p>
            <a:pPr marL="411480" lvl="0" indent="-238125" algn="l" rtl="0">
              <a:lnSpc>
                <a:spcPct val="100000"/>
              </a:lnSpc>
              <a:spcBef>
                <a:spcPts val="525"/>
              </a:spcBef>
              <a:spcAft>
                <a:spcPts val="0"/>
              </a:spcAft>
              <a:buSzPts val="1440"/>
              <a:buFont typeface="Noto Sans Symbols"/>
              <a:buNone/>
            </a:pPr>
            <a:endParaRPr sz="2400" b="1">
              <a:solidFill>
                <a:schemeClr val="accent2"/>
              </a:solidFill>
            </a:endParaRPr>
          </a:p>
          <a:p>
            <a:pPr marL="411480" lvl="0" indent="-238125" algn="l" rtl="0">
              <a:lnSpc>
                <a:spcPct val="100000"/>
              </a:lnSpc>
              <a:spcBef>
                <a:spcPts val="525"/>
              </a:spcBef>
              <a:spcAft>
                <a:spcPts val="0"/>
              </a:spcAft>
              <a:buSzPts val="1440"/>
              <a:buFont typeface="Noto Sans Symbols"/>
              <a:buNone/>
            </a:pPr>
            <a:endParaRPr sz="2400" b="1">
              <a:solidFill>
                <a:schemeClr val="accent1"/>
              </a:solidFill>
            </a:endParaRPr>
          </a:p>
          <a:p>
            <a:pPr marL="411480" lvl="0" indent="-238125" algn="l" rtl="0">
              <a:lnSpc>
                <a:spcPct val="100000"/>
              </a:lnSpc>
              <a:spcBef>
                <a:spcPts val="525"/>
              </a:spcBef>
              <a:spcAft>
                <a:spcPts val="0"/>
              </a:spcAft>
              <a:buSzPts val="1440"/>
              <a:buFont typeface="Noto Sans Symbols"/>
              <a:buNone/>
            </a:pPr>
            <a:r>
              <a:rPr lang="en-US" sz="2400" b="1">
                <a:solidFill>
                  <a:schemeClr val="accent1"/>
                </a:solidFill>
              </a:rPr>
              <a:t>A</a:t>
            </a:r>
            <a:r>
              <a:rPr lang="en-US" sz="2400" b="1">
                <a:solidFill>
                  <a:schemeClr val="accent2"/>
                </a:solidFill>
              </a:rPr>
              <a:t>ctuators</a:t>
            </a:r>
            <a:endParaRPr/>
          </a:p>
          <a:p>
            <a:pPr marL="411480" lvl="0" indent="-238125" algn="l" rtl="0">
              <a:lnSpc>
                <a:spcPct val="100000"/>
              </a:lnSpc>
              <a:spcBef>
                <a:spcPts val="525"/>
              </a:spcBef>
              <a:spcAft>
                <a:spcPts val="0"/>
              </a:spcAft>
              <a:buSzPts val="1440"/>
              <a:buFont typeface="Noto Sans Symbols"/>
              <a:buNone/>
            </a:pPr>
            <a:endParaRPr sz="2400" b="1">
              <a:solidFill>
                <a:schemeClr val="accent2"/>
              </a:solidFill>
            </a:endParaRPr>
          </a:p>
          <a:p>
            <a:pPr marL="411480" lvl="0" indent="-238125" algn="l" rtl="0">
              <a:lnSpc>
                <a:spcPct val="100000"/>
              </a:lnSpc>
              <a:spcBef>
                <a:spcPts val="525"/>
              </a:spcBef>
              <a:spcAft>
                <a:spcPts val="0"/>
              </a:spcAft>
              <a:buSzPts val="1440"/>
              <a:buFont typeface="Noto Sans Symbols"/>
              <a:buNone/>
            </a:pPr>
            <a:endParaRPr sz="2400" b="1">
              <a:solidFill>
                <a:schemeClr val="accent1"/>
              </a:solidFill>
            </a:endParaRPr>
          </a:p>
          <a:p>
            <a:pPr marL="411480" lvl="0" indent="-238125" algn="l" rtl="0">
              <a:lnSpc>
                <a:spcPct val="100000"/>
              </a:lnSpc>
              <a:spcBef>
                <a:spcPts val="525"/>
              </a:spcBef>
              <a:spcAft>
                <a:spcPts val="0"/>
              </a:spcAft>
              <a:buSzPts val="1440"/>
              <a:buFont typeface="Noto Sans Symbols"/>
              <a:buNone/>
            </a:pPr>
            <a:r>
              <a:rPr lang="en-US" sz="2400" b="1">
                <a:solidFill>
                  <a:schemeClr val="accent1"/>
                </a:solidFill>
              </a:rPr>
              <a:t>S</a:t>
            </a:r>
            <a:r>
              <a:rPr lang="en-US" sz="2400" b="1">
                <a:solidFill>
                  <a:schemeClr val="accent2"/>
                </a:solidFill>
              </a:rPr>
              <a:t>ensors</a:t>
            </a:r>
            <a:endParaRPr sz="2400"/>
          </a:p>
        </p:txBody>
      </p:sp>
      <p:sp>
        <p:nvSpPr>
          <p:cNvPr id="342" name="Google Shape;342;p31"/>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32</a:t>
            </a:fld>
            <a:endParaRPr/>
          </a:p>
        </p:txBody>
      </p:sp>
      <p:sp>
        <p:nvSpPr>
          <p:cNvPr id="343" name="Google Shape;343;p31"/>
          <p:cNvSpPr/>
          <p:nvPr/>
        </p:nvSpPr>
        <p:spPr>
          <a:xfrm>
            <a:off x="3048000" y="4267200"/>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Movement (wheels, tracks, legs,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Dirt removal (nozzle, gripper, ...)</a:t>
            </a:r>
            <a:endParaRPr sz="2400" b="0" i="0" u="none" strike="noStrike" cap="none">
              <a:solidFill>
                <a:schemeClr val="dk1"/>
              </a:solidFill>
              <a:latin typeface="Times"/>
              <a:ea typeface="Times"/>
              <a:cs typeface="Times"/>
              <a:sym typeface="Times"/>
            </a:endParaRPr>
          </a:p>
        </p:txBody>
      </p:sp>
      <p:sp>
        <p:nvSpPr>
          <p:cNvPr id="344" name="Google Shape;344;p31"/>
          <p:cNvSpPr/>
          <p:nvPr/>
        </p:nvSpPr>
        <p:spPr>
          <a:xfrm>
            <a:off x="2971800" y="2819400"/>
            <a:ext cx="5479063" cy="119776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Grid of tiles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Dirt on tiles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Possibly obstacles, varying amounts of dirt</a:t>
            </a:r>
            <a:endParaRPr sz="2400" b="0" i="0" u="none" strike="noStrike" cap="none">
              <a:solidFill>
                <a:schemeClr val="dk1"/>
              </a:solidFill>
              <a:latin typeface="Times"/>
              <a:ea typeface="Times"/>
              <a:cs typeface="Times"/>
              <a:sym typeface="Times"/>
            </a:endParaRPr>
          </a:p>
        </p:txBody>
      </p:sp>
      <p:sp>
        <p:nvSpPr>
          <p:cNvPr id="345" name="Google Shape;345;p31"/>
          <p:cNvSpPr/>
          <p:nvPr/>
        </p:nvSpPr>
        <p:spPr>
          <a:xfrm>
            <a:off x="4689348" y="1516063"/>
            <a:ext cx="3695827" cy="119776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Cleanliness of the floor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Time needed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Energy consumed</a:t>
            </a:r>
            <a:endParaRPr sz="2400" b="0" i="0" u="none" strike="noStrike" cap="none">
              <a:solidFill>
                <a:schemeClr val="dk1"/>
              </a:solidFill>
              <a:latin typeface="Times"/>
              <a:ea typeface="Times"/>
              <a:cs typeface="Times"/>
              <a:sym typeface="Times"/>
            </a:endParaRPr>
          </a:p>
        </p:txBody>
      </p:sp>
      <p:sp>
        <p:nvSpPr>
          <p:cNvPr id="346" name="Google Shape;346;p31"/>
          <p:cNvSpPr/>
          <p:nvPr/>
        </p:nvSpPr>
        <p:spPr>
          <a:xfrm>
            <a:off x="2743200" y="5257800"/>
            <a:ext cx="6172200" cy="119776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Position (tile ID reader, camera, GPS,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Dirtiness (camera, sniffer, touch,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Possibly movement (camera, wheel movement)</a:t>
            </a:r>
            <a:endParaRPr sz="2400" b="0" i="0" u="none" strike="noStrike" cap="none">
              <a:solidFill>
                <a:schemeClr val="dk1"/>
              </a:solidFill>
              <a:latin typeface="Times"/>
              <a:ea typeface="Times"/>
              <a:cs typeface="Times"/>
              <a:sym typeface="Times"/>
            </a:endParaRPr>
          </a:p>
        </p:txBody>
      </p:sp>
      <p:sp>
        <p:nvSpPr>
          <p:cNvPr id="347" name="Google Shape;347;p3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FFA7E6D6-6AC7-412D-9465-FE9574EC3197}" type="datetime1">
              <a:rPr lang="en-US" smtClean="0"/>
              <a:t>1/11/2024</a:t>
            </a:fld>
            <a:endParaRPr/>
          </a:p>
        </p:txBody>
      </p:sp>
      <p:sp>
        <p:nvSpPr>
          <p:cNvPr id="348" name="Google Shape;348;p31"/>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VacBot PAGE Description</a:t>
            </a:r>
            <a:endParaRPr/>
          </a:p>
        </p:txBody>
      </p:sp>
      <p:sp>
        <p:nvSpPr>
          <p:cNvPr id="354" name="Google Shape;354;p3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920"/>
              <a:buFont typeface="Noto Sans Symbols"/>
              <a:buNone/>
            </a:pPr>
            <a:r>
              <a:rPr lang="en-US" sz="3200" b="1">
                <a:solidFill>
                  <a:schemeClr val="accent1"/>
                </a:solidFill>
              </a:rPr>
              <a:t>P</a:t>
            </a:r>
            <a:r>
              <a:rPr lang="en-US" sz="3200">
                <a:solidFill>
                  <a:schemeClr val="accent2"/>
                </a:solidFill>
              </a:rPr>
              <a:t>ercepts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A</a:t>
            </a:r>
            <a:r>
              <a:rPr lang="en-US" sz="3200">
                <a:solidFill>
                  <a:schemeClr val="accent2"/>
                </a:solidFill>
              </a:rPr>
              <a:t>ctions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G</a:t>
            </a:r>
            <a:r>
              <a:rPr lang="en-US" sz="3200">
                <a:solidFill>
                  <a:schemeClr val="accent2"/>
                </a:solidFill>
              </a:rPr>
              <a:t>oals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E</a:t>
            </a:r>
            <a:r>
              <a:rPr lang="en-US" sz="3200">
                <a:solidFill>
                  <a:schemeClr val="accent2"/>
                </a:solidFill>
              </a:rPr>
              <a:t>nvironment</a:t>
            </a:r>
            <a:endParaRPr/>
          </a:p>
        </p:txBody>
      </p:sp>
      <p:sp>
        <p:nvSpPr>
          <p:cNvPr id="355" name="Google Shape;355;p32"/>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33</a:t>
            </a:fld>
            <a:endParaRPr sz="1200" b="1">
              <a:solidFill>
                <a:schemeClr val="dk2"/>
              </a:solidFill>
              <a:latin typeface="Times New Roman"/>
              <a:ea typeface="Times New Roman"/>
              <a:cs typeface="Times New Roman"/>
              <a:sym typeface="Times New Roman"/>
            </a:endParaRPr>
          </a:p>
        </p:txBody>
      </p:sp>
      <p:sp>
        <p:nvSpPr>
          <p:cNvPr id="356" name="Google Shape;356;p32"/>
          <p:cNvSpPr/>
          <p:nvPr/>
        </p:nvSpPr>
        <p:spPr>
          <a:xfrm>
            <a:off x="3048794" y="4929188"/>
            <a:ext cx="5408612" cy="8286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Surroundings beyond the control of the agent</a:t>
            </a:r>
            <a:endParaRPr sz="2400" b="0" i="0" u="none" strike="noStrike" cap="none">
              <a:solidFill>
                <a:schemeClr val="dk1"/>
              </a:solidFill>
              <a:latin typeface="Times"/>
              <a:ea typeface="Times"/>
              <a:cs typeface="Times"/>
              <a:sym typeface="Times"/>
            </a:endParaRPr>
          </a:p>
        </p:txBody>
      </p:sp>
      <p:sp>
        <p:nvSpPr>
          <p:cNvPr id="357" name="Google Shape;357;p32"/>
          <p:cNvSpPr/>
          <p:nvPr/>
        </p:nvSpPr>
        <p:spPr>
          <a:xfrm>
            <a:off x="2514600" y="3848100"/>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Desired outcome of the task with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Measurable performance</a:t>
            </a:r>
            <a:endParaRPr sz="2400" b="0" i="0" u="none" strike="noStrike" cap="none">
              <a:solidFill>
                <a:schemeClr val="dk1"/>
              </a:solidFill>
              <a:latin typeface="Times"/>
              <a:ea typeface="Times"/>
              <a:cs typeface="Times"/>
              <a:sym typeface="Times"/>
            </a:endParaRPr>
          </a:p>
        </p:txBody>
      </p:sp>
      <p:sp>
        <p:nvSpPr>
          <p:cNvPr id="358" name="Google Shape;358;p32"/>
          <p:cNvSpPr/>
          <p:nvPr/>
        </p:nvSpPr>
        <p:spPr>
          <a:xfrm>
            <a:off x="2514600" y="2836862"/>
            <a:ext cx="2627321"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Pick Up Dirt, Move</a:t>
            </a:r>
            <a:endParaRPr sz="2400" b="0" i="0" u="none" strike="noStrike" cap="none">
              <a:solidFill>
                <a:schemeClr val="dk1"/>
              </a:solidFill>
              <a:latin typeface="Times"/>
              <a:ea typeface="Times"/>
              <a:cs typeface="Times"/>
              <a:sym typeface="Times"/>
            </a:endParaRPr>
          </a:p>
        </p:txBody>
      </p:sp>
      <p:sp>
        <p:nvSpPr>
          <p:cNvPr id="359" name="Google Shape;359;p32"/>
          <p:cNvSpPr/>
          <p:nvPr/>
        </p:nvSpPr>
        <p:spPr>
          <a:xfrm>
            <a:off x="2514600" y="1730376"/>
            <a:ext cx="6477000" cy="8286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Tile properties like clean/dirty, empty/occupied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Movement and orientation</a:t>
            </a:r>
            <a:endParaRPr sz="2400" b="0" i="0" u="none" strike="noStrike" cap="none">
              <a:solidFill>
                <a:schemeClr val="dk1"/>
              </a:solidFill>
              <a:latin typeface="Times"/>
              <a:ea typeface="Times"/>
              <a:cs typeface="Times"/>
              <a:sym typeface="Times"/>
            </a:endParaRPr>
          </a:p>
        </p:txBody>
      </p:sp>
      <p:sp>
        <p:nvSpPr>
          <p:cNvPr id="360" name="Google Shape;360;p3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BD0424B3-0DB9-4226-96E0-6776458EA029}" type="datetime1">
              <a:rPr lang="en-US" smtClean="0"/>
              <a:t>1/11/2024</a:t>
            </a:fld>
            <a:endParaRPr/>
          </a:p>
        </p:txBody>
      </p:sp>
      <p:sp>
        <p:nvSpPr>
          <p:cNvPr id="361" name="Google Shape;361;p32"/>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65"/>
        <p:cNvGrpSpPr/>
        <p:nvPr/>
      </p:nvGrpSpPr>
      <p:grpSpPr>
        <a:xfrm>
          <a:off x="0" y="0"/>
          <a:ext cx="0" cy="0"/>
          <a:chOff x="0" y="0"/>
          <a:chExt cx="0" cy="0"/>
        </a:xfrm>
      </p:grpSpPr>
      <p:sp>
        <p:nvSpPr>
          <p:cNvPr id="366" name="Google Shape;366;p3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SearchBot PEAS Description</a:t>
            </a:r>
            <a:endParaRPr/>
          </a:p>
        </p:txBody>
      </p:sp>
      <p:sp>
        <p:nvSpPr>
          <p:cNvPr id="367" name="Google Shape;367;p3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440"/>
              <a:buFont typeface="Noto Sans Symbols"/>
              <a:buNone/>
            </a:pPr>
            <a:r>
              <a:rPr lang="en-US" sz="2400" b="1">
                <a:solidFill>
                  <a:schemeClr val="accent1"/>
                </a:solidFill>
              </a:rPr>
              <a:t>P</a:t>
            </a:r>
            <a:r>
              <a:rPr lang="en-US" sz="2400" b="1">
                <a:solidFill>
                  <a:schemeClr val="accent2"/>
                </a:solidFill>
              </a:rPr>
              <a:t>erformance Measures</a:t>
            </a:r>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endParaRPr sz="2400" b="1">
              <a:solidFill>
                <a:schemeClr val="accent1"/>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E</a:t>
            </a:r>
            <a:r>
              <a:rPr lang="en-US" sz="2400" b="1">
                <a:solidFill>
                  <a:schemeClr val="accent2"/>
                </a:solidFill>
              </a:rPr>
              <a:t>nvironment</a:t>
            </a:r>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endParaRPr sz="2400" b="1">
              <a:solidFill>
                <a:schemeClr val="accent1"/>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A</a:t>
            </a:r>
            <a:r>
              <a:rPr lang="en-US" sz="2400" b="1">
                <a:solidFill>
                  <a:schemeClr val="accent2"/>
                </a:solidFill>
              </a:rPr>
              <a:t>ctuators</a:t>
            </a:r>
            <a:endParaRPr/>
          </a:p>
          <a:p>
            <a:pPr marL="238125" lvl="0" indent="-238125" algn="l" rtl="0">
              <a:lnSpc>
                <a:spcPct val="100000"/>
              </a:lnSpc>
              <a:spcBef>
                <a:spcPts val="525"/>
              </a:spcBef>
              <a:spcAft>
                <a:spcPts val="0"/>
              </a:spcAft>
              <a:buSzPts val="1440"/>
              <a:buFont typeface="Noto Sans Symbols"/>
              <a:buNone/>
            </a:pPr>
            <a:endParaRPr sz="2400" b="1">
              <a:solidFill>
                <a:schemeClr val="accent2"/>
              </a:solidFill>
            </a:endParaRPr>
          </a:p>
          <a:p>
            <a:pPr marL="238125" lvl="0" indent="-238125" algn="l" rtl="0">
              <a:lnSpc>
                <a:spcPct val="100000"/>
              </a:lnSpc>
              <a:spcBef>
                <a:spcPts val="525"/>
              </a:spcBef>
              <a:spcAft>
                <a:spcPts val="0"/>
              </a:spcAft>
              <a:buSzPts val="1440"/>
              <a:buFont typeface="Noto Sans Symbols"/>
              <a:buNone/>
            </a:pPr>
            <a:endParaRPr sz="2400" b="1">
              <a:solidFill>
                <a:schemeClr val="accent1"/>
              </a:solidFill>
            </a:endParaRPr>
          </a:p>
          <a:p>
            <a:pPr marL="238125" lvl="0" indent="-238125" algn="l" rtl="0">
              <a:lnSpc>
                <a:spcPct val="100000"/>
              </a:lnSpc>
              <a:spcBef>
                <a:spcPts val="525"/>
              </a:spcBef>
              <a:spcAft>
                <a:spcPts val="0"/>
              </a:spcAft>
              <a:buSzPts val="1440"/>
              <a:buFont typeface="Noto Sans Symbols"/>
              <a:buNone/>
            </a:pPr>
            <a:r>
              <a:rPr lang="en-US" sz="2400" b="1">
                <a:solidFill>
                  <a:schemeClr val="accent1"/>
                </a:solidFill>
              </a:rPr>
              <a:t>S</a:t>
            </a:r>
            <a:r>
              <a:rPr lang="en-US" sz="2400" b="1">
                <a:solidFill>
                  <a:schemeClr val="accent2"/>
                </a:solidFill>
              </a:rPr>
              <a:t>ensors</a:t>
            </a:r>
            <a:endParaRPr sz="2400"/>
          </a:p>
        </p:txBody>
      </p:sp>
      <p:sp>
        <p:nvSpPr>
          <p:cNvPr id="368" name="Google Shape;368;p3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C216FA99-58D7-4F60-969D-1FE10A782DFC}" type="datetime1">
              <a:rPr lang="en-US" smtClean="0"/>
              <a:t>1/11/2024</a:t>
            </a:fld>
            <a:endParaRPr/>
          </a:p>
        </p:txBody>
      </p:sp>
      <p:sp>
        <p:nvSpPr>
          <p:cNvPr id="369" name="Google Shape;369;p33"/>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370" name="Google Shape;370;p33"/>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34</a:t>
            </a:fld>
            <a:endParaRPr/>
          </a:p>
        </p:txBody>
      </p:sp>
      <p:sp>
        <p:nvSpPr>
          <p:cNvPr id="371" name="Google Shape;371;p33"/>
          <p:cNvSpPr/>
          <p:nvPr/>
        </p:nvSpPr>
        <p:spPr>
          <a:xfrm>
            <a:off x="2316997" y="4470400"/>
            <a:ext cx="6094413" cy="119776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Query functions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Retrieval functions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Display functions</a:t>
            </a:r>
            <a:endParaRPr sz="2400" b="0" i="0" u="none" strike="noStrike" cap="none">
              <a:solidFill>
                <a:schemeClr val="dk1"/>
              </a:solidFill>
              <a:latin typeface="Times"/>
              <a:ea typeface="Times"/>
              <a:cs typeface="Times"/>
              <a:sym typeface="Times"/>
            </a:endParaRPr>
          </a:p>
        </p:txBody>
      </p:sp>
      <p:sp>
        <p:nvSpPr>
          <p:cNvPr id="372" name="Google Shape;372;p33"/>
          <p:cNvSpPr/>
          <p:nvPr/>
        </p:nvSpPr>
        <p:spPr>
          <a:xfrm>
            <a:off x="3053166" y="3048000"/>
            <a:ext cx="5862234" cy="119776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Document repository (data base, files, WWW, ...) computer system (hardware, OS, software, ...) network (protocol, interconnection, ...)</a:t>
            </a:r>
            <a:endParaRPr sz="2400" b="0" i="0" u="none" strike="noStrike" cap="none">
              <a:solidFill>
                <a:schemeClr val="dk1"/>
              </a:solidFill>
              <a:latin typeface="Times"/>
              <a:ea typeface="Times"/>
              <a:cs typeface="Times"/>
              <a:sym typeface="Times"/>
            </a:endParaRPr>
          </a:p>
        </p:txBody>
      </p:sp>
      <p:sp>
        <p:nvSpPr>
          <p:cNvPr id="373" name="Google Shape;373;p33"/>
          <p:cNvSpPr/>
          <p:nvPr/>
        </p:nvSpPr>
        <p:spPr>
          <a:xfrm>
            <a:off x="3983064" y="1371600"/>
            <a:ext cx="4932336" cy="156709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Number of “hits” (relevant retrieved items) recall (hits / all relevant items)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Precision (relevant items/retrieved items) quality of hits</a:t>
            </a:r>
            <a:endParaRPr sz="2400" b="0" i="0" u="none" strike="noStrike" cap="none">
              <a:solidFill>
                <a:schemeClr val="dk1"/>
              </a:solidFill>
              <a:latin typeface="Times"/>
              <a:ea typeface="Times"/>
              <a:cs typeface="Times"/>
              <a:sym typeface="Times"/>
            </a:endParaRPr>
          </a:p>
        </p:txBody>
      </p:sp>
      <p:sp>
        <p:nvSpPr>
          <p:cNvPr id="374" name="Google Shape;374;p33"/>
          <p:cNvSpPr/>
          <p:nvPr/>
        </p:nvSpPr>
        <p:spPr>
          <a:xfrm>
            <a:off x="2438400" y="5791200"/>
            <a:ext cx="617220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Input parameters</a:t>
            </a:r>
            <a:endParaRPr sz="2400" b="0" i="0" u="none" strike="noStrike" cap="none">
              <a:solidFill>
                <a:schemeClr val="dk1"/>
              </a:solidFill>
              <a:latin typeface="Times"/>
              <a:ea typeface="Times"/>
              <a:cs typeface="Times"/>
              <a:sym typeface="Time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StudentBot PEAS Description</a:t>
            </a:r>
            <a:endParaRPr/>
          </a:p>
        </p:txBody>
      </p:sp>
      <p:sp>
        <p:nvSpPr>
          <p:cNvPr id="380" name="Google Shape;380;p3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411480" lvl="0" indent="-238125" algn="l" rtl="0">
              <a:lnSpc>
                <a:spcPct val="100000"/>
              </a:lnSpc>
              <a:spcBef>
                <a:spcPts val="0"/>
              </a:spcBef>
              <a:spcAft>
                <a:spcPts val="0"/>
              </a:spcAft>
              <a:buSzPts val="1440"/>
              <a:buFont typeface="Noto Sans Symbols"/>
              <a:buNone/>
            </a:pPr>
            <a:r>
              <a:rPr lang="en-US" sz="2400" b="1">
                <a:solidFill>
                  <a:schemeClr val="accent1"/>
                </a:solidFill>
              </a:rPr>
              <a:t>P</a:t>
            </a:r>
            <a:r>
              <a:rPr lang="en-US" sz="2400" b="1">
                <a:solidFill>
                  <a:schemeClr val="accent2"/>
                </a:solidFill>
              </a:rPr>
              <a:t>erformance Measures</a:t>
            </a:r>
            <a:endParaRPr/>
          </a:p>
          <a:p>
            <a:pPr marL="411480" lvl="0" indent="-238125" algn="l" rtl="0">
              <a:lnSpc>
                <a:spcPct val="100000"/>
              </a:lnSpc>
              <a:spcBef>
                <a:spcPts val="525"/>
              </a:spcBef>
              <a:spcAft>
                <a:spcPts val="0"/>
              </a:spcAft>
              <a:buSzPts val="1440"/>
              <a:buFont typeface="Noto Sans Symbols"/>
              <a:buNone/>
            </a:pPr>
            <a:endParaRPr sz="2400" b="1">
              <a:solidFill>
                <a:schemeClr val="accent2"/>
              </a:solidFill>
            </a:endParaRPr>
          </a:p>
          <a:p>
            <a:pPr marL="411480" lvl="0" indent="-238125" algn="l" rtl="0">
              <a:lnSpc>
                <a:spcPct val="100000"/>
              </a:lnSpc>
              <a:spcBef>
                <a:spcPts val="525"/>
              </a:spcBef>
              <a:spcAft>
                <a:spcPts val="0"/>
              </a:spcAft>
              <a:buSzPts val="1440"/>
              <a:buFont typeface="Noto Sans Symbols"/>
              <a:buNone/>
            </a:pPr>
            <a:endParaRPr sz="2400" b="1">
              <a:solidFill>
                <a:schemeClr val="accent1"/>
              </a:solidFill>
            </a:endParaRPr>
          </a:p>
          <a:p>
            <a:pPr marL="411480" lvl="0" indent="-238125" algn="l" rtl="0">
              <a:lnSpc>
                <a:spcPct val="100000"/>
              </a:lnSpc>
              <a:spcBef>
                <a:spcPts val="525"/>
              </a:spcBef>
              <a:spcAft>
                <a:spcPts val="0"/>
              </a:spcAft>
              <a:buSzPts val="1440"/>
              <a:buFont typeface="Noto Sans Symbols"/>
              <a:buNone/>
            </a:pPr>
            <a:r>
              <a:rPr lang="en-US" sz="2400" b="1">
                <a:solidFill>
                  <a:schemeClr val="accent1"/>
                </a:solidFill>
              </a:rPr>
              <a:t>E</a:t>
            </a:r>
            <a:r>
              <a:rPr lang="en-US" sz="2400" b="1">
                <a:solidFill>
                  <a:schemeClr val="accent2"/>
                </a:solidFill>
              </a:rPr>
              <a:t>nvironment</a:t>
            </a:r>
            <a:endParaRPr/>
          </a:p>
          <a:p>
            <a:pPr marL="411480" lvl="0" indent="-238125" algn="l" rtl="0">
              <a:lnSpc>
                <a:spcPct val="100000"/>
              </a:lnSpc>
              <a:spcBef>
                <a:spcPts val="525"/>
              </a:spcBef>
              <a:spcAft>
                <a:spcPts val="0"/>
              </a:spcAft>
              <a:buSzPts val="1440"/>
              <a:buFont typeface="Noto Sans Symbols"/>
              <a:buNone/>
            </a:pPr>
            <a:endParaRPr sz="2400" b="1">
              <a:solidFill>
                <a:schemeClr val="accent2"/>
              </a:solidFill>
            </a:endParaRPr>
          </a:p>
          <a:p>
            <a:pPr marL="411480" lvl="0" indent="-238125" algn="l" rtl="0">
              <a:lnSpc>
                <a:spcPct val="100000"/>
              </a:lnSpc>
              <a:spcBef>
                <a:spcPts val="525"/>
              </a:spcBef>
              <a:spcAft>
                <a:spcPts val="0"/>
              </a:spcAft>
              <a:buSzPts val="1440"/>
              <a:buFont typeface="Noto Sans Symbols"/>
              <a:buNone/>
            </a:pPr>
            <a:endParaRPr sz="2400" b="1">
              <a:solidFill>
                <a:schemeClr val="accent1"/>
              </a:solidFill>
            </a:endParaRPr>
          </a:p>
          <a:p>
            <a:pPr marL="411480" lvl="0" indent="-238125" algn="l" rtl="0">
              <a:lnSpc>
                <a:spcPct val="100000"/>
              </a:lnSpc>
              <a:spcBef>
                <a:spcPts val="525"/>
              </a:spcBef>
              <a:spcAft>
                <a:spcPts val="0"/>
              </a:spcAft>
              <a:buSzPts val="1440"/>
              <a:buFont typeface="Noto Sans Symbols"/>
              <a:buNone/>
            </a:pPr>
            <a:r>
              <a:rPr lang="en-US" sz="2400" b="1">
                <a:solidFill>
                  <a:schemeClr val="accent1"/>
                </a:solidFill>
              </a:rPr>
              <a:t>A</a:t>
            </a:r>
            <a:r>
              <a:rPr lang="en-US" sz="2400" b="1">
                <a:solidFill>
                  <a:schemeClr val="accent2"/>
                </a:solidFill>
              </a:rPr>
              <a:t>ctuators</a:t>
            </a:r>
            <a:endParaRPr/>
          </a:p>
          <a:p>
            <a:pPr marL="411480" lvl="0" indent="-238125" algn="l" rtl="0">
              <a:lnSpc>
                <a:spcPct val="100000"/>
              </a:lnSpc>
              <a:spcBef>
                <a:spcPts val="525"/>
              </a:spcBef>
              <a:spcAft>
                <a:spcPts val="0"/>
              </a:spcAft>
              <a:buSzPts val="1440"/>
              <a:buFont typeface="Noto Sans Symbols"/>
              <a:buNone/>
            </a:pPr>
            <a:endParaRPr sz="2400" b="1">
              <a:solidFill>
                <a:schemeClr val="accent2"/>
              </a:solidFill>
            </a:endParaRPr>
          </a:p>
          <a:p>
            <a:pPr marL="411480" lvl="0" indent="-238125" algn="l" rtl="0">
              <a:lnSpc>
                <a:spcPct val="100000"/>
              </a:lnSpc>
              <a:spcBef>
                <a:spcPts val="525"/>
              </a:spcBef>
              <a:spcAft>
                <a:spcPts val="0"/>
              </a:spcAft>
              <a:buSzPts val="1440"/>
              <a:buFont typeface="Noto Sans Symbols"/>
              <a:buNone/>
            </a:pPr>
            <a:endParaRPr sz="2400" b="1">
              <a:solidFill>
                <a:schemeClr val="accent1"/>
              </a:solidFill>
            </a:endParaRPr>
          </a:p>
          <a:p>
            <a:pPr marL="411480" lvl="0" indent="-238125" algn="l" rtl="0">
              <a:lnSpc>
                <a:spcPct val="100000"/>
              </a:lnSpc>
              <a:spcBef>
                <a:spcPts val="525"/>
              </a:spcBef>
              <a:spcAft>
                <a:spcPts val="0"/>
              </a:spcAft>
              <a:buSzPts val="1440"/>
              <a:buFont typeface="Noto Sans Symbols"/>
              <a:buNone/>
            </a:pPr>
            <a:r>
              <a:rPr lang="en-US" sz="2400" b="1">
                <a:solidFill>
                  <a:schemeClr val="accent1"/>
                </a:solidFill>
              </a:rPr>
              <a:t>S</a:t>
            </a:r>
            <a:r>
              <a:rPr lang="en-US" sz="2400" b="1">
                <a:solidFill>
                  <a:schemeClr val="accent2"/>
                </a:solidFill>
              </a:rPr>
              <a:t>ensors</a:t>
            </a:r>
            <a:endParaRPr sz="2400"/>
          </a:p>
        </p:txBody>
      </p:sp>
      <p:sp>
        <p:nvSpPr>
          <p:cNvPr id="381" name="Google Shape;381;p34"/>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35</a:t>
            </a:fld>
            <a:endParaRPr sz="1200" b="1">
              <a:solidFill>
                <a:schemeClr val="dk2"/>
              </a:solidFill>
              <a:latin typeface="Times New Roman"/>
              <a:ea typeface="Times New Roman"/>
              <a:cs typeface="Times New Roman"/>
              <a:sym typeface="Times New Roman"/>
            </a:endParaRPr>
          </a:p>
        </p:txBody>
      </p:sp>
      <p:sp>
        <p:nvSpPr>
          <p:cNvPr id="382" name="Google Shape;382;p34"/>
          <p:cNvSpPr/>
          <p:nvPr/>
        </p:nvSpPr>
        <p:spPr>
          <a:xfrm>
            <a:off x="3010694" y="4096548"/>
            <a:ext cx="6094412"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Human actuators</a:t>
            </a:r>
            <a:endParaRPr sz="2400" b="0" i="0" u="none" strike="noStrike" cap="none">
              <a:solidFill>
                <a:schemeClr val="dk1"/>
              </a:solidFill>
              <a:latin typeface="Times"/>
              <a:ea typeface="Times"/>
              <a:cs typeface="Times"/>
              <a:sym typeface="Times"/>
            </a:endParaRPr>
          </a:p>
        </p:txBody>
      </p:sp>
      <p:sp>
        <p:nvSpPr>
          <p:cNvPr id="383" name="Google Shape;383;p34"/>
          <p:cNvSpPr/>
          <p:nvPr/>
        </p:nvSpPr>
        <p:spPr>
          <a:xfrm>
            <a:off x="2994754" y="2932113"/>
            <a:ext cx="4195891"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Classroom, University, Universe</a:t>
            </a:r>
            <a:endParaRPr sz="2400" b="0" i="0" u="none" strike="noStrike" cap="none">
              <a:solidFill>
                <a:schemeClr val="dk1"/>
              </a:solidFill>
              <a:latin typeface="Times"/>
              <a:ea typeface="Times"/>
              <a:cs typeface="Times"/>
              <a:sym typeface="Times"/>
            </a:endParaRPr>
          </a:p>
        </p:txBody>
      </p:sp>
      <p:sp>
        <p:nvSpPr>
          <p:cNvPr id="384" name="Google Shape;384;p34"/>
          <p:cNvSpPr/>
          <p:nvPr/>
        </p:nvSpPr>
        <p:spPr>
          <a:xfrm>
            <a:off x="4091552" y="1371600"/>
            <a:ext cx="5052447" cy="119776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Grade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Time Spent Studying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Career Success</a:t>
            </a:r>
            <a:endParaRPr sz="2400" b="0" i="0" u="none" strike="noStrike" cap="none">
              <a:solidFill>
                <a:schemeClr val="dk1"/>
              </a:solidFill>
              <a:latin typeface="Times"/>
              <a:ea typeface="Times"/>
              <a:cs typeface="Times"/>
              <a:sym typeface="Times"/>
            </a:endParaRPr>
          </a:p>
        </p:txBody>
      </p:sp>
      <p:sp>
        <p:nvSpPr>
          <p:cNvPr id="385" name="Google Shape;385;p34"/>
          <p:cNvSpPr/>
          <p:nvPr/>
        </p:nvSpPr>
        <p:spPr>
          <a:xfrm>
            <a:off x="2932906" y="5491163"/>
            <a:ext cx="617220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Human sensors</a:t>
            </a:r>
            <a:endParaRPr sz="2400" b="0" i="0" u="none" strike="noStrike" cap="none">
              <a:solidFill>
                <a:schemeClr val="dk1"/>
              </a:solidFill>
              <a:latin typeface="Times"/>
              <a:ea typeface="Times"/>
              <a:cs typeface="Times"/>
              <a:sym typeface="Times"/>
            </a:endParaRPr>
          </a:p>
        </p:txBody>
      </p:sp>
      <p:sp>
        <p:nvSpPr>
          <p:cNvPr id="386" name="Google Shape;386;p3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ABF0F2EF-BABF-43EE-B600-314AB0B2FD31}" type="datetime1">
              <a:rPr lang="en-US" smtClean="0"/>
              <a:t>1/11/2024</a:t>
            </a:fld>
            <a:endParaRPr/>
          </a:p>
        </p:txBody>
      </p:sp>
      <p:sp>
        <p:nvSpPr>
          <p:cNvPr id="387" name="Google Shape;387;p34"/>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91"/>
        <p:cNvGrpSpPr/>
        <p:nvPr/>
      </p:nvGrpSpPr>
      <p:grpSpPr>
        <a:xfrm>
          <a:off x="0" y="0"/>
          <a:ext cx="0" cy="0"/>
          <a:chOff x="0" y="0"/>
          <a:chExt cx="0" cy="0"/>
        </a:xfrm>
      </p:grpSpPr>
      <p:sp>
        <p:nvSpPr>
          <p:cNvPr id="392" name="Google Shape;392;p3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StudentBot PAGE Description</a:t>
            </a:r>
            <a:endParaRPr/>
          </a:p>
        </p:txBody>
      </p:sp>
      <p:sp>
        <p:nvSpPr>
          <p:cNvPr id="393" name="Google Shape;393;p3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920"/>
              <a:buFont typeface="Noto Sans Symbols"/>
              <a:buNone/>
            </a:pPr>
            <a:r>
              <a:rPr lang="en-US" sz="3200" b="1">
                <a:solidFill>
                  <a:schemeClr val="accent1"/>
                </a:solidFill>
              </a:rPr>
              <a:t>P</a:t>
            </a:r>
            <a:r>
              <a:rPr lang="en-US" sz="3200">
                <a:solidFill>
                  <a:schemeClr val="accent2"/>
                </a:solidFill>
              </a:rPr>
              <a:t>ercepts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A</a:t>
            </a:r>
            <a:r>
              <a:rPr lang="en-US" sz="3200">
                <a:solidFill>
                  <a:schemeClr val="accent2"/>
                </a:solidFill>
              </a:rPr>
              <a:t>ctions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G</a:t>
            </a:r>
            <a:r>
              <a:rPr lang="en-US" sz="3200">
                <a:solidFill>
                  <a:schemeClr val="accent2"/>
                </a:solidFill>
              </a:rPr>
              <a:t>oals</a:t>
            </a:r>
            <a:endParaRPr/>
          </a:p>
          <a:p>
            <a:pPr marL="238125" lvl="0" indent="-238125" algn="l" rtl="0">
              <a:lnSpc>
                <a:spcPct val="100000"/>
              </a:lnSpc>
              <a:spcBef>
                <a:spcPts val="525"/>
              </a:spcBef>
              <a:spcAft>
                <a:spcPts val="0"/>
              </a:spcAft>
              <a:buSzPts val="1920"/>
              <a:buFont typeface="Noto Sans Symbols"/>
              <a:buNone/>
            </a:pPr>
            <a:endParaRPr sz="3200">
              <a:solidFill>
                <a:schemeClr val="accent2"/>
              </a:solidFill>
            </a:endParaRPr>
          </a:p>
          <a:p>
            <a:pPr marL="238125" lvl="0" indent="-238125" algn="l" rtl="0">
              <a:lnSpc>
                <a:spcPct val="100000"/>
              </a:lnSpc>
              <a:spcBef>
                <a:spcPts val="525"/>
              </a:spcBef>
              <a:spcAft>
                <a:spcPts val="0"/>
              </a:spcAft>
              <a:buSzPts val="1920"/>
              <a:buFont typeface="Noto Sans Symbols"/>
              <a:buNone/>
            </a:pPr>
            <a:r>
              <a:rPr lang="en-US" sz="3200" b="1">
                <a:solidFill>
                  <a:schemeClr val="accent1"/>
                </a:solidFill>
              </a:rPr>
              <a:t>E</a:t>
            </a:r>
            <a:r>
              <a:rPr lang="en-US" sz="3200">
                <a:solidFill>
                  <a:schemeClr val="accent2"/>
                </a:solidFill>
              </a:rPr>
              <a:t>nvironment</a:t>
            </a:r>
            <a:endParaRPr/>
          </a:p>
        </p:txBody>
      </p:sp>
      <p:sp>
        <p:nvSpPr>
          <p:cNvPr id="394" name="Google Shape;394;p35"/>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36</a:t>
            </a:fld>
            <a:endParaRPr sz="1200" b="1">
              <a:solidFill>
                <a:schemeClr val="dk2"/>
              </a:solidFill>
              <a:latin typeface="Times New Roman"/>
              <a:ea typeface="Times New Roman"/>
              <a:cs typeface="Times New Roman"/>
              <a:sym typeface="Times New Roman"/>
            </a:endParaRPr>
          </a:p>
        </p:txBody>
      </p:sp>
      <p:sp>
        <p:nvSpPr>
          <p:cNvPr id="395" name="Google Shape;395;p35"/>
          <p:cNvSpPr/>
          <p:nvPr/>
        </p:nvSpPr>
        <p:spPr>
          <a:xfrm>
            <a:off x="3034089" y="5057532"/>
            <a:ext cx="1498807"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Classroom</a:t>
            </a:r>
            <a:endParaRPr sz="2400" b="0" i="0" u="none" strike="noStrike" cap="none">
              <a:solidFill>
                <a:schemeClr val="dk1"/>
              </a:solidFill>
              <a:latin typeface="Times"/>
              <a:ea typeface="Times"/>
              <a:cs typeface="Times"/>
              <a:sym typeface="Times"/>
            </a:endParaRPr>
          </a:p>
        </p:txBody>
      </p:sp>
      <p:sp>
        <p:nvSpPr>
          <p:cNvPr id="396" name="Google Shape;396;p35"/>
          <p:cNvSpPr/>
          <p:nvPr/>
        </p:nvSpPr>
        <p:spPr>
          <a:xfrm>
            <a:off x="2522537" y="3848100"/>
            <a:ext cx="5407025"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Mastery of the material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Performance measure: grade</a:t>
            </a:r>
            <a:endParaRPr sz="2400" b="0" i="0" u="none" strike="noStrike" cap="none">
              <a:solidFill>
                <a:schemeClr val="dk1"/>
              </a:solidFill>
              <a:latin typeface="Times"/>
              <a:ea typeface="Times"/>
              <a:cs typeface="Times"/>
              <a:sym typeface="Times"/>
            </a:endParaRPr>
          </a:p>
        </p:txBody>
      </p:sp>
      <p:sp>
        <p:nvSpPr>
          <p:cNvPr id="397" name="Google Shape;397;p35"/>
          <p:cNvSpPr/>
          <p:nvPr/>
        </p:nvSpPr>
        <p:spPr>
          <a:xfrm>
            <a:off x="2522537" y="2818143"/>
            <a:ext cx="4130938" cy="82843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Comments, Questions, Gestures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Note-taking (?)</a:t>
            </a:r>
            <a:endParaRPr sz="2400" b="0" i="0" u="none" strike="noStrike" cap="none">
              <a:solidFill>
                <a:schemeClr val="dk1"/>
              </a:solidFill>
              <a:latin typeface="Times"/>
              <a:ea typeface="Times"/>
              <a:cs typeface="Times"/>
              <a:sym typeface="Times"/>
            </a:endParaRPr>
          </a:p>
        </p:txBody>
      </p:sp>
      <p:sp>
        <p:nvSpPr>
          <p:cNvPr id="398" name="Google Shape;398;p35"/>
          <p:cNvSpPr/>
          <p:nvPr/>
        </p:nvSpPr>
        <p:spPr>
          <a:xfrm>
            <a:off x="2362200" y="1704182"/>
            <a:ext cx="6400800" cy="8286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Images (Text, Pictures, Instructor, Classmates)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a:ea typeface="Times"/>
                <a:cs typeface="Times"/>
                <a:sym typeface="Times"/>
              </a:rPr>
              <a:t>Sound (Language)</a:t>
            </a:r>
            <a:endParaRPr sz="2400" b="0" i="0" u="none" strike="noStrike" cap="none">
              <a:solidFill>
                <a:schemeClr val="dk1"/>
              </a:solidFill>
              <a:latin typeface="Times"/>
              <a:ea typeface="Times"/>
              <a:cs typeface="Times"/>
              <a:sym typeface="Times"/>
            </a:endParaRPr>
          </a:p>
        </p:txBody>
      </p:sp>
      <p:sp>
        <p:nvSpPr>
          <p:cNvPr id="399" name="Google Shape;399;p3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D7F07316-B2FE-431A-B00F-A4B5CB03EDC7}" type="datetime1">
              <a:rPr lang="en-US" smtClean="0"/>
              <a:t>1/11/2024</a:t>
            </a:fld>
            <a:endParaRPr/>
          </a:p>
        </p:txBody>
      </p:sp>
      <p:sp>
        <p:nvSpPr>
          <p:cNvPr id="400" name="Google Shape;400;p35"/>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Agent: Part-sorting robot</a:t>
            </a:r>
            <a:endParaRPr/>
          </a:p>
        </p:txBody>
      </p:sp>
      <p:sp>
        <p:nvSpPr>
          <p:cNvPr id="407" name="Google Shape;407;p3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920"/>
              <a:buChar char="●"/>
            </a:pPr>
            <a:r>
              <a:rPr lang="en-US" sz="3200"/>
              <a:t>Performance measure</a:t>
            </a:r>
            <a:endParaRPr/>
          </a:p>
          <a:p>
            <a:pPr marL="479425" lvl="1" indent="-204786" algn="l" rtl="0">
              <a:lnSpc>
                <a:spcPct val="100000"/>
              </a:lnSpc>
              <a:spcBef>
                <a:spcPts val="413"/>
              </a:spcBef>
              <a:spcAft>
                <a:spcPts val="0"/>
              </a:spcAft>
              <a:buSzPts val="1960"/>
              <a:buChar char="○"/>
            </a:pPr>
            <a:r>
              <a:rPr lang="en-US" sz="2800"/>
              <a:t>Percentage of parts in correct bins</a:t>
            </a:r>
            <a:endParaRPr/>
          </a:p>
          <a:p>
            <a:pPr marL="238125" lvl="0" indent="-238125" algn="l" rtl="0">
              <a:lnSpc>
                <a:spcPct val="100000"/>
              </a:lnSpc>
              <a:spcBef>
                <a:spcPts val="525"/>
              </a:spcBef>
              <a:spcAft>
                <a:spcPts val="0"/>
              </a:spcAft>
              <a:buSzPts val="1920"/>
              <a:buChar char="●"/>
            </a:pPr>
            <a:r>
              <a:rPr lang="en-US" sz="3200"/>
              <a:t>Environment</a:t>
            </a:r>
            <a:endParaRPr/>
          </a:p>
          <a:p>
            <a:pPr marL="479425" lvl="1" indent="-204786" algn="l" rtl="0">
              <a:lnSpc>
                <a:spcPct val="100000"/>
              </a:lnSpc>
              <a:spcBef>
                <a:spcPts val="413"/>
              </a:spcBef>
              <a:spcAft>
                <a:spcPts val="0"/>
              </a:spcAft>
              <a:buSzPts val="1960"/>
              <a:buChar char="○"/>
            </a:pPr>
            <a:r>
              <a:rPr lang="en-US" sz="2800"/>
              <a:t>Conveyor belt with parts, bins</a:t>
            </a:r>
            <a:endParaRPr/>
          </a:p>
          <a:p>
            <a:pPr marL="238125" lvl="0" indent="-238125" algn="l" rtl="0">
              <a:lnSpc>
                <a:spcPct val="100000"/>
              </a:lnSpc>
              <a:spcBef>
                <a:spcPts val="525"/>
              </a:spcBef>
              <a:spcAft>
                <a:spcPts val="0"/>
              </a:spcAft>
              <a:buSzPts val="1920"/>
              <a:buChar char="●"/>
            </a:pPr>
            <a:r>
              <a:rPr lang="en-US" sz="3200"/>
              <a:t>Actuators</a:t>
            </a:r>
            <a:endParaRPr/>
          </a:p>
          <a:p>
            <a:pPr marL="479425" lvl="1" indent="-204786" algn="l" rtl="0">
              <a:lnSpc>
                <a:spcPct val="100000"/>
              </a:lnSpc>
              <a:spcBef>
                <a:spcPts val="413"/>
              </a:spcBef>
              <a:spcAft>
                <a:spcPts val="0"/>
              </a:spcAft>
              <a:buSzPts val="1960"/>
              <a:buChar char="○"/>
            </a:pPr>
            <a:r>
              <a:rPr lang="en-US" sz="2800"/>
              <a:t>Robotic arm</a:t>
            </a:r>
            <a:endParaRPr/>
          </a:p>
          <a:p>
            <a:pPr marL="238125" lvl="0" indent="-238125" algn="l" rtl="0">
              <a:lnSpc>
                <a:spcPct val="100000"/>
              </a:lnSpc>
              <a:spcBef>
                <a:spcPts val="525"/>
              </a:spcBef>
              <a:spcAft>
                <a:spcPts val="0"/>
              </a:spcAft>
              <a:buSzPts val="1920"/>
              <a:buChar char="●"/>
            </a:pPr>
            <a:r>
              <a:rPr lang="en-US" sz="3200"/>
              <a:t>Sensors</a:t>
            </a:r>
            <a:endParaRPr/>
          </a:p>
          <a:p>
            <a:pPr marL="479425" lvl="1" indent="-204786" algn="l" rtl="0">
              <a:lnSpc>
                <a:spcPct val="100000"/>
              </a:lnSpc>
              <a:spcBef>
                <a:spcPts val="413"/>
              </a:spcBef>
              <a:spcAft>
                <a:spcPts val="0"/>
              </a:spcAft>
              <a:buSzPts val="1960"/>
              <a:buChar char="○"/>
            </a:pPr>
            <a:r>
              <a:rPr lang="en-US" sz="2800"/>
              <a:t>Camera, joint angle sensors</a:t>
            </a:r>
            <a:endParaRPr/>
          </a:p>
        </p:txBody>
      </p:sp>
      <p:sp>
        <p:nvSpPr>
          <p:cNvPr id="408" name="Google Shape;408;p3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7E97EEDB-53A7-4B0E-BF72-F25FC10C73DC}" type="datetime1">
              <a:rPr lang="en-US" smtClean="0"/>
              <a:t>1/11/2024</a:t>
            </a:fld>
            <a:endParaRPr/>
          </a:p>
        </p:txBody>
      </p:sp>
      <p:sp>
        <p:nvSpPr>
          <p:cNvPr id="409" name="Google Shape;409;p36"/>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410" name="Google Shape;410;p36"/>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000"/>
              <a:buNone/>
            </a:pPr>
            <a:fld id="{00000000-1234-1234-1234-123412341234}" type="slidenum">
              <a:rPr lang="en-US"/>
              <a:t>37</a:t>
            </a:f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Agent: Spam filter</a:t>
            </a:r>
            <a:endParaRPr/>
          </a:p>
        </p:txBody>
      </p:sp>
      <p:sp>
        <p:nvSpPr>
          <p:cNvPr id="417" name="Google Shape;417;p3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l" rtl="0">
              <a:lnSpc>
                <a:spcPct val="100000"/>
              </a:lnSpc>
              <a:spcBef>
                <a:spcPts val="0"/>
              </a:spcBef>
              <a:spcAft>
                <a:spcPts val="0"/>
              </a:spcAft>
              <a:buSzPts val="1920"/>
              <a:buChar char="●"/>
            </a:pPr>
            <a:r>
              <a:rPr lang="en-US" sz="3200"/>
              <a:t>Performance measure</a:t>
            </a:r>
            <a:endParaRPr/>
          </a:p>
          <a:p>
            <a:pPr marL="479425" lvl="1" indent="-204786" algn="l" rtl="0">
              <a:lnSpc>
                <a:spcPct val="100000"/>
              </a:lnSpc>
              <a:spcBef>
                <a:spcPts val="413"/>
              </a:spcBef>
              <a:spcAft>
                <a:spcPts val="0"/>
              </a:spcAft>
              <a:buSzPts val="1960"/>
              <a:buChar char="○"/>
            </a:pPr>
            <a:r>
              <a:rPr lang="en-US" sz="2800"/>
              <a:t>Minimizing false positives, false negatives</a:t>
            </a:r>
            <a:endParaRPr/>
          </a:p>
          <a:p>
            <a:pPr marL="238125" lvl="0" indent="-238125" algn="l" rtl="0">
              <a:lnSpc>
                <a:spcPct val="100000"/>
              </a:lnSpc>
              <a:spcBef>
                <a:spcPts val="525"/>
              </a:spcBef>
              <a:spcAft>
                <a:spcPts val="0"/>
              </a:spcAft>
              <a:buSzPts val="1920"/>
              <a:buChar char="●"/>
            </a:pPr>
            <a:r>
              <a:rPr lang="en-US" sz="3200"/>
              <a:t>Environment</a:t>
            </a:r>
            <a:endParaRPr/>
          </a:p>
          <a:p>
            <a:pPr marL="479425" lvl="1" indent="-204786" algn="l" rtl="0">
              <a:lnSpc>
                <a:spcPct val="100000"/>
              </a:lnSpc>
              <a:spcBef>
                <a:spcPts val="413"/>
              </a:spcBef>
              <a:spcAft>
                <a:spcPts val="0"/>
              </a:spcAft>
              <a:buSzPts val="1960"/>
              <a:buChar char="○"/>
            </a:pPr>
            <a:r>
              <a:rPr lang="en-US" sz="2800"/>
              <a:t>A user’s email account</a:t>
            </a:r>
            <a:endParaRPr/>
          </a:p>
          <a:p>
            <a:pPr marL="238125" lvl="0" indent="-238125" algn="l" rtl="0">
              <a:lnSpc>
                <a:spcPct val="100000"/>
              </a:lnSpc>
              <a:spcBef>
                <a:spcPts val="525"/>
              </a:spcBef>
              <a:spcAft>
                <a:spcPts val="0"/>
              </a:spcAft>
              <a:buSzPts val="1920"/>
              <a:buChar char="●"/>
            </a:pPr>
            <a:r>
              <a:rPr lang="en-US" sz="3200"/>
              <a:t>Actuators</a:t>
            </a:r>
            <a:endParaRPr/>
          </a:p>
          <a:p>
            <a:pPr marL="479425" lvl="1" indent="-204786" algn="l" rtl="0">
              <a:lnSpc>
                <a:spcPct val="100000"/>
              </a:lnSpc>
              <a:spcBef>
                <a:spcPts val="413"/>
              </a:spcBef>
              <a:spcAft>
                <a:spcPts val="0"/>
              </a:spcAft>
              <a:buSzPts val="1960"/>
              <a:buChar char="○"/>
            </a:pPr>
            <a:r>
              <a:rPr lang="en-US" sz="2800"/>
              <a:t>Mark as spam, delete, etc.</a:t>
            </a:r>
            <a:endParaRPr/>
          </a:p>
          <a:p>
            <a:pPr marL="238125" lvl="0" indent="-238125" algn="l" rtl="0">
              <a:lnSpc>
                <a:spcPct val="100000"/>
              </a:lnSpc>
              <a:spcBef>
                <a:spcPts val="525"/>
              </a:spcBef>
              <a:spcAft>
                <a:spcPts val="0"/>
              </a:spcAft>
              <a:buSzPts val="1920"/>
              <a:buChar char="●"/>
            </a:pPr>
            <a:r>
              <a:rPr lang="en-US" sz="3200"/>
              <a:t>Sensors</a:t>
            </a:r>
            <a:endParaRPr/>
          </a:p>
          <a:p>
            <a:pPr marL="479425" lvl="1" indent="-204786" algn="l" rtl="0">
              <a:lnSpc>
                <a:spcPct val="100000"/>
              </a:lnSpc>
              <a:spcBef>
                <a:spcPts val="413"/>
              </a:spcBef>
              <a:spcAft>
                <a:spcPts val="0"/>
              </a:spcAft>
              <a:buSzPts val="1960"/>
              <a:buChar char="○"/>
            </a:pPr>
            <a:r>
              <a:rPr lang="en-US" sz="2800"/>
              <a:t>Incoming messages, other information about user’s account</a:t>
            </a:r>
            <a:endParaRPr/>
          </a:p>
        </p:txBody>
      </p:sp>
      <p:sp>
        <p:nvSpPr>
          <p:cNvPr id="418" name="Google Shape;418;p3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71578255-5DEB-4098-9A9B-DACCE4C332D8}" type="datetime1">
              <a:rPr lang="en-US" smtClean="0"/>
              <a:t>1/11/2024</a:t>
            </a:fld>
            <a:endParaRPr/>
          </a:p>
        </p:txBody>
      </p:sp>
      <p:sp>
        <p:nvSpPr>
          <p:cNvPr id="419" name="Google Shape;419;p37"/>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420" name="Google Shape;420;p37"/>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000"/>
              <a:buNone/>
            </a:pPr>
            <a:fld id="{00000000-1234-1234-1234-123412341234}" type="slidenum">
              <a:rPr lang="en-US"/>
              <a:t>38</a:t>
            </a:f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8"/>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Agent Programs</a:t>
            </a:r>
            <a:endParaRPr/>
          </a:p>
        </p:txBody>
      </p:sp>
      <p:sp>
        <p:nvSpPr>
          <p:cNvPr id="426" name="Google Shape;426;p38"/>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fontScale="92500"/>
          </a:bodyPr>
          <a:lstStyle/>
          <a:p>
            <a:pPr marL="411480" lvl="0" indent="-230124" algn="just" rtl="0">
              <a:lnSpc>
                <a:spcPct val="100000"/>
              </a:lnSpc>
              <a:spcBef>
                <a:spcPts val="0"/>
              </a:spcBef>
              <a:spcAft>
                <a:spcPts val="0"/>
              </a:spcAft>
              <a:buSzPct val="59999"/>
              <a:buFont typeface="Noto Sans Symbols"/>
              <a:buChar char="▪"/>
            </a:pPr>
            <a:r>
              <a:rPr lang="en-US" sz="2800"/>
              <a:t>The emphasis in this course is on programs that specify the agent’s behavior through mappings from percepts to actions</a:t>
            </a:r>
            <a:endParaRPr/>
          </a:p>
          <a:p>
            <a:pPr marL="740664" lvl="1" indent="-196786" algn="just" rtl="0">
              <a:lnSpc>
                <a:spcPct val="100000"/>
              </a:lnSpc>
              <a:spcBef>
                <a:spcPts val="413"/>
              </a:spcBef>
              <a:spcAft>
                <a:spcPts val="0"/>
              </a:spcAft>
              <a:buSzPct val="70000"/>
              <a:buFont typeface="Noto Sans Symbols"/>
              <a:buChar char="🢭"/>
            </a:pPr>
            <a:r>
              <a:rPr lang="en-US" sz="2400">
                <a:solidFill>
                  <a:srgbClr val="C00000"/>
                </a:solidFill>
              </a:rPr>
              <a:t>Less on environment and goals</a:t>
            </a:r>
            <a:endParaRPr/>
          </a:p>
          <a:p>
            <a:pPr marL="411480" lvl="0" indent="-230124" algn="just" rtl="0">
              <a:lnSpc>
                <a:spcPct val="100000"/>
              </a:lnSpc>
              <a:spcBef>
                <a:spcPts val="525"/>
              </a:spcBef>
              <a:spcAft>
                <a:spcPts val="0"/>
              </a:spcAft>
              <a:buSzPct val="59999"/>
              <a:buFont typeface="Noto Sans Symbols"/>
              <a:buChar char="▪"/>
            </a:pPr>
            <a:r>
              <a:rPr lang="en-US" sz="2800"/>
              <a:t>Agents receive one percept at a time</a:t>
            </a:r>
            <a:endParaRPr/>
          </a:p>
          <a:p>
            <a:pPr marL="740664" lvl="1" indent="-196786" algn="just" rtl="0">
              <a:lnSpc>
                <a:spcPct val="100000"/>
              </a:lnSpc>
              <a:spcBef>
                <a:spcPts val="413"/>
              </a:spcBef>
              <a:spcAft>
                <a:spcPts val="0"/>
              </a:spcAft>
              <a:buSzPct val="70000"/>
              <a:buFont typeface="Noto Sans Symbols"/>
              <a:buChar char="🢭"/>
            </a:pPr>
            <a:r>
              <a:rPr lang="en-US" sz="2400">
                <a:solidFill>
                  <a:srgbClr val="C00000"/>
                </a:solidFill>
              </a:rPr>
              <a:t>They may or may not keep track of the percept sequence</a:t>
            </a:r>
            <a:endParaRPr/>
          </a:p>
          <a:p>
            <a:pPr marL="411480" lvl="0" indent="-230124" algn="just" rtl="0">
              <a:lnSpc>
                <a:spcPct val="100000"/>
              </a:lnSpc>
              <a:spcBef>
                <a:spcPts val="525"/>
              </a:spcBef>
              <a:spcAft>
                <a:spcPts val="0"/>
              </a:spcAft>
              <a:buSzPct val="59999"/>
              <a:buFont typeface="Noto Sans Symbols"/>
              <a:buChar char="▪"/>
            </a:pPr>
            <a:r>
              <a:rPr lang="en-US" sz="2800"/>
              <a:t>Performance evaluation is often done by an outside authority, not the agent</a:t>
            </a:r>
            <a:endParaRPr/>
          </a:p>
          <a:p>
            <a:pPr marL="740664" lvl="1" indent="-196786" algn="just" rtl="0">
              <a:lnSpc>
                <a:spcPct val="100000"/>
              </a:lnSpc>
              <a:spcBef>
                <a:spcPts val="413"/>
              </a:spcBef>
              <a:spcAft>
                <a:spcPts val="0"/>
              </a:spcAft>
              <a:buSzPct val="70000"/>
              <a:buFont typeface="Noto Sans Symbols"/>
              <a:buChar char="🢭"/>
            </a:pPr>
            <a:r>
              <a:rPr lang="en-US" sz="2400">
                <a:solidFill>
                  <a:srgbClr val="C00000"/>
                </a:solidFill>
              </a:rPr>
              <a:t>More objective, less complicated </a:t>
            </a:r>
            <a:endParaRPr/>
          </a:p>
          <a:p>
            <a:pPr marL="740664" lvl="1" indent="-196786" algn="just" rtl="0">
              <a:lnSpc>
                <a:spcPct val="100000"/>
              </a:lnSpc>
              <a:spcBef>
                <a:spcPts val="413"/>
              </a:spcBef>
              <a:spcAft>
                <a:spcPts val="0"/>
              </a:spcAft>
              <a:buSzPct val="70000"/>
              <a:buFont typeface="Noto Sans Symbols"/>
              <a:buChar char="🢭"/>
            </a:pPr>
            <a:r>
              <a:rPr lang="en-US" sz="2400">
                <a:solidFill>
                  <a:srgbClr val="C00000"/>
                </a:solidFill>
              </a:rPr>
              <a:t>Can be integrated with the environment program</a:t>
            </a:r>
            <a:endParaRPr sz="2400">
              <a:solidFill>
                <a:srgbClr val="C00000"/>
              </a:solidFill>
            </a:endParaRPr>
          </a:p>
        </p:txBody>
      </p:sp>
      <p:sp>
        <p:nvSpPr>
          <p:cNvPr id="427" name="Google Shape;427;p38"/>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39</a:t>
            </a:fld>
            <a:endParaRPr sz="1200" b="1">
              <a:solidFill>
                <a:schemeClr val="dk2"/>
              </a:solidFill>
              <a:latin typeface="Times New Roman"/>
              <a:ea typeface="Times New Roman"/>
              <a:cs typeface="Times New Roman"/>
              <a:sym typeface="Times New Roman"/>
            </a:endParaRPr>
          </a:p>
        </p:txBody>
      </p:sp>
      <p:sp>
        <p:nvSpPr>
          <p:cNvPr id="428" name="Google Shape;428;p3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69A4C674-471B-418E-BC2D-157E22CCEE95}" type="datetime1">
              <a:rPr lang="en-US" smtClean="0"/>
              <a:t>1/11/2024</a:t>
            </a:fld>
            <a:endParaRPr/>
          </a:p>
        </p:txBody>
      </p:sp>
      <p:sp>
        <p:nvSpPr>
          <p:cNvPr id="429" name="Google Shape;429;p38"/>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What is a Agent?</a:t>
            </a:r>
            <a:endParaRPr/>
          </a:p>
        </p:txBody>
      </p:sp>
      <p:sp>
        <p:nvSpPr>
          <p:cNvPr id="60" name="Google Shape;60;p4"/>
          <p:cNvSpPr txBox="1">
            <a:spLocks noGrp="1"/>
          </p:cNvSpPr>
          <p:nvPr>
            <p:ph type="body" idx="1"/>
          </p:nvPr>
        </p:nvSpPr>
        <p:spPr>
          <a:xfrm>
            <a:off x="612648" y="1600199"/>
            <a:ext cx="8153400" cy="4748425"/>
          </a:xfrm>
          <a:prstGeom prst="rect">
            <a:avLst/>
          </a:prstGeom>
          <a:noFill/>
          <a:ln>
            <a:noFill/>
          </a:ln>
        </p:spPr>
        <p:txBody>
          <a:bodyPr spcFirstLastPara="1" wrap="square" lIns="91425" tIns="45700" rIns="91425" bIns="45700" anchor="t" anchorCtr="0">
            <a:noAutofit/>
          </a:bodyPr>
          <a:lstStyle/>
          <a:p>
            <a:pPr marL="238125" lvl="0" indent="-231775" algn="just" rtl="0">
              <a:lnSpc>
                <a:spcPct val="150000"/>
              </a:lnSpc>
              <a:spcBef>
                <a:spcPts val="0"/>
              </a:spcBef>
              <a:spcAft>
                <a:spcPts val="0"/>
              </a:spcAft>
              <a:buSzPts val="1340"/>
              <a:buChar char="●"/>
            </a:pPr>
            <a:r>
              <a:rPr lang="en-US" sz="2000" dirty="0"/>
              <a:t>In general, an entity that interacts with its environment to "</a:t>
            </a:r>
            <a:r>
              <a:rPr lang="en-US" sz="2000" dirty="0">
                <a:solidFill>
                  <a:srgbClr val="FF0000"/>
                </a:solidFill>
              </a:rPr>
              <a:t>do the right thing</a:t>
            </a:r>
            <a:r>
              <a:rPr lang="en-US" sz="2000" dirty="0"/>
              <a:t>"</a:t>
            </a:r>
            <a:endParaRPr sz="2000" dirty="0"/>
          </a:p>
          <a:p>
            <a:pPr marL="914400" lvl="1" indent="-374650" algn="just" rtl="0">
              <a:lnSpc>
                <a:spcPct val="150000"/>
              </a:lnSpc>
              <a:spcBef>
                <a:spcPts val="0"/>
              </a:spcBef>
              <a:spcAft>
                <a:spcPts val="0"/>
              </a:spcAft>
              <a:buSzPts val="2300"/>
              <a:buChar char="○"/>
            </a:pPr>
            <a:r>
              <a:rPr lang="en-US" sz="2000" dirty="0"/>
              <a:t>Perception through sensors</a:t>
            </a:r>
            <a:endParaRPr sz="2000" dirty="0"/>
          </a:p>
          <a:p>
            <a:pPr marL="914400" lvl="1" indent="-374650" algn="just" rtl="0">
              <a:lnSpc>
                <a:spcPct val="150000"/>
              </a:lnSpc>
              <a:spcBef>
                <a:spcPts val="0"/>
              </a:spcBef>
              <a:spcAft>
                <a:spcPts val="0"/>
              </a:spcAft>
              <a:buSzPts val="2300"/>
              <a:buChar char="○"/>
            </a:pPr>
            <a:r>
              <a:rPr lang="en-US" sz="2000" dirty="0"/>
              <a:t>Actions through effectors or actuators</a:t>
            </a:r>
            <a:endParaRPr sz="2000" dirty="0"/>
          </a:p>
          <a:p>
            <a:pPr marL="238125" lvl="0" indent="-231775" algn="just" rtl="0">
              <a:lnSpc>
                <a:spcPct val="150000"/>
              </a:lnSpc>
              <a:spcBef>
                <a:spcPts val="525"/>
              </a:spcBef>
              <a:spcAft>
                <a:spcPts val="0"/>
              </a:spcAft>
              <a:buSzPts val="1340"/>
              <a:buChar char="●"/>
            </a:pPr>
            <a:r>
              <a:rPr lang="en-US" sz="2000" dirty="0"/>
              <a:t>Intelligent agent-view provides framework to integrate the many subareas of AI.</a:t>
            </a:r>
            <a:endParaRPr sz="2000" dirty="0"/>
          </a:p>
          <a:p>
            <a:pPr marL="238125" lvl="0" indent="-231775" algn="just" rtl="0">
              <a:lnSpc>
                <a:spcPct val="150000"/>
              </a:lnSpc>
              <a:spcBef>
                <a:spcPts val="525"/>
              </a:spcBef>
              <a:spcAft>
                <a:spcPts val="0"/>
              </a:spcAft>
              <a:buSzPts val="1340"/>
              <a:buChar char="●"/>
            </a:pPr>
            <a:r>
              <a:rPr lang="en-US" sz="2000" dirty="0"/>
              <a:t>The right action is the one that will cause </a:t>
            </a:r>
            <a:r>
              <a:rPr lang="en-US" sz="2000" dirty="0">
                <a:solidFill>
                  <a:srgbClr val="FF0000"/>
                </a:solidFill>
              </a:rPr>
              <a:t>the agent to be most successful</a:t>
            </a:r>
            <a:endParaRPr sz="2000" dirty="0"/>
          </a:p>
          <a:p>
            <a:pPr marL="238125" lvl="0" indent="-231775" algn="just" rtl="0">
              <a:lnSpc>
                <a:spcPct val="150000"/>
              </a:lnSpc>
              <a:spcBef>
                <a:spcPts val="525"/>
              </a:spcBef>
              <a:spcAft>
                <a:spcPts val="0"/>
              </a:spcAft>
              <a:buSzPts val="1340"/>
              <a:buChar char="●"/>
            </a:pPr>
            <a:r>
              <a:rPr lang="en-US" sz="2000" b="1" dirty="0"/>
              <a:t>An agent is </a:t>
            </a:r>
            <a:r>
              <a:rPr lang="en-US" sz="2000" b="1" dirty="0">
                <a:solidFill>
                  <a:srgbClr val="FF0000"/>
                </a:solidFill>
              </a:rPr>
              <a:t>autonomous</a:t>
            </a:r>
            <a:r>
              <a:rPr lang="en-US" sz="2000" b="1" dirty="0"/>
              <a:t> if its behavior is determined by its own experience (with ability to learn and adapt).</a:t>
            </a:r>
            <a:endParaRPr sz="2000" dirty="0"/>
          </a:p>
        </p:txBody>
      </p:sp>
      <p:sp>
        <p:nvSpPr>
          <p:cNvPr id="61" name="Google Shape;61;p4"/>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47500" lnSpcReduction="20000"/>
          </a:bodyPr>
          <a:lstStyle/>
          <a:p>
            <a:pPr marL="0" lvl="0" indent="0" algn="ctr" rtl="0">
              <a:lnSpc>
                <a:spcPct val="100000"/>
              </a:lnSpc>
              <a:spcBef>
                <a:spcPts val="0"/>
              </a:spcBef>
              <a:spcAft>
                <a:spcPts val="0"/>
              </a:spcAft>
              <a:buSzPct val="100000"/>
              <a:buNone/>
            </a:pPr>
            <a:fld id="{00000000-1234-1234-1234-123412341234}" type="slidenum">
              <a:rPr lang="en-US" sz="2400" b="1">
                <a:solidFill>
                  <a:schemeClr val="dk1"/>
                </a:solidFill>
                <a:latin typeface="Times New Roman"/>
                <a:ea typeface="Times New Roman"/>
                <a:cs typeface="Times New Roman"/>
                <a:sym typeface="Times New Roman"/>
              </a:rPr>
              <a:t>4</a:t>
            </a:fld>
            <a:endParaRPr sz="2400" b="1">
              <a:solidFill>
                <a:schemeClr val="dk1"/>
              </a:solidFill>
              <a:latin typeface="Times New Roman"/>
              <a:ea typeface="Times New Roman"/>
              <a:cs typeface="Times New Roman"/>
              <a:sym typeface="Times New Roman"/>
            </a:endParaRPr>
          </a:p>
        </p:txBody>
      </p:sp>
      <p:sp>
        <p:nvSpPr>
          <p:cNvPr id="62" name="Google Shape;62;p4"/>
          <p:cNvSpPr txBox="1">
            <a:spLocks noGrp="1"/>
          </p:cNvSpPr>
          <p:nvPr>
            <p:ph type="dt" idx="10"/>
          </p:nvPr>
        </p:nvSpPr>
        <p:spPr>
          <a:xfrm>
            <a:off x="3685310" y="6492875"/>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647C0A90-1190-49B9-8D78-1B71162A9D08}" type="datetime1">
              <a:rPr lang="en-US" smtClean="0"/>
              <a:t>1/11/2024</a:t>
            </a:fld>
            <a:endParaRPr dirty="0"/>
          </a:p>
        </p:txBody>
      </p:sp>
      <p:sp>
        <p:nvSpPr>
          <p:cNvPr id="63" name="Google Shape;63;p4"/>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Skeleton Agent Program</a:t>
            </a:r>
            <a:endParaRPr/>
          </a:p>
        </p:txBody>
      </p:sp>
      <p:sp>
        <p:nvSpPr>
          <p:cNvPr id="435" name="Google Shape;435;p3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411480" lvl="0" indent="-238125" algn="l" rtl="0">
              <a:lnSpc>
                <a:spcPct val="90000"/>
              </a:lnSpc>
              <a:spcBef>
                <a:spcPts val="0"/>
              </a:spcBef>
              <a:spcAft>
                <a:spcPts val="0"/>
              </a:spcAft>
              <a:buSzPts val="1260"/>
              <a:buFont typeface="Noto Sans Symbols"/>
              <a:buChar char="▪"/>
            </a:pPr>
            <a:r>
              <a:rPr lang="en-US"/>
              <a:t>Basic framework for an agent program</a:t>
            </a:r>
            <a:endParaRPr/>
          </a:p>
          <a:p>
            <a:pPr marL="411480" lvl="0" indent="-238125" algn="l" rtl="0">
              <a:lnSpc>
                <a:spcPct val="90000"/>
              </a:lnSpc>
              <a:spcBef>
                <a:spcPts val="525"/>
              </a:spcBef>
              <a:spcAft>
                <a:spcPts val="0"/>
              </a:spcAft>
              <a:buSzPts val="1260"/>
              <a:buFont typeface="Noto Sans Symbols"/>
              <a:buNone/>
            </a:pPr>
            <a:endParaRPr/>
          </a:p>
          <a:p>
            <a:pPr marL="411480" lvl="0" indent="-238125" algn="l" rtl="0">
              <a:lnSpc>
                <a:spcPct val="90000"/>
              </a:lnSpc>
              <a:spcBef>
                <a:spcPts val="525"/>
              </a:spcBef>
              <a:spcAft>
                <a:spcPts val="0"/>
              </a:spcAft>
              <a:buSzPts val="1440"/>
              <a:buFont typeface="Noto Sans Symbols"/>
              <a:buNone/>
            </a:pPr>
            <a:r>
              <a:rPr lang="en-US" sz="2400" b="1">
                <a:latin typeface="Courier New"/>
                <a:ea typeface="Courier New"/>
                <a:cs typeface="Courier New"/>
                <a:sym typeface="Courier New"/>
              </a:rPr>
              <a:t>Function</a:t>
            </a:r>
            <a:r>
              <a:rPr lang="en-US" sz="2400">
                <a:latin typeface="Courier New"/>
                <a:ea typeface="Courier New"/>
                <a:cs typeface="Courier New"/>
                <a:sym typeface="Courier New"/>
              </a:rPr>
              <a:t> skeleton-agent(</a:t>
            </a:r>
            <a:r>
              <a:rPr lang="en-US" sz="2400" i="1">
                <a:latin typeface="Courier New"/>
                <a:ea typeface="Courier New"/>
                <a:cs typeface="Courier New"/>
                <a:sym typeface="Courier New"/>
              </a:rPr>
              <a:t>percept</a:t>
            </a:r>
            <a:r>
              <a:rPr lang="en-US" sz="2400">
                <a:latin typeface="Courier New"/>
                <a:ea typeface="Courier New"/>
                <a:cs typeface="Courier New"/>
                <a:sym typeface="Courier New"/>
              </a:rPr>
              <a:t>) </a:t>
            </a:r>
            <a:r>
              <a:rPr lang="en-US" sz="2400" b="1">
                <a:latin typeface="Courier New"/>
                <a:ea typeface="Courier New"/>
                <a:cs typeface="Courier New"/>
                <a:sym typeface="Courier New"/>
              </a:rPr>
              <a:t>returns</a:t>
            </a:r>
            <a:r>
              <a:rPr lang="en-US" sz="2400">
                <a:latin typeface="Courier New"/>
                <a:ea typeface="Courier New"/>
                <a:cs typeface="Courier New"/>
                <a:sym typeface="Courier New"/>
              </a:rPr>
              <a:t> </a:t>
            </a:r>
            <a:r>
              <a:rPr lang="en-US" sz="2400" i="1">
                <a:latin typeface="Courier New"/>
                <a:ea typeface="Courier New"/>
                <a:cs typeface="Courier New"/>
                <a:sym typeface="Courier New"/>
              </a:rPr>
              <a:t>action</a:t>
            </a:r>
            <a:endParaRPr sz="2400">
              <a:latin typeface="Courier New"/>
              <a:ea typeface="Courier New"/>
              <a:cs typeface="Courier New"/>
              <a:sym typeface="Courier New"/>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b="1">
                <a:latin typeface="Courier New"/>
                <a:ea typeface="Courier New"/>
                <a:cs typeface="Courier New"/>
                <a:sym typeface="Courier New"/>
              </a:rPr>
              <a:t>Static</a:t>
            </a:r>
            <a:r>
              <a:rPr lang="en-US" sz="2400">
                <a:latin typeface="Courier New"/>
                <a:ea typeface="Courier New"/>
                <a:cs typeface="Courier New"/>
                <a:sym typeface="Courier New"/>
              </a:rPr>
              <a:t>: </a:t>
            </a:r>
            <a:r>
              <a:rPr lang="en-US" sz="2400" i="1">
                <a:latin typeface="Courier New"/>
                <a:ea typeface="Courier New"/>
                <a:cs typeface="Courier New"/>
                <a:sym typeface="Courier New"/>
              </a:rPr>
              <a:t>memory</a:t>
            </a:r>
            <a:endParaRPr/>
          </a:p>
          <a:p>
            <a:pPr marL="411480" lvl="0" indent="-238125" algn="l" rtl="0">
              <a:lnSpc>
                <a:spcPct val="90000"/>
              </a:lnSpc>
              <a:spcBef>
                <a:spcPts val="525"/>
              </a:spcBef>
              <a:spcAft>
                <a:spcPts val="0"/>
              </a:spcAft>
              <a:buSzPts val="1440"/>
              <a:buFont typeface="Noto Sans Symbols"/>
              <a:buNone/>
            </a:pPr>
            <a:r>
              <a:rPr lang="en-US" sz="2400" i="1">
                <a:latin typeface="Courier New"/>
                <a:ea typeface="Courier New"/>
                <a:cs typeface="Courier New"/>
                <a:sym typeface="Courier New"/>
              </a:rPr>
              <a:t>	</a:t>
            </a:r>
            <a:endParaRPr/>
          </a:p>
          <a:p>
            <a:pPr marL="411480" lvl="0" indent="-238125" algn="l" rtl="0">
              <a:lnSpc>
                <a:spcPct val="90000"/>
              </a:lnSpc>
              <a:spcBef>
                <a:spcPts val="525"/>
              </a:spcBef>
              <a:spcAft>
                <a:spcPts val="0"/>
              </a:spcAft>
              <a:buSzPts val="1440"/>
              <a:buFont typeface="Noto Sans Symbols"/>
              <a:buNone/>
            </a:pPr>
            <a:r>
              <a:rPr lang="en-US" sz="2400" i="1">
                <a:latin typeface="Courier New"/>
                <a:ea typeface="Courier New"/>
                <a:cs typeface="Courier New"/>
                <a:sym typeface="Courier New"/>
              </a:rPr>
              <a:t>	Memory	:= </a:t>
            </a:r>
            <a:r>
              <a:rPr lang="en-US" sz="2400">
                <a:latin typeface="Courier New"/>
                <a:ea typeface="Courier New"/>
                <a:cs typeface="Courier New"/>
                <a:sym typeface="Courier New"/>
              </a:rPr>
              <a:t>update-memory(</a:t>
            </a:r>
            <a:r>
              <a:rPr lang="en-US" sz="2400" i="1">
                <a:latin typeface="Courier New"/>
                <a:ea typeface="Courier New"/>
                <a:cs typeface="Courier New"/>
                <a:sym typeface="Courier New"/>
              </a:rPr>
              <a:t>memory, percept</a:t>
            </a:r>
            <a:r>
              <a:rPr lang="en-US" sz="2400">
                <a:latin typeface="Courier New"/>
                <a:ea typeface="Courier New"/>
                <a:cs typeface="Courier New"/>
                <a:sym typeface="Courier New"/>
              </a:rPr>
              <a:t>)</a:t>
            </a:r>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i="1">
                <a:latin typeface="Courier New"/>
                <a:ea typeface="Courier New"/>
                <a:cs typeface="Courier New"/>
                <a:sym typeface="Courier New"/>
              </a:rPr>
              <a:t>Action</a:t>
            </a:r>
            <a:r>
              <a:rPr lang="en-US" sz="2400">
                <a:latin typeface="Courier New"/>
                <a:ea typeface="Courier New"/>
                <a:cs typeface="Courier New"/>
                <a:sym typeface="Courier New"/>
              </a:rPr>
              <a:t>	:= choose-best-action(</a:t>
            </a:r>
            <a:r>
              <a:rPr lang="en-US" sz="2400" i="1">
                <a:latin typeface="Courier New"/>
                <a:ea typeface="Courier New"/>
                <a:cs typeface="Courier New"/>
                <a:sym typeface="Courier New"/>
              </a:rPr>
              <a:t>memory</a:t>
            </a:r>
            <a:r>
              <a:rPr lang="en-US" sz="2400">
                <a:latin typeface="Courier New"/>
                <a:ea typeface="Courier New"/>
                <a:cs typeface="Courier New"/>
                <a:sym typeface="Courier New"/>
              </a:rPr>
              <a:t>)</a:t>
            </a:r>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i="1">
                <a:latin typeface="Courier New"/>
                <a:ea typeface="Courier New"/>
                <a:cs typeface="Courier New"/>
                <a:sym typeface="Courier New"/>
              </a:rPr>
              <a:t>Memory	:= </a:t>
            </a:r>
            <a:r>
              <a:rPr lang="en-US" sz="2400">
                <a:latin typeface="Courier New"/>
                <a:ea typeface="Courier New"/>
                <a:cs typeface="Courier New"/>
                <a:sym typeface="Courier New"/>
              </a:rPr>
              <a:t>update-memory(</a:t>
            </a:r>
            <a:r>
              <a:rPr lang="en-US" sz="2400" i="1">
                <a:latin typeface="Courier New"/>
                <a:ea typeface="Courier New"/>
                <a:cs typeface="Courier New"/>
                <a:sym typeface="Courier New"/>
              </a:rPr>
              <a:t>memory, action</a:t>
            </a:r>
            <a:r>
              <a:rPr lang="en-US" sz="2400">
                <a:latin typeface="Courier New"/>
                <a:ea typeface="Courier New"/>
                <a:cs typeface="Courier New"/>
                <a:sym typeface="Courier New"/>
              </a:rPr>
              <a:t>)</a:t>
            </a:r>
            <a:endParaRPr/>
          </a:p>
          <a:p>
            <a:pPr marL="411480" lvl="0" indent="-238125" algn="l" rtl="0">
              <a:lnSpc>
                <a:spcPct val="90000"/>
              </a:lnSpc>
              <a:spcBef>
                <a:spcPts val="525"/>
              </a:spcBef>
              <a:spcAft>
                <a:spcPts val="0"/>
              </a:spcAft>
              <a:buSzPts val="1440"/>
              <a:buFont typeface="Noto Sans Symbols"/>
              <a:buNone/>
            </a:pPr>
            <a:endParaRPr sz="2400">
              <a:latin typeface="Courier New"/>
              <a:ea typeface="Courier New"/>
              <a:cs typeface="Courier New"/>
              <a:sym typeface="Courier New"/>
            </a:endParaRPr>
          </a:p>
          <a:p>
            <a:pPr marL="411480" lvl="0" indent="-238125" algn="l" rtl="0">
              <a:lnSpc>
                <a:spcPct val="90000"/>
              </a:lnSpc>
              <a:spcBef>
                <a:spcPts val="525"/>
              </a:spcBef>
              <a:spcAft>
                <a:spcPts val="0"/>
              </a:spcAft>
              <a:buSzPts val="1440"/>
              <a:buFont typeface="Noto Sans Symbols"/>
              <a:buNone/>
            </a:pPr>
            <a:r>
              <a:rPr lang="en-US" sz="2400" b="1">
                <a:latin typeface="Courier New"/>
                <a:ea typeface="Courier New"/>
                <a:cs typeface="Courier New"/>
                <a:sym typeface="Courier New"/>
              </a:rPr>
              <a:t>Return</a:t>
            </a:r>
            <a:r>
              <a:rPr lang="en-US" sz="2400">
                <a:latin typeface="Courier New"/>
                <a:ea typeface="Courier New"/>
                <a:cs typeface="Courier New"/>
                <a:sym typeface="Courier New"/>
              </a:rPr>
              <a:t> </a:t>
            </a:r>
            <a:r>
              <a:rPr lang="en-US" sz="2400" i="1">
                <a:latin typeface="Courier New"/>
                <a:ea typeface="Courier New"/>
                <a:cs typeface="Courier New"/>
                <a:sym typeface="Courier New"/>
              </a:rPr>
              <a:t>action</a:t>
            </a:r>
            <a:endParaRPr sz="2400" i="1">
              <a:latin typeface="Courier New"/>
              <a:ea typeface="Courier New"/>
              <a:cs typeface="Courier New"/>
              <a:sym typeface="Courier New"/>
            </a:endParaRPr>
          </a:p>
        </p:txBody>
      </p:sp>
      <p:sp>
        <p:nvSpPr>
          <p:cNvPr id="436" name="Google Shape;436;p39"/>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40</a:t>
            </a:fld>
            <a:endParaRPr sz="1200" b="1">
              <a:solidFill>
                <a:schemeClr val="dk2"/>
              </a:solidFill>
              <a:latin typeface="Times New Roman"/>
              <a:ea typeface="Times New Roman"/>
              <a:cs typeface="Times New Roman"/>
              <a:sym typeface="Times New Roman"/>
            </a:endParaRPr>
          </a:p>
        </p:txBody>
      </p:sp>
      <p:sp>
        <p:nvSpPr>
          <p:cNvPr id="437" name="Google Shape;437;p3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F4DB6D10-F668-46D3-80B4-5E4B1757CF6C}" type="datetime1">
              <a:rPr lang="en-US" smtClean="0"/>
              <a:t>1/11/2024</a:t>
            </a:fld>
            <a:endParaRPr/>
          </a:p>
        </p:txBody>
      </p:sp>
      <p:sp>
        <p:nvSpPr>
          <p:cNvPr id="438" name="Google Shape;438;p39"/>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Agent Program Types</a:t>
            </a:r>
            <a:endParaRPr/>
          </a:p>
        </p:txBody>
      </p:sp>
      <p:sp>
        <p:nvSpPr>
          <p:cNvPr id="444" name="Google Shape;444;p4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238125" lvl="0" indent="-238125" algn="l" rtl="0">
              <a:lnSpc>
                <a:spcPct val="100000"/>
              </a:lnSpc>
              <a:spcBef>
                <a:spcPts val="0"/>
              </a:spcBef>
              <a:spcAft>
                <a:spcPts val="0"/>
              </a:spcAft>
              <a:buSzPts val="1260"/>
              <a:buAutoNum type="arabicPeriod"/>
            </a:pPr>
            <a:r>
              <a:rPr lang="en-US"/>
              <a:t>Different ways of achieving the mapping from percepts to actions</a:t>
            </a:r>
            <a:endParaRPr/>
          </a:p>
          <a:p>
            <a:pPr marL="238125" lvl="0" indent="-238125" algn="l" rtl="0">
              <a:lnSpc>
                <a:spcPct val="100000"/>
              </a:lnSpc>
              <a:spcBef>
                <a:spcPts val="525"/>
              </a:spcBef>
              <a:spcAft>
                <a:spcPts val="0"/>
              </a:spcAft>
              <a:buSzPts val="1260"/>
              <a:buAutoNum type="arabicPeriod"/>
            </a:pPr>
            <a:r>
              <a:rPr lang="en-US"/>
              <a:t>Different levels of complexity</a:t>
            </a:r>
            <a:endParaRPr/>
          </a:p>
          <a:p>
            <a:pPr marL="457200" lvl="0" indent="-297180" algn="l" rtl="0">
              <a:lnSpc>
                <a:spcPct val="100000"/>
              </a:lnSpc>
              <a:spcBef>
                <a:spcPts val="0"/>
              </a:spcBef>
              <a:spcAft>
                <a:spcPts val="0"/>
              </a:spcAft>
              <a:buSzPts val="1080"/>
              <a:buAutoNum type="arabicPeriod"/>
            </a:pPr>
            <a:endParaRPr/>
          </a:p>
          <a:p>
            <a:pPr marL="479425" lvl="1" indent="-204788" algn="l" rtl="0">
              <a:lnSpc>
                <a:spcPct val="100000"/>
              </a:lnSpc>
              <a:spcBef>
                <a:spcPts val="413"/>
              </a:spcBef>
              <a:spcAft>
                <a:spcPts val="0"/>
              </a:spcAft>
              <a:buSzPts val="1680"/>
              <a:buAutoNum type="alphaLcPeriod"/>
            </a:pPr>
            <a:r>
              <a:rPr lang="en-US" sz="2400">
                <a:solidFill>
                  <a:srgbClr val="002060"/>
                </a:solidFill>
              </a:rPr>
              <a:t>Simple reflex agents</a:t>
            </a:r>
            <a:endParaRPr/>
          </a:p>
          <a:p>
            <a:pPr marL="479425" lvl="1" indent="-204788" algn="l" rtl="0">
              <a:lnSpc>
                <a:spcPct val="100000"/>
              </a:lnSpc>
              <a:spcBef>
                <a:spcPts val="413"/>
              </a:spcBef>
              <a:spcAft>
                <a:spcPts val="0"/>
              </a:spcAft>
              <a:buSzPts val="1680"/>
              <a:buAutoNum type="alphaLcPeriod"/>
            </a:pPr>
            <a:r>
              <a:rPr lang="en-US" sz="2400">
                <a:solidFill>
                  <a:srgbClr val="002060"/>
                </a:solidFill>
              </a:rPr>
              <a:t>Agents that keep track of the world</a:t>
            </a:r>
            <a:endParaRPr/>
          </a:p>
          <a:p>
            <a:pPr marL="479425" lvl="1" indent="-204788" algn="l" rtl="0">
              <a:lnSpc>
                <a:spcPct val="100000"/>
              </a:lnSpc>
              <a:spcBef>
                <a:spcPts val="413"/>
              </a:spcBef>
              <a:spcAft>
                <a:spcPts val="0"/>
              </a:spcAft>
              <a:buSzPts val="1680"/>
              <a:buAutoNum type="alphaLcPeriod"/>
            </a:pPr>
            <a:r>
              <a:rPr lang="en-US" sz="2400">
                <a:solidFill>
                  <a:srgbClr val="002060"/>
                </a:solidFill>
              </a:rPr>
              <a:t>Goal-based agents</a:t>
            </a:r>
            <a:endParaRPr/>
          </a:p>
          <a:p>
            <a:pPr marL="479425" lvl="1" indent="-204788" algn="l" rtl="0">
              <a:lnSpc>
                <a:spcPct val="100000"/>
              </a:lnSpc>
              <a:spcBef>
                <a:spcPts val="413"/>
              </a:spcBef>
              <a:spcAft>
                <a:spcPts val="0"/>
              </a:spcAft>
              <a:buSzPts val="1680"/>
              <a:buAutoNum type="alphaLcPeriod"/>
            </a:pPr>
            <a:r>
              <a:rPr lang="en-US" sz="2400">
                <a:solidFill>
                  <a:srgbClr val="002060"/>
                </a:solidFill>
              </a:rPr>
              <a:t>Utility-based agents</a:t>
            </a:r>
            <a:endParaRPr/>
          </a:p>
          <a:p>
            <a:pPr marL="479425" lvl="1" indent="-204788" algn="l" rtl="0">
              <a:lnSpc>
                <a:spcPct val="100000"/>
              </a:lnSpc>
              <a:spcBef>
                <a:spcPts val="413"/>
              </a:spcBef>
              <a:spcAft>
                <a:spcPts val="0"/>
              </a:spcAft>
              <a:buSzPts val="1680"/>
              <a:buAutoNum type="alphaLcPeriod"/>
            </a:pPr>
            <a:r>
              <a:rPr lang="en-US" sz="2400">
                <a:solidFill>
                  <a:srgbClr val="002060"/>
                </a:solidFill>
              </a:rPr>
              <a:t>Learning agents</a:t>
            </a:r>
            <a:endParaRPr/>
          </a:p>
        </p:txBody>
      </p:sp>
      <p:sp>
        <p:nvSpPr>
          <p:cNvPr id="445" name="Google Shape;445;p40"/>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41</a:t>
            </a:fld>
            <a:endParaRPr sz="1200" b="1">
              <a:solidFill>
                <a:schemeClr val="dk2"/>
              </a:solidFill>
              <a:latin typeface="Times New Roman"/>
              <a:ea typeface="Times New Roman"/>
              <a:cs typeface="Times New Roman"/>
              <a:sym typeface="Times New Roman"/>
            </a:endParaRPr>
          </a:p>
        </p:txBody>
      </p:sp>
      <p:sp>
        <p:nvSpPr>
          <p:cNvPr id="446" name="Google Shape;446;p4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561F7EDF-175B-44A6-A593-69320F2DBF12}" type="datetime1">
              <a:rPr lang="en-US" smtClean="0"/>
              <a:t>1/11/2024</a:t>
            </a:fld>
            <a:endParaRPr/>
          </a:p>
        </p:txBody>
      </p:sp>
      <p:sp>
        <p:nvSpPr>
          <p:cNvPr id="447" name="Google Shape;447;p40"/>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Simple Reflex Agent</a:t>
            </a:r>
            <a:endParaRPr/>
          </a:p>
        </p:txBody>
      </p:sp>
      <p:sp>
        <p:nvSpPr>
          <p:cNvPr id="453" name="Google Shape;453;p4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19075" algn="just" rtl="0">
              <a:lnSpc>
                <a:spcPct val="100000"/>
              </a:lnSpc>
              <a:spcBef>
                <a:spcPts val="0"/>
              </a:spcBef>
              <a:spcAft>
                <a:spcPts val="0"/>
              </a:spcAft>
              <a:buSzPts val="1380"/>
              <a:buChar char="●"/>
            </a:pPr>
            <a:r>
              <a:rPr lang="en-US" sz="2500"/>
              <a:t>Instead Of Specifying Individual Mappings In An Explicit Table, Common Input-Output Associations Are Recorded</a:t>
            </a:r>
            <a:endParaRPr sz="2100"/>
          </a:p>
          <a:p>
            <a:pPr marL="479425" lvl="1" indent="-185738" algn="just" rtl="0">
              <a:lnSpc>
                <a:spcPct val="100000"/>
              </a:lnSpc>
              <a:spcBef>
                <a:spcPts val="413"/>
              </a:spcBef>
              <a:spcAft>
                <a:spcPts val="0"/>
              </a:spcAft>
              <a:buSzPts val="1380"/>
              <a:buChar char="○"/>
            </a:pPr>
            <a:r>
              <a:rPr lang="en-US" sz="2100"/>
              <a:t>Requires Processing Of Percepts To Achieve Some Abstraction</a:t>
            </a:r>
            <a:endParaRPr sz="2100"/>
          </a:p>
          <a:p>
            <a:pPr marL="479425" lvl="1" indent="-185738" algn="just" rtl="0">
              <a:lnSpc>
                <a:spcPct val="100000"/>
              </a:lnSpc>
              <a:spcBef>
                <a:spcPts val="413"/>
              </a:spcBef>
              <a:spcAft>
                <a:spcPts val="0"/>
              </a:spcAft>
              <a:buSzPts val="1380"/>
              <a:buChar char="○"/>
            </a:pPr>
            <a:r>
              <a:rPr lang="en-US" sz="2100"/>
              <a:t>Frequent Method Of Specification Is Through Condition-Action Rules</a:t>
            </a:r>
            <a:endParaRPr sz="2100"/>
          </a:p>
          <a:p>
            <a:pPr marL="685800" lvl="2" indent="-152400" algn="just" rtl="0">
              <a:lnSpc>
                <a:spcPct val="100000"/>
              </a:lnSpc>
              <a:spcBef>
                <a:spcPts val="375"/>
              </a:spcBef>
              <a:spcAft>
                <a:spcPts val="0"/>
              </a:spcAft>
              <a:buSzPts val="1200"/>
              <a:buChar char="■"/>
            </a:pPr>
            <a:r>
              <a:rPr lang="en-US" sz="1700" b="1"/>
              <a:t>If</a:t>
            </a:r>
            <a:r>
              <a:rPr lang="en-US" sz="1700"/>
              <a:t> </a:t>
            </a:r>
            <a:r>
              <a:rPr lang="en-US" sz="1700" i="1"/>
              <a:t>Percept</a:t>
            </a:r>
            <a:r>
              <a:rPr lang="en-US" sz="1700"/>
              <a:t> </a:t>
            </a:r>
            <a:r>
              <a:rPr lang="en-US" sz="1700" b="1"/>
              <a:t>Then</a:t>
            </a:r>
            <a:r>
              <a:rPr lang="en-US" sz="1700"/>
              <a:t> </a:t>
            </a:r>
            <a:r>
              <a:rPr lang="en-US" sz="1700" i="1"/>
              <a:t>Action</a:t>
            </a:r>
            <a:endParaRPr sz="1700"/>
          </a:p>
          <a:p>
            <a:pPr marL="479425" lvl="1" indent="-185738" algn="just" rtl="0">
              <a:lnSpc>
                <a:spcPct val="100000"/>
              </a:lnSpc>
              <a:spcBef>
                <a:spcPts val="413"/>
              </a:spcBef>
              <a:spcAft>
                <a:spcPts val="0"/>
              </a:spcAft>
              <a:buSzPts val="1380"/>
              <a:buChar char="○"/>
            </a:pPr>
            <a:r>
              <a:rPr lang="en-US" sz="2100"/>
              <a:t>Similar To Innate Reflexes Or Learned Responses In Humans</a:t>
            </a:r>
            <a:endParaRPr sz="2100"/>
          </a:p>
          <a:p>
            <a:pPr marL="479425" lvl="1" indent="-185738" algn="just" rtl="0">
              <a:lnSpc>
                <a:spcPct val="100000"/>
              </a:lnSpc>
              <a:spcBef>
                <a:spcPts val="413"/>
              </a:spcBef>
              <a:spcAft>
                <a:spcPts val="0"/>
              </a:spcAft>
              <a:buSzPts val="1380"/>
              <a:buChar char="○"/>
            </a:pPr>
            <a:r>
              <a:rPr lang="en-US" sz="2100"/>
              <a:t>Efficient Implementation, But Limited Power</a:t>
            </a:r>
            <a:endParaRPr sz="2100"/>
          </a:p>
          <a:p>
            <a:pPr marL="685800" lvl="2" indent="-152400" algn="just" rtl="0">
              <a:lnSpc>
                <a:spcPct val="100000"/>
              </a:lnSpc>
              <a:spcBef>
                <a:spcPts val="375"/>
              </a:spcBef>
              <a:spcAft>
                <a:spcPts val="0"/>
              </a:spcAft>
              <a:buSzPts val="1200"/>
              <a:buChar char="■"/>
            </a:pPr>
            <a:r>
              <a:rPr lang="en-US" sz="1700"/>
              <a:t>Environment Must Be Fully Observable</a:t>
            </a:r>
            <a:endParaRPr sz="2100"/>
          </a:p>
          <a:p>
            <a:pPr marL="685800" lvl="2" indent="-152400" algn="just" rtl="0">
              <a:lnSpc>
                <a:spcPct val="100000"/>
              </a:lnSpc>
              <a:spcBef>
                <a:spcPts val="375"/>
              </a:spcBef>
              <a:spcAft>
                <a:spcPts val="0"/>
              </a:spcAft>
              <a:buSzPts val="1200"/>
              <a:buChar char="■"/>
            </a:pPr>
            <a:r>
              <a:rPr lang="en-US" sz="1700"/>
              <a:t>Easily Runs Into Infinite Loops</a:t>
            </a:r>
            <a:endParaRPr sz="2100"/>
          </a:p>
        </p:txBody>
      </p:sp>
      <p:sp>
        <p:nvSpPr>
          <p:cNvPr id="454" name="Google Shape;454;p41"/>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42</a:t>
            </a:fld>
            <a:endParaRPr sz="1200" b="1">
              <a:solidFill>
                <a:schemeClr val="dk2"/>
              </a:solidFill>
              <a:latin typeface="Times New Roman"/>
              <a:ea typeface="Times New Roman"/>
              <a:cs typeface="Times New Roman"/>
              <a:sym typeface="Times New Roman"/>
            </a:endParaRPr>
          </a:p>
        </p:txBody>
      </p:sp>
      <p:sp>
        <p:nvSpPr>
          <p:cNvPr id="455" name="Google Shape;455;p4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61433D2F-2103-4743-A7B7-1B3D9A663B59}" type="datetime1">
              <a:rPr lang="en-US" smtClean="0"/>
              <a:t>1/11/2024</a:t>
            </a:fld>
            <a:endParaRPr/>
          </a:p>
        </p:txBody>
      </p:sp>
      <p:sp>
        <p:nvSpPr>
          <p:cNvPr id="456" name="Google Shape;456;p41"/>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2"/>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Reflex Agent Diagram</a:t>
            </a:r>
            <a:endParaRPr/>
          </a:p>
        </p:txBody>
      </p:sp>
      <p:sp>
        <p:nvSpPr>
          <p:cNvPr id="462" name="Google Shape;462;p42"/>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43</a:t>
            </a:fld>
            <a:endParaRPr sz="1200" b="1">
              <a:solidFill>
                <a:schemeClr val="dk2"/>
              </a:solidFill>
              <a:latin typeface="Times New Roman"/>
              <a:ea typeface="Times New Roman"/>
              <a:cs typeface="Times New Roman"/>
              <a:sym typeface="Times New Roman"/>
            </a:endParaRPr>
          </a:p>
        </p:txBody>
      </p:sp>
      <p:sp>
        <p:nvSpPr>
          <p:cNvPr id="463" name="Google Shape;463;p42"/>
          <p:cNvSpPr/>
          <p:nvPr/>
        </p:nvSpPr>
        <p:spPr>
          <a:xfrm>
            <a:off x="7383475" y="1087100"/>
            <a:ext cx="1379400" cy="5313600"/>
          </a:xfrm>
          <a:prstGeom prst="roundRect">
            <a:avLst>
              <a:gd name="adj" fmla="val 16639"/>
            </a:avLst>
          </a:prstGeom>
          <a:solidFill>
            <a:srgbClr val="D5DBE5"/>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64" name="Google Shape;464;p42"/>
          <p:cNvSpPr/>
          <p:nvPr/>
        </p:nvSpPr>
        <p:spPr>
          <a:xfrm>
            <a:off x="762000" y="1485900"/>
            <a:ext cx="6099175" cy="4616450"/>
          </a:xfrm>
          <a:prstGeom prst="ellipse">
            <a:avLst/>
          </a:prstGeom>
          <a:solidFill>
            <a:srgbClr val="DDEAF6"/>
          </a:solidFill>
          <a:ln w="50800" cap="flat" cmpd="sng">
            <a:solidFill>
              <a:srgbClr val="8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65" name="Google Shape;465;p42"/>
          <p:cNvSpPr/>
          <p:nvPr/>
        </p:nvSpPr>
        <p:spPr>
          <a:xfrm rot="-60000" flipH="1">
            <a:off x="5202238" y="1655763"/>
            <a:ext cx="2717800" cy="533400"/>
          </a:xfrm>
          <a:prstGeom prst="rightArrow">
            <a:avLst>
              <a:gd name="adj1" fmla="val 50000"/>
              <a:gd name="adj2" fmla="val 127522"/>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66" name="Google Shape;466;p42"/>
          <p:cNvSpPr/>
          <p:nvPr/>
        </p:nvSpPr>
        <p:spPr>
          <a:xfrm>
            <a:off x="3567113" y="1601788"/>
            <a:ext cx="1679575" cy="6381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hlink"/>
                </a:solidFill>
                <a:latin typeface="Times New Roman"/>
                <a:ea typeface="Times New Roman"/>
                <a:cs typeface="Times New Roman"/>
                <a:sym typeface="Times New Roman"/>
              </a:rPr>
              <a:t>Sensors</a:t>
            </a:r>
            <a:endParaRPr sz="1400" b="0" i="0" u="none" strike="noStrike" cap="none">
              <a:solidFill>
                <a:srgbClr val="000000"/>
              </a:solidFill>
              <a:latin typeface="Arial"/>
              <a:ea typeface="Arial"/>
              <a:cs typeface="Arial"/>
              <a:sym typeface="Arial"/>
            </a:endParaRPr>
          </a:p>
        </p:txBody>
      </p:sp>
      <p:sp>
        <p:nvSpPr>
          <p:cNvPr id="467" name="Google Shape;467;p42"/>
          <p:cNvSpPr/>
          <p:nvPr/>
        </p:nvSpPr>
        <p:spPr>
          <a:xfrm rot="-60000">
            <a:off x="5291138" y="5219700"/>
            <a:ext cx="2879725" cy="533400"/>
          </a:xfrm>
          <a:prstGeom prst="rightArrow">
            <a:avLst>
              <a:gd name="adj1" fmla="val 50000"/>
              <a:gd name="adj2" fmla="val 135120"/>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68" name="Google Shape;468;p42"/>
          <p:cNvSpPr/>
          <p:nvPr/>
        </p:nvSpPr>
        <p:spPr>
          <a:xfrm>
            <a:off x="3140075" y="5176838"/>
            <a:ext cx="2111375" cy="6381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Actuators</a:t>
            </a:r>
            <a:endParaRPr sz="1400" b="0" i="0" u="none" strike="noStrike" cap="none">
              <a:solidFill>
                <a:srgbClr val="000000"/>
              </a:solidFill>
              <a:latin typeface="Arial"/>
              <a:ea typeface="Arial"/>
              <a:cs typeface="Arial"/>
              <a:sym typeface="Arial"/>
            </a:endParaRPr>
          </a:p>
        </p:txBody>
      </p:sp>
      <p:sp>
        <p:nvSpPr>
          <p:cNvPr id="469" name="Google Shape;469;p42"/>
          <p:cNvSpPr/>
          <p:nvPr/>
        </p:nvSpPr>
        <p:spPr>
          <a:xfrm>
            <a:off x="3429000" y="2632075"/>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the world is like now</a:t>
            </a:r>
            <a:endParaRPr sz="1400" b="0" i="0" u="none" strike="noStrike" cap="none">
              <a:solidFill>
                <a:srgbClr val="000000"/>
              </a:solidFill>
              <a:latin typeface="Arial"/>
              <a:ea typeface="Arial"/>
              <a:cs typeface="Arial"/>
              <a:sym typeface="Arial"/>
            </a:endParaRPr>
          </a:p>
        </p:txBody>
      </p:sp>
      <p:sp>
        <p:nvSpPr>
          <p:cNvPr id="470" name="Google Shape;470;p42"/>
          <p:cNvSpPr/>
          <p:nvPr/>
        </p:nvSpPr>
        <p:spPr>
          <a:xfrm>
            <a:off x="3429000" y="4460875"/>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should I do now</a:t>
            </a:r>
            <a:endParaRPr sz="1400" b="0" i="0" u="none" strike="noStrike" cap="none">
              <a:solidFill>
                <a:srgbClr val="000000"/>
              </a:solidFill>
              <a:latin typeface="Arial"/>
              <a:ea typeface="Arial"/>
              <a:cs typeface="Arial"/>
              <a:sym typeface="Arial"/>
            </a:endParaRPr>
          </a:p>
        </p:txBody>
      </p:sp>
      <p:cxnSp>
        <p:nvCxnSpPr>
          <p:cNvPr id="471" name="Google Shape;471;p42"/>
          <p:cNvCxnSpPr/>
          <p:nvPr/>
        </p:nvCxnSpPr>
        <p:spPr>
          <a:xfrm>
            <a:off x="4414838" y="2143125"/>
            <a:ext cx="398462" cy="476250"/>
          </a:xfrm>
          <a:prstGeom prst="straightConnector1">
            <a:avLst/>
          </a:prstGeom>
          <a:noFill/>
          <a:ln w="25400" cap="flat" cmpd="sng">
            <a:solidFill>
              <a:schemeClr val="hlink"/>
            </a:solidFill>
            <a:prstDash val="solid"/>
            <a:round/>
            <a:headEnd type="none" w="sm" len="sm"/>
            <a:tailEnd type="triangle" w="med" len="med"/>
          </a:ln>
        </p:spPr>
      </p:cxnSp>
      <p:cxnSp>
        <p:nvCxnSpPr>
          <p:cNvPr id="472" name="Google Shape;472;p42"/>
          <p:cNvCxnSpPr/>
          <p:nvPr/>
        </p:nvCxnSpPr>
        <p:spPr>
          <a:xfrm>
            <a:off x="4876800" y="3016250"/>
            <a:ext cx="0" cy="1427163"/>
          </a:xfrm>
          <a:prstGeom prst="straightConnector1">
            <a:avLst/>
          </a:prstGeom>
          <a:noFill/>
          <a:ln w="25400" cap="flat" cmpd="sng">
            <a:solidFill>
              <a:srgbClr val="000000"/>
            </a:solidFill>
            <a:prstDash val="solid"/>
            <a:round/>
            <a:headEnd type="none" w="sm" len="sm"/>
            <a:tailEnd type="triangle" w="med" len="med"/>
          </a:ln>
        </p:spPr>
      </p:cxnSp>
      <p:cxnSp>
        <p:nvCxnSpPr>
          <p:cNvPr id="473" name="Google Shape;473;p42"/>
          <p:cNvCxnSpPr/>
          <p:nvPr/>
        </p:nvCxnSpPr>
        <p:spPr>
          <a:xfrm flipH="1">
            <a:off x="4270375" y="4945063"/>
            <a:ext cx="644525" cy="401637"/>
          </a:xfrm>
          <a:prstGeom prst="straightConnector1">
            <a:avLst/>
          </a:prstGeom>
          <a:noFill/>
          <a:ln w="25400" cap="flat" cmpd="sng">
            <a:solidFill>
              <a:schemeClr val="accent1"/>
            </a:solidFill>
            <a:prstDash val="solid"/>
            <a:round/>
            <a:headEnd type="none" w="sm" len="sm"/>
            <a:tailEnd type="triangle" w="med" len="med"/>
          </a:ln>
        </p:spPr>
      </p:cxnSp>
      <p:sp>
        <p:nvSpPr>
          <p:cNvPr id="474" name="Google Shape;474;p42"/>
          <p:cNvSpPr/>
          <p:nvPr/>
        </p:nvSpPr>
        <p:spPr>
          <a:xfrm>
            <a:off x="552450" y="4257675"/>
            <a:ext cx="1965325"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Condition-action rules</a:t>
            </a:r>
            <a:endParaRPr sz="1400" b="0" i="0" u="none" strike="noStrike" cap="none">
              <a:solidFill>
                <a:srgbClr val="000000"/>
              </a:solidFill>
              <a:latin typeface="Arial"/>
              <a:ea typeface="Arial"/>
              <a:cs typeface="Arial"/>
              <a:sym typeface="Arial"/>
            </a:endParaRPr>
          </a:p>
        </p:txBody>
      </p:sp>
      <p:cxnSp>
        <p:nvCxnSpPr>
          <p:cNvPr id="475" name="Google Shape;475;p42"/>
          <p:cNvCxnSpPr/>
          <p:nvPr/>
        </p:nvCxnSpPr>
        <p:spPr>
          <a:xfrm>
            <a:off x="2584450" y="4487863"/>
            <a:ext cx="844550" cy="234950"/>
          </a:xfrm>
          <a:prstGeom prst="straightConnector1">
            <a:avLst/>
          </a:prstGeom>
          <a:noFill/>
          <a:ln w="25400" cap="flat" cmpd="sng">
            <a:solidFill>
              <a:srgbClr val="00025A"/>
            </a:solidFill>
            <a:prstDash val="solid"/>
            <a:round/>
            <a:headEnd type="none" w="sm" len="sm"/>
            <a:tailEnd type="triangle" w="med" len="med"/>
          </a:ln>
        </p:spPr>
      </p:cxnSp>
      <p:sp>
        <p:nvSpPr>
          <p:cNvPr id="476" name="Google Shape;476;p42"/>
          <p:cNvSpPr/>
          <p:nvPr/>
        </p:nvSpPr>
        <p:spPr>
          <a:xfrm>
            <a:off x="1436238" y="4796626"/>
            <a:ext cx="1479600" cy="6984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800000"/>
                </a:solidFill>
                <a:latin typeface="Times New Roman"/>
                <a:ea typeface="Times New Roman"/>
                <a:cs typeface="Times New Roman"/>
                <a:sym typeface="Times New Roman"/>
              </a:rPr>
              <a:t>Agent</a:t>
            </a:r>
            <a:endParaRPr sz="1400" b="0" i="0" u="none" strike="noStrike" cap="none">
              <a:solidFill>
                <a:srgbClr val="000000"/>
              </a:solidFill>
              <a:latin typeface="Arial"/>
              <a:ea typeface="Arial"/>
              <a:cs typeface="Arial"/>
              <a:sym typeface="Arial"/>
            </a:endParaRPr>
          </a:p>
        </p:txBody>
      </p:sp>
      <p:sp>
        <p:nvSpPr>
          <p:cNvPr id="477" name="Google Shape;477;p42"/>
          <p:cNvSpPr/>
          <p:nvPr/>
        </p:nvSpPr>
        <p:spPr>
          <a:xfrm rot="-5400000">
            <a:off x="6734968" y="3488532"/>
            <a:ext cx="3059113"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3300"/>
                </a:solidFill>
                <a:latin typeface="Times New Roman"/>
                <a:ea typeface="Times New Roman"/>
                <a:cs typeface="Times New Roman"/>
                <a:sym typeface="Times New Roman"/>
              </a:rPr>
              <a:t>Environment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Reflex Agent Program</a:t>
            </a:r>
            <a:endParaRPr/>
          </a:p>
        </p:txBody>
      </p:sp>
      <p:sp>
        <p:nvSpPr>
          <p:cNvPr id="483" name="Google Shape;483;p4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lnSpcReduction="10000"/>
          </a:bodyPr>
          <a:lstStyle/>
          <a:p>
            <a:pPr marL="411480" lvl="0" indent="-238125" algn="l" rtl="0">
              <a:lnSpc>
                <a:spcPct val="90000"/>
              </a:lnSpc>
              <a:spcBef>
                <a:spcPts val="0"/>
              </a:spcBef>
              <a:spcAft>
                <a:spcPts val="0"/>
              </a:spcAft>
              <a:buSzPts val="1260"/>
              <a:buFont typeface="Noto Sans Symbols"/>
              <a:buChar char="▪"/>
            </a:pPr>
            <a:r>
              <a:rPr lang="en-US"/>
              <a:t>Application of simple rules to situations</a:t>
            </a:r>
            <a:endParaRPr/>
          </a:p>
          <a:p>
            <a:pPr marL="411480" lvl="0" indent="-238125" algn="l" rtl="0">
              <a:lnSpc>
                <a:spcPct val="90000"/>
              </a:lnSpc>
              <a:spcBef>
                <a:spcPts val="525"/>
              </a:spcBef>
              <a:spcAft>
                <a:spcPts val="0"/>
              </a:spcAft>
              <a:buSzPts val="1260"/>
              <a:buFont typeface="Noto Sans Symbols"/>
              <a:buNone/>
            </a:pPr>
            <a:endParaRPr/>
          </a:p>
          <a:p>
            <a:pPr marL="411480" lvl="0" indent="-238125" algn="l" rtl="0">
              <a:lnSpc>
                <a:spcPct val="90000"/>
              </a:lnSpc>
              <a:spcBef>
                <a:spcPts val="525"/>
              </a:spcBef>
              <a:spcAft>
                <a:spcPts val="0"/>
              </a:spcAft>
              <a:buSzPts val="1440"/>
              <a:buFont typeface="Noto Sans Symbols"/>
              <a:buNone/>
            </a:pPr>
            <a:r>
              <a:rPr lang="en-US" sz="2400" b="1">
                <a:latin typeface="Courier New"/>
                <a:ea typeface="Courier New"/>
                <a:cs typeface="Courier New"/>
                <a:sym typeface="Courier New"/>
              </a:rPr>
              <a:t>function</a:t>
            </a:r>
            <a:r>
              <a:rPr lang="en-US" sz="2400">
                <a:latin typeface="Courier New"/>
                <a:ea typeface="Courier New"/>
                <a:cs typeface="Courier New"/>
                <a:sym typeface="Courier New"/>
              </a:rPr>
              <a:t> SIMPLE-REFLEX-AGENT(</a:t>
            </a:r>
            <a:r>
              <a:rPr lang="en-US" sz="2400" i="1">
                <a:latin typeface="Courier New"/>
                <a:ea typeface="Courier New"/>
                <a:cs typeface="Courier New"/>
                <a:sym typeface="Courier New"/>
              </a:rPr>
              <a:t>percept</a:t>
            </a:r>
            <a:r>
              <a:rPr lang="en-US" sz="2400">
                <a:latin typeface="Courier New"/>
                <a:ea typeface="Courier New"/>
                <a:cs typeface="Courier New"/>
                <a:sym typeface="Courier New"/>
              </a:rPr>
              <a:t>) </a:t>
            </a:r>
            <a:r>
              <a:rPr lang="en-US" sz="2400" b="1">
                <a:latin typeface="Courier New"/>
                <a:ea typeface="Courier New"/>
                <a:cs typeface="Courier New"/>
                <a:sym typeface="Courier New"/>
              </a:rPr>
              <a:t>returns</a:t>
            </a:r>
            <a:r>
              <a:rPr lang="en-US" sz="2400">
                <a:latin typeface="Courier New"/>
                <a:ea typeface="Courier New"/>
                <a:cs typeface="Courier New"/>
                <a:sym typeface="Courier New"/>
              </a:rPr>
              <a:t> </a:t>
            </a:r>
            <a:r>
              <a:rPr lang="en-US" sz="2400" i="1">
                <a:latin typeface="Courier New"/>
                <a:ea typeface="Courier New"/>
                <a:cs typeface="Courier New"/>
                <a:sym typeface="Courier New"/>
              </a:rPr>
              <a:t>action</a:t>
            </a:r>
            <a:endParaRPr sz="2400">
              <a:latin typeface="Courier New"/>
              <a:ea typeface="Courier New"/>
              <a:cs typeface="Courier New"/>
              <a:sym typeface="Courier New"/>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b="1">
                <a:latin typeface="Courier New"/>
                <a:ea typeface="Courier New"/>
                <a:cs typeface="Courier New"/>
                <a:sym typeface="Courier New"/>
              </a:rPr>
              <a:t>static</a:t>
            </a:r>
            <a:r>
              <a:rPr lang="en-US" sz="2400">
                <a:latin typeface="Courier New"/>
                <a:ea typeface="Courier New"/>
                <a:cs typeface="Courier New"/>
                <a:sym typeface="Courier New"/>
              </a:rPr>
              <a:t>: </a:t>
            </a:r>
            <a:r>
              <a:rPr lang="en-US" sz="2400" i="1">
                <a:latin typeface="Courier New"/>
                <a:ea typeface="Courier New"/>
                <a:cs typeface="Courier New"/>
                <a:sym typeface="Courier New"/>
              </a:rPr>
              <a:t>rules	</a:t>
            </a:r>
            <a:r>
              <a:rPr lang="en-US" sz="2400">
                <a:latin typeface="Courier New"/>
                <a:ea typeface="Courier New"/>
                <a:cs typeface="Courier New"/>
                <a:sym typeface="Courier New"/>
              </a:rPr>
              <a:t>//set of condition-action rules</a:t>
            </a:r>
            <a:endParaRPr sz="2400" i="1">
              <a:latin typeface="Courier New"/>
              <a:ea typeface="Courier New"/>
              <a:cs typeface="Courier New"/>
              <a:sym typeface="Courier New"/>
            </a:endParaRPr>
          </a:p>
          <a:p>
            <a:pPr marL="411480" lvl="0" indent="-238125" algn="l" rtl="0">
              <a:lnSpc>
                <a:spcPct val="90000"/>
              </a:lnSpc>
              <a:spcBef>
                <a:spcPts val="525"/>
              </a:spcBef>
              <a:spcAft>
                <a:spcPts val="0"/>
              </a:spcAft>
              <a:buSzPts val="1440"/>
              <a:buFont typeface="Noto Sans Symbols"/>
              <a:buNone/>
            </a:pPr>
            <a:r>
              <a:rPr lang="en-US" sz="2400" i="1">
                <a:latin typeface="Courier New"/>
                <a:ea typeface="Courier New"/>
                <a:cs typeface="Courier New"/>
                <a:sym typeface="Courier New"/>
              </a:rPr>
              <a:t>	</a:t>
            </a:r>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i="1">
                <a:latin typeface="Courier New"/>
                <a:ea typeface="Courier New"/>
                <a:cs typeface="Courier New"/>
                <a:sym typeface="Courier New"/>
              </a:rPr>
              <a:t>condition</a:t>
            </a:r>
            <a:r>
              <a:rPr lang="en-US" sz="2400">
                <a:latin typeface="Courier New"/>
                <a:ea typeface="Courier New"/>
                <a:cs typeface="Courier New"/>
                <a:sym typeface="Courier New"/>
              </a:rPr>
              <a:t>	:= INTERPRET-INPUT(</a:t>
            </a:r>
            <a:r>
              <a:rPr lang="en-US" sz="2400" i="1">
                <a:latin typeface="Courier New"/>
                <a:ea typeface="Courier New"/>
                <a:cs typeface="Courier New"/>
                <a:sym typeface="Courier New"/>
              </a:rPr>
              <a:t>percept</a:t>
            </a:r>
            <a:r>
              <a:rPr lang="en-US" sz="2400">
                <a:latin typeface="Courier New"/>
                <a:ea typeface="Courier New"/>
                <a:cs typeface="Courier New"/>
                <a:sym typeface="Courier New"/>
              </a:rPr>
              <a:t>)</a:t>
            </a:r>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i="1">
                <a:latin typeface="Courier New"/>
                <a:ea typeface="Courier New"/>
                <a:cs typeface="Courier New"/>
                <a:sym typeface="Courier New"/>
              </a:rPr>
              <a:t>rule</a:t>
            </a:r>
            <a:r>
              <a:rPr lang="en-US" sz="2400">
                <a:latin typeface="Courier New"/>
                <a:ea typeface="Courier New"/>
                <a:cs typeface="Courier New"/>
                <a:sym typeface="Courier New"/>
              </a:rPr>
              <a:t>		:= RULE-MATCH(</a:t>
            </a:r>
            <a:r>
              <a:rPr lang="en-US" sz="2400" i="1">
                <a:latin typeface="Courier New"/>
                <a:ea typeface="Courier New"/>
                <a:cs typeface="Courier New"/>
                <a:sym typeface="Courier New"/>
              </a:rPr>
              <a:t>condition, rules</a:t>
            </a:r>
            <a:r>
              <a:rPr lang="en-US" sz="2400">
                <a:latin typeface="Courier New"/>
                <a:ea typeface="Courier New"/>
                <a:cs typeface="Courier New"/>
                <a:sym typeface="Courier New"/>
              </a:rPr>
              <a:t>)</a:t>
            </a:r>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r>
              <a:rPr lang="en-US" sz="2400" i="1">
                <a:latin typeface="Courier New"/>
                <a:ea typeface="Courier New"/>
                <a:cs typeface="Courier New"/>
                <a:sym typeface="Courier New"/>
              </a:rPr>
              <a:t>action</a:t>
            </a:r>
            <a:r>
              <a:rPr lang="en-US" sz="2400">
                <a:latin typeface="Courier New"/>
                <a:ea typeface="Courier New"/>
                <a:cs typeface="Courier New"/>
                <a:sym typeface="Courier New"/>
              </a:rPr>
              <a:t>	:= RULE-ACTION(</a:t>
            </a:r>
            <a:r>
              <a:rPr lang="en-US" sz="2400" i="1">
                <a:latin typeface="Courier New"/>
                <a:ea typeface="Courier New"/>
                <a:cs typeface="Courier New"/>
                <a:sym typeface="Courier New"/>
              </a:rPr>
              <a:t>rule</a:t>
            </a:r>
            <a:r>
              <a:rPr lang="en-US" sz="2400">
                <a:latin typeface="Courier New"/>
                <a:ea typeface="Courier New"/>
                <a:cs typeface="Courier New"/>
                <a:sym typeface="Courier New"/>
              </a:rPr>
              <a:t>)</a:t>
            </a:r>
            <a:endParaRPr/>
          </a:p>
          <a:p>
            <a:pPr marL="411480" lvl="0" indent="-238125" algn="l" rtl="0">
              <a:lnSpc>
                <a:spcPct val="90000"/>
              </a:lnSpc>
              <a:spcBef>
                <a:spcPts val="525"/>
              </a:spcBef>
              <a:spcAft>
                <a:spcPts val="0"/>
              </a:spcAft>
              <a:buSzPts val="1440"/>
              <a:buFont typeface="Noto Sans Symbols"/>
              <a:buNone/>
            </a:pPr>
            <a:r>
              <a:rPr lang="en-US" sz="2400">
                <a:latin typeface="Courier New"/>
                <a:ea typeface="Courier New"/>
                <a:cs typeface="Courier New"/>
                <a:sym typeface="Courier New"/>
              </a:rPr>
              <a:t>	</a:t>
            </a:r>
            <a:endParaRPr/>
          </a:p>
          <a:p>
            <a:pPr marL="411480" lvl="0" indent="-238125" algn="l" rtl="0">
              <a:lnSpc>
                <a:spcPct val="90000"/>
              </a:lnSpc>
              <a:spcBef>
                <a:spcPts val="525"/>
              </a:spcBef>
              <a:spcAft>
                <a:spcPts val="0"/>
              </a:spcAft>
              <a:buSzPts val="1440"/>
              <a:buFont typeface="Noto Sans Symbols"/>
              <a:buNone/>
            </a:pPr>
            <a:r>
              <a:rPr lang="en-US" sz="2400" b="1">
                <a:latin typeface="Courier New"/>
                <a:ea typeface="Courier New"/>
                <a:cs typeface="Courier New"/>
                <a:sym typeface="Courier New"/>
              </a:rPr>
              <a:t>return</a:t>
            </a:r>
            <a:r>
              <a:rPr lang="en-US" sz="2400">
                <a:latin typeface="Courier New"/>
                <a:ea typeface="Courier New"/>
                <a:cs typeface="Courier New"/>
                <a:sym typeface="Courier New"/>
              </a:rPr>
              <a:t> </a:t>
            </a:r>
            <a:r>
              <a:rPr lang="en-US" sz="2400" i="1">
                <a:latin typeface="Courier New"/>
                <a:ea typeface="Courier New"/>
                <a:cs typeface="Courier New"/>
                <a:sym typeface="Courier New"/>
              </a:rPr>
              <a:t>action</a:t>
            </a:r>
            <a:endParaRPr/>
          </a:p>
        </p:txBody>
      </p:sp>
      <p:sp>
        <p:nvSpPr>
          <p:cNvPr id="484" name="Google Shape;484;p43"/>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44</a:t>
            </a:fld>
            <a:endParaRPr sz="1200" b="1">
              <a:solidFill>
                <a:schemeClr val="dk2"/>
              </a:solidFill>
              <a:latin typeface="Times New Roman"/>
              <a:ea typeface="Times New Roman"/>
              <a:cs typeface="Times New Roman"/>
              <a:sym typeface="Times New Roman"/>
            </a:endParaRPr>
          </a:p>
        </p:txBody>
      </p:sp>
      <p:sp>
        <p:nvSpPr>
          <p:cNvPr id="485" name="Google Shape;485;p4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30944BD-659E-4AFD-B159-5F1047724093}" type="datetime1">
              <a:rPr lang="en-US" smtClean="0"/>
              <a:t>1/11/2024</a:t>
            </a:fld>
            <a:endParaRPr/>
          </a:p>
        </p:txBody>
      </p:sp>
      <p:sp>
        <p:nvSpPr>
          <p:cNvPr id="486" name="Google Shape;486;p43"/>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Model-Based Reflex Agent</a:t>
            </a:r>
            <a:endParaRPr/>
          </a:p>
        </p:txBody>
      </p:sp>
      <p:sp>
        <p:nvSpPr>
          <p:cNvPr id="492" name="Google Shape;492;p4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411480" lvl="0" indent="-225425" algn="just" rtl="0">
              <a:lnSpc>
                <a:spcPct val="100000"/>
              </a:lnSpc>
              <a:spcBef>
                <a:spcPts val="0"/>
              </a:spcBef>
              <a:spcAft>
                <a:spcPts val="0"/>
              </a:spcAft>
              <a:buSzPts val="1480"/>
              <a:buFont typeface="Noto Sans Symbols"/>
              <a:buChar char="▪"/>
            </a:pPr>
            <a:r>
              <a:rPr lang="en-US" sz="2600"/>
              <a:t>An internal state maintains important information from previous percepts</a:t>
            </a:r>
            <a:endParaRPr sz="2200"/>
          </a:p>
          <a:p>
            <a:pPr marL="740664" lvl="1" indent="-192087" algn="just" rtl="0">
              <a:lnSpc>
                <a:spcPct val="100000"/>
              </a:lnSpc>
              <a:spcBef>
                <a:spcPts val="413"/>
              </a:spcBef>
              <a:spcAft>
                <a:spcPts val="0"/>
              </a:spcAft>
              <a:buSzPts val="1480"/>
              <a:buFont typeface="Noto Sans Symbols"/>
              <a:buChar char="🢭"/>
            </a:pPr>
            <a:r>
              <a:rPr lang="en-US" sz="2200">
                <a:solidFill>
                  <a:srgbClr val="C00000"/>
                </a:solidFill>
              </a:rPr>
              <a:t>Sensors only provide a partial picture of the environment</a:t>
            </a:r>
            <a:endParaRPr sz="2200"/>
          </a:p>
          <a:p>
            <a:pPr marL="740664" lvl="1" indent="-192087" algn="just" rtl="0">
              <a:lnSpc>
                <a:spcPct val="100000"/>
              </a:lnSpc>
              <a:spcBef>
                <a:spcPts val="413"/>
              </a:spcBef>
              <a:spcAft>
                <a:spcPts val="0"/>
              </a:spcAft>
              <a:buSzPts val="1480"/>
              <a:buFont typeface="Noto Sans Symbols"/>
              <a:buChar char="🢭"/>
            </a:pPr>
            <a:r>
              <a:rPr lang="en-US" sz="2200">
                <a:solidFill>
                  <a:srgbClr val="C00000"/>
                </a:solidFill>
              </a:rPr>
              <a:t>Helps with some partially observable environments</a:t>
            </a:r>
            <a:endParaRPr sz="2200"/>
          </a:p>
          <a:p>
            <a:pPr marL="411480" lvl="0" indent="-225425" algn="just" rtl="0">
              <a:lnSpc>
                <a:spcPct val="100000"/>
              </a:lnSpc>
              <a:spcBef>
                <a:spcPts val="525"/>
              </a:spcBef>
              <a:spcAft>
                <a:spcPts val="0"/>
              </a:spcAft>
              <a:buSzPts val="1480"/>
              <a:buFont typeface="Noto Sans Symbols"/>
              <a:buChar char="▪"/>
            </a:pPr>
            <a:r>
              <a:rPr lang="en-US" sz="2600"/>
              <a:t>The internal states reflects the agent’s knowledge about the world</a:t>
            </a:r>
            <a:endParaRPr sz="2200"/>
          </a:p>
          <a:p>
            <a:pPr marL="740664" lvl="1" indent="-192087" algn="just" rtl="0">
              <a:lnSpc>
                <a:spcPct val="100000"/>
              </a:lnSpc>
              <a:spcBef>
                <a:spcPts val="413"/>
              </a:spcBef>
              <a:spcAft>
                <a:spcPts val="0"/>
              </a:spcAft>
              <a:buSzPts val="1480"/>
              <a:buFont typeface="Noto Sans Symbols"/>
              <a:buChar char="🢭"/>
            </a:pPr>
            <a:r>
              <a:rPr lang="en-US" sz="2200">
                <a:solidFill>
                  <a:srgbClr val="C00000"/>
                </a:solidFill>
              </a:rPr>
              <a:t>This knowledge is called a </a:t>
            </a:r>
            <a:r>
              <a:rPr lang="en-US" sz="2200" i="1">
                <a:solidFill>
                  <a:srgbClr val="C00000"/>
                </a:solidFill>
              </a:rPr>
              <a:t>model</a:t>
            </a:r>
            <a:endParaRPr sz="2200">
              <a:solidFill>
                <a:srgbClr val="C00000"/>
              </a:solidFill>
            </a:endParaRPr>
          </a:p>
          <a:p>
            <a:pPr marL="740664" lvl="1" indent="-192087" algn="just" rtl="0">
              <a:lnSpc>
                <a:spcPct val="100000"/>
              </a:lnSpc>
              <a:spcBef>
                <a:spcPts val="413"/>
              </a:spcBef>
              <a:spcAft>
                <a:spcPts val="0"/>
              </a:spcAft>
              <a:buSzPts val="1480"/>
              <a:buFont typeface="Noto Sans Symbols"/>
              <a:buChar char="🢭"/>
            </a:pPr>
            <a:r>
              <a:rPr lang="en-US" sz="2200">
                <a:solidFill>
                  <a:srgbClr val="C00000"/>
                </a:solidFill>
              </a:rPr>
              <a:t>May contain information about changes in the world</a:t>
            </a:r>
            <a:endParaRPr sz="2200"/>
          </a:p>
          <a:p>
            <a:pPr marL="996696" lvl="2" indent="-158750" algn="just" rtl="0">
              <a:lnSpc>
                <a:spcPct val="100000"/>
              </a:lnSpc>
              <a:spcBef>
                <a:spcPts val="375"/>
              </a:spcBef>
              <a:spcAft>
                <a:spcPts val="0"/>
              </a:spcAft>
              <a:buSzPts val="1300"/>
              <a:buFont typeface="Noto Sans Symbols"/>
              <a:buChar char="■"/>
            </a:pPr>
            <a:r>
              <a:rPr lang="en-US" sz="1800"/>
              <a:t>Caused by actions of the action</a:t>
            </a:r>
            <a:endParaRPr sz="2200"/>
          </a:p>
          <a:p>
            <a:pPr marL="996696" lvl="2" indent="-158750" algn="just" rtl="0">
              <a:lnSpc>
                <a:spcPct val="100000"/>
              </a:lnSpc>
              <a:spcBef>
                <a:spcPts val="375"/>
              </a:spcBef>
              <a:spcAft>
                <a:spcPts val="0"/>
              </a:spcAft>
              <a:buSzPts val="1300"/>
              <a:buFont typeface="Noto Sans Symbols"/>
              <a:buChar char="■"/>
            </a:pPr>
            <a:r>
              <a:rPr lang="en-US" sz="1800"/>
              <a:t>Independent of the agent’s behavior</a:t>
            </a:r>
            <a:endParaRPr sz="1800"/>
          </a:p>
        </p:txBody>
      </p:sp>
      <p:sp>
        <p:nvSpPr>
          <p:cNvPr id="493" name="Google Shape;493;p44"/>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45</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5"/>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Model-Based Reflex Agent  Diagram</a:t>
            </a:r>
            <a:endParaRPr/>
          </a:p>
        </p:txBody>
      </p:sp>
      <p:sp>
        <p:nvSpPr>
          <p:cNvPr id="499" name="Google Shape;499;p4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31F3719A-B039-4153-8CAA-AE7D65FE69AD}" type="datetime1">
              <a:rPr lang="en-US" smtClean="0"/>
              <a:t>1/11/2024</a:t>
            </a:fld>
            <a:endParaRPr/>
          </a:p>
        </p:txBody>
      </p:sp>
      <p:sp>
        <p:nvSpPr>
          <p:cNvPr id="500" name="Google Shape;500;p45"/>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501" name="Google Shape;501;p45"/>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46</a:t>
            </a:fld>
            <a:endParaRPr sz="1200" b="1">
              <a:solidFill>
                <a:schemeClr val="dk2"/>
              </a:solidFill>
              <a:latin typeface="Times New Roman"/>
              <a:ea typeface="Times New Roman"/>
              <a:cs typeface="Times New Roman"/>
              <a:sym typeface="Times New Roman"/>
            </a:endParaRPr>
          </a:p>
        </p:txBody>
      </p:sp>
      <p:sp>
        <p:nvSpPr>
          <p:cNvPr id="502" name="Google Shape;502;p45"/>
          <p:cNvSpPr/>
          <p:nvPr/>
        </p:nvSpPr>
        <p:spPr>
          <a:xfrm>
            <a:off x="714994" y="1393825"/>
            <a:ext cx="8077200" cy="5626100"/>
          </a:xfrm>
          <a:prstGeom prst="roundRect">
            <a:avLst>
              <a:gd name="adj" fmla="val 16639"/>
            </a:avLst>
          </a:prstGeom>
          <a:solidFill>
            <a:srgbClr val="D5DBE5"/>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03" name="Google Shape;503;p45"/>
          <p:cNvSpPr/>
          <p:nvPr/>
        </p:nvSpPr>
        <p:spPr>
          <a:xfrm>
            <a:off x="1216025" y="1520825"/>
            <a:ext cx="6864350" cy="4616450"/>
          </a:xfrm>
          <a:prstGeom prst="ellipse">
            <a:avLst/>
          </a:prstGeom>
          <a:solidFill>
            <a:srgbClr val="DDEAF6"/>
          </a:solidFill>
          <a:ln w="50800" cap="flat" cmpd="sng">
            <a:solidFill>
              <a:srgbClr val="8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504" name="Google Shape;504;p45"/>
          <p:cNvGrpSpPr/>
          <p:nvPr/>
        </p:nvGrpSpPr>
        <p:grpSpPr>
          <a:xfrm>
            <a:off x="2226703" y="1037016"/>
            <a:ext cx="4763780" cy="1558547"/>
            <a:chOff x="1402" y="653"/>
            <a:chExt cx="3001" cy="982"/>
          </a:xfrm>
        </p:grpSpPr>
        <p:grpSp>
          <p:nvGrpSpPr>
            <p:cNvPr id="505" name="Google Shape;505;p45"/>
            <p:cNvGrpSpPr/>
            <p:nvPr/>
          </p:nvGrpSpPr>
          <p:grpSpPr>
            <a:xfrm>
              <a:off x="1402" y="653"/>
              <a:ext cx="3001" cy="943"/>
              <a:chOff x="1402" y="653"/>
              <a:chExt cx="3001" cy="943"/>
            </a:xfrm>
          </p:grpSpPr>
          <p:sp>
            <p:nvSpPr>
              <p:cNvPr id="506" name="Google Shape;506;p45"/>
              <p:cNvSpPr/>
              <p:nvPr/>
            </p:nvSpPr>
            <p:spPr>
              <a:xfrm rot="-2940000" flipH="1">
                <a:off x="3720"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07" name="Google Shape;507;p45"/>
              <p:cNvSpPr/>
              <p:nvPr/>
            </p:nvSpPr>
            <p:spPr>
              <a:xfrm rot="2880000">
                <a:off x="1416"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08" name="Google Shape;508;p45"/>
              <p:cNvSpPr/>
              <p:nvPr/>
            </p:nvSpPr>
            <p:spPr>
              <a:xfrm rot="-5460000" flipH="1">
                <a:off x="2568" y="82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509" name="Google Shape;509;p45"/>
            <p:cNvSpPr/>
            <p:nvPr/>
          </p:nvSpPr>
          <p:spPr>
            <a:xfrm>
              <a:off x="2354" y="1233"/>
              <a:ext cx="1058"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hlink"/>
                  </a:solidFill>
                  <a:latin typeface="Times New Roman"/>
                  <a:ea typeface="Times New Roman"/>
                  <a:cs typeface="Times New Roman"/>
                  <a:sym typeface="Times New Roman"/>
                </a:rPr>
                <a:t>Sensors</a:t>
              </a:r>
              <a:endParaRPr sz="1400" b="0" i="0" u="none" strike="noStrike" cap="none">
                <a:solidFill>
                  <a:srgbClr val="000000"/>
                </a:solidFill>
                <a:latin typeface="Arial"/>
                <a:ea typeface="Arial"/>
                <a:cs typeface="Arial"/>
                <a:sym typeface="Arial"/>
              </a:endParaRPr>
            </a:p>
          </p:txBody>
        </p:sp>
      </p:grpSp>
      <p:grpSp>
        <p:nvGrpSpPr>
          <p:cNvPr id="510" name="Google Shape;510;p45"/>
          <p:cNvGrpSpPr/>
          <p:nvPr/>
        </p:nvGrpSpPr>
        <p:grpSpPr>
          <a:xfrm>
            <a:off x="2229717" y="4891088"/>
            <a:ext cx="4763780" cy="1755396"/>
            <a:chOff x="1405" y="3081"/>
            <a:chExt cx="3001" cy="1106"/>
          </a:xfrm>
        </p:grpSpPr>
        <p:grpSp>
          <p:nvGrpSpPr>
            <p:cNvPr id="511" name="Google Shape;511;p45"/>
            <p:cNvGrpSpPr/>
            <p:nvPr/>
          </p:nvGrpSpPr>
          <p:grpSpPr>
            <a:xfrm>
              <a:off x="1405" y="3292"/>
              <a:ext cx="3001" cy="895"/>
              <a:chOff x="1405" y="3292"/>
              <a:chExt cx="3001" cy="895"/>
            </a:xfrm>
          </p:grpSpPr>
          <p:sp>
            <p:nvSpPr>
              <p:cNvPr id="512" name="Google Shape;512;p45"/>
              <p:cNvSpPr/>
              <p:nvPr/>
            </p:nvSpPr>
            <p:spPr>
              <a:xfrm rot="2880000">
                <a:off x="3720"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13" name="Google Shape;513;p45"/>
              <p:cNvSpPr/>
              <p:nvPr/>
            </p:nvSpPr>
            <p:spPr>
              <a:xfrm rot="-2940000" flipH="1">
                <a:off x="1416"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14" name="Google Shape;514;p45"/>
              <p:cNvSpPr/>
              <p:nvPr/>
            </p:nvSpPr>
            <p:spPr>
              <a:xfrm rot="-5460000" flipH="1">
                <a:off x="2544" y="3680"/>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515" name="Google Shape;515;p45"/>
            <p:cNvSpPr/>
            <p:nvPr/>
          </p:nvSpPr>
          <p:spPr>
            <a:xfrm>
              <a:off x="2287" y="3081"/>
              <a:ext cx="1330"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Actuators</a:t>
              </a:r>
              <a:endParaRPr sz="1400" b="0" i="0" u="none" strike="noStrike" cap="none">
                <a:solidFill>
                  <a:srgbClr val="000000"/>
                </a:solidFill>
                <a:latin typeface="Arial"/>
                <a:ea typeface="Arial"/>
                <a:cs typeface="Arial"/>
                <a:sym typeface="Arial"/>
              </a:endParaRPr>
            </a:p>
          </p:txBody>
        </p:sp>
      </p:grpSp>
      <p:sp>
        <p:nvSpPr>
          <p:cNvPr id="516" name="Google Shape;516;p45"/>
          <p:cNvSpPr/>
          <p:nvPr/>
        </p:nvSpPr>
        <p:spPr>
          <a:xfrm>
            <a:off x="4648200" y="26670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the world is like now</a:t>
            </a:r>
            <a:endParaRPr sz="1400" b="0" i="0" u="none" strike="noStrike" cap="none">
              <a:solidFill>
                <a:srgbClr val="000000"/>
              </a:solidFill>
              <a:latin typeface="Arial"/>
              <a:ea typeface="Arial"/>
              <a:cs typeface="Arial"/>
              <a:sym typeface="Arial"/>
            </a:endParaRPr>
          </a:p>
        </p:txBody>
      </p:sp>
      <p:sp>
        <p:nvSpPr>
          <p:cNvPr id="517" name="Google Shape;517;p45"/>
          <p:cNvSpPr/>
          <p:nvPr/>
        </p:nvSpPr>
        <p:spPr>
          <a:xfrm>
            <a:off x="4648200" y="44958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should I do now</a:t>
            </a:r>
            <a:endParaRPr sz="1400" b="0" i="0" u="none" strike="noStrike" cap="none">
              <a:solidFill>
                <a:srgbClr val="000000"/>
              </a:solidFill>
              <a:latin typeface="Arial"/>
              <a:ea typeface="Arial"/>
              <a:cs typeface="Arial"/>
              <a:sym typeface="Arial"/>
            </a:endParaRPr>
          </a:p>
        </p:txBody>
      </p:sp>
      <p:cxnSp>
        <p:nvCxnSpPr>
          <p:cNvPr id="518" name="Google Shape;518;p45"/>
          <p:cNvCxnSpPr/>
          <p:nvPr/>
        </p:nvCxnSpPr>
        <p:spPr>
          <a:xfrm>
            <a:off x="5413375" y="2416175"/>
            <a:ext cx="619125" cy="238125"/>
          </a:xfrm>
          <a:prstGeom prst="straightConnector1">
            <a:avLst/>
          </a:prstGeom>
          <a:noFill/>
          <a:ln w="25400" cap="flat" cmpd="sng">
            <a:solidFill>
              <a:schemeClr val="hlink"/>
            </a:solidFill>
            <a:prstDash val="solid"/>
            <a:round/>
            <a:headEnd type="none" w="sm" len="sm"/>
            <a:tailEnd type="triangle" w="med" len="med"/>
          </a:ln>
        </p:spPr>
      </p:cxnSp>
      <p:cxnSp>
        <p:nvCxnSpPr>
          <p:cNvPr id="519" name="Google Shape;519;p45"/>
          <p:cNvCxnSpPr/>
          <p:nvPr/>
        </p:nvCxnSpPr>
        <p:spPr>
          <a:xfrm>
            <a:off x="6096000" y="3168650"/>
            <a:ext cx="0" cy="1444625"/>
          </a:xfrm>
          <a:prstGeom prst="straightConnector1">
            <a:avLst/>
          </a:prstGeom>
          <a:noFill/>
          <a:ln w="25400" cap="flat" cmpd="sng">
            <a:solidFill>
              <a:srgbClr val="000000"/>
            </a:solidFill>
            <a:prstDash val="solid"/>
            <a:round/>
            <a:headEnd type="none" w="sm" len="sm"/>
            <a:tailEnd type="triangle" w="med" len="med"/>
          </a:ln>
        </p:spPr>
      </p:cxnSp>
      <p:cxnSp>
        <p:nvCxnSpPr>
          <p:cNvPr id="520" name="Google Shape;520;p45"/>
          <p:cNvCxnSpPr/>
          <p:nvPr/>
        </p:nvCxnSpPr>
        <p:spPr>
          <a:xfrm flipH="1">
            <a:off x="5591175" y="4979988"/>
            <a:ext cx="542925" cy="233362"/>
          </a:xfrm>
          <a:prstGeom prst="straightConnector1">
            <a:avLst/>
          </a:prstGeom>
          <a:noFill/>
          <a:ln w="25400" cap="flat" cmpd="sng">
            <a:solidFill>
              <a:schemeClr val="accent1"/>
            </a:solidFill>
            <a:prstDash val="solid"/>
            <a:round/>
            <a:headEnd type="none" w="sm" len="sm"/>
            <a:tailEnd type="triangle" w="med" len="med"/>
          </a:ln>
        </p:spPr>
      </p:cxnSp>
      <p:sp>
        <p:nvSpPr>
          <p:cNvPr id="521" name="Google Shape;521;p45"/>
          <p:cNvSpPr/>
          <p:nvPr/>
        </p:nvSpPr>
        <p:spPr>
          <a:xfrm>
            <a:off x="2311400" y="2768600"/>
            <a:ext cx="10160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State</a:t>
            </a:r>
            <a:endParaRPr sz="1400" b="0" i="0" u="none" strike="noStrike" cap="none">
              <a:solidFill>
                <a:srgbClr val="000000"/>
              </a:solidFill>
              <a:latin typeface="Arial"/>
              <a:ea typeface="Arial"/>
              <a:cs typeface="Arial"/>
              <a:sym typeface="Arial"/>
            </a:endParaRPr>
          </a:p>
        </p:txBody>
      </p:sp>
      <p:sp>
        <p:nvSpPr>
          <p:cNvPr id="522" name="Google Shape;522;p45"/>
          <p:cNvSpPr/>
          <p:nvPr/>
        </p:nvSpPr>
        <p:spPr>
          <a:xfrm>
            <a:off x="1725613" y="3276600"/>
            <a:ext cx="20828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How the world evolves</a:t>
            </a:r>
            <a:endParaRPr sz="1400" b="0" i="0" u="none" strike="noStrike" cap="none">
              <a:solidFill>
                <a:srgbClr val="000000"/>
              </a:solidFill>
              <a:latin typeface="Arial"/>
              <a:ea typeface="Arial"/>
              <a:cs typeface="Arial"/>
              <a:sym typeface="Arial"/>
            </a:endParaRPr>
          </a:p>
        </p:txBody>
      </p:sp>
      <p:sp>
        <p:nvSpPr>
          <p:cNvPr id="523" name="Google Shape;523;p45"/>
          <p:cNvSpPr/>
          <p:nvPr/>
        </p:nvSpPr>
        <p:spPr>
          <a:xfrm>
            <a:off x="1725613" y="3784600"/>
            <a:ext cx="20828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my actions do</a:t>
            </a:r>
            <a:endParaRPr sz="1400" b="0" i="0" u="none" strike="noStrike" cap="none">
              <a:solidFill>
                <a:srgbClr val="000000"/>
              </a:solidFill>
              <a:latin typeface="Arial"/>
              <a:ea typeface="Arial"/>
              <a:cs typeface="Arial"/>
              <a:sym typeface="Arial"/>
            </a:endParaRPr>
          </a:p>
        </p:txBody>
      </p:sp>
      <p:cxnSp>
        <p:nvCxnSpPr>
          <p:cNvPr id="524" name="Google Shape;524;p45"/>
          <p:cNvCxnSpPr/>
          <p:nvPr/>
        </p:nvCxnSpPr>
        <p:spPr>
          <a:xfrm rot="10800000" flipH="1">
            <a:off x="3362325" y="2711450"/>
            <a:ext cx="1258888" cy="215900"/>
          </a:xfrm>
          <a:prstGeom prst="straightConnector1">
            <a:avLst/>
          </a:prstGeom>
          <a:noFill/>
          <a:ln w="25400" cap="flat" cmpd="sng">
            <a:solidFill>
              <a:srgbClr val="00025A"/>
            </a:solidFill>
            <a:prstDash val="solid"/>
            <a:round/>
            <a:headEnd type="none" w="sm" len="sm"/>
            <a:tailEnd type="triangle" w="med" len="med"/>
          </a:ln>
        </p:spPr>
      </p:cxnSp>
      <p:cxnSp>
        <p:nvCxnSpPr>
          <p:cNvPr id="525" name="Google Shape;525;p45"/>
          <p:cNvCxnSpPr/>
          <p:nvPr/>
        </p:nvCxnSpPr>
        <p:spPr>
          <a:xfrm>
            <a:off x="3889375" y="4657725"/>
            <a:ext cx="727075" cy="65088"/>
          </a:xfrm>
          <a:prstGeom prst="straightConnector1">
            <a:avLst/>
          </a:prstGeom>
          <a:noFill/>
          <a:ln w="25400" cap="flat" cmpd="sng">
            <a:solidFill>
              <a:srgbClr val="00025A"/>
            </a:solidFill>
            <a:prstDash val="solid"/>
            <a:round/>
            <a:headEnd type="none" w="sm" len="sm"/>
            <a:tailEnd type="triangle" w="med" len="med"/>
          </a:ln>
        </p:spPr>
      </p:cxnSp>
      <p:cxnSp>
        <p:nvCxnSpPr>
          <p:cNvPr id="526" name="Google Shape;526;p45"/>
          <p:cNvCxnSpPr/>
          <p:nvPr/>
        </p:nvCxnSpPr>
        <p:spPr>
          <a:xfrm rot="10800000" flipH="1">
            <a:off x="3854450" y="2844800"/>
            <a:ext cx="776288" cy="546100"/>
          </a:xfrm>
          <a:prstGeom prst="straightConnector1">
            <a:avLst/>
          </a:prstGeom>
          <a:noFill/>
          <a:ln w="25400" cap="flat" cmpd="sng">
            <a:solidFill>
              <a:srgbClr val="00025A"/>
            </a:solidFill>
            <a:prstDash val="solid"/>
            <a:round/>
            <a:headEnd type="none" w="sm" len="sm"/>
            <a:tailEnd type="triangle" w="med" len="med"/>
          </a:ln>
        </p:spPr>
      </p:cxnSp>
      <p:cxnSp>
        <p:nvCxnSpPr>
          <p:cNvPr id="527" name="Google Shape;527;p45"/>
          <p:cNvCxnSpPr/>
          <p:nvPr/>
        </p:nvCxnSpPr>
        <p:spPr>
          <a:xfrm rot="10800000" flipH="1">
            <a:off x="3848100" y="3019425"/>
            <a:ext cx="784225" cy="868363"/>
          </a:xfrm>
          <a:prstGeom prst="straightConnector1">
            <a:avLst/>
          </a:prstGeom>
          <a:noFill/>
          <a:ln w="25400" cap="flat" cmpd="sng">
            <a:solidFill>
              <a:srgbClr val="00025A"/>
            </a:solidFill>
            <a:prstDash val="solid"/>
            <a:round/>
            <a:headEnd type="none" w="sm" len="sm"/>
            <a:tailEnd type="triangle" w="med" len="med"/>
          </a:ln>
        </p:spPr>
      </p:cxnSp>
      <p:sp>
        <p:nvSpPr>
          <p:cNvPr id="528" name="Google Shape;528;p45"/>
          <p:cNvSpPr/>
          <p:nvPr/>
        </p:nvSpPr>
        <p:spPr>
          <a:xfrm>
            <a:off x="1954213" y="4672013"/>
            <a:ext cx="1479550"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800000"/>
                </a:solidFill>
                <a:latin typeface="Times New Roman"/>
                <a:ea typeface="Times New Roman"/>
                <a:cs typeface="Times New Roman"/>
                <a:sym typeface="Times New Roman"/>
              </a:rPr>
              <a:t>Agent</a:t>
            </a:r>
            <a:endParaRPr sz="1400" b="0" i="0" u="none" strike="noStrike" cap="none">
              <a:solidFill>
                <a:srgbClr val="000000"/>
              </a:solidFill>
              <a:latin typeface="Arial"/>
              <a:ea typeface="Arial"/>
              <a:cs typeface="Arial"/>
              <a:sym typeface="Arial"/>
            </a:endParaRPr>
          </a:p>
        </p:txBody>
      </p:sp>
      <p:sp>
        <p:nvSpPr>
          <p:cNvPr id="529" name="Google Shape;529;p45"/>
          <p:cNvSpPr/>
          <p:nvPr/>
        </p:nvSpPr>
        <p:spPr>
          <a:xfrm>
            <a:off x="990600" y="5943600"/>
            <a:ext cx="3059113"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3300"/>
                </a:solidFill>
                <a:latin typeface="Times New Roman"/>
                <a:ea typeface="Times New Roman"/>
                <a:cs typeface="Times New Roman"/>
                <a:sym typeface="Times New Roman"/>
              </a:rPr>
              <a:t>Environment</a:t>
            </a:r>
            <a:endParaRPr sz="1400" b="0" i="0" u="none" strike="noStrike" cap="none">
              <a:solidFill>
                <a:srgbClr val="000000"/>
              </a:solidFill>
              <a:latin typeface="Arial"/>
              <a:ea typeface="Arial"/>
              <a:cs typeface="Arial"/>
              <a:sym typeface="Arial"/>
            </a:endParaRPr>
          </a:p>
        </p:txBody>
      </p:sp>
      <p:sp>
        <p:nvSpPr>
          <p:cNvPr id="530" name="Google Shape;530;p45"/>
          <p:cNvSpPr/>
          <p:nvPr/>
        </p:nvSpPr>
        <p:spPr>
          <a:xfrm>
            <a:off x="1752600" y="4478338"/>
            <a:ext cx="2098675" cy="288925"/>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Condition-action rules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Model-Based Reflex Agent Program</a:t>
            </a:r>
            <a:endParaRPr/>
          </a:p>
        </p:txBody>
      </p:sp>
      <p:sp>
        <p:nvSpPr>
          <p:cNvPr id="536" name="Google Shape;536;p4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fontScale="92500"/>
          </a:bodyPr>
          <a:lstStyle/>
          <a:p>
            <a:pPr marL="411480" lvl="0" indent="-244163" algn="l" rtl="0">
              <a:lnSpc>
                <a:spcPct val="100000"/>
              </a:lnSpc>
              <a:spcBef>
                <a:spcPts val="0"/>
              </a:spcBef>
              <a:spcAft>
                <a:spcPts val="0"/>
              </a:spcAft>
              <a:buSzPts val="1260"/>
              <a:buFont typeface="Noto Sans Symbols"/>
              <a:buChar char="▪"/>
            </a:pPr>
            <a:r>
              <a:rPr lang="en-US"/>
              <a:t>Application of simple rules to situations</a:t>
            </a:r>
            <a:endParaRPr/>
          </a:p>
          <a:p>
            <a:pPr marL="411480" lvl="0" indent="-238125" algn="l" rtl="0">
              <a:lnSpc>
                <a:spcPct val="100000"/>
              </a:lnSpc>
              <a:spcBef>
                <a:spcPts val="525"/>
              </a:spcBef>
              <a:spcAft>
                <a:spcPts val="0"/>
              </a:spcAft>
              <a:buSzPts val="1440"/>
              <a:buFont typeface="Noto Sans Symbols"/>
              <a:buNone/>
            </a:pPr>
            <a:endParaRPr sz="2400" b="1"/>
          </a:p>
          <a:p>
            <a:pPr marL="411480" lvl="0" indent="-238125" algn="l" rtl="0">
              <a:lnSpc>
                <a:spcPct val="100000"/>
              </a:lnSpc>
              <a:spcBef>
                <a:spcPts val="525"/>
              </a:spcBef>
              <a:spcAft>
                <a:spcPts val="0"/>
              </a:spcAft>
              <a:buSzPts val="1200"/>
              <a:buFont typeface="Noto Sans Symbols"/>
              <a:buNone/>
            </a:pPr>
            <a:r>
              <a:rPr lang="en-US" sz="2000" b="1">
                <a:latin typeface="Courier New"/>
                <a:ea typeface="Courier New"/>
                <a:cs typeface="Courier New"/>
                <a:sym typeface="Courier New"/>
              </a:rPr>
              <a:t>Function</a:t>
            </a:r>
            <a:r>
              <a:rPr lang="en-US" sz="2000">
                <a:latin typeface="Courier New"/>
                <a:ea typeface="Courier New"/>
                <a:cs typeface="Courier New"/>
                <a:sym typeface="Courier New"/>
              </a:rPr>
              <a:t> reflex-agent-with-state(</a:t>
            </a:r>
            <a:r>
              <a:rPr lang="en-US" sz="2000" i="1">
                <a:latin typeface="Courier New"/>
                <a:ea typeface="Courier New"/>
                <a:cs typeface="Courier New"/>
                <a:sym typeface="Courier New"/>
              </a:rPr>
              <a:t>percept</a:t>
            </a:r>
            <a:r>
              <a:rPr lang="en-US" sz="2000">
                <a:latin typeface="Courier New"/>
                <a:ea typeface="Courier New"/>
                <a:cs typeface="Courier New"/>
                <a:sym typeface="Courier New"/>
              </a:rPr>
              <a:t>) </a:t>
            </a:r>
            <a:r>
              <a:rPr lang="en-US" sz="2000" b="1">
                <a:latin typeface="Courier New"/>
                <a:ea typeface="Courier New"/>
                <a:cs typeface="Courier New"/>
                <a:sym typeface="Courier New"/>
              </a:rPr>
              <a:t>returns</a:t>
            </a:r>
            <a:r>
              <a:rPr lang="en-US" sz="2000">
                <a:latin typeface="Courier New"/>
                <a:ea typeface="Courier New"/>
                <a:cs typeface="Courier New"/>
                <a:sym typeface="Courier New"/>
              </a:rPr>
              <a:t> </a:t>
            </a:r>
            <a:r>
              <a:rPr lang="en-US" sz="2000" i="1">
                <a:latin typeface="Courier New"/>
                <a:ea typeface="Courier New"/>
                <a:cs typeface="Courier New"/>
                <a:sym typeface="Courier New"/>
              </a:rPr>
              <a:t>action</a:t>
            </a:r>
            <a:endParaRPr sz="2000">
              <a:latin typeface="Courier New"/>
              <a:ea typeface="Courier New"/>
              <a:cs typeface="Courier New"/>
              <a:sym typeface="Courier New"/>
            </a:endParaRPr>
          </a:p>
          <a:p>
            <a:pPr marL="411480" lvl="0" indent="-238125" algn="l" rtl="0">
              <a:lnSpc>
                <a:spcPct val="100000"/>
              </a:lnSpc>
              <a:spcBef>
                <a:spcPts val="525"/>
              </a:spcBef>
              <a:spcAft>
                <a:spcPts val="0"/>
              </a:spcAft>
              <a:buSzPts val="1200"/>
              <a:buFont typeface="Noto Sans Symbols"/>
              <a:buNone/>
            </a:pPr>
            <a:r>
              <a:rPr lang="en-US" sz="2000">
                <a:latin typeface="Courier New"/>
                <a:ea typeface="Courier New"/>
                <a:cs typeface="Courier New"/>
                <a:sym typeface="Courier New"/>
              </a:rPr>
              <a:t>	</a:t>
            </a:r>
            <a:r>
              <a:rPr lang="en-US" sz="2000" b="1">
                <a:latin typeface="Courier New"/>
                <a:ea typeface="Courier New"/>
                <a:cs typeface="Courier New"/>
                <a:sym typeface="Courier New"/>
              </a:rPr>
              <a:t>Static</a:t>
            </a:r>
            <a:r>
              <a:rPr lang="en-US" sz="2000">
                <a:latin typeface="Courier New"/>
                <a:ea typeface="Courier New"/>
                <a:cs typeface="Courier New"/>
                <a:sym typeface="Courier New"/>
              </a:rPr>
              <a:t>: </a:t>
            </a:r>
            <a:r>
              <a:rPr lang="en-US" sz="2000" i="1">
                <a:latin typeface="Courier New"/>
                <a:ea typeface="Courier New"/>
                <a:cs typeface="Courier New"/>
                <a:sym typeface="Courier New"/>
              </a:rPr>
              <a:t>rules	</a:t>
            </a:r>
            <a:r>
              <a:rPr lang="en-US" sz="2000">
                <a:latin typeface="Courier New"/>
                <a:ea typeface="Courier New"/>
                <a:cs typeface="Courier New"/>
                <a:sym typeface="Courier New"/>
              </a:rPr>
              <a:t>//set of condition-action rules</a:t>
            </a:r>
            <a:endParaRPr sz="2000" i="1">
              <a:latin typeface="Courier New"/>
              <a:ea typeface="Courier New"/>
              <a:cs typeface="Courier New"/>
              <a:sym typeface="Courier New"/>
            </a:endParaRPr>
          </a:p>
          <a:p>
            <a:pPr marL="411480" lvl="0" indent="-238125" algn="l" rtl="0">
              <a:lnSpc>
                <a:spcPct val="100000"/>
              </a:lnSpc>
              <a:spcBef>
                <a:spcPts val="525"/>
              </a:spcBef>
              <a:spcAft>
                <a:spcPts val="0"/>
              </a:spcAft>
              <a:buSzPts val="1200"/>
              <a:buFont typeface="Noto Sans Symbols"/>
              <a:buNone/>
            </a:pPr>
            <a:r>
              <a:rPr lang="en-US" sz="2000" i="1">
                <a:latin typeface="Courier New"/>
                <a:ea typeface="Courier New"/>
                <a:cs typeface="Courier New"/>
                <a:sym typeface="Courier New"/>
              </a:rPr>
              <a:t>	 </a:t>
            </a:r>
            <a:r>
              <a:rPr lang="en-US" sz="2000">
                <a:latin typeface="Courier New"/>
                <a:ea typeface="Courier New"/>
                <a:cs typeface="Courier New"/>
                <a:sym typeface="Courier New"/>
              </a:rPr>
              <a:t>	   </a:t>
            </a:r>
            <a:r>
              <a:rPr lang="en-US" sz="2000" i="1">
                <a:latin typeface="Courier New"/>
                <a:ea typeface="Courier New"/>
                <a:cs typeface="Courier New"/>
                <a:sym typeface="Courier New"/>
              </a:rPr>
              <a:t>State	</a:t>
            </a:r>
            <a:r>
              <a:rPr lang="en-US" sz="2000">
                <a:latin typeface="Courier New"/>
                <a:ea typeface="Courier New"/>
                <a:cs typeface="Courier New"/>
                <a:sym typeface="Courier New"/>
              </a:rPr>
              <a:t>//description of the current world state</a:t>
            </a:r>
            <a:endParaRPr/>
          </a:p>
          <a:p>
            <a:pPr marL="411480" lvl="0" indent="-238125" algn="l" rtl="0">
              <a:lnSpc>
                <a:spcPct val="100000"/>
              </a:lnSpc>
              <a:spcBef>
                <a:spcPts val="525"/>
              </a:spcBef>
              <a:spcAft>
                <a:spcPts val="0"/>
              </a:spcAft>
              <a:buSzPts val="1200"/>
              <a:buFont typeface="Noto Sans Symbols"/>
              <a:buNone/>
            </a:pPr>
            <a:r>
              <a:rPr lang="en-US" sz="2000" i="1">
                <a:latin typeface="Courier New"/>
                <a:ea typeface="Courier New"/>
                <a:cs typeface="Courier New"/>
                <a:sym typeface="Courier New"/>
              </a:rPr>
              <a:t>		   Action	</a:t>
            </a:r>
            <a:r>
              <a:rPr lang="en-US" sz="2000">
                <a:latin typeface="Courier New"/>
                <a:ea typeface="Courier New"/>
                <a:cs typeface="Courier New"/>
                <a:sym typeface="Courier New"/>
              </a:rPr>
              <a:t>//most recent action, initially none</a:t>
            </a:r>
            <a:endParaRPr/>
          </a:p>
          <a:p>
            <a:pPr marL="411480" lvl="0" indent="-238125" algn="l" rtl="0">
              <a:lnSpc>
                <a:spcPct val="100000"/>
              </a:lnSpc>
              <a:spcBef>
                <a:spcPts val="525"/>
              </a:spcBef>
              <a:spcAft>
                <a:spcPts val="0"/>
              </a:spcAft>
              <a:buSzPts val="1200"/>
              <a:buFont typeface="Noto Sans Symbols"/>
              <a:buNone/>
            </a:pPr>
            <a:endParaRPr sz="2000" i="1">
              <a:latin typeface="Courier New"/>
              <a:ea typeface="Courier New"/>
              <a:cs typeface="Courier New"/>
              <a:sym typeface="Courier New"/>
            </a:endParaRPr>
          </a:p>
          <a:p>
            <a:pPr marL="411480" lvl="0" indent="-238125" algn="l" rtl="0">
              <a:lnSpc>
                <a:spcPct val="100000"/>
              </a:lnSpc>
              <a:spcBef>
                <a:spcPts val="525"/>
              </a:spcBef>
              <a:spcAft>
                <a:spcPts val="0"/>
              </a:spcAft>
              <a:buSzPts val="1200"/>
              <a:buFont typeface="Noto Sans Symbols"/>
              <a:buNone/>
            </a:pPr>
            <a:r>
              <a:rPr lang="en-US" sz="2000">
                <a:latin typeface="Courier New"/>
                <a:ea typeface="Courier New"/>
                <a:cs typeface="Courier New"/>
                <a:sym typeface="Courier New"/>
              </a:rPr>
              <a:t>	</a:t>
            </a:r>
            <a:r>
              <a:rPr lang="en-US" sz="2000" i="1">
                <a:latin typeface="Courier New"/>
                <a:ea typeface="Courier New"/>
                <a:cs typeface="Courier New"/>
                <a:sym typeface="Courier New"/>
              </a:rPr>
              <a:t>State</a:t>
            </a:r>
            <a:r>
              <a:rPr lang="en-US" sz="2000">
                <a:latin typeface="Courier New"/>
                <a:ea typeface="Courier New"/>
                <a:cs typeface="Courier New"/>
                <a:sym typeface="Courier New"/>
              </a:rPr>
              <a:t>	:= update-state(</a:t>
            </a:r>
            <a:r>
              <a:rPr lang="en-US" sz="2000" i="1">
                <a:latin typeface="Courier New"/>
                <a:ea typeface="Courier New"/>
                <a:cs typeface="Courier New"/>
                <a:sym typeface="Courier New"/>
              </a:rPr>
              <a:t>state</a:t>
            </a:r>
            <a:r>
              <a:rPr lang="en-US" sz="2000">
                <a:latin typeface="Courier New"/>
                <a:ea typeface="Courier New"/>
                <a:cs typeface="Courier New"/>
                <a:sym typeface="Courier New"/>
              </a:rPr>
              <a:t>, </a:t>
            </a:r>
            <a:r>
              <a:rPr lang="en-US" sz="2000" i="1">
                <a:latin typeface="Courier New"/>
                <a:ea typeface="Courier New"/>
                <a:cs typeface="Courier New"/>
                <a:sym typeface="Courier New"/>
              </a:rPr>
              <a:t>action</a:t>
            </a:r>
            <a:r>
              <a:rPr lang="en-US" sz="2000">
                <a:latin typeface="Courier New"/>
                <a:ea typeface="Courier New"/>
                <a:cs typeface="Courier New"/>
                <a:sym typeface="Courier New"/>
              </a:rPr>
              <a:t>, </a:t>
            </a:r>
            <a:r>
              <a:rPr lang="en-US" sz="2000" i="1">
                <a:latin typeface="Courier New"/>
                <a:ea typeface="Courier New"/>
                <a:cs typeface="Courier New"/>
                <a:sym typeface="Courier New"/>
              </a:rPr>
              <a:t>percept</a:t>
            </a:r>
            <a:r>
              <a:rPr lang="en-US" sz="2000">
                <a:latin typeface="Courier New"/>
                <a:ea typeface="Courier New"/>
                <a:cs typeface="Courier New"/>
                <a:sym typeface="Courier New"/>
              </a:rPr>
              <a:t>)</a:t>
            </a:r>
            <a:endParaRPr/>
          </a:p>
          <a:p>
            <a:pPr marL="411480" lvl="0" indent="-238125" algn="l" rtl="0">
              <a:lnSpc>
                <a:spcPct val="100000"/>
              </a:lnSpc>
              <a:spcBef>
                <a:spcPts val="525"/>
              </a:spcBef>
              <a:spcAft>
                <a:spcPts val="0"/>
              </a:spcAft>
              <a:buSzPts val="1200"/>
              <a:buFont typeface="Noto Sans Symbols"/>
              <a:buNone/>
            </a:pPr>
            <a:r>
              <a:rPr lang="en-US" sz="2000">
                <a:latin typeface="Courier New"/>
                <a:ea typeface="Courier New"/>
                <a:cs typeface="Courier New"/>
                <a:sym typeface="Courier New"/>
              </a:rPr>
              <a:t>	</a:t>
            </a:r>
            <a:r>
              <a:rPr lang="en-US" sz="2000" i="1">
                <a:latin typeface="Courier New"/>
                <a:ea typeface="Courier New"/>
                <a:cs typeface="Courier New"/>
                <a:sym typeface="Courier New"/>
              </a:rPr>
              <a:t>Rule</a:t>
            </a:r>
            <a:r>
              <a:rPr lang="en-US" sz="2000">
                <a:latin typeface="Courier New"/>
                <a:ea typeface="Courier New"/>
                <a:cs typeface="Courier New"/>
                <a:sym typeface="Courier New"/>
              </a:rPr>
              <a:t>		:= rule-match(</a:t>
            </a:r>
            <a:r>
              <a:rPr lang="en-US" sz="2000" i="1">
                <a:latin typeface="Courier New"/>
                <a:ea typeface="Courier New"/>
                <a:cs typeface="Courier New"/>
                <a:sym typeface="Courier New"/>
              </a:rPr>
              <a:t>state, rules</a:t>
            </a:r>
            <a:r>
              <a:rPr lang="en-US" sz="2000">
                <a:latin typeface="Courier New"/>
                <a:ea typeface="Courier New"/>
                <a:cs typeface="Courier New"/>
                <a:sym typeface="Courier New"/>
              </a:rPr>
              <a:t>)</a:t>
            </a:r>
            <a:endParaRPr/>
          </a:p>
          <a:p>
            <a:pPr marL="411480" lvl="0" indent="-238125" algn="l" rtl="0">
              <a:lnSpc>
                <a:spcPct val="100000"/>
              </a:lnSpc>
              <a:spcBef>
                <a:spcPts val="525"/>
              </a:spcBef>
              <a:spcAft>
                <a:spcPts val="0"/>
              </a:spcAft>
              <a:buSzPts val="1200"/>
              <a:buFont typeface="Noto Sans Symbols"/>
              <a:buNone/>
            </a:pPr>
            <a:r>
              <a:rPr lang="en-US" sz="2000">
                <a:latin typeface="Courier New"/>
                <a:ea typeface="Courier New"/>
                <a:cs typeface="Courier New"/>
                <a:sym typeface="Courier New"/>
              </a:rPr>
              <a:t>	</a:t>
            </a:r>
            <a:r>
              <a:rPr lang="en-US" sz="2000" i="1">
                <a:latin typeface="Courier New"/>
                <a:ea typeface="Courier New"/>
                <a:cs typeface="Courier New"/>
                <a:sym typeface="Courier New"/>
              </a:rPr>
              <a:t>Action</a:t>
            </a:r>
            <a:r>
              <a:rPr lang="en-US" sz="2000">
                <a:latin typeface="Courier New"/>
                <a:ea typeface="Courier New"/>
                <a:cs typeface="Courier New"/>
                <a:sym typeface="Courier New"/>
              </a:rPr>
              <a:t>	:= rule-action[</a:t>
            </a:r>
            <a:r>
              <a:rPr lang="en-US" sz="2000" i="1">
                <a:latin typeface="Courier New"/>
                <a:ea typeface="Courier New"/>
                <a:cs typeface="Courier New"/>
                <a:sym typeface="Courier New"/>
              </a:rPr>
              <a:t>rule</a:t>
            </a:r>
            <a:r>
              <a:rPr lang="en-US" sz="2000">
                <a:latin typeface="Courier New"/>
                <a:ea typeface="Courier New"/>
                <a:cs typeface="Courier New"/>
                <a:sym typeface="Courier New"/>
              </a:rPr>
              <a:t>]</a:t>
            </a:r>
            <a:endParaRPr/>
          </a:p>
          <a:p>
            <a:pPr marL="411480" lvl="0" indent="-238125" algn="l" rtl="0">
              <a:lnSpc>
                <a:spcPct val="100000"/>
              </a:lnSpc>
              <a:spcBef>
                <a:spcPts val="525"/>
              </a:spcBef>
              <a:spcAft>
                <a:spcPts val="0"/>
              </a:spcAft>
              <a:buSzPts val="1200"/>
              <a:buFont typeface="Noto Sans Symbols"/>
              <a:buNone/>
            </a:pPr>
            <a:r>
              <a:rPr lang="en-US" sz="2000">
                <a:latin typeface="Courier New"/>
                <a:ea typeface="Courier New"/>
                <a:cs typeface="Courier New"/>
                <a:sym typeface="Courier New"/>
              </a:rPr>
              <a:t>	</a:t>
            </a:r>
            <a:r>
              <a:rPr lang="en-US" sz="2000" b="1">
                <a:latin typeface="Courier New"/>
                <a:ea typeface="Courier New"/>
                <a:cs typeface="Courier New"/>
                <a:sym typeface="Courier New"/>
              </a:rPr>
              <a:t>Return</a:t>
            </a:r>
            <a:r>
              <a:rPr lang="en-US" sz="2000">
                <a:latin typeface="Courier New"/>
                <a:ea typeface="Courier New"/>
                <a:cs typeface="Courier New"/>
                <a:sym typeface="Courier New"/>
              </a:rPr>
              <a:t> </a:t>
            </a:r>
            <a:r>
              <a:rPr lang="en-US" sz="2000" i="1">
                <a:latin typeface="Courier New"/>
                <a:ea typeface="Courier New"/>
                <a:cs typeface="Courier New"/>
                <a:sym typeface="Courier New"/>
              </a:rPr>
              <a:t>action</a:t>
            </a:r>
            <a:endParaRPr sz="2000" i="1">
              <a:latin typeface="Courier New"/>
              <a:ea typeface="Courier New"/>
              <a:cs typeface="Courier New"/>
              <a:sym typeface="Courier New"/>
            </a:endParaRPr>
          </a:p>
        </p:txBody>
      </p:sp>
      <p:sp>
        <p:nvSpPr>
          <p:cNvPr id="537" name="Google Shape;537;p46"/>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47</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Goal-Based Agent</a:t>
            </a:r>
            <a:endParaRPr/>
          </a:p>
        </p:txBody>
      </p:sp>
      <p:sp>
        <p:nvSpPr>
          <p:cNvPr id="543" name="Google Shape;543;p4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1775" algn="just" rtl="0">
              <a:lnSpc>
                <a:spcPct val="100000"/>
              </a:lnSpc>
              <a:spcBef>
                <a:spcPts val="0"/>
              </a:spcBef>
              <a:spcAft>
                <a:spcPts val="0"/>
              </a:spcAft>
              <a:buSzPts val="1340"/>
              <a:buChar char="●"/>
            </a:pPr>
            <a:r>
              <a:rPr lang="en-US" sz="2300"/>
              <a:t>The agent tries to reach a desirable state, the </a:t>
            </a:r>
            <a:r>
              <a:rPr lang="en-US" sz="2300" i="1"/>
              <a:t>goal</a:t>
            </a:r>
            <a:endParaRPr sz="2300"/>
          </a:p>
          <a:p>
            <a:pPr marL="479425" lvl="1" indent="-198438" algn="just" rtl="0">
              <a:lnSpc>
                <a:spcPct val="100000"/>
              </a:lnSpc>
              <a:spcBef>
                <a:spcPts val="413"/>
              </a:spcBef>
              <a:spcAft>
                <a:spcPts val="0"/>
              </a:spcAft>
              <a:buSzPts val="1300"/>
              <a:buChar char="○"/>
            </a:pPr>
            <a:r>
              <a:rPr lang="en-US" sz="1900"/>
              <a:t>May be provided from the outside (user, designer, environment), or inherent to the agent itself</a:t>
            </a:r>
            <a:endParaRPr sz="2300"/>
          </a:p>
          <a:p>
            <a:pPr marL="238125" lvl="0" indent="-231775" algn="just" rtl="0">
              <a:lnSpc>
                <a:spcPct val="100000"/>
              </a:lnSpc>
              <a:spcBef>
                <a:spcPts val="525"/>
              </a:spcBef>
              <a:spcAft>
                <a:spcPts val="0"/>
              </a:spcAft>
              <a:buSzPts val="1340"/>
              <a:buChar char="●"/>
            </a:pPr>
            <a:r>
              <a:rPr lang="en-US" sz="2300"/>
              <a:t>Results of possible actions are considered with respect to the goal</a:t>
            </a:r>
            <a:endParaRPr sz="2300"/>
          </a:p>
          <a:p>
            <a:pPr marL="479425" lvl="1" indent="-198438" algn="just" rtl="0">
              <a:lnSpc>
                <a:spcPct val="100000"/>
              </a:lnSpc>
              <a:spcBef>
                <a:spcPts val="413"/>
              </a:spcBef>
              <a:spcAft>
                <a:spcPts val="0"/>
              </a:spcAft>
              <a:buSzPts val="1300"/>
              <a:buChar char="○"/>
            </a:pPr>
            <a:r>
              <a:rPr lang="en-US" sz="1900"/>
              <a:t>Easy when the results can be related to the goal after each action</a:t>
            </a:r>
            <a:endParaRPr sz="2300"/>
          </a:p>
          <a:p>
            <a:pPr marL="479425" lvl="1" indent="-198438" algn="just" rtl="0">
              <a:lnSpc>
                <a:spcPct val="100000"/>
              </a:lnSpc>
              <a:spcBef>
                <a:spcPts val="413"/>
              </a:spcBef>
              <a:spcAft>
                <a:spcPts val="0"/>
              </a:spcAft>
              <a:buSzPts val="1300"/>
              <a:buChar char="○"/>
            </a:pPr>
            <a:r>
              <a:rPr lang="en-US" sz="1900"/>
              <a:t>In general, it can be difficult to attribute goal satisfaction results to individual actions</a:t>
            </a:r>
            <a:endParaRPr sz="2300"/>
          </a:p>
          <a:p>
            <a:pPr marL="479425" lvl="1" indent="-198438" algn="just" rtl="0">
              <a:lnSpc>
                <a:spcPct val="100000"/>
              </a:lnSpc>
              <a:spcBef>
                <a:spcPts val="413"/>
              </a:spcBef>
              <a:spcAft>
                <a:spcPts val="0"/>
              </a:spcAft>
              <a:buSzPts val="1300"/>
              <a:buChar char="○"/>
            </a:pPr>
            <a:r>
              <a:rPr lang="en-US" sz="1900"/>
              <a:t>May require consideration of the future</a:t>
            </a:r>
            <a:endParaRPr sz="2300"/>
          </a:p>
          <a:p>
            <a:pPr marL="685800" lvl="2" indent="-165100" algn="just" rtl="0">
              <a:lnSpc>
                <a:spcPct val="100000"/>
              </a:lnSpc>
              <a:spcBef>
                <a:spcPts val="375"/>
              </a:spcBef>
              <a:spcAft>
                <a:spcPts val="0"/>
              </a:spcAft>
              <a:buSzPts val="1250"/>
              <a:buChar char="■"/>
            </a:pPr>
            <a:r>
              <a:rPr lang="en-US" sz="1700"/>
              <a:t>What-if scenarios</a:t>
            </a:r>
            <a:endParaRPr sz="2300"/>
          </a:p>
          <a:p>
            <a:pPr marL="685800" lvl="2" indent="-165100" algn="just" rtl="0">
              <a:lnSpc>
                <a:spcPct val="100000"/>
              </a:lnSpc>
              <a:spcBef>
                <a:spcPts val="375"/>
              </a:spcBef>
              <a:spcAft>
                <a:spcPts val="0"/>
              </a:spcAft>
              <a:buSzPts val="1250"/>
              <a:buChar char="■"/>
            </a:pPr>
            <a:r>
              <a:rPr lang="en-US" sz="1700"/>
              <a:t>Search, reasoning or planning</a:t>
            </a:r>
            <a:endParaRPr sz="2300"/>
          </a:p>
          <a:p>
            <a:pPr marL="238125" lvl="0" indent="-231775" algn="just" rtl="0">
              <a:lnSpc>
                <a:spcPct val="100000"/>
              </a:lnSpc>
              <a:spcBef>
                <a:spcPts val="525"/>
              </a:spcBef>
              <a:spcAft>
                <a:spcPts val="0"/>
              </a:spcAft>
              <a:buSzPts val="1340"/>
              <a:buChar char="●"/>
            </a:pPr>
            <a:r>
              <a:rPr lang="en-US" sz="2300"/>
              <a:t>Very flexible, but not very efficient</a:t>
            </a:r>
            <a:endParaRPr sz="2300"/>
          </a:p>
        </p:txBody>
      </p:sp>
      <p:sp>
        <p:nvSpPr>
          <p:cNvPr id="544" name="Google Shape;544;p47"/>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48</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8"/>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Goal-Based Agent Diagram</a:t>
            </a:r>
            <a:endParaRPr/>
          </a:p>
        </p:txBody>
      </p:sp>
      <p:sp>
        <p:nvSpPr>
          <p:cNvPr id="550" name="Google Shape;550;p4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6CD02711-11D9-4062-895B-40BBC8CFA8F4}" type="datetime1">
              <a:rPr lang="en-US" smtClean="0"/>
              <a:t>1/11/2024</a:t>
            </a:fld>
            <a:endParaRPr/>
          </a:p>
        </p:txBody>
      </p:sp>
      <p:sp>
        <p:nvSpPr>
          <p:cNvPr id="551" name="Google Shape;551;p48"/>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552" name="Google Shape;552;p48"/>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49</a:t>
            </a:fld>
            <a:endParaRPr sz="1200" b="1">
              <a:solidFill>
                <a:schemeClr val="dk2"/>
              </a:solidFill>
              <a:latin typeface="Times New Roman"/>
              <a:ea typeface="Times New Roman"/>
              <a:cs typeface="Times New Roman"/>
              <a:sym typeface="Times New Roman"/>
            </a:endParaRPr>
          </a:p>
        </p:txBody>
      </p:sp>
      <p:sp>
        <p:nvSpPr>
          <p:cNvPr id="553" name="Google Shape;553;p48"/>
          <p:cNvSpPr/>
          <p:nvPr/>
        </p:nvSpPr>
        <p:spPr>
          <a:xfrm>
            <a:off x="609600" y="1516062"/>
            <a:ext cx="7772400" cy="5130612"/>
          </a:xfrm>
          <a:prstGeom prst="roundRect">
            <a:avLst>
              <a:gd name="adj" fmla="val 16639"/>
            </a:avLst>
          </a:prstGeom>
          <a:solidFill>
            <a:srgbClr val="D5DBE5"/>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54" name="Google Shape;554;p48"/>
          <p:cNvSpPr/>
          <p:nvPr/>
        </p:nvSpPr>
        <p:spPr>
          <a:xfrm>
            <a:off x="1216025" y="1520825"/>
            <a:ext cx="6864350" cy="4616450"/>
          </a:xfrm>
          <a:prstGeom prst="ellipse">
            <a:avLst/>
          </a:prstGeom>
          <a:solidFill>
            <a:srgbClr val="D5E3FF"/>
          </a:solidFill>
          <a:ln w="50800" cap="flat" cmpd="sng">
            <a:solidFill>
              <a:srgbClr val="8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555" name="Google Shape;555;p48"/>
          <p:cNvGrpSpPr/>
          <p:nvPr/>
        </p:nvGrpSpPr>
        <p:grpSpPr>
          <a:xfrm>
            <a:off x="2226703" y="1037016"/>
            <a:ext cx="4763780" cy="1558547"/>
            <a:chOff x="1402" y="653"/>
            <a:chExt cx="3001" cy="982"/>
          </a:xfrm>
        </p:grpSpPr>
        <p:grpSp>
          <p:nvGrpSpPr>
            <p:cNvPr id="556" name="Google Shape;556;p48"/>
            <p:cNvGrpSpPr/>
            <p:nvPr/>
          </p:nvGrpSpPr>
          <p:grpSpPr>
            <a:xfrm>
              <a:off x="1402" y="653"/>
              <a:ext cx="3001" cy="943"/>
              <a:chOff x="1402" y="653"/>
              <a:chExt cx="3001" cy="943"/>
            </a:xfrm>
          </p:grpSpPr>
          <p:sp>
            <p:nvSpPr>
              <p:cNvPr id="557" name="Google Shape;557;p48"/>
              <p:cNvSpPr/>
              <p:nvPr/>
            </p:nvSpPr>
            <p:spPr>
              <a:xfrm rot="-2940000" flipH="1">
                <a:off x="3720"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58" name="Google Shape;558;p48"/>
              <p:cNvSpPr/>
              <p:nvPr/>
            </p:nvSpPr>
            <p:spPr>
              <a:xfrm rot="2880000">
                <a:off x="1416"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59" name="Google Shape;559;p48"/>
              <p:cNvSpPr/>
              <p:nvPr/>
            </p:nvSpPr>
            <p:spPr>
              <a:xfrm rot="-5460000" flipH="1">
                <a:off x="2568" y="82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560" name="Google Shape;560;p48"/>
            <p:cNvSpPr/>
            <p:nvPr/>
          </p:nvSpPr>
          <p:spPr>
            <a:xfrm>
              <a:off x="2354" y="1233"/>
              <a:ext cx="1058"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hlink"/>
                  </a:solidFill>
                  <a:latin typeface="Times New Roman"/>
                  <a:ea typeface="Times New Roman"/>
                  <a:cs typeface="Times New Roman"/>
                  <a:sym typeface="Times New Roman"/>
                </a:rPr>
                <a:t>Sensors</a:t>
              </a:r>
              <a:endParaRPr sz="1400" b="0" i="0" u="none" strike="noStrike" cap="none">
                <a:solidFill>
                  <a:srgbClr val="000000"/>
                </a:solidFill>
                <a:latin typeface="Arial"/>
                <a:ea typeface="Arial"/>
                <a:cs typeface="Arial"/>
                <a:sym typeface="Arial"/>
              </a:endParaRPr>
            </a:p>
          </p:txBody>
        </p:sp>
      </p:grpSp>
      <p:grpSp>
        <p:nvGrpSpPr>
          <p:cNvPr id="561" name="Google Shape;561;p48"/>
          <p:cNvGrpSpPr/>
          <p:nvPr/>
        </p:nvGrpSpPr>
        <p:grpSpPr>
          <a:xfrm>
            <a:off x="2229717" y="4891088"/>
            <a:ext cx="4763780" cy="1755396"/>
            <a:chOff x="1405" y="3081"/>
            <a:chExt cx="3001" cy="1106"/>
          </a:xfrm>
        </p:grpSpPr>
        <p:grpSp>
          <p:nvGrpSpPr>
            <p:cNvPr id="562" name="Google Shape;562;p48"/>
            <p:cNvGrpSpPr/>
            <p:nvPr/>
          </p:nvGrpSpPr>
          <p:grpSpPr>
            <a:xfrm>
              <a:off x="1405" y="3292"/>
              <a:ext cx="3001" cy="895"/>
              <a:chOff x="1405" y="3292"/>
              <a:chExt cx="3001" cy="895"/>
            </a:xfrm>
          </p:grpSpPr>
          <p:sp>
            <p:nvSpPr>
              <p:cNvPr id="563" name="Google Shape;563;p48"/>
              <p:cNvSpPr/>
              <p:nvPr/>
            </p:nvSpPr>
            <p:spPr>
              <a:xfrm rot="2880000">
                <a:off x="3720"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64" name="Google Shape;564;p48"/>
              <p:cNvSpPr/>
              <p:nvPr/>
            </p:nvSpPr>
            <p:spPr>
              <a:xfrm rot="-2940000" flipH="1">
                <a:off x="1416"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65" name="Google Shape;565;p48"/>
              <p:cNvSpPr/>
              <p:nvPr/>
            </p:nvSpPr>
            <p:spPr>
              <a:xfrm rot="-5460000" flipH="1">
                <a:off x="2544" y="3680"/>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566" name="Google Shape;566;p48"/>
            <p:cNvSpPr/>
            <p:nvPr/>
          </p:nvSpPr>
          <p:spPr>
            <a:xfrm>
              <a:off x="2287" y="3081"/>
              <a:ext cx="1330"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Actuators</a:t>
              </a:r>
              <a:endParaRPr sz="1400" b="0" i="0" u="none" strike="noStrike" cap="none">
                <a:solidFill>
                  <a:srgbClr val="000000"/>
                </a:solidFill>
                <a:latin typeface="Arial"/>
                <a:ea typeface="Arial"/>
                <a:cs typeface="Arial"/>
                <a:sym typeface="Arial"/>
              </a:endParaRPr>
            </a:p>
          </p:txBody>
        </p:sp>
      </p:grpSp>
      <p:sp>
        <p:nvSpPr>
          <p:cNvPr id="567" name="Google Shape;567;p48"/>
          <p:cNvSpPr/>
          <p:nvPr/>
        </p:nvSpPr>
        <p:spPr>
          <a:xfrm>
            <a:off x="4648200" y="26670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the world is like now</a:t>
            </a:r>
            <a:endParaRPr sz="1400" b="0" i="0" u="none" strike="noStrike" cap="none">
              <a:solidFill>
                <a:srgbClr val="000000"/>
              </a:solidFill>
              <a:latin typeface="Arial"/>
              <a:ea typeface="Arial"/>
              <a:cs typeface="Arial"/>
              <a:sym typeface="Arial"/>
            </a:endParaRPr>
          </a:p>
        </p:txBody>
      </p:sp>
      <p:sp>
        <p:nvSpPr>
          <p:cNvPr id="568" name="Google Shape;568;p48"/>
          <p:cNvSpPr/>
          <p:nvPr/>
        </p:nvSpPr>
        <p:spPr>
          <a:xfrm>
            <a:off x="4648200" y="32766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happens if I do an action</a:t>
            </a:r>
            <a:endParaRPr sz="1400" b="0" i="0" u="none" strike="noStrike" cap="none">
              <a:solidFill>
                <a:srgbClr val="000000"/>
              </a:solidFill>
              <a:latin typeface="Arial"/>
              <a:ea typeface="Arial"/>
              <a:cs typeface="Arial"/>
              <a:sym typeface="Arial"/>
            </a:endParaRPr>
          </a:p>
        </p:txBody>
      </p:sp>
      <p:sp>
        <p:nvSpPr>
          <p:cNvPr id="569" name="Google Shape;569;p48"/>
          <p:cNvSpPr/>
          <p:nvPr/>
        </p:nvSpPr>
        <p:spPr>
          <a:xfrm>
            <a:off x="4648200" y="44958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should I do now</a:t>
            </a:r>
            <a:endParaRPr sz="1400" b="0" i="0" u="none" strike="noStrike" cap="none">
              <a:solidFill>
                <a:srgbClr val="000000"/>
              </a:solidFill>
              <a:latin typeface="Arial"/>
              <a:ea typeface="Arial"/>
              <a:cs typeface="Arial"/>
              <a:sym typeface="Arial"/>
            </a:endParaRPr>
          </a:p>
        </p:txBody>
      </p:sp>
      <p:cxnSp>
        <p:nvCxnSpPr>
          <p:cNvPr id="570" name="Google Shape;570;p48"/>
          <p:cNvCxnSpPr/>
          <p:nvPr/>
        </p:nvCxnSpPr>
        <p:spPr>
          <a:xfrm>
            <a:off x="5413375" y="2416175"/>
            <a:ext cx="619125" cy="238125"/>
          </a:xfrm>
          <a:prstGeom prst="straightConnector1">
            <a:avLst/>
          </a:prstGeom>
          <a:noFill/>
          <a:ln w="25400" cap="flat" cmpd="sng">
            <a:solidFill>
              <a:schemeClr val="hlink"/>
            </a:solidFill>
            <a:prstDash val="solid"/>
            <a:round/>
            <a:headEnd type="none" w="sm" len="sm"/>
            <a:tailEnd type="triangle" w="med" len="med"/>
          </a:ln>
        </p:spPr>
      </p:cxnSp>
      <p:cxnSp>
        <p:nvCxnSpPr>
          <p:cNvPr id="571" name="Google Shape;571;p48"/>
          <p:cNvCxnSpPr/>
          <p:nvPr/>
        </p:nvCxnSpPr>
        <p:spPr>
          <a:xfrm>
            <a:off x="6096000" y="3051175"/>
            <a:ext cx="0" cy="327025"/>
          </a:xfrm>
          <a:prstGeom prst="straightConnector1">
            <a:avLst/>
          </a:prstGeom>
          <a:noFill/>
          <a:ln w="25400" cap="flat" cmpd="sng">
            <a:solidFill>
              <a:srgbClr val="000000"/>
            </a:solidFill>
            <a:prstDash val="solid"/>
            <a:round/>
            <a:headEnd type="none" w="sm" len="sm"/>
            <a:tailEnd type="triangle" w="med" len="med"/>
          </a:ln>
        </p:spPr>
      </p:cxnSp>
      <p:cxnSp>
        <p:nvCxnSpPr>
          <p:cNvPr id="572" name="Google Shape;572;p48"/>
          <p:cNvCxnSpPr/>
          <p:nvPr/>
        </p:nvCxnSpPr>
        <p:spPr>
          <a:xfrm>
            <a:off x="6096000" y="3668713"/>
            <a:ext cx="0" cy="835025"/>
          </a:xfrm>
          <a:prstGeom prst="straightConnector1">
            <a:avLst/>
          </a:prstGeom>
          <a:noFill/>
          <a:ln w="25400" cap="flat" cmpd="sng">
            <a:solidFill>
              <a:srgbClr val="000000"/>
            </a:solidFill>
            <a:prstDash val="solid"/>
            <a:round/>
            <a:headEnd type="none" w="sm" len="sm"/>
            <a:tailEnd type="triangle" w="med" len="med"/>
          </a:ln>
        </p:spPr>
      </p:cxnSp>
      <p:cxnSp>
        <p:nvCxnSpPr>
          <p:cNvPr id="573" name="Google Shape;573;p48"/>
          <p:cNvCxnSpPr/>
          <p:nvPr/>
        </p:nvCxnSpPr>
        <p:spPr>
          <a:xfrm flipH="1">
            <a:off x="5591175" y="4979988"/>
            <a:ext cx="542925" cy="233362"/>
          </a:xfrm>
          <a:prstGeom prst="straightConnector1">
            <a:avLst/>
          </a:prstGeom>
          <a:noFill/>
          <a:ln w="25400" cap="flat" cmpd="sng">
            <a:solidFill>
              <a:schemeClr val="accent1"/>
            </a:solidFill>
            <a:prstDash val="solid"/>
            <a:round/>
            <a:headEnd type="none" w="sm" len="sm"/>
            <a:tailEnd type="triangle" w="med" len="med"/>
          </a:ln>
        </p:spPr>
      </p:cxnSp>
      <p:sp>
        <p:nvSpPr>
          <p:cNvPr id="574" name="Google Shape;574;p48"/>
          <p:cNvSpPr/>
          <p:nvPr/>
        </p:nvSpPr>
        <p:spPr>
          <a:xfrm>
            <a:off x="2311400" y="2768600"/>
            <a:ext cx="10160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State</a:t>
            </a:r>
            <a:endParaRPr sz="1400" b="0" i="0" u="none" strike="noStrike" cap="none">
              <a:solidFill>
                <a:srgbClr val="000000"/>
              </a:solidFill>
              <a:latin typeface="Arial"/>
              <a:ea typeface="Arial"/>
              <a:cs typeface="Arial"/>
              <a:sym typeface="Arial"/>
            </a:endParaRPr>
          </a:p>
        </p:txBody>
      </p:sp>
      <p:sp>
        <p:nvSpPr>
          <p:cNvPr id="575" name="Google Shape;575;p48"/>
          <p:cNvSpPr/>
          <p:nvPr/>
        </p:nvSpPr>
        <p:spPr>
          <a:xfrm>
            <a:off x="1762125" y="3276600"/>
            <a:ext cx="20828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How the world evolves</a:t>
            </a:r>
            <a:endParaRPr sz="1400" b="0" i="0" u="none" strike="noStrike" cap="none">
              <a:solidFill>
                <a:srgbClr val="000000"/>
              </a:solidFill>
              <a:latin typeface="Arial"/>
              <a:ea typeface="Arial"/>
              <a:cs typeface="Arial"/>
              <a:sym typeface="Arial"/>
            </a:endParaRPr>
          </a:p>
        </p:txBody>
      </p:sp>
      <p:sp>
        <p:nvSpPr>
          <p:cNvPr id="576" name="Google Shape;576;p48"/>
          <p:cNvSpPr/>
          <p:nvPr/>
        </p:nvSpPr>
        <p:spPr>
          <a:xfrm>
            <a:off x="1746250" y="3784600"/>
            <a:ext cx="20828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my actions do</a:t>
            </a:r>
            <a:endParaRPr sz="1400" b="0" i="0" u="none" strike="noStrike" cap="none">
              <a:solidFill>
                <a:srgbClr val="000000"/>
              </a:solidFill>
              <a:latin typeface="Arial"/>
              <a:ea typeface="Arial"/>
              <a:cs typeface="Arial"/>
              <a:sym typeface="Arial"/>
            </a:endParaRPr>
          </a:p>
        </p:txBody>
      </p:sp>
      <p:sp>
        <p:nvSpPr>
          <p:cNvPr id="577" name="Google Shape;577;p48"/>
          <p:cNvSpPr/>
          <p:nvPr/>
        </p:nvSpPr>
        <p:spPr>
          <a:xfrm>
            <a:off x="2263775" y="4292600"/>
            <a:ext cx="10160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Goals</a:t>
            </a:r>
            <a:endParaRPr sz="1400" b="0" i="0" u="none" strike="noStrike" cap="none">
              <a:solidFill>
                <a:srgbClr val="000000"/>
              </a:solidFill>
              <a:latin typeface="Arial"/>
              <a:ea typeface="Arial"/>
              <a:cs typeface="Arial"/>
              <a:sym typeface="Arial"/>
            </a:endParaRPr>
          </a:p>
        </p:txBody>
      </p:sp>
      <p:cxnSp>
        <p:nvCxnSpPr>
          <p:cNvPr id="578" name="Google Shape;578;p48"/>
          <p:cNvCxnSpPr/>
          <p:nvPr/>
        </p:nvCxnSpPr>
        <p:spPr>
          <a:xfrm rot="10800000" flipH="1">
            <a:off x="3362325" y="2711450"/>
            <a:ext cx="1258888" cy="215900"/>
          </a:xfrm>
          <a:prstGeom prst="straightConnector1">
            <a:avLst/>
          </a:prstGeom>
          <a:noFill/>
          <a:ln w="25400" cap="flat" cmpd="sng">
            <a:solidFill>
              <a:srgbClr val="00025A"/>
            </a:solidFill>
            <a:prstDash val="solid"/>
            <a:round/>
            <a:headEnd type="none" w="sm" len="sm"/>
            <a:tailEnd type="triangle" w="med" len="med"/>
          </a:ln>
        </p:spPr>
      </p:cxnSp>
      <p:cxnSp>
        <p:nvCxnSpPr>
          <p:cNvPr id="579" name="Google Shape;579;p48"/>
          <p:cNvCxnSpPr/>
          <p:nvPr/>
        </p:nvCxnSpPr>
        <p:spPr>
          <a:xfrm>
            <a:off x="3313113" y="4522788"/>
            <a:ext cx="1319212" cy="219075"/>
          </a:xfrm>
          <a:prstGeom prst="straightConnector1">
            <a:avLst/>
          </a:prstGeom>
          <a:noFill/>
          <a:ln w="25400" cap="flat" cmpd="sng">
            <a:solidFill>
              <a:srgbClr val="00025A"/>
            </a:solidFill>
            <a:prstDash val="solid"/>
            <a:round/>
            <a:headEnd type="none" w="sm" len="sm"/>
            <a:tailEnd type="triangle" w="med" len="med"/>
          </a:ln>
        </p:spPr>
      </p:cxnSp>
      <p:cxnSp>
        <p:nvCxnSpPr>
          <p:cNvPr id="580" name="Google Shape;580;p48"/>
          <p:cNvCxnSpPr/>
          <p:nvPr/>
        </p:nvCxnSpPr>
        <p:spPr>
          <a:xfrm rot="10800000" flipH="1">
            <a:off x="3854450" y="2844800"/>
            <a:ext cx="776288" cy="546100"/>
          </a:xfrm>
          <a:prstGeom prst="straightConnector1">
            <a:avLst/>
          </a:prstGeom>
          <a:noFill/>
          <a:ln w="25400" cap="flat" cmpd="sng">
            <a:solidFill>
              <a:srgbClr val="00025A"/>
            </a:solidFill>
            <a:prstDash val="solid"/>
            <a:round/>
            <a:headEnd type="none" w="sm" len="sm"/>
            <a:tailEnd type="triangle" w="med" len="med"/>
          </a:ln>
        </p:spPr>
      </p:cxnSp>
      <p:cxnSp>
        <p:nvCxnSpPr>
          <p:cNvPr id="581" name="Google Shape;581;p48"/>
          <p:cNvCxnSpPr/>
          <p:nvPr/>
        </p:nvCxnSpPr>
        <p:spPr>
          <a:xfrm rot="10800000" flipH="1">
            <a:off x="3889375" y="3419475"/>
            <a:ext cx="735013" cy="63500"/>
          </a:xfrm>
          <a:prstGeom prst="straightConnector1">
            <a:avLst/>
          </a:prstGeom>
          <a:noFill/>
          <a:ln w="25400" cap="flat" cmpd="sng">
            <a:solidFill>
              <a:srgbClr val="00025A"/>
            </a:solidFill>
            <a:prstDash val="solid"/>
            <a:round/>
            <a:headEnd type="none" w="sm" len="sm"/>
            <a:tailEnd type="triangle" w="med" len="med"/>
          </a:ln>
        </p:spPr>
      </p:cxnSp>
      <p:cxnSp>
        <p:nvCxnSpPr>
          <p:cNvPr id="582" name="Google Shape;582;p48"/>
          <p:cNvCxnSpPr/>
          <p:nvPr/>
        </p:nvCxnSpPr>
        <p:spPr>
          <a:xfrm rot="10800000" flipH="1">
            <a:off x="3848100" y="3019425"/>
            <a:ext cx="784225" cy="868363"/>
          </a:xfrm>
          <a:prstGeom prst="straightConnector1">
            <a:avLst/>
          </a:prstGeom>
          <a:noFill/>
          <a:ln w="25400" cap="flat" cmpd="sng">
            <a:solidFill>
              <a:srgbClr val="00025A"/>
            </a:solidFill>
            <a:prstDash val="solid"/>
            <a:round/>
            <a:headEnd type="none" w="sm" len="sm"/>
            <a:tailEnd type="triangle" w="med" len="med"/>
          </a:ln>
        </p:spPr>
      </p:cxnSp>
      <p:cxnSp>
        <p:nvCxnSpPr>
          <p:cNvPr id="583" name="Google Shape;583;p48"/>
          <p:cNvCxnSpPr/>
          <p:nvPr/>
        </p:nvCxnSpPr>
        <p:spPr>
          <a:xfrm rot="10800000" flipH="1">
            <a:off x="3865563" y="3584575"/>
            <a:ext cx="766762" cy="411163"/>
          </a:xfrm>
          <a:prstGeom prst="straightConnector1">
            <a:avLst/>
          </a:prstGeom>
          <a:noFill/>
          <a:ln w="25400" cap="flat" cmpd="sng">
            <a:solidFill>
              <a:srgbClr val="00025A"/>
            </a:solidFill>
            <a:prstDash val="solid"/>
            <a:round/>
            <a:headEnd type="none" w="sm" len="sm"/>
            <a:tailEnd type="triangle" w="med" len="med"/>
          </a:ln>
        </p:spPr>
      </p:cxnSp>
      <p:sp>
        <p:nvSpPr>
          <p:cNvPr id="584" name="Google Shape;584;p48"/>
          <p:cNvSpPr/>
          <p:nvPr/>
        </p:nvSpPr>
        <p:spPr>
          <a:xfrm>
            <a:off x="1954213" y="4672013"/>
            <a:ext cx="1479550"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800000"/>
                </a:solidFill>
                <a:latin typeface="Times New Roman"/>
                <a:ea typeface="Times New Roman"/>
                <a:cs typeface="Times New Roman"/>
                <a:sym typeface="Times New Roman"/>
              </a:rPr>
              <a:t>Agent</a:t>
            </a:r>
            <a:endParaRPr sz="1400" b="0" i="0" u="none" strike="noStrike" cap="none">
              <a:solidFill>
                <a:srgbClr val="000000"/>
              </a:solidFill>
              <a:latin typeface="Arial"/>
              <a:ea typeface="Arial"/>
              <a:cs typeface="Arial"/>
              <a:sym typeface="Arial"/>
            </a:endParaRPr>
          </a:p>
        </p:txBody>
      </p:sp>
      <p:sp>
        <p:nvSpPr>
          <p:cNvPr id="585" name="Google Shape;585;p48"/>
          <p:cNvSpPr/>
          <p:nvPr/>
        </p:nvSpPr>
        <p:spPr>
          <a:xfrm>
            <a:off x="838200" y="5867400"/>
            <a:ext cx="3059113"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3300"/>
                </a:solidFill>
                <a:latin typeface="Times New Roman"/>
                <a:ea typeface="Times New Roman"/>
                <a:cs typeface="Times New Roman"/>
                <a:sym typeface="Times New Roman"/>
              </a:rPr>
              <a:t>Environment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Intelligent Agent</a:t>
            </a:r>
            <a:endParaRPr/>
          </a:p>
        </p:txBody>
      </p:sp>
      <p:sp>
        <p:nvSpPr>
          <p:cNvPr id="69" name="Google Shape;69;p5"/>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5</a:t>
            </a:fld>
            <a:endParaRPr/>
          </a:p>
        </p:txBody>
      </p:sp>
      <p:pic>
        <p:nvPicPr>
          <p:cNvPr id="70" name="Google Shape;70;p5"/>
          <p:cNvPicPr preferRelativeResize="0"/>
          <p:nvPr/>
        </p:nvPicPr>
        <p:blipFill rotWithShape="1">
          <a:blip r:embed="rId3">
            <a:alphaModFix/>
          </a:blip>
          <a:srcRect/>
          <a:stretch/>
        </p:blipFill>
        <p:spPr>
          <a:xfrm>
            <a:off x="838200" y="1676400"/>
            <a:ext cx="6934200" cy="4648200"/>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Utility-Based Agent</a:t>
            </a:r>
            <a:endParaRPr/>
          </a:p>
        </p:txBody>
      </p:sp>
      <p:sp>
        <p:nvSpPr>
          <p:cNvPr id="591" name="Google Shape;591;p4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1775" algn="just" rtl="0">
              <a:lnSpc>
                <a:spcPct val="100000"/>
              </a:lnSpc>
              <a:spcBef>
                <a:spcPts val="0"/>
              </a:spcBef>
              <a:spcAft>
                <a:spcPts val="0"/>
              </a:spcAft>
              <a:buSzPts val="1340"/>
              <a:buChar char="●"/>
            </a:pPr>
            <a:r>
              <a:rPr lang="en-US" sz="2300"/>
              <a:t>More sophisticated distinction between different world states</a:t>
            </a:r>
            <a:endParaRPr sz="2300"/>
          </a:p>
          <a:p>
            <a:pPr marL="457200" lvl="0" indent="-374650" algn="just" rtl="0">
              <a:lnSpc>
                <a:spcPct val="100000"/>
              </a:lnSpc>
              <a:spcBef>
                <a:spcPts val="0"/>
              </a:spcBef>
              <a:spcAft>
                <a:spcPts val="0"/>
              </a:spcAft>
              <a:buSzPts val="2300"/>
              <a:buChar char="●"/>
            </a:pPr>
            <a:endParaRPr sz="2300"/>
          </a:p>
          <a:p>
            <a:pPr marL="479425" lvl="1" indent="-198438" algn="just" rtl="0">
              <a:lnSpc>
                <a:spcPct val="100000"/>
              </a:lnSpc>
              <a:spcBef>
                <a:spcPts val="413"/>
              </a:spcBef>
              <a:spcAft>
                <a:spcPts val="0"/>
              </a:spcAft>
              <a:buSzPts val="1580"/>
              <a:buChar char="○"/>
            </a:pPr>
            <a:r>
              <a:rPr lang="en-US" sz="2300"/>
              <a:t>A utility function maps states onto a real number</a:t>
            </a:r>
            <a:endParaRPr sz="2300"/>
          </a:p>
          <a:p>
            <a:pPr marL="685800" lvl="2" indent="-165100" algn="just" rtl="0">
              <a:lnSpc>
                <a:spcPct val="100000"/>
              </a:lnSpc>
              <a:spcBef>
                <a:spcPts val="375"/>
              </a:spcBef>
              <a:spcAft>
                <a:spcPts val="0"/>
              </a:spcAft>
              <a:buSzPts val="1700"/>
              <a:buChar char="■"/>
            </a:pPr>
            <a:r>
              <a:rPr lang="en-US" sz="2300"/>
              <a:t>May be interpreted as “degree of happiness”</a:t>
            </a:r>
            <a:endParaRPr sz="2300"/>
          </a:p>
          <a:p>
            <a:pPr marL="1371600" lvl="2" indent="-374650" algn="just" rtl="0">
              <a:lnSpc>
                <a:spcPct val="100000"/>
              </a:lnSpc>
              <a:spcBef>
                <a:spcPts val="0"/>
              </a:spcBef>
              <a:spcAft>
                <a:spcPts val="0"/>
              </a:spcAft>
              <a:buSzPts val="2300"/>
              <a:buChar char="■"/>
            </a:pPr>
            <a:endParaRPr sz="2300"/>
          </a:p>
          <a:p>
            <a:pPr marL="479425" lvl="1" indent="-198438" algn="just" rtl="0">
              <a:lnSpc>
                <a:spcPct val="100000"/>
              </a:lnSpc>
              <a:spcBef>
                <a:spcPts val="413"/>
              </a:spcBef>
              <a:spcAft>
                <a:spcPts val="0"/>
              </a:spcAft>
              <a:buSzPts val="1580"/>
              <a:buChar char="○"/>
            </a:pPr>
            <a:r>
              <a:rPr lang="en-US" sz="2300"/>
              <a:t>Permits rational actions for more complex tasks</a:t>
            </a:r>
            <a:endParaRPr sz="2300"/>
          </a:p>
          <a:p>
            <a:pPr marL="685800" lvl="2" indent="-165100" algn="just" rtl="0">
              <a:lnSpc>
                <a:spcPct val="100000"/>
              </a:lnSpc>
              <a:spcBef>
                <a:spcPts val="375"/>
              </a:spcBef>
              <a:spcAft>
                <a:spcPts val="0"/>
              </a:spcAft>
              <a:buSzPts val="1700"/>
              <a:buChar char="■"/>
            </a:pPr>
            <a:r>
              <a:rPr lang="en-US" sz="2300"/>
              <a:t>Resolution of conflicts between goals (tradeoff)</a:t>
            </a:r>
            <a:endParaRPr sz="2300"/>
          </a:p>
          <a:p>
            <a:pPr marL="685800" lvl="2" indent="-165100" algn="just" rtl="0">
              <a:lnSpc>
                <a:spcPct val="100000"/>
              </a:lnSpc>
              <a:spcBef>
                <a:spcPts val="375"/>
              </a:spcBef>
              <a:spcAft>
                <a:spcPts val="0"/>
              </a:spcAft>
              <a:buSzPts val="1700"/>
              <a:buChar char="■"/>
            </a:pPr>
            <a:r>
              <a:rPr lang="en-US" sz="2300"/>
              <a:t>Multiple goals (likelihood of success, importance)</a:t>
            </a:r>
            <a:endParaRPr sz="2300"/>
          </a:p>
          <a:p>
            <a:pPr marL="685800" lvl="2" indent="-165100" algn="just" rtl="0">
              <a:lnSpc>
                <a:spcPct val="100000"/>
              </a:lnSpc>
              <a:spcBef>
                <a:spcPts val="375"/>
              </a:spcBef>
              <a:spcAft>
                <a:spcPts val="0"/>
              </a:spcAft>
              <a:buSzPts val="1700"/>
              <a:buChar char="■"/>
            </a:pPr>
            <a:r>
              <a:rPr lang="en-US" sz="2300"/>
              <a:t>A utility function is necessary for rational behavior, but sometimes it is not made explicit</a:t>
            </a:r>
            <a:endParaRPr sz="2300"/>
          </a:p>
        </p:txBody>
      </p:sp>
      <p:sp>
        <p:nvSpPr>
          <p:cNvPr id="592" name="Google Shape;592;p49"/>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50</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0"/>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Utility-Based Agent Diagram</a:t>
            </a:r>
            <a:endParaRPr/>
          </a:p>
        </p:txBody>
      </p:sp>
      <p:sp>
        <p:nvSpPr>
          <p:cNvPr id="598" name="Google Shape;598;p5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2B4A27F5-0021-451C-B956-5648FEA26D94}" type="datetime1">
              <a:rPr lang="en-US" smtClean="0"/>
              <a:t>1/11/2024</a:t>
            </a:fld>
            <a:endParaRPr/>
          </a:p>
        </p:txBody>
      </p:sp>
      <p:sp>
        <p:nvSpPr>
          <p:cNvPr id="599" name="Google Shape;599;p50"/>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51</a:t>
            </a:fld>
            <a:endParaRPr sz="1200" b="1">
              <a:solidFill>
                <a:schemeClr val="dk2"/>
              </a:solidFill>
              <a:latin typeface="Times New Roman"/>
              <a:ea typeface="Times New Roman"/>
              <a:cs typeface="Times New Roman"/>
              <a:sym typeface="Times New Roman"/>
            </a:endParaRPr>
          </a:p>
        </p:txBody>
      </p:sp>
      <p:sp>
        <p:nvSpPr>
          <p:cNvPr id="600" name="Google Shape;600;p50"/>
          <p:cNvSpPr/>
          <p:nvPr/>
        </p:nvSpPr>
        <p:spPr>
          <a:xfrm>
            <a:off x="762000" y="1574800"/>
            <a:ext cx="7848600" cy="4953000"/>
          </a:xfrm>
          <a:prstGeom prst="roundRect">
            <a:avLst>
              <a:gd name="adj" fmla="val 16639"/>
            </a:avLst>
          </a:prstGeom>
          <a:solidFill>
            <a:srgbClr val="D5DBE5"/>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01" name="Google Shape;601;p50"/>
          <p:cNvSpPr/>
          <p:nvPr/>
        </p:nvSpPr>
        <p:spPr>
          <a:xfrm>
            <a:off x="1216025" y="1520825"/>
            <a:ext cx="6864350" cy="4616450"/>
          </a:xfrm>
          <a:prstGeom prst="ellipse">
            <a:avLst/>
          </a:prstGeom>
          <a:solidFill>
            <a:srgbClr val="DDEAF6"/>
          </a:solidFill>
          <a:ln w="50800" cap="flat" cmpd="sng">
            <a:solidFill>
              <a:srgbClr val="8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602" name="Google Shape;602;p50"/>
          <p:cNvGrpSpPr/>
          <p:nvPr/>
        </p:nvGrpSpPr>
        <p:grpSpPr>
          <a:xfrm>
            <a:off x="2226703" y="1037016"/>
            <a:ext cx="4763780" cy="1558547"/>
            <a:chOff x="1402" y="653"/>
            <a:chExt cx="3001" cy="982"/>
          </a:xfrm>
        </p:grpSpPr>
        <p:grpSp>
          <p:nvGrpSpPr>
            <p:cNvPr id="603" name="Google Shape;603;p50"/>
            <p:cNvGrpSpPr/>
            <p:nvPr/>
          </p:nvGrpSpPr>
          <p:grpSpPr>
            <a:xfrm>
              <a:off x="1402" y="653"/>
              <a:ext cx="3001" cy="943"/>
              <a:chOff x="1402" y="653"/>
              <a:chExt cx="3001" cy="943"/>
            </a:xfrm>
          </p:grpSpPr>
          <p:sp>
            <p:nvSpPr>
              <p:cNvPr id="604" name="Google Shape;604;p50"/>
              <p:cNvSpPr/>
              <p:nvPr/>
            </p:nvSpPr>
            <p:spPr>
              <a:xfrm rot="-2940000" flipH="1">
                <a:off x="3720"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05" name="Google Shape;605;p50"/>
              <p:cNvSpPr/>
              <p:nvPr/>
            </p:nvSpPr>
            <p:spPr>
              <a:xfrm rot="2880000">
                <a:off x="1416"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06" name="Google Shape;606;p50"/>
              <p:cNvSpPr/>
              <p:nvPr/>
            </p:nvSpPr>
            <p:spPr>
              <a:xfrm rot="-5460000" flipH="1">
                <a:off x="2568" y="82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607" name="Google Shape;607;p50"/>
            <p:cNvSpPr/>
            <p:nvPr/>
          </p:nvSpPr>
          <p:spPr>
            <a:xfrm>
              <a:off x="2354" y="1233"/>
              <a:ext cx="1058"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500" b="1" i="0" u="none" strike="noStrike" cap="none">
                  <a:solidFill>
                    <a:schemeClr val="hlink"/>
                  </a:solidFill>
                  <a:latin typeface="Times New Roman"/>
                  <a:ea typeface="Times New Roman"/>
                  <a:cs typeface="Times New Roman"/>
                  <a:sym typeface="Times New Roman"/>
                </a:rPr>
                <a:t>Sensor</a:t>
              </a:r>
              <a:r>
                <a:rPr lang="en-US" sz="3600" b="1" i="0" u="none" strike="noStrike" cap="none">
                  <a:solidFill>
                    <a:schemeClr val="hlink"/>
                  </a:solidFill>
                  <a:latin typeface="Times New Roman"/>
                  <a:ea typeface="Times New Roman"/>
                  <a:cs typeface="Times New Roman"/>
                  <a:sym typeface="Times New Roman"/>
                </a:rPr>
                <a:t>s</a:t>
              </a:r>
              <a:endParaRPr sz="1400" b="0" i="0" u="none" strike="noStrike" cap="none">
                <a:solidFill>
                  <a:srgbClr val="000000"/>
                </a:solidFill>
                <a:latin typeface="Arial"/>
                <a:ea typeface="Arial"/>
                <a:cs typeface="Arial"/>
                <a:sym typeface="Arial"/>
              </a:endParaRPr>
            </a:p>
          </p:txBody>
        </p:sp>
      </p:grpSp>
      <p:grpSp>
        <p:nvGrpSpPr>
          <p:cNvPr id="608" name="Google Shape;608;p50"/>
          <p:cNvGrpSpPr/>
          <p:nvPr/>
        </p:nvGrpSpPr>
        <p:grpSpPr>
          <a:xfrm>
            <a:off x="2229717" y="4891088"/>
            <a:ext cx="4763780" cy="1755396"/>
            <a:chOff x="1405" y="3081"/>
            <a:chExt cx="3001" cy="1106"/>
          </a:xfrm>
        </p:grpSpPr>
        <p:grpSp>
          <p:nvGrpSpPr>
            <p:cNvPr id="609" name="Google Shape;609;p50"/>
            <p:cNvGrpSpPr/>
            <p:nvPr/>
          </p:nvGrpSpPr>
          <p:grpSpPr>
            <a:xfrm>
              <a:off x="1405" y="3292"/>
              <a:ext cx="3001" cy="895"/>
              <a:chOff x="1405" y="3292"/>
              <a:chExt cx="3001" cy="895"/>
            </a:xfrm>
          </p:grpSpPr>
          <p:sp>
            <p:nvSpPr>
              <p:cNvPr id="610" name="Google Shape;610;p50"/>
              <p:cNvSpPr/>
              <p:nvPr/>
            </p:nvSpPr>
            <p:spPr>
              <a:xfrm rot="2880000">
                <a:off x="3720"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11" name="Google Shape;611;p50"/>
              <p:cNvSpPr/>
              <p:nvPr/>
            </p:nvSpPr>
            <p:spPr>
              <a:xfrm rot="-2940000" flipH="1">
                <a:off x="1416"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12" name="Google Shape;612;p50"/>
              <p:cNvSpPr/>
              <p:nvPr/>
            </p:nvSpPr>
            <p:spPr>
              <a:xfrm rot="-5460000" flipH="1">
                <a:off x="2544" y="3680"/>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613" name="Google Shape;613;p50"/>
            <p:cNvSpPr/>
            <p:nvPr/>
          </p:nvSpPr>
          <p:spPr>
            <a:xfrm>
              <a:off x="2287" y="3081"/>
              <a:ext cx="1330"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Actuators</a:t>
              </a:r>
              <a:endParaRPr sz="1400" b="0" i="0" u="none" strike="noStrike" cap="none">
                <a:solidFill>
                  <a:srgbClr val="000000"/>
                </a:solidFill>
                <a:latin typeface="Arial"/>
                <a:ea typeface="Arial"/>
                <a:cs typeface="Arial"/>
                <a:sym typeface="Arial"/>
              </a:endParaRPr>
            </a:p>
          </p:txBody>
        </p:sp>
      </p:grpSp>
      <p:sp>
        <p:nvSpPr>
          <p:cNvPr id="614" name="Google Shape;614;p50"/>
          <p:cNvSpPr/>
          <p:nvPr/>
        </p:nvSpPr>
        <p:spPr>
          <a:xfrm>
            <a:off x="4648200" y="26670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the world is like now</a:t>
            </a:r>
            <a:endParaRPr sz="1400" b="0" i="0" u="none" strike="noStrike" cap="none">
              <a:solidFill>
                <a:srgbClr val="000000"/>
              </a:solidFill>
              <a:latin typeface="Arial"/>
              <a:ea typeface="Arial"/>
              <a:cs typeface="Arial"/>
              <a:sym typeface="Arial"/>
            </a:endParaRPr>
          </a:p>
        </p:txBody>
      </p:sp>
      <p:sp>
        <p:nvSpPr>
          <p:cNvPr id="615" name="Google Shape;615;p50"/>
          <p:cNvSpPr/>
          <p:nvPr/>
        </p:nvSpPr>
        <p:spPr>
          <a:xfrm>
            <a:off x="4648200" y="32766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happens if I do an action</a:t>
            </a:r>
            <a:endParaRPr sz="1400" b="0" i="0" u="none" strike="noStrike" cap="none">
              <a:solidFill>
                <a:srgbClr val="000000"/>
              </a:solidFill>
              <a:latin typeface="Arial"/>
              <a:ea typeface="Arial"/>
              <a:cs typeface="Arial"/>
              <a:sym typeface="Arial"/>
            </a:endParaRPr>
          </a:p>
        </p:txBody>
      </p:sp>
      <p:sp>
        <p:nvSpPr>
          <p:cNvPr id="616" name="Google Shape;616;p50"/>
          <p:cNvSpPr/>
          <p:nvPr/>
        </p:nvSpPr>
        <p:spPr>
          <a:xfrm>
            <a:off x="4648200" y="38862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How happy will I be then</a:t>
            </a:r>
            <a:endParaRPr sz="1400" b="0" i="0" u="none" strike="noStrike" cap="none">
              <a:solidFill>
                <a:srgbClr val="000000"/>
              </a:solidFill>
              <a:latin typeface="Arial"/>
              <a:ea typeface="Arial"/>
              <a:cs typeface="Arial"/>
              <a:sym typeface="Arial"/>
            </a:endParaRPr>
          </a:p>
        </p:txBody>
      </p:sp>
      <p:sp>
        <p:nvSpPr>
          <p:cNvPr id="617" name="Google Shape;617;p50"/>
          <p:cNvSpPr/>
          <p:nvPr/>
        </p:nvSpPr>
        <p:spPr>
          <a:xfrm>
            <a:off x="4648200" y="4495800"/>
            <a:ext cx="2895600" cy="457200"/>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should I do now</a:t>
            </a:r>
            <a:endParaRPr sz="1400" b="0" i="0" u="none" strike="noStrike" cap="none">
              <a:solidFill>
                <a:srgbClr val="000000"/>
              </a:solidFill>
              <a:latin typeface="Arial"/>
              <a:ea typeface="Arial"/>
              <a:cs typeface="Arial"/>
              <a:sym typeface="Arial"/>
            </a:endParaRPr>
          </a:p>
        </p:txBody>
      </p:sp>
      <p:cxnSp>
        <p:nvCxnSpPr>
          <p:cNvPr id="618" name="Google Shape;618;p50"/>
          <p:cNvCxnSpPr/>
          <p:nvPr/>
        </p:nvCxnSpPr>
        <p:spPr>
          <a:xfrm>
            <a:off x="5413375" y="2416175"/>
            <a:ext cx="619125" cy="238125"/>
          </a:xfrm>
          <a:prstGeom prst="straightConnector1">
            <a:avLst/>
          </a:prstGeom>
          <a:noFill/>
          <a:ln w="25400" cap="flat" cmpd="sng">
            <a:solidFill>
              <a:schemeClr val="hlink"/>
            </a:solidFill>
            <a:prstDash val="solid"/>
            <a:round/>
            <a:headEnd type="none" w="sm" len="sm"/>
            <a:tailEnd type="triangle" w="med" len="med"/>
          </a:ln>
        </p:spPr>
      </p:cxnSp>
      <p:cxnSp>
        <p:nvCxnSpPr>
          <p:cNvPr id="619" name="Google Shape;619;p50"/>
          <p:cNvCxnSpPr/>
          <p:nvPr/>
        </p:nvCxnSpPr>
        <p:spPr>
          <a:xfrm>
            <a:off x="6096000" y="3051175"/>
            <a:ext cx="0" cy="327025"/>
          </a:xfrm>
          <a:prstGeom prst="straightConnector1">
            <a:avLst/>
          </a:prstGeom>
          <a:noFill/>
          <a:ln w="25400" cap="flat" cmpd="sng">
            <a:solidFill>
              <a:srgbClr val="000000"/>
            </a:solidFill>
            <a:prstDash val="solid"/>
            <a:round/>
            <a:headEnd type="none" w="sm" len="sm"/>
            <a:tailEnd type="triangle" w="med" len="med"/>
          </a:ln>
        </p:spPr>
      </p:cxnSp>
      <p:cxnSp>
        <p:nvCxnSpPr>
          <p:cNvPr id="620" name="Google Shape;620;p50"/>
          <p:cNvCxnSpPr/>
          <p:nvPr/>
        </p:nvCxnSpPr>
        <p:spPr>
          <a:xfrm>
            <a:off x="6096000" y="3668713"/>
            <a:ext cx="0" cy="327025"/>
          </a:xfrm>
          <a:prstGeom prst="straightConnector1">
            <a:avLst/>
          </a:prstGeom>
          <a:noFill/>
          <a:ln w="25400" cap="flat" cmpd="sng">
            <a:solidFill>
              <a:srgbClr val="000000"/>
            </a:solidFill>
            <a:prstDash val="solid"/>
            <a:round/>
            <a:headEnd type="none" w="sm" len="sm"/>
            <a:tailEnd type="triangle" w="med" len="med"/>
          </a:ln>
        </p:spPr>
      </p:cxnSp>
      <p:cxnSp>
        <p:nvCxnSpPr>
          <p:cNvPr id="621" name="Google Shape;621;p50"/>
          <p:cNvCxnSpPr/>
          <p:nvPr/>
        </p:nvCxnSpPr>
        <p:spPr>
          <a:xfrm>
            <a:off x="6096000" y="4286250"/>
            <a:ext cx="0" cy="327025"/>
          </a:xfrm>
          <a:prstGeom prst="straightConnector1">
            <a:avLst/>
          </a:prstGeom>
          <a:noFill/>
          <a:ln w="25400" cap="flat" cmpd="sng">
            <a:solidFill>
              <a:srgbClr val="000000"/>
            </a:solidFill>
            <a:prstDash val="solid"/>
            <a:round/>
            <a:headEnd type="none" w="sm" len="sm"/>
            <a:tailEnd type="triangle" w="med" len="med"/>
          </a:ln>
        </p:spPr>
      </p:cxnSp>
      <p:cxnSp>
        <p:nvCxnSpPr>
          <p:cNvPr id="622" name="Google Shape;622;p50"/>
          <p:cNvCxnSpPr/>
          <p:nvPr/>
        </p:nvCxnSpPr>
        <p:spPr>
          <a:xfrm flipH="1">
            <a:off x="5591175" y="4979988"/>
            <a:ext cx="542925" cy="233362"/>
          </a:xfrm>
          <a:prstGeom prst="straightConnector1">
            <a:avLst/>
          </a:prstGeom>
          <a:noFill/>
          <a:ln w="25400" cap="flat" cmpd="sng">
            <a:solidFill>
              <a:schemeClr val="accent1"/>
            </a:solidFill>
            <a:prstDash val="solid"/>
            <a:round/>
            <a:headEnd type="none" w="sm" len="sm"/>
            <a:tailEnd type="triangle" w="med" len="med"/>
          </a:ln>
        </p:spPr>
      </p:cxnSp>
      <p:sp>
        <p:nvSpPr>
          <p:cNvPr id="623" name="Google Shape;623;p50"/>
          <p:cNvSpPr/>
          <p:nvPr/>
        </p:nvSpPr>
        <p:spPr>
          <a:xfrm>
            <a:off x="2311400" y="2768600"/>
            <a:ext cx="10160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State</a:t>
            </a:r>
            <a:endParaRPr sz="1400" b="0" i="0" u="none" strike="noStrike" cap="none">
              <a:solidFill>
                <a:srgbClr val="000000"/>
              </a:solidFill>
              <a:latin typeface="Arial"/>
              <a:ea typeface="Arial"/>
              <a:cs typeface="Arial"/>
              <a:sym typeface="Arial"/>
            </a:endParaRPr>
          </a:p>
        </p:txBody>
      </p:sp>
      <p:sp>
        <p:nvSpPr>
          <p:cNvPr id="624" name="Google Shape;624;p50"/>
          <p:cNvSpPr/>
          <p:nvPr/>
        </p:nvSpPr>
        <p:spPr>
          <a:xfrm>
            <a:off x="1762125" y="3276600"/>
            <a:ext cx="20828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How the world evolves</a:t>
            </a:r>
            <a:endParaRPr sz="1400" b="0" i="0" u="none" strike="noStrike" cap="none">
              <a:solidFill>
                <a:srgbClr val="000000"/>
              </a:solidFill>
              <a:latin typeface="Arial"/>
              <a:ea typeface="Arial"/>
              <a:cs typeface="Arial"/>
              <a:sym typeface="Arial"/>
            </a:endParaRPr>
          </a:p>
        </p:txBody>
      </p:sp>
      <p:sp>
        <p:nvSpPr>
          <p:cNvPr id="625" name="Google Shape;625;p50"/>
          <p:cNvSpPr/>
          <p:nvPr/>
        </p:nvSpPr>
        <p:spPr>
          <a:xfrm>
            <a:off x="1746250" y="3784600"/>
            <a:ext cx="20828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What my actions do</a:t>
            </a:r>
            <a:endParaRPr sz="1400" b="0" i="0" u="none" strike="noStrike" cap="none">
              <a:solidFill>
                <a:srgbClr val="000000"/>
              </a:solidFill>
              <a:latin typeface="Arial"/>
              <a:ea typeface="Arial"/>
              <a:cs typeface="Arial"/>
              <a:sym typeface="Arial"/>
            </a:endParaRPr>
          </a:p>
        </p:txBody>
      </p:sp>
      <p:sp>
        <p:nvSpPr>
          <p:cNvPr id="626" name="Google Shape;626;p50"/>
          <p:cNvSpPr/>
          <p:nvPr/>
        </p:nvSpPr>
        <p:spPr>
          <a:xfrm>
            <a:off x="2263775" y="4292600"/>
            <a:ext cx="1016000" cy="355600"/>
          </a:xfrm>
          <a:prstGeom prst="roundRect">
            <a:avLst>
              <a:gd name="adj" fmla="val 16639"/>
            </a:avLst>
          </a:prstGeom>
          <a:solidFill>
            <a:schemeClr val="accent2"/>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Utility</a:t>
            </a:r>
            <a:endParaRPr sz="1400" b="0" i="0" u="none" strike="noStrike" cap="none">
              <a:solidFill>
                <a:srgbClr val="000000"/>
              </a:solidFill>
              <a:latin typeface="Arial"/>
              <a:ea typeface="Arial"/>
              <a:cs typeface="Arial"/>
              <a:sym typeface="Arial"/>
            </a:endParaRPr>
          </a:p>
        </p:txBody>
      </p:sp>
      <p:cxnSp>
        <p:nvCxnSpPr>
          <p:cNvPr id="627" name="Google Shape;627;p50"/>
          <p:cNvCxnSpPr/>
          <p:nvPr/>
        </p:nvCxnSpPr>
        <p:spPr>
          <a:xfrm rot="10800000" flipH="1">
            <a:off x="3362325" y="2711450"/>
            <a:ext cx="1258888" cy="215900"/>
          </a:xfrm>
          <a:prstGeom prst="straightConnector1">
            <a:avLst/>
          </a:prstGeom>
          <a:noFill/>
          <a:ln w="25400" cap="flat" cmpd="sng">
            <a:solidFill>
              <a:srgbClr val="00025A"/>
            </a:solidFill>
            <a:prstDash val="solid"/>
            <a:round/>
            <a:headEnd type="none" w="sm" len="sm"/>
            <a:tailEnd type="triangle" w="med" len="med"/>
          </a:ln>
        </p:spPr>
      </p:cxnSp>
      <p:cxnSp>
        <p:nvCxnSpPr>
          <p:cNvPr id="628" name="Google Shape;628;p50"/>
          <p:cNvCxnSpPr/>
          <p:nvPr/>
        </p:nvCxnSpPr>
        <p:spPr>
          <a:xfrm rot="10800000" flipH="1">
            <a:off x="3311525" y="4124325"/>
            <a:ext cx="1319213" cy="368300"/>
          </a:xfrm>
          <a:prstGeom prst="straightConnector1">
            <a:avLst/>
          </a:prstGeom>
          <a:noFill/>
          <a:ln w="25400" cap="flat" cmpd="sng">
            <a:solidFill>
              <a:srgbClr val="00025A"/>
            </a:solidFill>
            <a:prstDash val="solid"/>
            <a:round/>
            <a:headEnd type="none" w="sm" len="sm"/>
            <a:tailEnd type="triangle" w="med" len="med"/>
          </a:ln>
        </p:spPr>
      </p:cxnSp>
      <p:cxnSp>
        <p:nvCxnSpPr>
          <p:cNvPr id="629" name="Google Shape;629;p50"/>
          <p:cNvCxnSpPr/>
          <p:nvPr/>
        </p:nvCxnSpPr>
        <p:spPr>
          <a:xfrm rot="10800000" flipH="1">
            <a:off x="3854450" y="2844800"/>
            <a:ext cx="776288" cy="546100"/>
          </a:xfrm>
          <a:prstGeom prst="straightConnector1">
            <a:avLst/>
          </a:prstGeom>
          <a:noFill/>
          <a:ln w="25400" cap="flat" cmpd="sng">
            <a:solidFill>
              <a:srgbClr val="00025A"/>
            </a:solidFill>
            <a:prstDash val="solid"/>
            <a:round/>
            <a:headEnd type="none" w="sm" len="sm"/>
            <a:tailEnd type="triangle" w="med" len="med"/>
          </a:ln>
        </p:spPr>
      </p:cxnSp>
      <p:cxnSp>
        <p:nvCxnSpPr>
          <p:cNvPr id="630" name="Google Shape;630;p50"/>
          <p:cNvCxnSpPr/>
          <p:nvPr/>
        </p:nvCxnSpPr>
        <p:spPr>
          <a:xfrm rot="10800000" flipH="1">
            <a:off x="3889375" y="3419475"/>
            <a:ext cx="735013" cy="63500"/>
          </a:xfrm>
          <a:prstGeom prst="straightConnector1">
            <a:avLst/>
          </a:prstGeom>
          <a:noFill/>
          <a:ln w="25400" cap="flat" cmpd="sng">
            <a:solidFill>
              <a:srgbClr val="00025A"/>
            </a:solidFill>
            <a:prstDash val="solid"/>
            <a:round/>
            <a:headEnd type="none" w="sm" len="sm"/>
            <a:tailEnd type="triangle" w="med" len="med"/>
          </a:ln>
        </p:spPr>
      </p:cxnSp>
      <p:cxnSp>
        <p:nvCxnSpPr>
          <p:cNvPr id="631" name="Google Shape;631;p50"/>
          <p:cNvCxnSpPr/>
          <p:nvPr/>
        </p:nvCxnSpPr>
        <p:spPr>
          <a:xfrm rot="10800000" flipH="1">
            <a:off x="3848100" y="3019425"/>
            <a:ext cx="784225" cy="868363"/>
          </a:xfrm>
          <a:prstGeom prst="straightConnector1">
            <a:avLst/>
          </a:prstGeom>
          <a:noFill/>
          <a:ln w="25400" cap="flat" cmpd="sng">
            <a:solidFill>
              <a:srgbClr val="00025A"/>
            </a:solidFill>
            <a:prstDash val="solid"/>
            <a:round/>
            <a:headEnd type="none" w="sm" len="sm"/>
            <a:tailEnd type="triangle" w="med" len="med"/>
          </a:ln>
        </p:spPr>
      </p:cxnSp>
      <p:cxnSp>
        <p:nvCxnSpPr>
          <p:cNvPr id="632" name="Google Shape;632;p50"/>
          <p:cNvCxnSpPr/>
          <p:nvPr/>
        </p:nvCxnSpPr>
        <p:spPr>
          <a:xfrm rot="10800000" flipH="1">
            <a:off x="3865563" y="3584575"/>
            <a:ext cx="766762" cy="411163"/>
          </a:xfrm>
          <a:prstGeom prst="straightConnector1">
            <a:avLst/>
          </a:prstGeom>
          <a:noFill/>
          <a:ln w="25400" cap="flat" cmpd="sng">
            <a:solidFill>
              <a:srgbClr val="00025A"/>
            </a:solidFill>
            <a:prstDash val="solid"/>
            <a:round/>
            <a:headEnd type="none" w="sm" len="sm"/>
            <a:tailEnd type="triangle" w="med" len="med"/>
          </a:ln>
        </p:spPr>
      </p:cxnSp>
      <p:sp>
        <p:nvSpPr>
          <p:cNvPr id="633" name="Google Shape;633;p50"/>
          <p:cNvSpPr/>
          <p:nvPr/>
        </p:nvSpPr>
        <p:spPr>
          <a:xfrm>
            <a:off x="1954213" y="4672013"/>
            <a:ext cx="1479550"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800000"/>
                </a:solidFill>
                <a:latin typeface="Times New Roman"/>
                <a:ea typeface="Times New Roman"/>
                <a:cs typeface="Times New Roman"/>
                <a:sym typeface="Times New Roman"/>
              </a:rPr>
              <a:t>Agent</a:t>
            </a:r>
            <a:endParaRPr sz="1400" b="0" i="0" u="none" strike="noStrike" cap="none">
              <a:solidFill>
                <a:srgbClr val="000000"/>
              </a:solidFill>
              <a:latin typeface="Arial"/>
              <a:ea typeface="Arial"/>
              <a:cs typeface="Arial"/>
              <a:sym typeface="Arial"/>
            </a:endParaRPr>
          </a:p>
        </p:txBody>
      </p:sp>
      <p:sp>
        <p:nvSpPr>
          <p:cNvPr id="634" name="Google Shape;634;p50"/>
          <p:cNvSpPr/>
          <p:nvPr/>
        </p:nvSpPr>
        <p:spPr>
          <a:xfrm>
            <a:off x="1412081" y="6238875"/>
            <a:ext cx="3071813" cy="70485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3300"/>
                </a:solidFill>
                <a:latin typeface="Times New Roman"/>
                <a:ea typeface="Times New Roman"/>
                <a:cs typeface="Times New Roman"/>
                <a:sym typeface="Times New Roman"/>
              </a:rPr>
              <a:t>Environment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en-US">
                <a:solidFill>
                  <a:srgbClr val="30517D"/>
                </a:solidFill>
              </a:rPr>
              <a:t>Learning Agent</a:t>
            </a:r>
            <a:endParaRPr/>
          </a:p>
        </p:txBody>
      </p:sp>
      <p:sp>
        <p:nvSpPr>
          <p:cNvPr id="640" name="Google Shape;640;p5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411480" lvl="0" indent="-225425" algn="l" rtl="0">
              <a:lnSpc>
                <a:spcPct val="90000"/>
              </a:lnSpc>
              <a:spcBef>
                <a:spcPts val="0"/>
              </a:spcBef>
              <a:spcAft>
                <a:spcPts val="0"/>
              </a:spcAft>
              <a:buSzPts val="1240"/>
              <a:buFont typeface="Noto Sans Symbols"/>
              <a:buChar char="▪"/>
            </a:pPr>
            <a:r>
              <a:rPr lang="en-US" sz="2200"/>
              <a:t>Performance element</a:t>
            </a:r>
            <a:endParaRPr sz="2200"/>
          </a:p>
          <a:p>
            <a:pPr marL="740664" lvl="1" indent="-192087" algn="l" rtl="0">
              <a:lnSpc>
                <a:spcPct val="90000"/>
              </a:lnSpc>
              <a:spcBef>
                <a:spcPts val="413"/>
              </a:spcBef>
              <a:spcAft>
                <a:spcPts val="0"/>
              </a:spcAft>
              <a:buSzPts val="1480"/>
              <a:buFont typeface="Noto Sans Symbols"/>
              <a:buChar char="🢭"/>
            </a:pPr>
            <a:r>
              <a:rPr lang="en-US" sz="2200">
                <a:solidFill>
                  <a:schemeClr val="accent5"/>
                </a:solidFill>
              </a:rPr>
              <a:t>Selects actions based on percepts, internal state, background knowledge</a:t>
            </a:r>
            <a:endParaRPr sz="2200"/>
          </a:p>
          <a:p>
            <a:pPr marL="740664" lvl="1" indent="-192087" algn="l" rtl="0">
              <a:lnSpc>
                <a:spcPct val="90000"/>
              </a:lnSpc>
              <a:spcBef>
                <a:spcPts val="413"/>
              </a:spcBef>
              <a:spcAft>
                <a:spcPts val="0"/>
              </a:spcAft>
              <a:buSzPts val="1480"/>
              <a:buFont typeface="Noto Sans Symbols"/>
              <a:buChar char="🢭"/>
            </a:pPr>
            <a:r>
              <a:rPr lang="en-US" sz="2200">
                <a:solidFill>
                  <a:schemeClr val="accent5"/>
                </a:solidFill>
              </a:rPr>
              <a:t>Can be one of the previously described agents</a:t>
            </a:r>
            <a:endParaRPr sz="2200"/>
          </a:p>
          <a:p>
            <a:pPr marL="411480" lvl="0" indent="-225425" algn="l" rtl="0">
              <a:lnSpc>
                <a:spcPct val="90000"/>
              </a:lnSpc>
              <a:spcBef>
                <a:spcPts val="525"/>
              </a:spcBef>
              <a:spcAft>
                <a:spcPts val="0"/>
              </a:spcAft>
              <a:buSzPts val="1240"/>
              <a:buFont typeface="Noto Sans Symbols"/>
              <a:buChar char="▪"/>
            </a:pPr>
            <a:r>
              <a:rPr lang="en-US" sz="2200"/>
              <a:t>Learning element</a:t>
            </a:r>
            <a:endParaRPr sz="2200"/>
          </a:p>
          <a:p>
            <a:pPr marL="740664" lvl="1" indent="-192087" algn="l" rtl="0">
              <a:lnSpc>
                <a:spcPct val="90000"/>
              </a:lnSpc>
              <a:spcBef>
                <a:spcPts val="413"/>
              </a:spcBef>
              <a:spcAft>
                <a:spcPts val="0"/>
              </a:spcAft>
              <a:buSzPts val="1480"/>
              <a:buFont typeface="Noto Sans Symbols"/>
              <a:buChar char="🢭"/>
            </a:pPr>
            <a:r>
              <a:rPr lang="en-US" sz="2200">
                <a:solidFill>
                  <a:srgbClr val="C00000"/>
                </a:solidFill>
              </a:rPr>
              <a:t>Identifies improvements</a:t>
            </a:r>
            <a:endParaRPr sz="2200"/>
          </a:p>
          <a:p>
            <a:pPr marL="411480" lvl="0" indent="-225425" algn="l" rtl="0">
              <a:lnSpc>
                <a:spcPct val="90000"/>
              </a:lnSpc>
              <a:spcBef>
                <a:spcPts val="525"/>
              </a:spcBef>
              <a:spcAft>
                <a:spcPts val="0"/>
              </a:spcAft>
              <a:buSzPts val="1240"/>
              <a:buFont typeface="Noto Sans Symbols"/>
              <a:buChar char="▪"/>
            </a:pPr>
            <a:r>
              <a:rPr lang="en-US" sz="2200"/>
              <a:t>Critic</a:t>
            </a:r>
            <a:endParaRPr sz="2200"/>
          </a:p>
          <a:p>
            <a:pPr marL="740664" lvl="1" indent="-192087" algn="l" rtl="0">
              <a:lnSpc>
                <a:spcPct val="90000"/>
              </a:lnSpc>
              <a:spcBef>
                <a:spcPts val="413"/>
              </a:spcBef>
              <a:spcAft>
                <a:spcPts val="0"/>
              </a:spcAft>
              <a:buSzPts val="1480"/>
              <a:buFont typeface="Noto Sans Symbols"/>
              <a:buChar char="🢭"/>
            </a:pPr>
            <a:r>
              <a:rPr lang="en-US" sz="2200">
                <a:solidFill>
                  <a:srgbClr val="002060"/>
                </a:solidFill>
              </a:rPr>
              <a:t>Provides feedback about the performance of the agent</a:t>
            </a:r>
            <a:endParaRPr sz="2200"/>
          </a:p>
          <a:p>
            <a:pPr marL="740664" lvl="1" indent="-192087" algn="l" rtl="0">
              <a:lnSpc>
                <a:spcPct val="90000"/>
              </a:lnSpc>
              <a:spcBef>
                <a:spcPts val="413"/>
              </a:spcBef>
              <a:spcAft>
                <a:spcPts val="0"/>
              </a:spcAft>
              <a:buSzPts val="1480"/>
              <a:buFont typeface="Noto Sans Symbols"/>
              <a:buChar char="🢭"/>
            </a:pPr>
            <a:r>
              <a:rPr lang="en-US" sz="2200">
                <a:solidFill>
                  <a:srgbClr val="002060"/>
                </a:solidFill>
              </a:rPr>
              <a:t>Can be external; sometimes part of the environment</a:t>
            </a:r>
            <a:endParaRPr sz="2200"/>
          </a:p>
          <a:p>
            <a:pPr marL="411480" lvl="0" indent="-225425" algn="l" rtl="0">
              <a:lnSpc>
                <a:spcPct val="90000"/>
              </a:lnSpc>
              <a:spcBef>
                <a:spcPts val="525"/>
              </a:spcBef>
              <a:spcAft>
                <a:spcPts val="0"/>
              </a:spcAft>
              <a:buSzPts val="1240"/>
              <a:buFont typeface="Noto Sans Symbols"/>
              <a:buChar char="▪"/>
            </a:pPr>
            <a:r>
              <a:rPr lang="en-US" sz="2200"/>
              <a:t>Problem generator</a:t>
            </a:r>
            <a:endParaRPr sz="2200"/>
          </a:p>
          <a:p>
            <a:pPr marL="740664" lvl="1" indent="-192087" algn="l" rtl="0">
              <a:lnSpc>
                <a:spcPct val="90000"/>
              </a:lnSpc>
              <a:spcBef>
                <a:spcPts val="413"/>
              </a:spcBef>
              <a:spcAft>
                <a:spcPts val="0"/>
              </a:spcAft>
              <a:buSzPts val="1480"/>
              <a:buFont typeface="Noto Sans Symbols"/>
              <a:buChar char="🢭"/>
            </a:pPr>
            <a:r>
              <a:rPr lang="en-US" sz="2200">
                <a:solidFill>
                  <a:srgbClr val="C00000"/>
                </a:solidFill>
              </a:rPr>
              <a:t>Suggests actions</a:t>
            </a:r>
            <a:endParaRPr sz="2200"/>
          </a:p>
          <a:p>
            <a:pPr marL="740664" lvl="1" indent="-192087" algn="l" rtl="0">
              <a:lnSpc>
                <a:spcPct val="90000"/>
              </a:lnSpc>
              <a:spcBef>
                <a:spcPts val="413"/>
              </a:spcBef>
              <a:spcAft>
                <a:spcPts val="0"/>
              </a:spcAft>
              <a:buSzPts val="1480"/>
              <a:buFont typeface="Noto Sans Symbols"/>
              <a:buChar char="🢭"/>
            </a:pPr>
            <a:r>
              <a:rPr lang="en-US" sz="2200">
                <a:solidFill>
                  <a:srgbClr val="C00000"/>
                </a:solidFill>
              </a:rPr>
              <a:t>Required for novel solutions (creativity)</a:t>
            </a:r>
            <a:endParaRPr sz="2200">
              <a:solidFill>
                <a:srgbClr val="C00000"/>
              </a:solidFill>
            </a:endParaRPr>
          </a:p>
        </p:txBody>
      </p:sp>
      <p:sp>
        <p:nvSpPr>
          <p:cNvPr id="641" name="Google Shape;641;p51"/>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52</a:t>
            </a:fld>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2"/>
          <p:cNvSpPr txBox="1">
            <a:spLocks noGrp="1"/>
          </p:cNvSpPr>
          <p:nvPr>
            <p:ph type="title"/>
          </p:nvPr>
        </p:nvSpPr>
        <p:spPr>
          <a:xfrm>
            <a:off x="741550" y="63025"/>
            <a:ext cx="8021400" cy="115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Learning Agent Diagram</a:t>
            </a:r>
            <a:endParaRPr/>
          </a:p>
        </p:txBody>
      </p:sp>
      <p:sp>
        <p:nvSpPr>
          <p:cNvPr id="647" name="Google Shape;647;p5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4834B574-DFA3-4B19-AAAE-4A0608FA6651}" type="datetime1">
              <a:rPr lang="en-US" smtClean="0"/>
              <a:t>1/11/2024</a:t>
            </a:fld>
            <a:endParaRPr/>
          </a:p>
        </p:txBody>
      </p:sp>
      <p:sp>
        <p:nvSpPr>
          <p:cNvPr id="648" name="Google Shape;648;p52"/>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649" name="Google Shape;649;p52"/>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53</a:t>
            </a:fld>
            <a:endParaRPr sz="1200" b="1">
              <a:solidFill>
                <a:schemeClr val="dk2"/>
              </a:solidFill>
              <a:latin typeface="Times New Roman"/>
              <a:ea typeface="Times New Roman"/>
              <a:cs typeface="Times New Roman"/>
              <a:sym typeface="Times New Roman"/>
            </a:endParaRPr>
          </a:p>
        </p:txBody>
      </p:sp>
      <p:sp>
        <p:nvSpPr>
          <p:cNvPr id="650" name="Google Shape;650;p52"/>
          <p:cNvSpPr/>
          <p:nvPr/>
        </p:nvSpPr>
        <p:spPr>
          <a:xfrm>
            <a:off x="609600" y="1524000"/>
            <a:ext cx="7883471" cy="5334000"/>
          </a:xfrm>
          <a:prstGeom prst="roundRect">
            <a:avLst>
              <a:gd name="adj" fmla="val 16639"/>
            </a:avLst>
          </a:prstGeom>
          <a:solidFill>
            <a:srgbClr val="D5DBE5"/>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1" name="Google Shape;651;p52"/>
          <p:cNvSpPr/>
          <p:nvPr/>
        </p:nvSpPr>
        <p:spPr>
          <a:xfrm>
            <a:off x="1216025" y="1520825"/>
            <a:ext cx="6864350" cy="4616450"/>
          </a:xfrm>
          <a:prstGeom prst="ellipse">
            <a:avLst/>
          </a:prstGeom>
          <a:solidFill>
            <a:srgbClr val="DDEAF6"/>
          </a:solidFill>
          <a:ln w="50800" cap="flat" cmpd="sng">
            <a:solidFill>
              <a:srgbClr val="8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652" name="Google Shape;652;p52"/>
          <p:cNvGrpSpPr/>
          <p:nvPr/>
        </p:nvGrpSpPr>
        <p:grpSpPr>
          <a:xfrm>
            <a:off x="2226703" y="1037016"/>
            <a:ext cx="4763780" cy="1558547"/>
            <a:chOff x="1402" y="653"/>
            <a:chExt cx="3001" cy="982"/>
          </a:xfrm>
        </p:grpSpPr>
        <p:grpSp>
          <p:nvGrpSpPr>
            <p:cNvPr id="653" name="Google Shape;653;p52"/>
            <p:cNvGrpSpPr/>
            <p:nvPr/>
          </p:nvGrpSpPr>
          <p:grpSpPr>
            <a:xfrm>
              <a:off x="1402" y="653"/>
              <a:ext cx="3001" cy="943"/>
              <a:chOff x="1402" y="653"/>
              <a:chExt cx="3001" cy="943"/>
            </a:xfrm>
          </p:grpSpPr>
          <p:sp>
            <p:nvSpPr>
              <p:cNvPr id="654" name="Google Shape;654;p52"/>
              <p:cNvSpPr/>
              <p:nvPr/>
            </p:nvSpPr>
            <p:spPr>
              <a:xfrm rot="-2940000" flipH="1">
                <a:off x="3720"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5" name="Google Shape;655;p52"/>
              <p:cNvSpPr/>
              <p:nvPr/>
            </p:nvSpPr>
            <p:spPr>
              <a:xfrm rot="2880000">
                <a:off x="1416" y="106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6" name="Google Shape;656;p52"/>
              <p:cNvSpPr/>
              <p:nvPr/>
            </p:nvSpPr>
            <p:spPr>
              <a:xfrm rot="-5460000" flipH="1">
                <a:off x="2568" y="824"/>
                <a:ext cx="672" cy="336"/>
              </a:xfrm>
              <a:prstGeom prst="rightArrow">
                <a:avLst>
                  <a:gd name="adj1" fmla="val 50000"/>
                  <a:gd name="adj2" fmla="val 50056"/>
                </a:avLst>
              </a:prstGeom>
              <a:solidFill>
                <a:schemeClr va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657" name="Google Shape;657;p52"/>
            <p:cNvSpPr/>
            <p:nvPr/>
          </p:nvSpPr>
          <p:spPr>
            <a:xfrm>
              <a:off x="2354" y="1233"/>
              <a:ext cx="1058"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hlink"/>
                  </a:solidFill>
                  <a:latin typeface="Times New Roman"/>
                  <a:ea typeface="Times New Roman"/>
                  <a:cs typeface="Times New Roman"/>
                  <a:sym typeface="Times New Roman"/>
                </a:rPr>
                <a:t>Sensors</a:t>
              </a:r>
              <a:endParaRPr sz="1400" b="0" i="0" u="none" strike="noStrike" cap="none">
                <a:solidFill>
                  <a:srgbClr val="000000"/>
                </a:solidFill>
                <a:latin typeface="Arial"/>
                <a:ea typeface="Arial"/>
                <a:cs typeface="Arial"/>
                <a:sym typeface="Arial"/>
              </a:endParaRPr>
            </a:p>
          </p:txBody>
        </p:sp>
      </p:grpSp>
      <p:grpSp>
        <p:nvGrpSpPr>
          <p:cNvPr id="658" name="Google Shape;658;p52"/>
          <p:cNvGrpSpPr/>
          <p:nvPr/>
        </p:nvGrpSpPr>
        <p:grpSpPr>
          <a:xfrm>
            <a:off x="2229717" y="4891088"/>
            <a:ext cx="4763780" cy="1755396"/>
            <a:chOff x="1405" y="3081"/>
            <a:chExt cx="3001" cy="1106"/>
          </a:xfrm>
        </p:grpSpPr>
        <p:grpSp>
          <p:nvGrpSpPr>
            <p:cNvPr id="659" name="Google Shape;659;p52"/>
            <p:cNvGrpSpPr/>
            <p:nvPr/>
          </p:nvGrpSpPr>
          <p:grpSpPr>
            <a:xfrm>
              <a:off x="1405" y="3292"/>
              <a:ext cx="3001" cy="895"/>
              <a:chOff x="1405" y="3292"/>
              <a:chExt cx="3001" cy="895"/>
            </a:xfrm>
          </p:grpSpPr>
          <p:sp>
            <p:nvSpPr>
              <p:cNvPr id="660" name="Google Shape;660;p52"/>
              <p:cNvSpPr/>
              <p:nvPr/>
            </p:nvSpPr>
            <p:spPr>
              <a:xfrm rot="2880000">
                <a:off x="3720"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1" name="Google Shape;661;p52"/>
              <p:cNvSpPr/>
              <p:nvPr/>
            </p:nvSpPr>
            <p:spPr>
              <a:xfrm rot="-2940000" flipH="1">
                <a:off x="1416" y="3488"/>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2" name="Google Shape;662;p52"/>
              <p:cNvSpPr/>
              <p:nvPr/>
            </p:nvSpPr>
            <p:spPr>
              <a:xfrm rot="-5460000" flipH="1">
                <a:off x="2544" y="3680"/>
                <a:ext cx="672" cy="336"/>
              </a:xfrm>
              <a:prstGeom prst="rightArrow">
                <a:avLst>
                  <a:gd name="adj1" fmla="val 50000"/>
                  <a:gd name="adj2" fmla="val 50056"/>
                </a:avLst>
              </a:prstGeom>
              <a:solidFill>
                <a:srgbClr val="FC0128"/>
              </a:solid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663" name="Google Shape;663;p52"/>
            <p:cNvSpPr/>
            <p:nvPr/>
          </p:nvSpPr>
          <p:spPr>
            <a:xfrm>
              <a:off x="2287" y="3081"/>
              <a:ext cx="1330" cy="40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Actuators</a:t>
              </a:r>
              <a:endParaRPr sz="1400" b="0" i="0" u="none" strike="noStrike" cap="none">
                <a:solidFill>
                  <a:srgbClr val="000000"/>
                </a:solidFill>
                <a:latin typeface="Arial"/>
                <a:ea typeface="Arial"/>
                <a:cs typeface="Arial"/>
                <a:sym typeface="Arial"/>
              </a:endParaRPr>
            </a:p>
          </p:txBody>
        </p:sp>
      </p:grpSp>
      <p:cxnSp>
        <p:nvCxnSpPr>
          <p:cNvPr id="664" name="Google Shape;664;p52"/>
          <p:cNvCxnSpPr/>
          <p:nvPr/>
        </p:nvCxnSpPr>
        <p:spPr>
          <a:xfrm>
            <a:off x="5413375" y="2416175"/>
            <a:ext cx="530225" cy="555625"/>
          </a:xfrm>
          <a:prstGeom prst="straightConnector1">
            <a:avLst/>
          </a:prstGeom>
          <a:noFill/>
          <a:ln w="25400" cap="flat" cmpd="sng">
            <a:solidFill>
              <a:schemeClr val="hlink"/>
            </a:solidFill>
            <a:prstDash val="solid"/>
            <a:round/>
            <a:headEnd type="none" w="sm" len="sm"/>
            <a:tailEnd type="triangle" w="med" len="med"/>
          </a:ln>
        </p:spPr>
      </p:cxnSp>
      <p:cxnSp>
        <p:nvCxnSpPr>
          <p:cNvPr id="665" name="Google Shape;665;p52"/>
          <p:cNvCxnSpPr/>
          <p:nvPr/>
        </p:nvCxnSpPr>
        <p:spPr>
          <a:xfrm flipH="1">
            <a:off x="5591175" y="4572000"/>
            <a:ext cx="352425" cy="565150"/>
          </a:xfrm>
          <a:prstGeom prst="straightConnector1">
            <a:avLst/>
          </a:prstGeom>
          <a:noFill/>
          <a:ln w="25400" cap="flat" cmpd="sng">
            <a:solidFill>
              <a:schemeClr val="accent1"/>
            </a:solidFill>
            <a:prstDash val="solid"/>
            <a:round/>
            <a:headEnd type="none" w="sm" len="sm"/>
            <a:tailEnd type="triangle" w="med" len="med"/>
          </a:ln>
        </p:spPr>
      </p:cxnSp>
      <p:sp>
        <p:nvSpPr>
          <p:cNvPr id="666" name="Google Shape;666;p52"/>
          <p:cNvSpPr/>
          <p:nvPr/>
        </p:nvSpPr>
        <p:spPr>
          <a:xfrm>
            <a:off x="6248400" y="4648200"/>
            <a:ext cx="1479550"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800000"/>
                </a:solidFill>
                <a:latin typeface="Times New Roman"/>
                <a:ea typeface="Times New Roman"/>
                <a:cs typeface="Times New Roman"/>
                <a:sym typeface="Times New Roman"/>
              </a:rPr>
              <a:t>Agent</a:t>
            </a:r>
            <a:endParaRPr sz="1400" b="0" i="0" u="none" strike="noStrike" cap="none">
              <a:solidFill>
                <a:srgbClr val="000000"/>
              </a:solidFill>
              <a:latin typeface="Arial"/>
              <a:ea typeface="Arial"/>
              <a:cs typeface="Arial"/>
              <a:sym typeface="Arial"/>
            </a:endParaRPr>
          </a:p>
        </p:txBody>
      </p:sp>
      <p:sp>
        <p:nvSpPr>
          <p:cNvPr id="667" name="Google Shape;667;p52"/>
          <p:cNvSpPr/>
          <p:nvPr/>
        </p:nvSpPr>
        <p:spPr>
          <a:xfrm>
            <a:off x="1001713" y="6157913"/>
            <a:ext cx="3059112" cy="6985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3300"/>
                </a:solidFill>
                <a:latin typeface="Times New Roman"/>
                <a:ea typeface="Times New Roman"/>
                <a:cs typeface="Times New Roman"/>
                <a:sym typeface="Times New Roman"/>
              </a:rPr>
              <a:t>Environment</a:t>
            </a:r>
            <a:endParaRPr sz="1400" b="0" i="0" u="none" strike="noStrike" cap="none">
              <a:solidFill>
                <a:srgbClr val="000000"/>
              </a:solidFill>
              <a:latin typeface="Arial"/>
              <a:ea typeface="Arial"/>
              <a:cs typeface="Arial"/>
              <a:sym typeface="Arial"/>
            </a:endParaRPr>
          </a:p>
        </p:txBody>
      </p:sp>
      <p:grpSp>
        <p:nvGrpSpPr>
          <p:cNvPr id="668" name="Google Shape;668;p52"/>
          <p:cNvGrpSpPr/>
          <p:nvPr/>
        </p:nvGrpSpPr>
        <p:grpSpPr>
          <a:xfrm>
            <a:off x="4038600" y="2971800"/>
            <a:ext cx="3886200" cy="1600200"/>
            <a:chOff x="1008" y="1632"/>
            <a:chExt cx="3840" cy="1536"/>
          </a:xfrm>
        </p:grpSpPr>
        <p:sp>
          <p:nvSpPr>
            <p:cNvPr id="669" name="Google Shape;669;p52"/>
            <p:cNvSpPr/>
            <p:nvPr/>
          </p:nvSpPr>
          <p:spPr>
            <a:xfrm>
              <a:off x="1008" y="1632"/>
              <a:ext cx="3840" cy="1536"/>
            </a:xfrm>
            <a:prstGeom prst="roundRect">
              <a:avLst>
                <a:gd name="adj" fmla="val 16667"/>
              </a:avLst>
            </a:prstGeom>
            <a:solidFill>
              <a:srgbClr val="FBE4D4"/>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670" name="Google Shape;670;p52"/>
            <p:cNvGrpSpPr/>
            <p:nvPr/>
          </p:nvGrpSpPr>
          <p:grpSpPr>
            <a:xfrm>
              <a:off x="1100" y="1680"/>
              <a:ext cx="3652" cy="1440"/>
              <a:chOff x="1100" y="1680"/>
              <a:chExt cx="3652" cy="1440"/>
            </a:xfrm>
          </p:grpSpPr>
          <p:sp>
            <p:nvSpPr>
              <p:cNvPr id="671" name="Google Shape;671;p52"/>
              <p:cNvSpPr/>
              <p:nvPr/>
            </p:nvSpPr>
            <p:spPr>
              <a:xfrm>
                <a:off x="2928" y="1680"/>
                <a:ext cx="1824" cy="288"/>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What the world is like now</a:t>
                </a:r>
                <a:endParaRPr sz="1400" b="0" i="0" u="none" strike="noStrike" cap="none">
                  <a:solidFill>
                    <a:srgbClr val="000000"/>
                  </a:solidFill>
                  <a:latin typeface="Arial"/>
                  <a:ea typeface="Arial"/>
                  <a:cs typeface="Arial"/>
                  <a:sym typeface="Arial"/>
                </a:endParaRPr>
              </a:p>
            </p:txBody>
          </p:sp>
          <p:sp>
            <p:nvSpPr>
              <p:cNvPr id="672" name="Google Shape;672;p52"/>
              <p:cNvSpPr/>
              <p:nvPr/>
            </p:nvSpPr>
            <p:spPr>
              <a:xfrm>
                <a:off x="2928" y="2064"/>
                <a:ext cx="1824" cy="288"/>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What happens if I do an action</a:t>
                </a:r>
                <a:endParaRPr sz="1400" b="0" i="0" u="none" strike="noStrike" cap="none">
                  <a:solidFill>
                    <a:srgbClr val="000000"/>
                  </a:solidFill>
                  <a:latin typeface="Arial"/>
                  <a:ea typeface="Arial"/>
                  <a:cs typeface="Arial"/>
                  <a:sym typeface="Arial"/>
                </a:endParaRPr>
              </a:p>
            </p:txBody>
          </p:sp>
          <p:sp>
            <p:nvSpPr>
              <p:cNvPr id="673" name="Google Shape;673;p52"/>
              <p:cNvSpPr/>
              <p:nvPr/>
            </p:nvSpPr>
            <p:spPr>
              <a:xfrm>
                <a:off x="2928" y="2448"/>
                <a:ext cx="1824" cy="288"/>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How happy will I be then</a:t>
                </a:r>
                <a:endParaRPr sz="1400" b="0" i="0" u="none" strike="noStrike" cap="none">
                  <a:solidFill>
                    <a:srgbClr val="000000"/>
                  </a:solidFill>
                  <a:latin typeface="Arial"/>
                  <a:ea typeface="Arial"/>
                  <a:cs typeface="Arial"/>
                  <a:sym typeface="Arial"/>
                </a:endParaRPr>
              </a:p>
            </p:txBody>
          </p:sp>
          <p:sp>
            <p:nvSpPr>
              <p:cNvPr id="674" name="Google Shape;674;p52"/>
              <p:cNvSpPr/>
              <p:nvPr/>
            </p:nvSpPr>
            <p:spPr>
              <a:xfrm>
                <a:off x="2928" y="2832"/>
                <a:ext cx="1824" cy="288"/>
              </a:xfrm>
              <a:prstGeom prst="rect">
                <a:avLst/>
              </a:prstGeom>
              <a:solidFill>
                <a:srgbClr val="FBE4D4"/>
              </a:solidFill>
              <a:ln w="12700" cap="flat" cmpd="sng">
                <a:solidFill>
                  <a:srgbClr val="800000"/>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What should I do now</a:t>
                </a:r>
                <a:endParaRPr sz="1400" b="0" i="0" u="none" strike="noStrike" cap="none">
                  <a:solidFill>
                    <a:srgbClr val="000000"/>
                  </a:solidFill>
                  <a:latin typeface="Arial"/>
                  <a:ea typeface="Arial"/>
                  <a:cs typeface="Arial"/>
                  <a:sym typeface="Arial"/>
                </a:endParaRPr>
              </a:p>
            </p:txBody>
          </p:sp>
          <p:cxnSp>
            <p:nvCxnSpPr>
              <p:cNvPr id="675" name="Google Shape;675;p52"/>
              <p:cNvCxnSpPr/>
              <p:nvPr/>
            </p:nvCxnSpPr>
            <p:spPr>
              <a:xfrm>
                <a:off x="3840" y="1922"/>
                <a:ext cx="0" cy="206"/>
              </a:xfrm>
              <a:prstGeom prst="straightConnector1">
                <a:avLst/>
              </a:prstGeom>
              <a:solidFill>
                <a:srgbClr val="FBE4D4"/>
              </a:solidFill>
              <a:ln w="25400" cap="flat" cmpd="sng">
                <a:solidFill>
                  <a:srgbClr val="000000"/>
                </a:solidFill>
                <a:prstDash val="solid"/>
                <a:round/>
                <a:headEnd type="none" w="sm" len="sm"/>
                <a:tailEnd type="triangle" w="med" len="med"/>
              </a:ln>
            </p:spPr>
          </p:cxnSp>
          <p:cxnSp>
            <p:nvCxnSpPr>
              <p:cNvPr id="676" name="Google Shape;676;p52"/>
              <p:cNvCxnSpPr/>
              <p:nvPr/>
            </p:nvCxnSpPr>
            <p:spPr>
              <a:xfrm>
                <a:off x="3840" y="2311"/>
                <a:ext cx="0" cy="206"/>
              </a:xfrm>
              <a:prstGeom prst="straightConnector1">
                <a:avLst/>
              </a:prstGeom>
              <a:solidFill>
                <a:srgbClr val="FBE4D4"/>
              </a:solidFill>
              <a:ln w="25400" cap="flat" cmpd="sng">
                <a:solidFill>
                  <a:srgbClr val="000000"/>
                </a:solidFill>
                <a:prstDash val="solid"/>
                <a:round/>
                <a:headEnd type="none" w="sm" len="sm"/>
                <a:tailEnd type="triangle" w="med" len="med"/>
              </a:ln>
            </p:spPr>
          </p:cxnSp>
          <p:cxnSp>
            <p:nvCxnSpPr>
              <p:cNvPr id="677" name="Google Shape;677;p52"/>
              <p:cNvCxnSpPr/>
              <p:nvPr/>
            </p:nvCxnSpPr>
            <p:spPr>
              <a:xfrm>
                <a:off x="3840" y="2700"/>
                <a:ext cx="0" cy="206"/>
              </a:xfrm>
              <a:prstGeom prst="straightConnector1">
                <a:avLst/>
              </a:prstGeom>
              <a:solidFill>
                <a:srgbClr val="FBE4D4"/>
              </a:solidFill>
              <a:ln w="25400" cap="flat" cmpd="sng">
                <a:solidFill>
                  <a:srgbClr val="000000"/>
                </a:solidFill>
                <a:prstDash val="solid"/>
                <a:round/>
                <a:headEnd type="none" w="sm" len="sm"/>
                <a:tailEnd type="triangle" w="med" len="med"/>
              </a:ln>
            </p:spPr>
          </p:cxnSp>
          <p:sp>
            <p:nvSpPr>
              <p:cNvPr id="678" name="Google Shape;678;p52"/>
              <p:cNvSpPr/>
              <p:nvPr/>
            </p:nvSpPr>
            <p:spPr>
              <a:xfrm>
                <a:off x="1456" y="1744"/>
                <a:ext cx="640" cy="224"/>
              </a:xfrm>
              <a:prstGeom prst="roundRect">
                <a:avLst>
                  <a:gd name="adj" fmla="val 16639"/>
                </a:avLst>
              </a:prstGeom>
              <a:solidFill>
                <a:srgbClr val="FBE4D4"/>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State</a:t>
                </a:r>
                <a:endParaRPr sz="1400" b="0" i="0" u="none" strike="noStrike" cap="none">
                  <a:solidFill>
                    <a:srgbClr val="000000"/>
                  </a:solidFill>
                  <a:latin typeface="Arial"/>
                  <a:ea typeface="Arial"/>
                  <a:cs typeface="Arial"/>
                  <a:sym typeface="Arial"/>
                </a:endParaRPr>
              </a:p>
            </p:txBody>
          </p:sp>
          <p:sp>
            <p:nvSpPr>
              <p:cNvPr id="679" name="Google Shape;679;p52"/>
              <p:cNvSpPr/>
              <p:nvPr/>
            </p:nvSpPr>
            <p:spPr>
              <a:xfrm>
                <a:off x="1110" y="2064"/>
                <a:ext cx="1312" cy="224"/>
              </a:xfrm>
              <a:prstGeom prst="roundRect">
                <a:avLst>
                  <a:gd name="adj" fmla="val 16639"/>
                </a:avLst>
              </a:prstGeom>
              <a:solidFill>
                <a:srgbClr val="FBE4D4"/>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How the world evolves</a:t>
                </a:r>
                <a:endParaRPr sz="1400" b="0" i="0" u="none" strike="noStrike" cap="none">
                  <a:solidFill>
                    <a:srgbClr val="000000"/>
                  </a:solidFill>
                  <a:latin typeface="Arial"/>
                  <a:ea typeface="Arial"/>
                  <a:cs typeface="Arial"/>
                  <a:sym typeface="Arial"/>
                </a:endParaRPr>
              </a:p>
            </p:txBody>
          </p:sp>
          <p:sp>
            <p:nvSpPr>
              <p:cNvPr id="680" name="Google Shape;680;p52"/>
              <p:cNvSpPr/>
              <p:nvPr/>
            </p:nvSpPr>
            <p:spPr>
              <a:xfrm>
                <a:off x="1100" y="2384"/>
                <a:ext cx="1312" cy="224"/>
              </a:xfrm>
              <a:prstGeom prst="roundRect">
                <a:avLst>
                  <a:gd name="adj" fmla="val 16639"/>
                </a:avLst>
              </a:prstGeom>
              <a:solidFill>
                <a:srgbClr val="FBE4D4"/>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What my actions do</a:t>
                </a:r>
                <a:endParaRPr sz="1400" b="0" i="0" u="none" strike="noStrike" cap="none">
                  <a:solidFill>
                    <a:srgbClr val="000000"/>
                  </a:solidFill>
                  <a:latin typeface="Arial"/>
                  <a:ea typeface="Arial"/>
                  <a:cs typeface="Arial"/>
                  <a:sym typeface="Arial"/>
                </a:endParaRPr>
              </a:p>
            </p:txBody>
          </p:sp>
          <p:sp>
            <p:nvSpPr>
              <p:cNvPr id="681" name="Google Shape;681;p52"/>
              <p:cNvSpPr/>
              <p:nvPr/>
            </p:nvSpPr>
            <p:spPr>
              <a:xfrm>
                <a:off x="1426" y="2704"/>
                <a:ext cx="640" cy="224"/>
              </a:xfrm>
              <a:prstGeom prst="roundRect">
                <a:avLst>
                  <a:gd name="adj" fmla="val 16639"/>
                </a:avLst>
              </a:prstGeom>
              <a:solidFill>
                <a:srgbClr val="FBE4D4"/>
              </a:solidFill>
              <a:ln w="12700" cap="flat" cmpd="sng">
                <a:solidFill>
                  <a:srgbClr val="800000"/>
                </a:solidFill>
                <a:prstDash val="solid"/>
                <a:round/>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2"/>
                    </a:solidFill>
                    <a:latin typeface="Arial"/>
                    <a:ea typeface="Arial"/>
                    <a:cs typeface="Arial"/>
                    <a:sym typeface="Arial"/>
                  </a:rPr>
                  <a:t>Utility</a:t>
                </a:r>
                <a:endParaRPr sz="1400" b="0" i="0" u="none" strike="noStrike" cap="none">
                  <a:solidFill>
                    <a:srgbClr val="000000"/>
                  </a:solidFill>
                  <a:latin typeface="Arial"/>
                  <a:ea typeface="Arial"/>
                  <a:cs typeface="Arial"/>
                  <a:sym typeface="Arial"/>
                </a:endParaRPr>
              </a:p>
            </p:txBody>
          </p:sp>
          <p:cxnSp>
            <p:nvCxnSpPr>
              <p:cNvPr id="682" name="Google Shape;682;p52"/>
              <p:cNvCxnSpPr/>
              <p:nvPr/>
            </p:nvCxnSpPr>
            <p:spPr>
              <a:xfrm rot="10800000" flipH="1">
                <a:off x="2118" y="1708"/>
                <a:ext cx="793" cy="136"/>
              </a:xfrm>
              <a:prstGeom prst="straightConnector1">
                <a:avLst/>
              </a:prstGeom>
              <a:solidFill>
                <a:srgbClr val="FBE4D4"/>
              </a:solidFill>
              <a:ln w="25400" cap="flat" cmpd="sng">
                <a:solidFill>
                  <a:srgbClr val="00025A"/>
                </a:solidFill>
                <a:prstDash val="solid"/>
                <a:round/>
                <a:headEnd type="none" w="sm" len="sm"/>
                <a:tailEnd type="triangle" w="med" len="med"/>
              </a:ln>
            </p:spPr>
          </p:cxnSp>
          <p:cxnSp>
            <p:nvCxnSpPr>
              <p:cNvPr id="683" name="Google Shape;683;p52"/>
              <p:cNvCxnSpPr/>
              <p:nvPr/>
            </p:nvCxnSpPr>
            <p:spPr>
              <a:xfrm rot="10800000" flipH="1">
                <a:off x="2086" y="2598"/>
                <a:ext cx="831" cy="232"/>
              </a:xfrm>
              <a:prstGeom prst="straightConnector1">
                <a:avLst/>
              </a:prstGeom>
              <a:solidFill>
                <a:srgbClr val="FBE4D4"/>
              </a:solidFill>
              <a:ln w="25400" cap="flat" cmpd="sng">
                <a:solidFill>
                  <a:srgbClr val="00025A"/>
                </a:solidFill>
                <a:prstDash val="solid"/>
                <a:round/>
                <a:headEnd type="none" w="sm" len="sm"/>
                <a:tailEnd type="triangle" w="med" len="med"/>
              </a:ln>
            </p:spPr>
          </p:cxnSp>
          <p:cxnSp>
            <p:nvCxnSpPr>
              <p:cNvPr id="684" name="Google Shape;684;p52"/>
              <p:cNvCxnSpPr/>
              <p:nvPr/>
            </p:nvCxnSpPr>
            <p:spPr>
              <a:xfrm rot="10800000" flipH="1">
                <a:off x="2428" y="1792"/>
                <a:ext cx="489" cy="344"/>
              </a:xfrm>
              <a:prstGeom prst="straightConnector1">
                <a:avLst/>
              </a:prstGeom>
              <a:solidFill>
                <a:srgbClr val="FBE4D4"/>
              </a:solidFill>
              <a:ln w="25400" cap="flat" cmpd="sng">
                <a:solidFill>
                  <a:srgbClr val="00025A"/>
                </a:solidFill>
                <a:prstDash val="solid"/>
                <a:round/>
                <a:headEnd type="none" w="sm" len="sm"/>
                <a:tailEnd type="triangle" w="med" len="med"/>
              </a:ln>
            </p:spPr>
          </p:cxnSp>
          <p:cxnSp>
            <p:nvCxnSpPr>
              <p:cNvPr id="685" name="Google Shape;685;p52"/>
              <p:cNvCxnSpPr/>
              <p:nvPr/>
            </p:nvCxnSpPr>
            <p:spPr>
              <a:xfrm rot="10800000" flipH="1">
                <a:off x="2450" y="2154"/>
                <a:ext cx="463" cy="40"/>
              </a:xfrm>
              <a:prstGeom prst="straightConnector1">
                <a:avLst/>
              </a:prstGeom>
              <a:solidFill>
                <a:srgbClr val="FBE4D4"/>
              </a:solidFill>
              <a:ln w="25400" cap="flat" cmpd="sng">
                <a:solidFill>
                  <a:srgbClr val="00025A"/>
                </a:solidFill>
                <a:prstDash val="solid"/>
                <a:round/>
                <a:headEnd type="none" w="sm" len="sm"/>
                <a:tailEnd type="triangle" w="med" len="med"/>
              </a:ln>
            </p:spPr>
          </p:cxnSp>
          <p:cxnSp>
            <p:nvCxnSpPr>
              <p:cNvPr id="686" name="Google Shape;686;p52"/>
              <p:cNvCxnSpPr/>
              <p:nvPr/>
            </p:nvCxnSpPr>
            <p:spPr>
              <a:xfrm rot="10800000" flipH="1">
                <a:off x="2424" y="1902"/>
                <a:ext cx="494" cy="547"/>
              </a:xfrm>
              <a:prstGeom prst="straightConnector1">
                <a:avLst/>
              </a:prstGeom>
              <a:solidFill>
                <a:srgbClr val="FBE4D4"/>
              </a:solidFill>
              <a:ln w="25400" cap="flat" cmpd="sng">
                <a:solidFill>
                  <a:srgbClr val="00025A"/>
                </a:solidFill>
                <a:prstDash val="solid"/>
                <a:round/>
                <a:headEnd type="none" w="sm" len="sm"/>
                <a:tailEnd type="triangle" w="med" len="med"/>
              </a:ln>
            </p:spPr>
          </p:cxnSp>
          <p:cxnSp>
            <p:nvCxnSpPr>
              <p:cNvPr id="687" name="Google Shape;687;p52"/>
              <p:cNvCxnSpPr/>
              <p:nvPr/>
            </p:nvCxnSpPr>
            <p:spPr>
              <a:xfrm rot="10800000" flipH="1">
                <a:off x="2435" y="2258"/>
                <a:ext cx="483" cy="259"/>
              </a:xfrm>
              <a:prstGeom prst="straightConnector1">
                <a:avLst/>
              </a:prstGeom>
              <a:solidFill>
                <a:srgbClr val="FBE4D4"/>
              </a:solidFill>
              <a:ln w="25400" cap="flat" cmpd="sng">
                <a:solidFill>
                  <a:srgbClr val="00025A"/>
                </a:solidFill>
                <a:prstDash val="solid"/>
                <a:round/>
                <a:headEnd type="none" w="sm" len="sm"/>
                <a:tailEnd type="triangle" w="med" len="med"/>
              </a:ln>
            </p:spPr>
          </p:cxnSp>
        </p:grpSp>
      </p:grpSp>
      <p:cxnSp>
        <p:nvCxnSpPr>
          <p:cNvPr id="688" name="Google Shape;688;p52"/>
          <p:cNvCxnSpPr/>
          <p:nvPr/>
        </p:nvCxnSpPr>
        <p:spPr>
          <a:xfrm flipH="1">
            <a:off x="2514600" y="2416175"/>
            <a:ext cx="1063625" cy="174625"/>
          </a:xfrm>
          <a:prstGeom prst="straightConnector1">
            <a:avLst/>
          </a:prstGeom>
          <a:noFill/>
          <a:ln w="25400" cap="flat" cmpd="sng">
            <a:solidFill>
              <a:schemeClr val="hlink"/>
            </a:solidFill>
            <a:prstDash val="solid"/>
            <a:round/>
            <a:headEnd type="none" w="sm" len="sm"/>
            <a:tailEnd type="triangle" w="med" len="med"/>
          </a:ln>
        </p:spPr>
      </p:cxnSp>
      <p:sp>
        <p:nvSpPr>
          <p:cNvPr id="689" name="Google Shape;689;p52"/>
          <p:cNvSpPr/>
          <p:nvPr/>
        </p:nvSpPr>
        <p:spPr>
          <a:xfrm>
            <a:off x="1066800" y="2438400"/>
            <a:ext cx="1447800" cy="381000"/>
          </a:xfrm>
          <a:prstGeom prst="rect">
            <a:avLst/>
          </a:prstGeom>
          <a:solidFill>
            <a:srgbClr val="FF8000"/>
          </a:solidFill>
          <a:ln w="127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2"/>
                </a:solidFill>
                <a:latin typeface="Times New Roman"/>
                <a:ea typeface="Times New Roman"/>
                <a:cs typeface="Times New Roman"/>
                <a:sym typeface="Times New Roman"/>
              </a:rPr>
              <a:t>Critic</a:t>
            </a:r>
            <a:endParaRPr sz="1400" b="0" i="0" u="none" strike="noStrike" cap="none">
              <a:solidFill>
                <a:srgbClr val="000000"/>
              </a:solidFill>
              <a:latin typeface="Arial"/>
              <a:ea typeface="Arial"/>
              <a:cs typeface="Arial"/>
              <a:sym typeface="Arial"/>
            </a:endParaRPr>
          </a:p>
        </p:txBody>
      </p:sp>
      <p:sp>
        <p:nvSpPr>
          <p:cNvPr id="690" name="Google Shape;690;p52"/>
          <p:cNvSpPr/>
          <p:nvPr/>
        </p:nvSpPr>
        <p:spPr>
          <a:xfrm>
            <a:off x="1828800" y="3276600"/>
            <a:ext cx="1600200" cy="685800"/>
          </a:xfrm>
          <a:prstGeom prst="rect">
            <a:avLst/>
          </a:prstGeom>
          <a:solidFill>
            <a:srgbClr val="FF8000"/>
          </a:solidFill>
          <a:ln w="127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2"/>
                </a:solidFill>
                <a:latin typeface="Times New Roman"/>
                <a:ea typeface="Times New Roman"/>
                <a:cs typeface="Times New Roman"/>
                <a:sym typeface="Times New Roman"/>
              </a:rPr>
              <a:t>Learning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2"/>
                </a:solidFill>
                <a:latin typeface="Times New Roman"/>
                <a:ea typeface="Times New Roman"/>
                <a:cs typeface="Times New Roman"/>
                <a:sym typeface="Times New Roman"/>
              </a:rPr>
              <a:t>Element</a:t>
            </a:r>
            <a:endParaRPr sz="1400" b="0" i="0" u="none" strike="noStrike" cap="none">
              <a:solidFill>
                <a:srgbClr val="000000"/>
              </a:solidFill>
              <a:latin typeface="Arial"/>
              <a:ea typeface="Arial"/>
              <a:cs typeface="Arial"/>
              <a:sym typeface="Arial"/>
            </a:endParaRPr>
          </a:p>
        </p:txBody>
      </p:sp>
      <p:sp>
        <p:nvSpPr>
          <p:cNvPr id="691" name="Google Shape;691;p52"/>
          <p:cNvSpPr/>
          <p:nvPr/>
        </p:nvSpPr>
        <p:spPr>
          <a:xfrm>
            <a:off x="1828800" y="4343400"/>
            <a:ext cx="1600200" cy="685800"/>
          </a:xfrm>
          <a:prstGeom prst="rect">
            <a:avLst/>
          </a:prstGeom>
          <a:solidFill>
            <a:srgbClr val="FF8000"/>
          </a:solidFill>
          <a:ln w="127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2"/>
                </a:solidFill>
                <a:latin typeface="Times New Roman"/>
                <a:ea typeface="Times New Roman"/>
                <a:cs typeface="Times New Roman"/>
                <a:sym typeface="Times New Roman"/>
              </a:rPr>
              <a:t>Problem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2"/>
                </a:solidFill>
                <a:latin typeface="Times New Roman"/>
                <a:ea typeface="Times New Roman"/>
                <a:cs typeface="Times New Roman"/>
                <a:sym typeface="Times New Roman"/>
              </a:rPr>
              <a:t>Generator</a:t>
            </a:r>
            <a:endParaRPr sz="1400" b="0" i="0" u="none" strike="noStrike" cap="none">
              <a:solidFill>
                <a:srgbClr val="000000"/>
              </a:solidFill>
              <a:latin typeface="Arial"/>
              <a:ea typeface="Arial"/>
              <a:cs typeface="Arial"/>
              <a:sym typeface="Arial"/>
            </a:endParaRPr>
          </a:p>
        </p:txBody>
      </p:sp>
      <p:sp>
        <p:nvSpPr>
          <p:cNvPr id="692" name="Google Shape;692;p52"/>
          <p:cNvSpPr/>
          <p:nvPr/>
        </p:nvSpPr>
        <p:spPr>
          <a:xfrm>
            <a:off x="838200" y="1524000"/>
            <a:ext cx="1447800" cy="533400"/>
          </a:xfrm>
          <a:prstGeom prst="rect">
            <a:avLst/>
          </a:prstGeom>
          <a:solidFill>
            <a:srgbClr val="339933"/>
          </a:solidFill>
          <a:ln w="127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Standard</a:t>
            </a:r>
            <a:endParaRPr sz="1400" b="0" i="0" u="none" strike="noStrike" cap="none">
              <a:solidFill>
                <a:srgbClr val="000000"/>
              </a:solidFill>
              <a:latin typeface="Arial"/>
              <a:ea typeface="Arial"/>
              <a:cs typeface="Arial"/>
              <a:sym typeface="Arial"/>
            </a:endParaRPr>
          </a:p>
        </p:txBody>
      </p:sp>
      <p:cxnSp>
        <p:nvCxnSpPr>
          <p:cNvPr id="693" name="Google Shape;693;p52"/>
          <p:cNvCxnSpPr>
            <a:stCxn id="692" idx="2"/>
            <a:endCxn id="689" idx="0"/>
          </p:cNvCxnSpPr>
          <p:nvPr/>
        </p:nvCxnSpPr>
        <p:spPr>
          <a:xfrm>
            <a:off x="1562100" y="2057400"/>
            <a:ext cx="228600" cy="381000"/>
          </a:xfrm>
          <a:prstGeom prst="straightConnector1">
            <a:avLst/>
          </a:prstGeom>
          <a:noFill/>
          <a:ln w="12700" cap="flat" cmpd="sng">
            <a:solidFill>
              <a:srgbClr val="003300"/>
            </a:solidFill>
            <a:prstDash val="solid"/>
            <a:round/>
            <a:headEnd type="none" w="sm" len="sm"/>
            <a:tailEnd type="triangle" w="med" len="med"/>
          </a:ln>
        </p:spPr>
      </p:cxnSp>
      <p:cxnSp>
        <p:nvCxnSpPr>
          <p:cNvPr id="694" name="Google Shape;694;p52"/>
          <p:cNvCxnSpPr>
            <a:stCxn id="689" idx="2"/>
            <a:endCxn id="690" idx="0"/>
          </p:cNvCxnSpPr>
          <p:nvPr/>
        </p:nvCxnSpPr>
        <p:spPr>
          <a:xfrm>
            <a:off x="1790700" y="2819400"/>
            <a:ext cx="838200" cy="457200"/>
          </a:xfrm>
          <a:prstGeom prst="straightConnector1">
            <a:avLst/>
          </a:prstGeom>
          <a:noFill/>
          <a:ln w="12700" cap="flat" cmpd="sng">
            <a:solidFill>
              <a:srgbClr val="003300"/>
            </a:solidFill>
            <a:prstDash val="solid"/>
            <a:round/>
            <a:headEnd type="none" w="sm" len="sm"/>
            <a:tailEnd type="triangle" w="med" len="med"/>
          </a:ln>
        </p:spPr>
      </p:cxnSp>
      <p:cxnSp>
        <p:nvCxnSpPr>
          <p:cNvPr id="695" name="Google Shape;695;p52"/>
          <p:cNvCxnSpPr>
            <a:stCxn id="690" idx="2"/>
            <a:endCxn id="691" idx="0"/>
          </p:cNvCxnSpPr>
          <p:nvPr/>
        </p:nvCxnSpPr>
        <p:spPr>
          <a:xfrm>
            <a:off x="2628900" y="3962400"/>
            <a:ext cx="0" cy="381000"/>
          </a:xfrm>
          <a:prstGeom prst="straightConnector1">
            <a:avLst/>
          </a:prstGeom>
          <a:noFill/>
          <a:ln w="12700" cap="flat" cmpd="sng">
            <a:solidFill>
              <a:srgbClr val="003300"/>
            </a:solidFill>
            <a:prstDash val="solid"/>
            <a:round/>
            <a:headEnd type="none" w="sm" len="sm"/>
            <a:tailEnd type="triangle" w="med" len="med"/>
          </a:ln>
        </p:spPr>
      </p:cxnSp>
      <p:cxnSp>
        <p:nvCxnSpPr>
          <p:cNvPr id="696" name="Google Shape;696;p52"/>
          <p:cNvCxnSpPr>
            <a:stCxn id="691" idx="3"/>
            <a:endCxn id="669" idx="1"/>
          </p:cNvCxnSpPr>
          <p:nvPr/>
        </p:nvCxnSpPr>
        <p:spPr>
          <a:xfrm rot="10800000" flipH="1">
            <a:off x="3429000" y="3771900"/>
            <a:ext cx="609600" cy="914400"/>
          </a:xfrm>
          <a:prstGeom prst="straightConnector1">
            <a:avLst/>
          </a:prstGeom>
          <a:noFill/>
          <a:ln w="12700" cap="flat" cmpd="sng">
            <a:solidFill>
              <a:srgbClr val="003300"/>
            </a:solidFill>
            <a:prstDash val="solid"/>
            <a:round/>
            <a:headEnd type="none" w="sm" len="sm"/>
            <a:tailEnd type="triangle" w="med" len="med"/>
          </a:ln>
        </p:spPr>
      </p:cxnSp>
      <p:cxnSp>
        <p:nvCxnSpPr>
          <p:cNvPr id="697" name="Google Shape;697;p52"/>
          <p:cNvCxnSpPr/>
          <p:nvPr/>
        </p:nvCxnSpPr>
        <p:spPr>
          <a:xfrm>
            <a:off x="3429000" y="3429000"/>
            <a:ext cx="609600" cy="0"/>
          </a:xfrm>
          <a:prstGeom prst="straightConnector1">
            <a:avLst/>
          </a:prstGeom>
          <a:noFill/>
          <a:ln w="12700" cap="flat" cmpd="sng">
            <a:solidFill>
              <a:srgbClr val="003300"/>
            </a:solidFill>
            <a:prstDash val="solid"/>
            <a:round/>
            <a:headEnd type="none" w="sm" len="sm"/>
            <a:tailEnd type="triangle" w="med" len="med"/>
          </a:ln>
        </p:spPr>
      </p:cxnSp>
      <p:cxnSp>
        <p:nvCxnSpPr>
          <p:cNvPr id="698" name="Google Shape;698;p52"/>
          <p:cNvCxnSpPr/>
          <p:nvPr/>
        </p:nvCxnSpPr>
        <p:spPr>
          <a:xfrm rot="10800000">
            <a:off x="3429000" y="3581400"/>
            <a:ext cx="609600" cy="0"/>
          </a:xfrm>
          <a:prstGeom prst="straightConnector1">
            <a:avLst/>
          </a:prstGeom>
          <a:noFill/>
          <a:ln w="12700" cap="flat" cmpd="sng">
            <a:solidFill>
              <a:srgbClr val="003300"/>
            </a:solidFill>
            <a:prstDash val="solid"/>
            <a:round/>
            <a:headEnd type="none" w="sm" len="sm"/>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rgbClr val="30517D"/>
                </a:solidFill>
              </a:rPr>
              <a:t>Summary:</a:t>
            </a:r>
            <a:r>
              <a:rPr lang="en-US" sz="3600" b="1"/>
              <a:t> </a:t>
            </a:r>
            <a:r>
              <a:rPr lang="en-US" sz="3600">
                <a:solidFill>
                  <a:srgbClr val="C00000"/>
                </a:solidFill>
              </a:rPr>
              <a:t>Simple Reflex agents</a:t>
            </a:r>
            <a:endParaRPr sz="3600">
              <a:solidFill>
                <a:srgbClr val="C00000"/>
              </a:solidFill>
            </a:endParaRPr>
          </a:p>
        </p:txBody>
      </p:sp>
      <p:sp>
        <p:nvSpPr>
          <p:cNvPr id="704" name="Google Shape;704;p5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193675" algn="just" rtl="0">
              <a:lnSpc>
                <a:spcPct val="150000"/>
              </a:lnSpc>
              <a:spcBef>
                <a:spcPts val="0"/>
              </a:spcBef>
              <a:spcAft>
                <a:spcPts val="0"/>
              </a:spcAft>
              <a:buSzPts val="980"/>
              <a:buChar char="◻"/>
            </a:pPr>
            <a:r>
              <a:rPr lang="en-US" sz="2100" b="1"/>
              <a:t>Simple Reflex agents:</a:t>
            </a:r>
            <a:r>
              <a:rPr lang="en-US" sz="2100"/>
              <a:t> Takes action based on only the current environment situation it maps the current percept into proper action ignoring the history of percepts. The mapping process could be simply a table-based or by any rule based matching algorithm. Example of this class is a robotic vacuum cleaner that deliberate in an infinite loop, each percept contains a state of a current location [clean] or [dirty] and accordingly it decides whether to [suck] or [continue-moving].</a:t>
            </a:r>
            <a:endParaRPr sz="2100"/>
          </a:p>
        </p:txBody>
      </p:sp>
      <p:sp>
        <p:nvSpPr>
          <p:cNvPr id="705" name="Google Shape;705;p53"/>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54</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rgbClr val="30517D"/>
                </a:solidFill>
              </a:rPr>
              <a:t>Summary: </a:t>
            </a:r>
            <a:r>
              <a:rPr lang="en-US" sz="3600">
                <a:solidFill>
                  <a:srgbClr val="C00000"/>
                </a:solidFill>
              </a:rPr>
              <a:t>Model-based Reflex agents</a:t>
            </a:r>
            <a:endParaRPr sz="3600">
              <a:solidFill>
                <a:srgbClr val="C00000"/>
              </a:solidFill>
            </a:endParaRPr>
          </a:p>
        </p:txBody>
      </p:sp>
      <p:sp>
        <p:nvSpPr>
          <p:cNvPr id="711" name="Google Shape;711;p5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83845" algn="just" rtl="0">
              <a:lnSpc>
                <a:spcPct val="150000"/>
              </a:lnSpc>
              <a:spcBef>
                <a:spcPts val="0"/>
              </a:spcBef>
              <a:spcAft>
                <a:spcPts val="0"/>
              </a:spcAft>
              <a:buSzPts val="2400"/>
              <a:buChar char="◻"/>
            </a:pPr>
            <a:r>
              <a:rPr lang="en-US" b="1"/>
              <a:t>Model-based Reflex agents:</a:t>
            </a:r>
            <a:r>
              <a:rPr lang="en-US"/>
              <a:t> Needs memory for storing the percept history, it uses the percept history to help revealing the current unobservable aspects of the environment. example of this IA class is the self-steering mobile vision where it's necessary to check the percept history to fully understand how the world is evolving.</a:t>
            </a:r>
            <a:endParaRPr/>
          </a:p>
          <a:p>
            <a:pPr marL="0" lvl="0" indent="0" algn="l" rtl="0">
              <a:lnSpc>
                <a:spcPct val="100000"/>
              </a:lnSpc>
              <a:spcBef>
                <a:spcPts val="525"/>
              </a:spcBef>
              <a:spcAft>
                <a:spcPts val="0"/>
              </a:spcAft>
              <a:buSzPts val="1680"/>
              <a:buNone/>
            </a:pPr>
            <a:endParaRPr sz="2800"/>
          </a:p>
        </p:txBody>
      </p:sp>
      <p:sp>
        <p:nvSpPr>
          <p:cNvPr id="712" name="Google Shape;712;p54"/>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55</a:t>
            </a:fld>
            <a:endParaRPr sz="1200" b="1">
              <a:solidFill>
                <a:schemeClr val="dk2"/>
              </a:solidFill>
              <a:latin typeface="Times New Roman"/>
              <a:ea typeface="Times New Roman"/>
              <a:cs typeface="Times New Roman"/>
              <a:sym typeface="Times New Roman"/>
            </a:endParaRPr>
          </a:p>
        </p:txBody>
      </p:sp>
      <p:sp>
        <p:nvSpPr>
          <p:cNvPr id="713" name="Google Shape;713;p5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5A4F9A99-E2E6-45C4-B575-6FD8836EAA7D}" type="datetime1">
              <a:rPr lang="en-US" smtClean="0"/>
              <a:t>1/11/2024</a:t>
            </a:fld>
            <a:endParaRPr/>
          </a:p>
        </p:txBody>
      </p:sp>
      <p:sp>
        <p:nvSpPr>
          <p:cNvPr id="714" name="Google Shape;714;p54"/>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rgbClr val="30517D"/>
                </a:solidFill>
              </a:rPr>
              <a:t>Summary: </a:t>
            </a:r>
            <a:r>
              <a:rPr lang="en-US" sz="3600">
                <a:solidFill>
                  <a:srgbClr val="C00000"/>
                </a:solidFill>
              </a:rPr>
              <a:t>Goal-based Reflex agents</a:t>
            </a:r>
            <a:endParaRPr sz="3600">
              <a:solidFill>
                <a:srgbClr val="C00000"/>
              </a:solidFill>
            </a:endParaRPr>
          </a:p>
        </p:txBody>
      </p:sp>
      <p:sp>
        <p:nvSpPr>
          <p:cNvPr id="720" name="Google Shape;720;p5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12725" algn="just" rtl="0">
              <a:lnSpc>
                <a:spcPct val="150000"/>
              </a:lnSpc>
              <a:spcBef>
                <a:spcPts val="0"/>
              </a:spcBef>
              <a:spcAft>
                <a:spcPts val="0"/>
              </a:spcAft>
              <a:buSzPts val="1280"/>
              <a:buChar char="◻"/>
            </a:pPr>
            <a:r>
              <a:rPr lang="en-US" b="1"/>
              <a:t>Goal-based Reflex agents:</a:t>
            </a:r>
            <a:r>
              <a:rPr lang="en-US"/>
              <a:t> This kind of IA has a goal and has a strategy to reach that goal, All actions are based on its goal and from a set of possible actions it selects the one that improves the progress towards goal (not necessarily the best one). Example of this IA class is any searching robots that has initial location and want to reach a destination.</a:t>
            </a:r>
            <a:endParaRPr/>
          </a:p>
        </p:txBody>
      </p:sp>
      <p:sp>
        <p:nvSpPr>
          <p:cNvPr id="721" name="Google Shape;721;p55"/>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56</a:t>
            </a:fld>
            <a:endParaRPr sz="1200" b="1">
              <a:solidFill>
                <a:schemeClr val="dk2"/>
              </a:solidFill>
              <a:latin typeface="Times New Roman"/>
              <a:ea typeface="Times New Roman"/>
              <a:cs typeface="Times New Roman"/>
              <a:sym typeface="Times New Roman"/>
            </a:endParaRPr>
          </a:p>
        </p:txBody>
      </p:sp>
      <p:sp>
        <p:nvSpPr>
          <p:cNvPr id="722" name="Google Shape;722;p5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5FDEE4D8-1724-43A3-9580-1525EF746AAD}" type="datetime1">
              <a:rPr lang="en-US" smtClean="0"/>
              <a:t>1/11/2024</a:t>
            </a:fld>
            <a:endParaRPr/>
          </a:p>
        </p:txBody>
      </p:sp>
      <p:sp>
        <p:nvSpPr>
          <p:cNvPr id="723" name="Google Shape;723;p55"/>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rgbClr val="30517D"/>
                </a:solidFill>
              </a:rPr>
              <a:t>Summary</a:t>
            </a:r>
            <a:r>
              <a:rPr lang="en-US" sz="3600">
                <a:solidFill>
                  <a:srgbClr val="C00000"/>
                </a:solidFill>
              </a:rPr>
              <a:t>: Utility-based Reflex agents</a:t>
            </a:r>
            <a:endParaRPr/>
          </a:p>
        </p:txBody>
      </p:sp>
      <p:sp>
        <p:nvSpPr>
          <p:cNvPr id="729" name="Google Shape;729;p5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19075" algn="just" rtl="0">
              <a:lnSpc>
                <a:spcPct val="150000"/>
              </a:lnSpc>
              <a:spcBef>
                <a:spcPts val="0"/>
              </a:spcBef>
              <a:spcAft>
                <a:spcPts val="0"/>
              </a:spcAft>
              <a:buSzPts val="1380"/>
              <a:buChar char="◻"/>
            </a:pPr>
            <a:r>
              <a:rPr lang="en-US" sz="2500" b="1"/>
              <a:t>Utility-based Reflex agents:</a:t>
            </a:r>
            <a:r>
              <a:rPr lang="en-US" sz="2500"/>
              <a:t> Like the Goal-based agent but with a measure of "how much happy" an action would make me rather than the goal-based binary feedback ['happy', 'unhappy'], this kind of agents provide the best solution, an example is the route recommendation system which solves for the 'best' route to reach a destination.</a:t>
            </a:r>
            <a:endParaRPr sz="2500"/>
          </a:p>
        </p:txBody>
      </p:sp>
      <p:sp>
        <p:nvSpPr>
          <p:cNvPr id="730" name="Google Shape;730;p56"/>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57</a:t>
            </a:fld>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rgbClr val="30517D"/>
                </a:solidFill>
              </a:rPr>
              <a:t>Summary: </a:t>
            </a:r>
            <a:r>
              <a:rPr lang="en-US" sz="3600">
                <a:solidFill>
                  <a:srgbClr val="C00000"/>
                </a:solidFill>
              </a:rPr>
              <a:t>Learning agents</a:t>
            </a:r>
            <a:endParaRPr sz="3600">
              <a:solidFill>
                <a:srgbClr val="C00000"/>
              </a:solidFill>
            </a:endParaRPr>
          </a:p>
        </p:txBody>
      </p:sp>
      <p:sp>
        <p:nvSpPr>
          <p:cNvPr id="736" name="Google Shape;736;p5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19075" algn="just" rtl="0">
              <a:lnSpc>
                <a:spcPct val="150000"/>
              </a:lnSpc>
              <a:spcBef>
                <a:spcPts val="0"/>
              </a:spcBef>
              <a:spcAft>
                <a:spcPts val="0"/>
              </a:spcAft>
              <a:buSzPts val="1380"/>
              <a:buChar char="◻"/>
            </a:pPr>
            <a:r>
              <a:rPr lang="en-US" sz="2500" b="1"/>
              <a:t>Learning agents:</a:t>
            </a:r>
            <a:r>
              <a:rPr lang="en-US" sz="2500"/>
              <a:t> The essential component of autonomy, this agent is capable of learning from experience, it has the capability of automatic information acquisition and integration into the system, any agent designed and expected to be successful in an uncertain environment is considered to be learning agent.</a:t>
            </a:r>
            <a:endParaRPr sz="2100"/>
          </a:p>
        </p:txBody>
      </p:sp>
      <p:sp>
        <p:nvSpPr>
          <p:cNvPr id="737" name="Google Shape;737;p57"/>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58</a:t>
            </a:fld>
            <a:endParaRPr sz="1200" b="1">
              <a:solidFill>
                <a:schemeClr val="dk2"/>
              </a:solidFill>
              <a:latin typeface="Times New Roman"/>
              <a:ea typeface="Times New Roman"/>
              <a:cs typeface="Times New Roman"/>
              <a:sym typeface="Times New Roman"/>
            </a:endParaRPr>
          </a:p>
        </p:txBody>
      </p:sp>
      <p:sp>
        <p:nvSpPr>
          <p:cNvPr id="738" name="Google Shape;738;p5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891EAD5F-3B1E-41F0-B4C0-8C92E323441A}" type="datetime1">
              <a:rPr lang="en-US" smtClean="0"/>
              <a:t>1/11/2024</a:t>
            </a:fld>
            <a:endParaRPr/>
          </a:p>
        </p:txBody>
      </p:sp>
      <p:sp>
        <p:nvSpPr>
          <p:cNvPr id="739" name="Google Shape;739;p57"/>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8"/>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4000">
                <a:solidFill>
                  <a:srgbClr val="30517D"/>
                </a:solidFill>
              </a:rPr>
              <a:t>Summary</a:t>
            </a:r>
            <a:endParaRPr sz="4000">
              <a:solidFill>
                <a:srgbClr val="30517D"/>
              </a:solidFill>
            </a:endParaRPr>
          </a:p>
        </p:txBody>
      </p:sp>
      <p:sp>
        <p:nvSpPr>
          <p:cNvPr id="745" name="Google Shape;745;p58"/>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19075" algn="just" rtl="0">
              <a:lnSpc>
                <a:spcPct val="90000"/>
              </a:lnSpc>
              <a:spcBef>
                <a:spcPts val="0"/>
              </a:spcBef>
              <a:spcAft>
                <a:spcPts val="0"/>
              </a:spcAft>
              <a:buSzPts val="1380"/>
              <a:buChar char="●"/>
            </a:pPr>
            <a:r>
              <a:rPr lang="en-US" sz="2500"/>
              <a:t>Agents perceive and act in an environment</a:t>
            </a:r>
            <a:endParaRPr sz="2100"/>
          </a:p>
          <a:p>
            <a:pPr marL="238125" lvl="0" indent="-219075" algn="just" rtl="0">
              <a:lnSpc>
                <a:spcPct val="90000"/>
              </a:lnSpc>
              <a:spcBef>
                <a:spcPts val="525"/>
              </a:spcBef>
              <a:spcAft>
                <a:spcPts val="0"/>
              </a:spcAft>
              <a:buSzPts val="1380"/>
              <a:buChar char="●"/>
            </a:pPr>
            <a:r>
              <a:rPr lang="en-US" sz="2500"/>
              <a:t>Ideal agents maximize their performance measure</a:t>
            </a:r>
            <a:endParaRPr sz="2100"/>
          </a:p>
          <a:p>
            <a:pPr marL="479425" lvl="1" indent="-185738" algn="just" rtl="0">
              <a:lnSpc>
                <a:spcPct val="90000"/>
              </a:lnSpc>
              <a:spcBef>
                <a:spcPts val="413"/>
              </a:spcBef>
              <a:spcAft>
                <a:spcPts val="0"/>
              </a:spcAft>
              <a:buSzPts val="1100"/>
              <a:buChar char="○"/>
            </a:pPr>
            <a:r>
              <a:rPr lang="en-US" sz="1700"/>
              <a:t>Autonomous agents act independently</a:t>
            </a:r>
            <a:endParaRPr sz="2100"/>
          </a:p>
          <a:p>
            <a:pPr marL="238125" lvl="0" indent="-219075" algn="just" rtl="0">
              <a:lnSpc>
                <a:spcPct val="90000"/>
              </a:lnSpc>
              <a:spcBef>
                <a:spcPts val="525"/>
              </a:spcBef>
              <a:spcAft>
                <a:spcPts val="0"/>
              </a:spcAft>
              <a:buSzPts val="1380"/>
              <a:buChar char="●"/>
            </a:pPr>
            <a:r>
              <a:rPr lang="en-US" sz="2500"/>
              <a:t>Basic agent types</a:t>
            </a:r>
            <a:endParaRPr sz="2100"/>
          </a:p>
          <a:p>
            <a:pPr marL="479425" lvl="1" indent="-185738" algn="just" rtl="0">
              <a:lnSpc>
                <a:spcPct val="90000"/>
              </a:lnSpc>
              <a:spcBef>
                <a:spcPts val="413"/>
              </a:spcBef>
              <a:spcAft>
                <a:spcPts val="0"/>
              </a:spcAft>
              <a:buSzPts val="1100"/>
              <a:buChar char="○"/>
            </a:pPr>
            <a:r>
              <a:rPr lang="en-US" sz="1700"/>
              <a:t>Simple reflex</a:t>
            </a:r>
            <a:endParaRPr sz="2100"/>
          </a:p>
          <a:p>
            <a:pPr marL="479425" lvl="1" indent="-185738" algn="just" rtl="0">
              <a:lnSpc>
                <a:spcPct val="90000"/>
              </a:lnSpc>
              <a:spcBef>
                <a:spcPts val="413"/>
              </a:spcBef>
              <a:spcAft>
                <a:spcPts val="0"/>
              </a:spcAft>
              <a:buSzPts val="1100"/>
              <a:buChar char="○"/>
            </a:pPr>
            <a:r>
              <a:rPr lang="en-US" sz="1700"/>
              <a:t>Reflex with state</a:t>
            </a:r>
            <a:endParaRPr sz="2100"/>
          </a:p>
          <a:p>
            <a:pPr marL="479425" lvl="1" indent="-185738" algn="just" rtl="0">
              <a:lnSpc>
                <a:spcPct val="90000"/>
              </a:lnSpc>
              <a:spcBef>
                <a:spcPts val="413"/>
              </a:spcBef>
              <a:spcAft>
                <a:spcPts val="0"/>
              </a:spcAft>
              <a:buSzPts val="1100"/>
              <a:buChar char="○"/>
            </a:pPr>
            <a:r>
              <a:rPr lang="en-US" sz="1700"/>
              <a:t>Goal-based</a:t>
            </a:r>
            <a:endParaRPr sz="2100"/>
          </a:p>
          <a:p>
            <a:pPr marL="479425" lvl="1" indent="-185738" algn="just" rtl="0">
              <a:lnSpc>
                <a:spcPct val="90000"/>
              </a:lnSpc>
              <a:spcBef>
                <a:spcPts val="413"/>
              </a:spcBef>
              <a:spcAft>
                <a:spcPts val="0"/>
              </a:spcAft>
              <a:buSzPts val="1100"/>
              <a:buChar char="○"/>
            </a:pPr>
            <a:r>
              <a:rPr lang="en-US" sz="1700"/>
              <a:t>Utility-based</a:t>
            </a:r>
            <a:endParaRPr sz="2100"/>
          </a:p>
          <a:p>
            <a:pPr marL="479425" lvl="1" indent="-185738" algn="just" rtl="0">
              <a:lnSpc>
                <a:spcPct val="90000"/>
              </a:lnSpc>
              <a:spcBef>
                <a:spcPts val="413"/>
              </a:spcBef>
              <a:spcAft>
                <a:spcPts val="0"/>
              </a:spcAft>
              <a:buSzPts val="1100"/>
              <a:buChar char="○"/>
            </a:pPr>
            <a:r>
              <a:rPr lang="en-US" sz="1700"/>
              <a:t>Learning</a:t>
            </a:r>
            <a:endParaRPr sz="2100"/>
          </a:p>
          <a:p>
            <a:pPr marL="238125" lvl="0" indent="-219075" algn="just" rtl="0">
              <a:lnSpc>
                <a:spcPct val="90000"/>
              </a:lnSpc>
              <a:spcBef>
                <a:spcPts val="525"/>
              </a:spcBef>
              <a:spcAft>
                <a:spcPts val="0"/>
              </a:spcAft>
              <a:buSzPts val="1380"/>
              <a:buChar char="●"/>
            </a:pPr>
            <a:r>
              <a:rPr lang="en-US" sz="2500"/>
              <a:t>Some environments may make life harder for agents</a:t>
            </a:r>
            <a:endParaRPr sz="2100"/>
          </a:p>
          <a:p>
            <a:pPr marL="479425" lvl="1" indent="-185738" algn="just" rtl="0">
              <a:lnSpc>
                <a:spcPct val="90000"/>
              </a:lnSpc>
              <a:spcBef>
                <a:spcPts val="413"/>
              </a:spcBef>
              <a:spcAft>
                <a:spcPts val="0"/>
              </a:spcAft>
              <a:buSzPts val="1100"/>
              <a:buChar char="○"/>
            </a:pPr>
            <a:r>
              <a:rPr lang="en-US" sz="1700"/>
              <a:t>Inaccessible, non-deterministic, non-episodic, dynamic, continuous</a:t>
            </a:r>
            <a:endParaRPr sz="2100"/>
          </a:p>
        </p:txBody>
      </p:sp>
      <p:sp>
        <p:nvSpPr>
          <p:cNvPr id="746" name="Google Shape;746;p58"/>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59</a:t>
            </a:fld>
            <a:endParaRPr sz="1200" b="1">
              <a:solidFill>
                <a:schemeClr val="dk2"/>
              </a:solidFill>
              <a:latin typeface="Times New Roman"/>
              <a:ea typeface="Times New Roman"/>
              <a:cs typeface="Times New Roman"/>
              <a:sym typeface="Times New Roman"/>
            </a:endParaRPr>
          </a:p>
        </p:txBody>
      </p:sp>
      <p:sp>
        <p:nvSpPr>
          <p:cNvPr id="747" name="Google Shape;747;p5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A9C3E531-D7AD-4ABB-B4FE-491C6B816074}" type="datetime1">
              <a:rPr lang="en-US" smtClean="0"/>
              <a:t>1/11/2024</a:t>
            </a:fld>
            <a:endParaRPr/>
          </a:p>
        </p:txBody>
      </p:sp>
      <p:sp>
        <p:nvSpPr>
          <p:cNvPr id="748" name="Google Shape;748;p58"/>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Examples of Agents</a:t>
            </a:r>
            <a:endParaRPr/>
          </a:p>
        </p:txBody>
      </p:sp>
      <p:sp>
        <p:nvSpPr>
          <p:cNvPr id="76" name="Google Shape;76;p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0"/>
              </a:spcBef>
              <a:spcAft>
                <a:spcPts val="0"/>
              </a:spcAft>
              <a:buSzPts val="2800"/>
              <a:buChar char="●"/>
            </a:pPr>
            <a:r>
              <a:rPr lang="en-US" sz="2800"/>
              <a:t>Human agent</a:t>
            </a:r>
            <a:endParaRPr/>
          </a:p>
          <a:p>
            <a:pPr marL="914400" lvl="1" indent="-342900" algn="just" rtl="0">
              <a:lnSpc>
                <a:spcPct val="100000"/>
              </a:lnSpc>
              <a:spcBef>
                <a:spcPts val="0"/>
              </a:spcBef>
              <a:spcAft>
                <a:spcPts val="0"/>
              </a:spcAft>
              <a:buSzPts val="1800"/>
              <a:buChar char="○"/>
            </a:pPr>
            <a:r>
              <a:rPr lang="en-US" sz="1800"/>
              <a:t>Eyes, ears, skin, taste buds, etc. For sensors</a:t>
            </a:r>
            <a:endParaRPr/>
          </a:p>
          <a:p>
            <a:pPr marL="914400" lvl="1" indent="-342900" algn="just" rtl="0">
              <a:lnSpc>
                <a:spcPct val="100000"/>
              </a:lnSpc>
              <a:spcBef>
                <a:spcPts val="0"/>
              </a:spcBef>
              <a:spcAft>
                <a:spcPts val="0"/>
              </a:spcAft>
              <a:buSzPts val="1800"/>
              <a:buChar char="○"/>
            </a:pPr>
            <a:r>
              <a:rPr lang="en-US" sz="1800"/>
              <a:t>Hands, fingers, legs, mouth, etc. For actuators</a:t>
            </a:r>
            <a:endParaRPr/>
          </a:p>
          <a:p>
            <a:pPr marL="1371600" lvl="2" indent="-381000" algn="just" rtl="0">
              <a:lnSpc>
                <a:spcPct val="100000"/>
              </a:lnSpc>
              <a:spcBef>
                <a:spcPts val="0"/>
              </a:spcBef>
              <a:spcAft>
                <a:spcPts val="0"/>
              </a:spcAft>
              <a:buSzPts val="2400"/>
              <a:buChar char="■"/>
            </a:pPr>
            <a:r>
              <a:rPr lang="en-US" sz="2400"/>
              <a:t>Powered by muscles</a:t>
            </a:r>
            <a:endParaRPr/>
          </a:p>
          <a:p>
            <a:pPr marL="457200" lvl="0" indent="-406400" algn="just" rtl="0">
              <a:lnSpc>
                <a:spcPct val="100000"/>
              </a:lnSpc>
              <a:spcBef>
                <a:spcPts val="0"/>
              </a:spcBef>
              <a:spcAft>
                <a:spcPts val="0"/>
              </a:spcAft>
              <a:buSzPts val="2800"/>
              <a:buChar char="●"/>
            </a:pPr>
            <a:r>
              <a:rPr lang="en-US" sz="2800"/>
              <a:t>Robot</a:t>
            </a:r>
            <a:endParaRPr/>
          </a:p>
          <a:p>
            <a:pPr marL="914400" lvl="1" indent="-342900" algn="just" rtl="0">
              <a:lnSpc>
                <a:spcPct val="100000"/>
              </a:lnSpc>
              <a:spcBef>
                <a:spcPts val="0"/>
              </a:spcBef>
              <a:spcAft>
                <a:spcPts val="0"/>
              </a:spcAft>
              <a:buSzPts val="1800"/>
              <a:buChar char="○"/>
            </a:pPr>
            <a:r>
              <a:rPr lang="en-US" sz="1800"/>
              <a:t>Camera, infrared, bumper, etc. For sensors</a:t>
            </a:r>
            <a:endParaRPr/>
          </a:p>
          <a:p>
            <a:pPr marL="914400" lvl="1" indent="-342900" algn="just" rtl="0">
              <a:lnSpc>
                <a:spcPct val="100000"/>
              </a:lnSpc>
              <a:spcBef>
                <a:spcPts val="0"/>
              </a:spcBef>
              <a:spcAft>
                <a:spcPts val="0"/>
              </a:spcAft>
              <a:buSzPts val="1800"/>
              <a:buChar char="○"/>
            </a:pPr>
            <a:r>
              <a:rPr lang="en-US" sz="1800"/>
              <a:t>Grippers, wheels, lights, speakers, etc. For actuators</a:t>
            </a:r>
            <a:endParaRPr/>
          </a:p>
          <a:p>
            <a:pPr marL="1371600" lvl="2" indent="-381000" algn="just" rtl="0">
              <a:lnSpc>
                <a:spcPct val="100000"/>
              </a:lnSpc>
              <a:spcBef>
                <a:spcPts val="0"/>
              </a:spcBef>
              <a:spcAft>
                <a:spcPts val="0"/>
              </a:spcAft>
              <a:buSzPts val="2400"/>
              <a:buChar char="■"/>
            </a:pPr>
            <a:r>
              <a:rPr lang="en-US" sz="2400"/>
              <a:t>Often powered by motors</a:t>
            </a:r>
            <a:endParaRPr/>
          </a:p>
          <a:p>
            <a:pPr marL="457200" lvl="0" indent="-406400" algn="just" rtl="0">
              <a:lnSpc>
                <a:spcPct val="100000"/>
              </a:lnSpc>
              <a:spcBef>
                <a:spcPts val="0"/>
              </a:spcBef>
              <a:spcAft>
                <a:spcPts val="0"/>
              </a:spcAft>
              <a:buSzPts val="2800"/>
              <a:buChar char="●"/>
            </a:pPr>
            <a:r>
              <a:rPr lang="en-US" sz="2800"/>
              <a:t>Software agent</a:t>
            </a:r>
            <a:endParaRPr/>
          </a:p>
          <a:p>
            <a:pPr marL="914400" lvl="1" indent="-342900" algn="just" rtl="0">
              <a:lnSpc>
                <a:spcPct val="100000"/>
              </a:lnSpc>
              <a:spcBef>
                <a:spcPts val="0"/>
              </a:spcBef>
              <a:spcAft>
                <a:spcPts val="0"/>
              </a:spcAft>
              <a:buSzPts val="1800"/>
              <a:buChar char="○"/>
            </a:pPr>
            <a:r>
              <a:rPr lang="en-US" sz="1800"/>
              <a:t>Functions as sensors</a:t>
            </a:r>
            <a:endParaRPr/>
          </a:p>
          <a:p>
            <a:pPr marL="1371600" lvl="2" indent="-381000" algn="just" rtl="0">
              <a:lnSpc>
                <a:spcPct val="100000"/>
              </a:lnSpc>
              <a:spcBef>
                <a:spcPts val="0"/>
              </a:spcBef>
              <a:spcAft>
                <a:spcPts val="0"/>
              </a:spcAft>
              <a:buSzPts val="2400"/>
              <a:buChar char="■"/>
            </a:pPr>
            <a:r>
              <a:rPr lang="en-US" sz="2400"/>
              <a:t>Information provided as input to functions in the form of encoded bit strings or symbols</a:t>
            </a:r>
            <a:endParaRPr/>
          </a:p>
          <a:p>
            <a:pPr marL="914400" lvl="1" indent="-342900" algn="just" rtl="0">
              <a:lnSpc>
                <a:spcPct val="100000"/>
              </a:lnSpc>
              <a:spcBef>
                <a:spcPts val="0"/>
              </a:spcBef>
              <a:spcAft>
                <a:spcPts val="0"/>
              </a:spcAft>
              <a:buSzPts val="1800"/>
              <a:buChar char="○"/>
            </a:pPr>
            <a:r>
              <a:rPr lang="en-US" sz="1800"/>
              <a:t>Functions as actuators</a:t>
            </a:r>
            <a:endParaRPr/>
          </a:p>
          <a:p>
            <a:pPr marL="1371600" lvl="2" indent="-381000" algn="just" rtl="0">
              <a:lnSpc>
                <a:spcPct val="100000"/>
              </a:lnSpc>
              <a:spcBef>
                <a:spcPts val="0"/>
              </a:spcBef>
              <a:spcAft>
                <a:spcPts val="0"/>
              </a:spcAft>
              <a:buSzPts val="2400"/>
              <a:buChar char="■"/>
            </a:pPr>
            <a:r>
              <a:rPr lang="en-US" sz="2400"/>
              <a:t>Results deliver the output</a:t>
            </a:r>
            <a:endParaRPr/>
          </a:p>
          <a:p>
            <a:pPr marL="238125" lvl="0" indent="-116204" algn="just" rtl="0">
              <a:lnSpc>
                <a:spcPct val="100000"/>
              </a:lnSpc>
              <a:spcBef>
                <a:spcPts val="0"/>
              </a:spcBef>
              <a:spcAft>
                <a:spcPts val="0"/>
              </a:spcAft>
              <a:buSzPts val="1920"/>
              <a:buNone/>
            </a:pPr>
            <a:endParaRPr sz="3200"/>
          </a:p>
        </p:txBody>
      </p:sp>
      <p:sp>
        <p:nvSpPr>
          <p:cNvPr id="77" name="Google Shape;77;p6"/>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1268a6bc9bc_0_47"/>
          <p:cNvSpPr txBox="1">
            <a:spLocks noGrp="1"/>
          </p:cNvSpPr>
          <p:nvPr>
            <p:ph type="sldNum" idx="12"/>
          </p:nvPr>
        </p:nvSpPr>
        <p:spPr>
          <a:xfrm>
            <a:off x="0" y="1271588"/>
            <a:ext cx="533400" cy="244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1000"/>
              <a:buFont typeface="Arial"/>
              <a:buNone/>
            </a:pPr>
            <a:fld id="{00000000-1234-1234-1234-123412341234}" type="slidenum">
              <a:rPr lang="en-US"/>
              <a:t>60</a:t>
            </a:fld>
            <a:endParaRPr/>
          </a:p>
        </p:txBody>
      </p:sp>
      <p:pic>
        <p:nvPicPr>
          <p:cNvPr id="755" name="Google Shape;755;g1268a6bc9bc_0_47"/>
          <p:cNvPicPr preferRelativeResize="0"/>
          <p:nvPr/>
        </p:nvPicPr>
        <p:blipFill rotWithShape="1">
          <a:blip r:embed="rId3">
            <a:alphaModFix/>
          </a:blip>
          <a:srcRect/>
          <a:stretch/>
        </p:blipFill>
        <p:spPr>
          <a:xfrm>
            <a:off x="1865495" y="1855304"/>
            <a:ext cx="5646908" cy="38362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Agents and Environments</a:t>
            </a:r>
            <a:endParaRPr/>
          </a:p>
        </p:txBody>
      </p:sp>
      <p:sp>
        <p:nvSpPr>
          <p:cNvPr id="83" name="Google Shape;83;p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0" lvl="0" indent="-78740" algn="just" rtl="0">
              <a:lnSpc>
                <a:spcPct val="100000"/>
              </a:lnSpc>
              <a:spcBef>
                <a:spcPts val="0"/>
              </a:spcBef>
              <a:spcAft>
                <a:spcPts val="0"/>
              </a:spcAft>
              <a:buSzPts val="1240"/>
              <a:buChar char="◻"/>
            </a:pPr>
            <a:r>
              <a:rPr lang="en-US" sz="2200"/>
              <a:t>An agent perceives its environment through sensors</a:t>
            </a:r>
            <a:endParaRPr sz="2200"/>
          </a:p>
          <a:p>
            <a:pPr marL="241300" lvl="1" indent="-98108" algn="just" rtl="0">
              <a:lnSpc>
                <a:spcPct val="100000"/>
              </a:lnSpc>
              <a:spcBef>
                <a:spcPts val="0"/>
              </a:spcBef>
              <a:spcAft>
                <a:spcPts val="0"/>
              </a:spcAft>
              <a:buSzPts val="1680"/>
              <a:buNone/>
            </a:pPr>
            <a:endParaRPr sz="2200"/>
          </a:p>
          <a:p>
            <a:pPr marL="549275" lvl="3" indent="-158750" algn="just" rtl="0">
              <a:lnSpc>
                <a:spcPct val="100000"/>
              </a:lnSpc>
              <a:spcBef>
                <a:spcPts val="0"/>
              </a:spcBef>
              <a:spcAft>
                <a:spcPts val="0"/>
              </a:spcAft>
              <a:buSzPts val="1900"/>
              <a:buChar char="■"/>
            </a:pPr>
            <a:r>
              <a:rPr lang="en-US" sz="2600"/>
              <a:t>The complete set of inputs at a given time is called a percept</a:t>
            </a:r>
            <a:endParaRPr sz="2200"/>
          </a:p>
          <a:p>
            <a:pPr marL="549275" lvl="3" indent="-158750" algn="just" rtl="0">
              <a:lnSpc>
                <a:spcPct val="100000"/>
              </a:lnSpc>
              <a:spcBef>
                <a:spcPts val="0"/>
              </a:spcBef>
              <a:spcAft>
                <a:spcPts val="0"/>
              </a:spcAft>
              <a:buSzPts val="1900"/>
              <a:buChar char="■"/>
            </a:pPr>
            <a:r>
              <a:rPr lang="en-US" sz="2600"/>
              <a:t>The current percept, or a sequence of percepts may influence the actions of an agent.</a:t>
            </a:r>
            <a:endParaRPr sz="2200"/>
          </a:p>
          <a:p>
            <a:pPr marL="0" lvl="1" indent="106679" algn="just" rtl="0">
              <a:lnSpc>
                <a:spcPct val="100000"/>
              </a:lnSpc>
              <a:spcBef>
                <a:spcPts val="0"/>
              </a:spcBef>
              <a:spcAft>
                <a:spcPts val="0"/>
              </a:spcAft>
              <a:buSzPts val="1680"/>
              <a:buNone/>
            </a:pPr>
            <a:endParaRPr sz="2200"/>
          </a:p>
          <a:p>
            <a:pPr marL="0" lvl="0" indent="-78740" algn="just" rtl="0">
              <a:lnSpc>
                <a:spcPct val="100000"/>
              </a:lnSpc>
              <a:spcBef>
                <a:spcPts val="0"/>
              </a:spcBef>
              <a:spcAft>
                <a:spcPts val="0"/>
              </a:spcAft>
              <a:buSzPts val="1240"/>
              <a:buChar char="◻"/>
            </a:pPr>
            <a:r>
              <a:rPr lang="en-US" sz="2200"/>
              <a:t>It can change the environment through actuators</a:t>
            </a:r>
            <a:endParaRPr sz="2200"/>
          </a:p>
          <a:p>
            <a:pPr marL="549275" lvl="3" indent="-158750" algn="just" rtl="0">
              <a:lnSpc>
                <a:spcPct val="100000"/>
              </a:lnSpc>
              <a:spcBef>
                <a:spcPts val="0"/>
              </a:spcBef>
              <a:spcAft>
                <a:spcPts val="0"/>
              </a:spcAft>
              <a:buSzPts val="1900"/>
              <a:buChar char="■"/>
            </a:pPr>
            <a:r>
              <a:rPr lang="en-US" sz="2600"/>
              <a:t>An operation involving an actuator is called an action</a:t>
            </a:r>
            <a:endParaRPr sz="2200"/>
          </a:p>
          <a:p>
            <a:pPr marL="549275" lvl="3" indent="-158750" algn="just" rtl="0">
              <a:lnSpc>
                <a:spcPct val="100000"/>
              </a:lnSpc>
              <a:spcBef>
                <a:spcPts val="0"/>
              </a:spcBef>
              <a:spcAft>
                <a:spcPts val="0"/>
              </a:spcAft>
              <a:buSzPts val="1900"/>
              <a:buChar char="■"/>
            </a:pPr>
            <a:r>
              <a:rPr lang="en-US" sz="2600"/>
              <a:t>Actions can be grouped into action sequences</a:t>
            </a:r>
            <a:endParaRPr sz="2200"/>
          </a:p>
        </p:txBody>
      </p:sp>
      <p:sp>
        <p:nvSpPr>
          <p:cNvPr id="84" name="Google Shape;84;p7"/>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7</a:t>
            </a:fld>
            <a:endParaRPr sz="1200" b="1">
              <a:solidFill>
                <a:schemeClr val="dk2"/>
              </a:solidFill>
              <a:latin typeface="Times New Roman"/>
              <a:ea typeface="Times New Roman"/>
              <a:cs typeface="Times New Roman"/>
              <a:sym typeface="Times New Roman"/>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Agents and Their Actions</a:t>
            </a:r>
            <a:endParaRPr/>
          </a:p>
        </p:txBody>
      </p:sp>
      <p:sp>
        <p:nvSpPr>
          <p:cNvPr id="90" name="Google Shape;90;p8"/>
          <p:cNvSpPr txBox="1">
            <a:spLocks noGrp="1"/>
          </p:cNvSpPr>
          <p:nvPr>
            <p:ph type="body" idx="1"/>
          </p:nvPr>
        </p:nvSpPr>
        <p:spPr>
          <a:xfrm>
            <a:off x="612650" y="1600200"/>
            <a:ext cx="8153400" cy="4748400"/>
          </a:xfrm>
          <a:prstGeom prst="rect">
            <a:avLst/>
          </a:prstGeom>
          <a:noFill/>
          <a:ln>
            <a:noFill/>
          </a:ln>
        </p:spPr>
        <p:txBody>
          <a:bodyPr spcFirstLastPara="1" wrap="square" lIns="91425" tIns="45700" rIns="91425" bIns="45700" anchor="t" anchorCtr="0">
            <a:noAutofit/>
          </a:bodyPr>
          <a:lstStyle/>
          <a:p>
            <a:pPr marL="238125" lvl="0" indent="-225425" algn="just" rtl="0">
              <a:lnSpc>
                <a:spcPct val="115000"/>
              </a:lnSpc>
              <a:spcBef>
                <a:spcPts val="0"/>
              </a:spcBef>
              <a:spcAft>
                <a:spcPts val="0"/>
              </a:spcAft>
              <a:buSzPts val="1240"/>
              <a:buChar char="●"/>
            </a:pPr>
            <a:r>
              <a:rPr lang="en-US" sz="2200"/>
              <a:t>A rational agent does “the right thing”</a:t>
            </a:r>
            <a:endParaRPr sz="2200"/>
          </a:p>
          <a:p>
            <a:pPr marL="457200" lvl="0" indent="-368300" algn="just" rtl="0">
              <a:lnSpc>
                <a:spcPct val="115000"/>
              </a:lnSpc>
              <a:spcBef>
                <a:spcPts val="0"/>
              </a:spcBef>
              <a:spcAft>
                <a:spcPts val="0"/>
              </a:spcAft>
              <a:buSzPts val="2200"/>
              <a:buChar char="●"/>
            </a:pPr>
            <a:r>
              <a:rPr lang="en-US" sz="2200"/>
              <a:t>The action that leads to the best outcome under the given circumstances.</a:t>
            </a:r>
            <a:endParaRPr sz="2200"/>
          </a:p>
          <a:p>
            <a:pPr marL="238125" lvl="0" indent="-225425" algn="just" rtl="0">
              <a:lnSpc>
                <a:spcPct val="115000"/>
              </a:lnSpc>
              <a:spcBef>
                <a:spcPts val="525"/>
              </a:spcBef>
              <a:spcAft>
                <a:spcPts val="0"/>
              </a:spcAft>
              <a:buSzPts val="1240"/>
              <a:buChar char="●"/>
            </a:pPr>
            <a:r>
              <a:rPr lang="en-US" sz="2200"/>
              <a:t>An agent function maps percept sequences to actions</a:t>
            </a:r>
            <a:endParaRPr sz="2200"/>
          </a:p>
          <a:p>
            <a:pPr marL="479425" lvl="1" indent="-192088" algn="just" rtl="0">
              <a:lnSpc>
                <a:spcPct val="115000"/>
              </a:lnSpc>
              <a:spcBef>
                <a:spcPts val="413"/>
              </a:spcBef>
              <a:spcAft>
                <a:spcPts val="0"/>
              </a:spcAft>
              <a:buSzPts val="1480"/>
              <a:buChar char="○"/>
            </a:pPr>
            <a:r>
              <a:rPr lang="en-US" sz="2200"/>
              <a:t>Abstract mathematical description.</a:t>
            </a:r>
            <a:endParaRPr sz="2200"/>
          </a:p>
          <a:p>
            <a:pPr marL="238125" lvl="0" indent="-225425" algn="just" rtl="0">
              <a:lnSpc>
                <a:spcPct val="115000"/>
              </a:lnSpc>
              <a:spcBef>
                <a:spcPts val="525"/>
              </a:spcBef>
              <a:spcAft>
                <a:spcPts val="0"/>
              </a:spcAft>
              <a:buSzPts val="1240"/>
              <a:buChar char="●"/>
            </a:pPr>
            <a:r>
              <a:rPr lang="en-US" sz="2200"/>
              <a:t>An agent program is a concrete implementation of the respective function</a:t>
            </a:r>
            <a:endParaRPr sz="2200"/>
          </a:p>
          <a:p>
            <a:pPr marL="479425" lvl="1" indent="-192088" algn="just" rtl="0">
              <a:lnSpc>
                <a:spcPct val="115000"/>
              </a:lnSpc>
              <a:spcBef>
                <a:spcPts val="413"/>
              </a:spcBef>
              <a:spcAft>
                <a:spcPts val="0"/>
              </a:spcAft>
              <a:buSzPts val="1480"/>
              <a:buChar char="○"/>
            </a:pPr>
            <a:r>
              <a:rPr lang="en-US" sz="2200"/>
              <a:t>It runs on a specific agent architecture (“platform”)</a:t>
            </a:r>
            <a:endParaRPr sz="2200"/>
          </a:p>
          <a:p>
            <a:pPr marL="238125" lvl="0" indent="-225425" algn="just" rtl="0">
              <a:lnSpc>
                <a:spcPct val="115000"/>
              </a:lnSpc>
              <a:spcBef>
                <a:spcPts val="525"/>
              </a:spcBef>
              <a:spcAft>
                <a:spcPts val="0"/>
              </a:spcAft>
              <a:buSzPts val="1240"/>
              <a:buChar char="●"/>
            </a:pPr>
            <a:r>
              <a:rPr lang="en-US" sz="2200"/>
              <a:t>Problems:</a:t>
            </a:r>
            <a:endParaRPr sz="2200"/>
          </a:p>
          <a:p>
            <a:pPr marL="479425" lvl="1" indent="-192088" algn="just" rtl="0">
              <a:lnSpc>
                <a:spcPct val="115000"/>
              </a:lnSpc>
              <a:spcBef>
                <a:spcPts val="413"/>
              </a:spcBef>
              <a:spcAft>
                <a:spcPts val="0"/>
              </a:spcAft>
              <a:buSzPts val="1480"/>
              <a:buChar char="○"/>
            </a:pPr>
            <a:r>
              <a:rPr lang="en-US" sz="2200"/>
              <a:t>What is “ the right thing”</a:t>
            </a:r>
            <a:endParaRPr sz="2200"/>
          </a:p>
          <a:p>
            <a:pPr marL="479425" lvl="1" indent="-192088" algn="just" rtl="0">
              <a:lnSpc>
                <a:spcPct val="115000"/>
              </a:lnSpc>
              <a:spcBef>
                <a:spcPts val="413"/>
              </a:spcBef>
              <a:spcAft>
                <a:spcPts val="0"/>
              </a:spcAft>
              <a:buSzPts val="1480"/>
              <a:buChar char="○"/>
            </a:pPr>
            <a:r>
              <a:rPr lang="en-US" sz="2200"/>
              <a:t>How do you measure the “best outcome”</a:t>
            </a:r>
            <a:endParaRPr sz="2200"/>
          </a:p>
        </p:txBody>
      </p:sp>
      <p:sp>
        <p:nvSpPr>
          <p:cNvPr id="91" name="Google Shape;91;p8"/>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8</a:t>
            </a:fld>
            <a:endParaRPr sz="1200" b="1">
              <a:solidFill>
                <a:schemeClr val="dk2"/>
              </a:solidFill>
              <a:latin typeface="Times New Roman"/>
              <a:ea typeface="Times New Roman"/>
              <a:cs typeface="Times New Roman"/>
              <a:sym typeface="Times New Roman"/>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30517D"/>
                </a:solidFill>
              </a:rPr>
              <a:t>Performance of Agents</a:t>
            </a:r>
            <a:endParaRPr/>
          </a:p>
        </p:txBody>
      </p:sp>
      <p:sp>
        <p:nvSpPr>
          <p:cNvPr id="97" name="Google Shape;97;p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lvl="0" indent="-238125" algn="just" rtl="0">
              <a:lnSpc>
                <a:spcPct val="100000"/>
              </a:lnSpc>
              <a:spcBef>
                <a:spcPts val="0"/>
              </a:spcBef>
              <a:spcAft>
                <a:spcPts val="0"/>
              </a:spcAft>
              <a:buSzPts val="1680"/>
              <a:buChar char="◻"/>
            </a:pPr>
            <a:r>
              <a:rPr lang="en-US" sz="2800"/>
              <a:t>Criteria for measuring the outcome and the expenses of the agent.</a:t>
            </a:r>
            <a:endParaRPr/>
          </a:p>
          <a:p>
            <a:pPr marL="0" lvl="0" indent="0" algn="just" rtl="0">
              <a:lnSpc>
                <a:spcPct val="100000"/>
              </a:lnSpc>
              <a:spcBef>
                <a:spcPts val="525"/>
              </a:spcBef>
              <a:spcAft>
                <a:spcPts val="0"/>
              </a:spcAft>
              <a:buSzPts val="1680"/>
              <a:buNone/>
            </a:pPr>
            <a:endParaRPr sz="2800"/>
          </a:p>
          <a:p>
            <a:pPr marL="457200" lvl="0" indent="-381000" algn="just" rtl="0">
              <a:lnSpc>
                <a:spcPct val="100000"/>
              </a:lnSpc>
              <a:spcBef>
                <a:spcPts val="413"/>
              </a:spcBef>
              <a:spcAft>
                <a:spcPts val="0"/>
              </a:spcAft>
              <a:buSzPts val="2400"/>
              <a:buChar char="●"/>
            </a:pPr>
            <a:r>
              <a:rPr lang="en-US" sz="2400"/>
              <a:t>Often subjective, but should be objective</a:t>
            </a:r>
            <a:endParaRPr/>
          </a:p>
          <a:p>
            <a:pPr marL="457200" lvl="0" indent="-381000" algn="just" rtl="0">
              <a:lnSpc>
                <a:spcPct val="100000"/>
              </a:lnSpc>
              <a:spcBef>
                <a:spcPts val="0"/>
              </a:spcBef>
              <a:spcAft>
                <a:spcPts val="0"/>
              </a:spcAft>
              <a:buSzPts val="2400"/>
              <a:buChar char="●"/>
            </a:pPr>
            <a:r>
              <a:rPr lang="en-US" sz="2400"/>
              <a:t>Task dependent</a:t>
            </a:r>
            <a:endParaRPr/>
          </a:p>
          <a:p>
            <a:pPr marL="457200" lvl="0" indent="-381000" algn="just" rtl="0">
              <a:lnSpc>
                <a:spcPct val="100000"/>
              </a:lnSpc>
              <a:spcBef>
                <a:spcPts val="0"/>
              </a:spcBef>
              <a:spcAft>
                <a:spcPts val="0"/>
              </a:spcAft>
              <a:buSzPts val="2400"/>
              <a:buChar char="●"/>
            </a:pPr>
            <a:r>
              <a:rPr lang="en-US" sz="2400"/>
              <a:t>Time may be important</a:t>
            </a:r>
            <a:endParaRPr/>
          </a:p>
        </p:txBody>
      </p:sp>
      <p:sp>
        <p:nvSpPr>
          <p:cNvPr id="98" name="Google Shape;98;p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9D0CBA4E-1590-41AB-B087-121A2497382A}" type="datetime1">
              <a:rPr lang="en-US" smtClean="0"/>
              <a:t>1/11/2024</a:t>
            </a:fld>
            <a:endParaRPr/>
          </a:p>
        </p:txBody>
      </p:sp>
      <p:sp>
        <p:nvSpPr>
          <p:cNvPr id="99" name="Google Shape;99;p9"/>
          <p:cNvSpPr txBox="1">
            <a:spLocks noGrp="1"/>
          </p:cNvSpPr>
          <p:nvPr>
            <p:ph type="ftr" idx="11"/>
          </p:nvPr>
        </p:nvSpPr>
        <p:spPr>
          <a:xfrm>
            <a:off x="5555075" y="6348625"/>
            <a:ext cx="206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AI/ DS JAGLI</a:t>
            </a:r>
            <a:endParaRPr/>
          </a:p>
        </p:txBody>
      </p:sp>
      <p:sp>
        <p:nvSpPr>
          <p:cNvPr id="100" name="Google Shape;100;p9"/>
          <p:cNvSpPr txBox="1">
            <a:spLocks noGrp="1"/>
          </p:cNvSpPr>
          <p:nvPr>
            <p:ph type="sldNum" idx="12"/>
          </p:nvPr>
        </p:nvSpPr>
        <p:spPr>
          <a:xfrm>
            <a:off x="0" y="1271588"/>
            <a:ext cx="533400" cy="24447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100000"/>
              </a:lnSpc>
              <a:spcBef>
                <a:spcPts val="0"/>
              </a:spcBef>
              <a:spcAft>
                <a:spcPts val="0"/>
              </a:spcAft>
              <a:buSzPts val="1200"/>
              <a:buNone/>
            </a:pPr>
            <a:fld id="{00000000-1234-1234-1234-123412341234}" type="slidenum">
              <a:rPr lang="en-US" sz="1200" b="1">
                <a:solidFill>
                  <a:schemeClr val="dk2"/>
                </a:solidFill>
                <a:latin typeface="Times New Roman"/>
                <a:ea typeface="Times New Roman"/>
                <a:cs typeface="Times New Roman"/>
                <a:sym typeface="Times New Roman"/>
              </a:rPr>
              <a:t>9</a:t>
            </a:fld>
            <a:endParaRPr sz="1200" b="1">
              <a:solidFill>
                <a:schemeClr val="dk2"/>
              </a:solidFill>
              <a:latin typeface="Times New Roman"/>
              <a:ea typeface="Times New Roman"/>
              <a:cs typeface="Times New Roman"/>
              <a:sym typeface="Times New Roman"/>
            </a:endParaRPr>
          </a:p>
        </p:txBody>
      </p:sp>
    </p:spTree>
  </p:cSld>
  <p:clrMapOvr>
    <a:masterClrMapping/>
  </p:clrMapOvr>
  <p:transition>
    <p:fade/>
  </p:transition>
</p:sld>
</file>

<file path=ppt/theme/theme1.xml><?xml version="1.0" encoding="utf-8"?>
<a:theme xmlns:a="http://schemas.openxmlformats.org/drawingml/2006/main" name="1_Student presentation">
  <a:themeElements>
    <a:clrScheme name="Custom 23">
      <a:dk1>
        <a:srgbClr val="44546A"/>
      </a:dk1>
      <a:lt1>
        <a:srgbClr val="44546A"/>
      </a:lt1>
      <a:dk2>
        <a:srgbClr val="44546A"/>
      </a:dk2>
      <a:lt2>
        <a:srgbClr val="000000"/>
      </a:lt2>
      <a:accent1>
        <a:srgbClr val="5B9BD5"/>
      </a:accent1>
      <a:accent2>
        <a:srgbClr val="ED7D31"/>
      </a:accent2>
      <a:accent3>
        <a:srgbClr val="2F75FF"/>
      </a:accent3>
      <a:accent4>
        <a:srgbClr val="6F3B55"/>
      </a:accent4>
      <a:accent5>
        <a:srgbClr val="4472C4"/>
      </a:accent5>
      <a:accent6>
        <a:srgbClr val="002060"/>
      </a:accent6>
      <a:hlink>
        <a:srgbClr val="0563C1"/>
      </a:hlink>
      <a:folHlink>
        <a:srgbClr val="6F3B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2900</Words>
  <Application>Microsoft Office PowerPoint</Application>
  <PresentationFormat>On-screen Show (4:3)</PresentationFormat>
  <Paragraphs>714</Paragraphs>
  <Slides>60</Slides>
  <Notes>60</Notes>
  <HiddenSlides>11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Times New Roman</vt:lpstr>
      <vt:lpstr>Merriweather</vt:lpstr>
      <vt:lpstr>Arial Rounded</vt:lpstr>
      <vt:lpstr>Arial</vt:lpstr>
      <vt:lpstr>Courier New</vt:lpstr>
      <vt:lpstr>Twentieth Century</vt:lpstr>
      <vt:lpstr>Noto Sans Symbols</vt:lpstr>
      <vt:lpstr>Times</vt:lpstr>
      <vt:lpstr>Calibri</vt:lpstr>
      <vt:lpstr>1_Student presentation</vt:lpstr>
      <vt:lpstr>INTELLIGENT AGENTS </vt:lpstr>
      <vt:lpstr>Motivation</vt:lpstr>
      <vt:lpstr>What is  AGENT ?</vt:lpstr>
      <vt:lpstr>What is a Agent?</vt:lpstr>
      <vt:lpstr>Intelligent Agent</vt:lpstr>
      <vt:lpstr>Examples of Agents</vt:lpstr>
      <vt:lpstr>Agents and Environments</vt:lpstr>
      <vt:lpstr>Agents and Their Actions</vt:lpstr>
      <vt:lpstr>Performance of Agents</vt:lpstr>
      <vt:lpstr>Performance Evaluation Examples</vt:lpstr>
      <vt:lpstr>Rational Agent</vt:lpstr>
      <vt:lpstr>Rational Agent Considerations</vt:lpstr>
      <vt:lpstr>Omniscience</vt:lpstr>
      <vt:lpstr>Environments</vt:lpstr>
      <vt:lpstr>Environments – Observable vs Non Observable.</vt:lpstr>
      <vt:lpstr>Environments – Deterministic vs. non-Deterministic</vt:lpstr>
      <vt:lpstr>Environments - Episodic vs. non-Episodic</vt:lpstr>
      <vt:lpstr>Environments - Static vs. Dynamic</vt:lpstr>
      <vt:lpstr>Environments – Discrete vs. continuous</vt:lpstr>
      <vt:lpstr>Environment Examples</vt:lpstr>
      <vt:lpstr>Examples of different environments</vt:lpstr>
      <vt:lpstr>Examples of different environments</vt:lpstr>
      <vt:lpstr>Environment Programs</vt:lpstr>
      <vt:lpstr>From Percepts to Actions</vt:lpstr>
      <vt:lpstr>Agent or Program</vt:lpstr>
      <vt:lpstr>Structure of Intelligent Agents</vt:lpstr>
      <vt:lpstr>Software Agents</vt:lpstr>
      <vt:lpstr>PEAS description of task environments</vt:lpstr>
      <vt:lpstr>Exercise: VacBot Peas Description</vt:lpstr>
      <vt:lpstr>PEAS description template</vt:lpstr>
      <vt:lpstr>PAGE Description</vt:lpstr>
      <vt:lpstr>VacBot PEAS Description</vt:lpstr>
      <vt:lpstr>VacBot PAGE Description</vt:lpstr>
      <vt:lpstr>SearchBot PEAS Description</vt:lpstr>
      <vt:lpstr>StudentBot PEAS Description</vt:lpstr>
      <vt:lpstr>StudentBot PAGE Description</vt:lpstr>
      <vt:lpstr>Agent: Part-sorting robot</vt:lpstr>
      <vt:lpstr>Agent: Spam filter</vt:lpstr>
      <vt:lpstr>Agent Programs</vt:lpstr>
      <vt:lpstr>Skeleton Agent Program</vt:lpstr>
      <vt:lpstr>Agent Program Types</vt:lpstr>
      <vt:lpstr>Simple Reflex Agent</vt:lpstr>
      <vt:lpstr>Reflex Agent Diagram</vt:lpstr>
      <vt:lpstr>Reflex Agent Program</vt:lpstr>
      <vt:lpstr>Model-Based Reflex Agent</vt:lpstr>
      <vt:lpstr>Model-Based Reflex Agent  Diagram</vt:lpstr>
      <vt:lpstr>Model-Based Reflex Agent Program</vt:lpstr>
      <vt:lpstr>Goal-Based Agent</vt:lpstr>
      <vt:lpstr>Goal-Based Agent Diagram</vt:lpstr>
      <vt:lpstr>Utility-Based Agent</vt:lpstr>
      <vt:lpstr>Utility-Based Agent Diagram</vt:lpstr>
      <vt:lpstr>Learning Agent</vt:lpstr>
      <vt:lpstr>Learning Agent Diagram</vt:lpstr>
      <vt:lpstr>Summary: Simple Reflex agents</vt:lpstr>
      <vt:lpstr>Summary: Model-based Reflex agents</vt:lpstr>
      <vt:lpstr>Summary: Goal-based Reflex agents</vt:lpstr>
      <vt:lpstr>Summary: Utility-based Reflex agents</vt:lpstr>
      <vt:lpstr>Summary: Learning agents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User</dc:creator>
  <cp:lastModifiedBy>Microsoft account</cp:lastModifiedBy>
  <cp:revision>4</cp:revision>
  <dcterms:created xsi:type="dcterms:W3CDTF">2019-01-15T07:55:31Z</dcterms:created>
  <dcterms:modified xsi:type="dcterms:W3CDTF">2024-01-11T05:25:51Z</dcterms:modified>
</cp:coreProperties>
</file>