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8" roundtripDataSignature="AMtx7mi6h932xfbQwR3hxzX3lyH/Vb4I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AB6D8C-B8D7-4219-AAC3-31D5C3609E4B}">
  <a:tblStyle styleId="{6CAB6D8C-B8D7-4219-AAC3-31D5C3609E4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0" Type="http://schemas.openxmlformats.org/officeDocument/2006/relationships/hyperlink" Target="mailto:kisei.tanaka@noaa.gov" TargetMode="External"/><Relationship Id="rId9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0" y="0"/>
            <a:ext cx="9144000" cy="400200"/>
          </a:xfrm>
          <a:prstGeom prst="rect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Environmental Data Summary (EDS): </a:t>
            </a: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tool to enhance </a:t>
            </a:r>
            <a:r>
              <a:rPr b="0" i="1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situ</a:t>
            </a: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data with temporally summarized external variables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5" name="Google Shape;55;p1"/>
          <p:cNvGraphicFramePr/>
          <p:nvPr/>
        </p:nvGraphicFramePr>
        <p:xfrm>
          <a:off x="231075" y="1008438"/>
          <a:ext cx="3000000" cy="3000000"/>
        </p:xfrm>
        <a:graphic>
          <a:graphicData uri="http://schemas.openxmlformats.org/drawingml/2006/table">
            <a:tbl>
              <a:tblPr bandRow="1" firstRow="1">
                <a:solidFill>
                  <a:srgbClr val="FFFFFF">
                    <a:alpha val="89411"/>
                  </a:srgbClr>
                </a:solidFill>
                <a:tableStyleId>{6CAB6D8C-B8D7-4219-AAC3-31D5C3609E4B}</a:tableStyleId>
              </a:tblPr>
              <a:tblGrid>
                <a:gridCol w="352350"/>
                <a:gridCol w="462325"/>
                <a:gridCol w="472600"/>
                <a:gridCol w="735450"/>
                <a:gridCol w="495925"/>
                <a:gridCol w="495925"/>
                <a:gridCol w="495925"/>
                <a:gridCol w="633100"/>
                <a:gridCol w="489575"/>
                <a:gridCol w="514350"/>
              </a:tblGrid>
              <a:tr h="35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sng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Site</a:t>
                      </a:r>
                      <a:endParaRPr b="1" sz="900" u="sng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sng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</a:t>
                      </a:r>
                      <a:endParaRPr b="1" sz="900" u="sng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sng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Lon</a:t>
                      </a:r>
                      <a:endParaRPr b="1" sz="900" u="sng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sng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</a:t>
                      </a:r>
                      <a:endParaRPr b="1" sz="900" u="sng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sng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Fish/m²</a:t>
                      </a:r>
                      <a:endParaRPr b="1" sz="900" u="sng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sng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Weekly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sng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 SST</a:t>
                      </a:r>
                      <a:endParaRPr b="1" sz="900" u="sng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sng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Monthly </a:t>
                      </a:r>
                      <a:endParaRPr b="1" sz="900" u="sng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sng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Chl-a SD</a:t>
                      </a:r>
                      <a:endParaRPr b="1" sz="900" u="sng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sng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 years Precip range</a:t>
                      </a:r>
                      <a:endParaRPr b="1" sz="900" u="sng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sng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Pop </a:t>
                      </a:r>
                      <a:endParaRPr b="1" sz="900" u="sng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sng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Density</a:t>
                      </a:r>
                      <a:endParaRPr b="1" sz="900" u="sng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sng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Effluent</a:t>
                      </a:r>
                      <a:endParaRPr b="1" sz="900" u="sng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</a:tr>
              <a:tr h="9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18.56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-154.84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15-Aug-22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3.2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24.61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25.5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432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3.2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19.55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-154.85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4-Jun-22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5.5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28.61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6.2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19.48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-154.75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17-Mar-22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24.75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4.3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345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7.4</a:t>
                      </a:r>
                      <a:endParaRPr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/>
                </a:tc>
              </a:tr>
            </a:tbl>
          </a:graphicData>
        </a:graphic>
      </p:graphicFrame>
      <p:sp>
        <p:nvSpPr>
          <p:cNvPr id="56" name="Google Shape;56;p1"/>
          <p:cNvSpPr txBox="1"/>
          <p:nvPr/>
        </p:nvSpPr>
        <p:spPr>
          <a:xfrm>
            <a:off x="3109704" y="591453"/>
            <a:ext cx="2040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Example EDS outputs </a:t>
            </a:r>
            <a:endParaRPr b="1" i="0" sz="1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/>
          <p:nvPr/>
        </p:nvSpPr>
        <p:spPr>
          <a:xfrm rot="-5400000">
            <a:off x="1513044" y="-184983"/>
            <a:ext cx="137100" cy="2195400"/>
          </a:xfrm>
          <a:prstGeom prst="rightBrace">
            <a:avLst>
              <a:gd fmla="val 8333" name="adj1"/>
              <a:gd fmla="val 5050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1029732" y="571301"/>
            <a:ext cx="110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Survey data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/>
          <p:nvPr/>
        </p:nvSpPr>
        <p:spPr>
          <a:xfrm rot="-5400000">
            <a:off x="4004019" y="-176437"/>
            <a:ext cx="128700" cy="2164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alTgYKjn4VRKh453CjJ61RphFgnVGaBGPQr4TN3b4Tj94i__9NXzgt2mzjPUItRSC9eYShVRtX3Mpms9rJsRiJEishLFTpJTcy_FHaLj8VA6aea8nMM7_diic9xnQu7W4lG_ceR03h5UpGfZDj_yBp9T_rvMCzPPaVVR9hKNdh-fS3kJFVGh72x-17fnfFzzNMKwBg" id="60" name="Google Shape;60;p1"/>
          <p:cNvPicPr preferRelativeResize="0"/>
          <p:nvPr/>
        </p:nvPicPr>
        <p:blipFill rotWithShape="1">
          <a:blip r:embed="rId4">
            <a:alphaModFix/>
          </a:blip>
          <a:srcRect b="8666" l="47358" r="1243" t="8302"/>
          <a:stretch/>
        </p:blipFill>
        <p:spPr>
          <a:xfrm>
            <a:off x="841361" y="2863895"/>
            <a:ext cx="1559747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55596" y="2868732"/>
            <a:ext cx="1315778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27952" y="1155881"/>
            <a:ext cx="892225" cy="87142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What is the Economic Impact of Copernicus Programme?" id="63" name="Google Shape;63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50046" y="1155882"/>
            <a:ext cx="1648395" cy="872748"/>
          </a:xfrm>
          <a:prstGeom prst="rect">
            <a:avLst/>
          </a:prstGeom>
          <a:solidFill>
            <a:srgbClr val="FFFFFF">
              <a:alpha val="89411"/>
            </a:srgbClr>
          </a:solidFill>
          <a:ln>
            <a:noFill/>
          </a:ln>
        </p:spPr>
      </p:pic>
      <p:sp>
        <p:nvSpPr>
          <p:cNvPr id="64" name="Google Shape;64;p1"/>
          <p:cNvSpPr txBox="1"/>
          <p:nvPr/>
        </p:nvSpPr>
        <p:spPr>
          <a:xfrm>
            <a:off x="6003332" y="792672"/>
            <a:ext cx="2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Gridded open-source datasets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4.googleusercontent.com/B8Fy4NOCkv8w-s8rhVHeBKFiRdGVEzNR3fXfXNY3SwlwKwz07WZf7oQLJB1mDf7kODxoynPzd_i3xApPpQMuQqqTYr2xh_MJAYisn7LPdv5s1QJVaZBM9Gs_XNcyTqXQUsqO2viKVRwwFPYBzhZZ9z-paiqWB-K2iV1NRniqEaw6YhevgzdNjFSp7uV_oMupESmkKA" id="65" name="Google Shape;65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39873" y="4121114"/>
            <a:ext cx="568723" cy="22103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"/>
          <p:cNvSpPr txBox="1"/>
          <p:nvPr/>
        </p:nvSpPr>
        <p:spPr>
          <a:xfrm>
            <a:off x="2741449" y="4629950"/>
            <a:ext cx="117692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Couch et al. 2023</a:t>
            </a:r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1315857" y="4625785"/>
            <a:ext cx="118173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Tanaka et al. 2022</a:t>
            </a:r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2294577" y="2421088"/>
            <a:ext cx="50016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EDS integrated into 30+ projects (install_github('krtanaka/eds')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-60811" y="3355016"/>
            <a:ext cx="902172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Quantified species-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environment relationships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"/>
          <p:cNvPicPr preferRelativeResize="0"/>
          <p:nvPr/>
        </p:nvPicPr>
        <p:blipFill rotWithShape="1">
          <a:blip r:embed="rId9">
            <a:alphaModFix/>
          </a:blip>
          <a:srcRect b="25187" l="0" r="943" t="19063"/>
          <a:stretch/>
        </p:blipFill>
        <p:spPr>
          <a:xfrm>
            <a:off x="4795422" y="2858500"/>
            <a:ext cx="4265987" cy="196596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/>
          <p:nvPr/>
        </p:nvSpPr>
        <p:spPr>
          <a:xfrm>
            <a:off x="3803041" y="3355016"/>
            <a:ext cx="103339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Environmental factors shaping reef fish diversity?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8104863" y="4637777"/>
            <a:ext cx="1032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Tanaka et al. In Prep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3064933" y="4879701"/>
            <a:ext cx="6079067" cy="246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Presented by </a:t>
            </a:r>
            <a:r>
              <a:rPr i="0" lang="en" sz="10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kisei.tanaka@noaa.gov</a:t>
            </a:r>
            <a:r>
              <a:rPr i="0" lang="en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