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719" r:id="rId3"/>
    <p:sldId id="2218" r:id="rId4"/>
    <p:sldId id="2221" r:id="rId5"/>
    <p:sldId id="2224" r:id="rId6"/>
    <p:sldId id="2230" r:id="rId7"/>
    <p:sldId id="2234" r:id="rId8"/>
    <p:sldId id="2227" r:id="rId9"/>
    <p:sldId id="2220" r:id="rId10"/>
    <p:sldId id="2238" r:id="rId11"/>
    <p:sldId id="838" r:id="rId12"/>
  </p:sldIdLst>
  <p:sldSz cx="11518900" cy="6480175"/>
  <p:notesSz cx="6742430" cy="901065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5930" lvl="1" indent="127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3130" lvl="2" indent="127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0330" lvl="3" indent="127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7530" lvl="4" indent="127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127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127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127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127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2B166E"/>
    <a:srgbClr val="BADEE9"/>
    <a:srgbClr val="F6797C"/>
    <a:srgbClr val="FFFF00"/>
    <a:srgbClr val="E9F4FB"/>
    <a:srgbClr val="B1D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60"/>
    <p:restoredTop sz="94424"/>
  </p:normalViewPr>
  <p:slideViewPr>
    <p:cSldViewPr snapToObjects="1" showGuides="1">
      <p:cViewPr varScale="1">
        <p:scale>
          <a:sx n="117" d="100"/>
          <a:sy n="117" d="100"/>
        </p:scale>
        <p:origin x="-570" y="-96"/>
      </p:cViewPr>
      <p:guideLst>
        <p:guide orient="horz" pos="2179"/>
        <p:guide pos="36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18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18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180" noProof="1"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18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558213"/>
            <a:ext cx="2921000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18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18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9525" y="8558213"/>
            <a:ext cx="2921000" cy="4524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en-US" sz="11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1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492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14" tIns="45007" rIns="90014" bIns="45007"/>
          <a:lstStyle>
            <a:lvl1pPr defTabSz="900430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00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19413" cy="4492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14" tIns="45007" rIns="90014" bIns="45007"/>
          <a:lstStyle>
            <a:lvl1pPr algn="r" defTabSz="900430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00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Rectangle 4"/>
          <p:cNvSpPr>
            <a:spLocks noGrp="1"/>
          </p:cNvSpPr>
          <p:nvPr>
            <p:ph type="sldImg"/>
          </p:nvPr>
        </p:nvSpPr>
        <p:spPr>
          <a:xfrm>
            <a:off x="366713" y="674688"/>
            <a:ext cx="6007100" cy="33797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73100" y="4279900"/>
            <a:ext cx="5392738" cy="405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014" tIns="45007" rIns="90014" bIns="45007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593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313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033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753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558213"/>
            <a:ext cx="2919413" cy="4508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14" tIns="45007" rIns="90014" bIns="45007" anchor="b"/>
          <a:lstStyle>
            <a:lvl1pPr defTabSz="900430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00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/>
          </p:cNvSpPr>
          <p:nvPr>
            <p:ph type="sldNum" sz="quarter" idx="5"/>
          </p:nvPr>
        </p:nvSpPr>
        <p:spPr>
          <a:xfrm>
            <a:off x="3819525" y="8558213"/>
            <a:ext cx="2919413" cy="450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014" tIns="45007" rIns="90014" bIns="45007" numCol="1" anchor="b" anchorCtr="0" compatLnSpc="1"/>
          <a:p>
            <a:pPr lvl="0" algn="r" defTabSz="900430" eaLnBrk="1" fontAlgn="base" hangingPunct="1"/>
            <a:fld id="{9A0DB2DC-4C9A-4742-B13C-FB6460FD3503}" type="slidenum">
              <a:rPr lang="en-US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593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313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33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53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062" y="1060527"/>
            <a:ext cx="8640375" cy="2256056"/>
          </a:xfrm>
        </p:spPr>
        <p:txBody>
          <a:bodyPr anchor="b"/>
          <a:lstStyle>
            <a:lvl1pPr algn="ctr">
              <a:defRPr sz="4255"/>
            </a:lvl1pPr>
          </a:lstStyle>
          <a:p>
            <a:pPr fontAlgn="base"/>
            <a:r>
              <a:rPr lang="zh-CN" altLang="en-US" sz="42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062" y="3403586"/>
            <a:ext cx="8640375" cy="1564539"/>
          </a:xfrm>
        </p:spPr>
        <p:txBody>
          <a:bodyPr/>
          <a:lstStyle>
            <a:lvl1pPr marL="0" indent="0" algn="ctr">
              <a:buNone/>
              <a:defRPr sz="1705"/>
            </a:lvl1pPr>
            <a:lvl2pPr marL="323850" indent="0" algn="ctr">
              <a:buNone/>
              <a:defRPr sz="1420"/>
            </a:lvl2pPr>
            <a:lvl3pPr marL="648335" indent="0" algn="ctr">
              <a:buNone/>
              <a:defRPr sz="1275"/>
            </a:lvl3pPr>
            <a:lvl4pPr marL="972185" indent="0" algn="ctr">
              <a:buNone/>
              <a:defRPr sz="1135"/>
            </a:lvl4pPr>
            <a:lvl5pPr marL="1296670" indent="0" algn="ctr">
              <a:buNone/>
              <a:defRPr sz="1135"/>
            </a:lvl5pPr>
            <a:lvl6pPr marL="1620520" indent="0" algn="ctr">
              <a:buNone/>
              <a:defRPr sz="1135"/>
            </a:lvl6pPr>
            <a:lvl7pPr marL="1944370" indent="0" algn="ctr">
              <a:buNone/>
              <a:defRPr sz="1135"/>
            </a:lvl7pPr>
            <a:lvl8pPr marL="2268220" indent="0" algn="ctr">
              <a:buNone/>
              <a:defRPr sz="1135"/>
            </a:lvl8pPr>
            <a:lvl9pPr marL="2592070" indent="0" algn="ctr">
              <a:buNone/>
              <a:defRPr sz="1135"/>
            </a:lvl9pPr>
          </a:lstStyle>
          <a:p>
            <a:pPr fontAlgn="base"/>
            <a:r>
              <a:rPr lang="zh-CN" altLang="en-US" sz="170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Rectangle 5"/>
          <p:cNvSpPr>
            <a:spLocks noGrp="1"/>
          </p:cNvSpPr>
          <p:nvPr>
            <p:ph type="ftr" sz="quarter" idx="3"/>
          </p:nvPr>
        </p:nvSpPr>
        <p:spPr>
          <a:xfrm>
            <a:off x="4392613" y="6164263"/>
            <a:ext cx="3071813" cy="3159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387" tIns="45693" rIns="91387" bIns="45693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i="0" kern="1200" cap="none" spc="0" normalizeH="0" baseline="0" noProof="1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4"/>
          </p:nvPr>
        </p:nvSpPr>
        <p:spPr>
          <a:xfrm>
            <a:off x="8831263" y="6176963"/>
            <a:ext cx="2689225" cy="3032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87" tIns="45693" rIns="91387" bIns="45693" numCol="1" anchor="t" anchorCtr="0" compatLnSpc="1"/>
          <a:p>
            <a:pPr algn="r" eaLnBrk="1" fontAlgn="base" hangingPunct="1"/>
            <a:fld id="{9A0DB2DC-4C9A-4742-B13C-FB6460FD3503}" type="slidenum">
              <a:rPr lang="en-US" altLang="en-US" sz="1000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000" noProof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 flipV="1">
            <a:off x="0" y="733425"/>
            <a:ext cx="11534775" cy="76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CDEDFA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68529" tIns="34263" rIns="68529" bIns="3426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4392613" y="6164263"/>
            <a:ext cx="3071813" cy="3159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387" tIns="45693" rIns="91387" bIns="45693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i="0" kern="1200" cap="none" spc="0" normalizeH="0" baseline="0" noProof="1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8831263" y="6176963"/>
            <a:ext cx="2689225" cy="3032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87" tIns="45693" rIns="91387" bIns="45693" numCol="1" anchor="t" anchorCtr="0" compatLnSpc="1"/>
          <a:p>
            <a:pPr algn="r" eaLnBrk="1" fontAlgn="base" hangingPunct="1"/>
            <a:fld id="{9A0DB2DC-4C9A-4742-B13C-FB6460FD3503}" type="slidenum">
              <a:rPr lang="en-US" altLang="en-US" sz="1000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000" noProof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 flipV="1">
            <a:off x="-14287" y="1130300"/>
            <a:ext cx="11534775" cy="76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CDEDFA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68529" tIns="34263" rIns="68529" bIns="3426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580" y="142875"/>
            <a:ext cx="10367645" cy="972820"/>
          </a:xfrm>
        </p:spPr>
        <p:txBody>
          <a:bodyPr/>
          <a:lstStyle>
            <a:lvl1pPr>
              <a:defRPr sz="3600" b="1">
                <a:solidFill>
                  <a:srgbClr val="000000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580" y="1350010"/>
            <a:ext cx="10368280" cy="44608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4392613" y="6164263"/>
            <a:ext cx="3071813" cy="3159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387" tIns="45693" rIns="91387" bIns="45693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i="0" kern="1200" cap="none" spc="0" normalizeH="0" baseline="0" noProof="1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8831263" y="6176963"/>
            <a:ext cx="2689225" cy="3032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87" tIns="45693" rIns="91387" bIns="45693" numCol="1" anchor="t" anchorCtr="0" compatLnSpc="1"/>
          <a:p>
            <a:pPr algn="r" eaLnBrk="1" fontAlgn="base" hangingPunct="1"/>
            <a:fld id="{9A0DB2DC-4C9A-4742-B13C-FB6460FD3503}" type="slidenum">
              <a:rPr lang="en-US" altLang="en-US" sz="1000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000" noProof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 flipV="1">
            <a:off x="0" y="733425"/>
            <a:ext cx="11534775" cy="76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CDEDFA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68529" tIns="34263" rIns="68529" bIns="3426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4392613" y="6164263"/>
            <a:ext cx="3071813" cy="3159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387" tIns="45693" rIns="91387" bIns="45693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i="0" kern="1200" cap="none" spc="0" normalizeH="0" baseline="0" noProof="1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8831263" y="6176963"/>
            <a:ext cx="2689225" cy="3032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87" tIns="45693" rIns="91387" bIns="45693" numCol="1" anchor="t" anchorCtr="0" compatLnSpc="1"/>
          <a:p>
            <a:pPr algn="r" eaLnBrk="1" fontAlgn="base" hangingPunct="1"/>
            <a:fld id="{9A0DB2DC-4C9A-4742-B13C-FB6460FD3503}" type="slidenum">
              <a:rPr lang="en-US" altLang="en-US" sz="1000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000" noProof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 flipV="1">
            <a:off x="0" y="733425"/>
            <a:ext cx="11534775" cy="76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CDEDFA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68529" tIns="34263" rIns="68529" bIns="3426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84" y="850021"/>
            <a:ext cx="5080385" cy="495964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63932" y="850021"/>
            <a:ext cx="5080385" cy="495964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4392613" y="6164263"/>
            <a:ext cx="3071813" cy="3159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387" tIns="45693" rIns="91387" bIns="45693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i="0" kern="1200" cap="none" spc="0" normalizeH="0" baseline="0" noProof="1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8831263" y="6176963"/>
            <a:ext cx="2689225" cy="3032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87" tIns="45693" rIns="91387" bIns="45693" numCol="1" anchor="t" anchorCtr="0" compatLnSpc="1"/>
          <a:p>
            <a:pPr algn="r" eaLnBrk="1" fontAlgn="base" hangingPunct="1"/>
            <a:fld id="{9A0DB2DC-4C9A-4742-B13C-FB6460FD3503}" type="slidenum">
              <a:rPr lang="en-US" altLang="en-US" sz="1000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000" noProof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 flipV="1">
            <a:off x="0" y="947738"/>
            <a:ext cx="11534775" cy="76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CDEDFA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68529" tIns="34263" rIns="68529" bIns="3426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144145"/>
            <a:ext cx="9936480" cy="65913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410" y="1680456"/>
            <a:ext cx="4605151" cy="778519"/>
          </a:xfrm>
        </p:spPr>
        <p:txBody>
          <a:bodyPr anchor="ctr"/>
          <a:lstStyle>
            <a:lvl1pPr marL="0" indent="0">
              <a:buNone/>
              <a:defRPr sz="1985"/>
            </a:lvl1pPr>
            <a:lvl2pPr marL="323850" indent="0">
              <a:buNone/>
              <a:defRPr sz="1705"/>
            </a:lvl2pPr>
            <a:lvl3pPr marL="648335" indent="0">
              <a:buNone/>
              <a:defRPr sz="1420"/>
            </a:lvl3pPr>
            <a:lvl4pPr marL="972185" indent="0">
              <a:buNone/>
              <a:defRPr sz="1275"/>
            </a:lvl4pPr>
            <a:lvl5pPr marL="1296670" indent="0">
              <a:buNone/>
              <a:defRPr sz="1275"/>
            </a:lvl5pPr>
            <a:lvl6pPr marL="1620520" indent="0">
              <a:buNone/>
              <a:defRPr sz="1275"/>
            </a:lvl6pPr>
            <a:lvl7pPr marL="1944370" indent="0">
              <a:buNone/>
              <a:defRPr sz="1275"/>
            </a:lvl7pPr>
            <a:lvl8pPr marL="2268220" indent="0">
              <a:buNone/>
              <a:defRPr sz="1275"/>
            </a:lvl8pPr>
            <a:lvl9pPr marL="2592070" indent="0">
              <a:buNone/>
              <a:defRPr sz="1275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21410" y="2518532"/>
            <a:ext cx="4605151" cy="333011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12324" y="1680456"/>
            <a:ext cx="4627831" cy="778519"/>
          </a:xfrm>
        </p:spPr>
        <p:txBody>
          <a:bodyPr anchor="ctr"/>
          <a:lstStyle>
            <a:lvl1pPr marL="0" indent="0">
              <a:buNone/>
              <a:defRPr sz="1985"/>
            </a:lvl1pPr>
            <a:lvl2pPr marL="323850" indent="0">
              <a:buNone/>
              <a:defRPr sz="1705"/>
            </a:lvl2pPr>
            <a:lvl3pPr marL="648335" indent="0">
              <a:buNone/>
              <a:defRPr sz="1420"/>
            </a:lvl3pPr>
            <a:lvl4pPr marL="972185" indent="0">
              <a:buNone/>
              <a:defRPr sz="1275"/>
            </a:lvl4pPr>
            <a:lvl5pPr marL="1296670" indent="0">
              <a:buNone/>
              <a:defRPr sz="1275"/>
            </a:lvl5pPr>
            <a:lvl6pPr marL="1620520" indent="0">
              <a:buNone/>
              <a:defRPr sz="1275"/>
            </a:lvl6pPr>
            <a:lvl7pPr marL="1944370" indent="0">
              <a:buNone/>
              <a:defRPr sz="1275"/>
            </a:lvl7pPr>
            <a:lvl8pPr marL="2268220" indent="0">
              <a:buNone/>
              <a:defRPr sz="1275"/>
            </a:lvl8pPr>
            <a:lvl9pPr marL="2592070" indent="0">
              <a:buNone/>
              <a:defRPr sz="1275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12324" y="2518532"/>
            <a:ext cx="4627831" cy="333011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5"/>
          <p:cNvSpPr>
            <a:spLocks noGrp="1"/>
          </p:cNvSpPr>
          <p:nvPr>
            <p:ph type="ftr" sz="quarter" idx="13"/>
          </p:nvPr>
        </p:nvSpPr>
        <p:spPr>
          <a:xfrm>
            <a:off x="4392613" y="6164263"/>
            <a:ext cx="3071813" cy="3159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387" tIns="45693" rIns="91387" bIns="45693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i="0" kern="1200" cap="none" spc="0" normalizeH="0" baseline="0" noProof="1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4"/>
          </p:nvPr>
        </p:nvSpPr>
        <p:spPr>
          <a:xfrm>
            <a:off x="8831263" y="6176963"/>
            <a:ext cx="2689225" cy="3032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87" tIns="45693" rIns="91387" bIns="45693" numCol="1" anchor="t" anchorCtr="0" compatLnSpc="1"/>
          <a:p>
            <a:pPr algn="r" eaLnBrk="1" fontAlgn="base" hangingPunct="1"/>
            <a:fld id="{9A0DB2DC-4C9A-4742-B13C-FB6460FD3503}" type="slidenum">
              <a:rPr lang="en-US" altLang="en-US" sz="1000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000" noProof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1238250" y="246063"/>
            <a:ext cx="3186113" cy="185738"/>
          </a:xfrm>
        </p:spPr>
        <p:txBody>
          <a:bodyPr/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noProof="1"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天津市星际空间地理信息工程有限公司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392613" y="6164263"/>
            <a:ext cx="3071813" cy="3159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87" tIns="45693" rIns="91387" bIns="45693" numCol="1" anchor="t" anchorCtr="0" compatLnSpc="1"/>
          <a:p>
            <a:pPr fontAlgn="base">
              <a:buClr>
                <a:srgbClr val="000000"/>
              </a:buClr>
            </a:pPr>
            <a:r>
              <a:rPr lang="en-US" altLang="zh-CN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StarGIS</a:t>
            </a:r>
            <a:r>
              <a:rPr lang="en-US" altLang="zh-CN" sz="1200" i="1" noProof="1" dirty="0">
                <a:latin typeface="Verdana" panose="020B0604030504040204" pitchFamily="34" charset="0"/>
                <a:ea typeface="Arial" panose="020B0604020202020204" pitchFamily="34" charset="0"/>
                <a:cs typeface="+mn-ea"/>
              </a:rPr>
              <a:t> Software Corp. Ltd.</a:t>
            </a:r>
            <a:endParaRPr lang="en-US" altLang="zh-CN" sz="1200" i="1" noProof="1" dirty="0">
              <a:latin typeface="Verdana" panose="020B0604030504040204" pitchFamily="34" charset="0"/>
              <a:ea typeface="Arial" panose="020B0604020202020204" pitchFamily="34" charset="0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831263" y="6176963"/>
            <a:ext cx="2689225" cy="3032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87" tIns="45693" rIns="91387" bIns="45693" numCol="1" anchor="t" anchorCtr="0" compatLnSpc="1"/>
          <a:p>
            <a:pPr algn="r" eaLnBrk="1" fontAlgn="base" hangingPunct="1"/>
            <a:r>
              <a:rPr lang="en-US" altLang="en-US" sz="1400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</a:t>
            </a:r>
            <a:fld id="{9A0DB2DC-4C9A-4742-B13C-FB6460FD3503}" type="slidenum">
              <a:rPr lang="en-US" altLang="en-US" sz="900" b="1" noProof="1" dirty="0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r>
              <a:rPr lang="en-US" altLang="zh-CN" sz="900" b="1" noProof="1" dirty="0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 </a:t>
            </a:r>
            <a:endParaRPr lang="en-US" altLang="zh-CN" sz="900" b="1" noProof="1" dirty="0">
              <a:solidFill>
                <a:schemeClr val="hlink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 flipV="1">
            <a:off x="0" y="733425"/>
            <a:ext cx="11534775" cy="76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CDEDFA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68529" tIns="34263" rIns="68529" bIns="3426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3935413" y="6192838"/>
            <a:ext cx="3648075" cy="158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387" tIns="45693" rIns="91387" bIns="45693"/>
          <a:lstStyle>
            <a:lvl1pPr>
              <a:defRPr b="0">
                <a:latin typeface="Arial" panose="020B0604020202020204" pitchFamily="34" charset="0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i="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8256588" y="6192838"/>
            <a:ext cx="2686050" cy="1587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87" tIns="45693" rIns="91387" bIns="45693" numCol="1" anchor="t" anchorCtr="0" compatLnSpc="1"/>
          <a:p>
            <a:pPr eaLnBrk="1" fontAlgn="base" hangingPunct="1"/>
            <a:fld id="{9A0DB2DC-4C9A-4742-B13C-FB6460FD3503}" type="slidenum">
              <a:rPr lang="zh-CN" altLang="en-US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 flipV="1">
            <a:off x="0" y="733425"/>
            <a:ext cx="11534775" cy="76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CDEDFA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68529" tIns="34263" rIns="68529" bIns="3426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5"/>
          <p:cNvSpPr>
            <a:spLocks noGrp="1"/>
          </p:cNvSpPr>
          <p:nvPr>
            <p:ph type="ftr" sz="quarter" idx="3"/>
          </p:nvPr>
        </p:nvSpPr>
        <p:spPr>
          <a:xfrm>
            <a:off x="4391025" y="6164263"/>
            <a:ext cx="3073400" cy="3159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387" tIns="45693" rIns="91387" bIns="45693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i="0" kern="1200" cap="none" spc="0" normalizeH="0" baseline="0" noProof="1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4"/>
          </p:nvPr>
        </p:nvSpPr>
        <p:spPr>
          <a:xfrm>
            <a:off x="8829675" y="6176963"/>
            <a:ext cx="2689225" cy="3032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87" tIns="45693" rIns="91387" bIns="45693" numCol="1" anchor="t" anchorCtr="0" compatLnSpc="1"/>
          <a:p>
            <a:pPr eaLnBrk="1" fontAlgn="base" hangingPunct="1"/>
            <a:fld id="{9A0DB2DC-4C9A-4742-B13C-FB6460FD3503}" type="slidenum">
              <a:rPr lang="zh-CN" altLang="en-US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8"/>
          <p:cNvSpPr>
            <a:spLocks noChangeArrowheads="1"/>
          </p:cNvSpPr>
          <p:nvPr/>
        </p:nvSpPr>
        <p:spPr bwMode="auto">
          <a:xfrm>
            <a:off x="0" y="655638"/>
            <a:ext cx="11520488" cy="666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CDEDFA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68529" tIns="34263" rIns="68529" bIns="3426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76263" y="849313"/>
            <a:ext cx="10367962" cy="4960937"/>
          </a:xfrm>
          <a:prstGeom prst="rect">
            <a:avLst/>
          </a:prstGeom>
          <a:noFill/>
          <a:ln w="9525">
            <a:noFill/>
          </a:ln>
        </p:spPr>
        <p:txBody>
          <a:bodyPr lIns="91387" tIns="45693" rIns="91387" bIns="45693" anchor="t"/>
          <a:p>
            <a:pPr lvl="0" indent="-255270"/>
            <a:r>
              <a:rPr lang="en-US" altLang="en-US" dirty="0"/>
              <a:t>单击此处编辑母版文本样式</a:t>
            </a:r>
            <a:endParaRPr lang="en-US" altLang="en-US" dirty="0"/>
          </a:p>
          <a:p>
            <a:pPr lvl="1" indent="-209550"/>
            <a:r>
              <a:rPr lang="en-US" altLang="en-US" dirty="0"/>
              <a:t>第二级</a:t>
            </a:r>
            <a:endParaRPr lang="en-US" altLang="en-US" dirty="0"/>
          </a:p>
          <a:p>
            <a:pPr lvl="2" indent="-168275"/>
            <a:r>
              <a:rPr lang="en-US" altLang="en-US" dirty="0"/>
              <a:t>第三级</a:t>
            </a:r>
            <a:endParaRPr lang="en-US" altLang="en-US" dirty="0"/>
          </a:p>
          <a:p>
            <a:pPr lvl="3" indent="-168275"/>
            <a:r>
              <a:rPr lang="en-US" altLang="en-US" dirty="0"/>
              <a:t>第四级</a:t>
            </a:r>
            <a:endParaRPr lang="en-US" altLang="en-US" dirty="0"/>
          </a:p>
          <a:p>
            <a:pPr lvl="4" indent="-172720"/>
            <a:r>
              <a:rPr lang="en-US" altLang="en-US" dirty="0"/>
              <a:t>第五级</a:t>
            </a:r>
            <a:endParaRPr lang="en-US" altLang="en-US" dirty="0"/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4392613" y="6164263"/>
            <a:ext cx="3071813" cy="3159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387" tIns="45693" rIns="91387" bIns="45693"/>
          <a:lstStyle>
            <a:lvl1pPr algn="r" eaLnBrk="1" hangingPunct="1">
              <a:buFont typeface="Arial" panose="020B0604020202020204" pitchFamily="34" charset="0"/>
              <a:buNone/>
              <a:defRPr sz="1100" b="1" noProof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1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8831263" y="6176963"/>
            <a:ext cx="2689225" cy="3032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387" tIns="45693" rIns="91387" bIns="45693" numCol="1" anchor="t" anchorCtr="0" compatLnSpc="1"/>
          <a:p>
            <a:pPr lvl="0" algn="r" eaLnBrk="1" fontAlgn="base" hangingPunct="1"/>
            <a:fld id="{9A0DB2DC-4C9A-4742-B13C-FB6460FD3503}" type="slidenum">
              <a:rPr lang="en-US" altLang="en-US" sz="1400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400" strike="noStrike" noProof="1" dirty="0">
              <a:solidFill>
                <a:schemeClr val="bg1"/>
              </a:solidFill>
            </a:endParaRPr>
          </a:p>
        </p:txBody>
      </p:sp>
      <p:sp>
        <p:nvSpPr>
          <p:cNvPr id="1030" name="Rectangle 2"/>
          <p:cNvSpPr>
            <a:spLocks noGrp="1"/>
          </p:cNvSpPr>
          <p:nvPr>
            <p:ph type="title"/>
          </p:nvPr>
        </p:nvSpPr>
        <p:spPr>
          <a:xfrm>
            <a:off x="576263" y="142875"/>
            <a:ext cx="10367962" cy="530225"/>
          </a:xfrm>
          <a:prstGeom prst="rect">
            <a:avLst/>
          </a:prstGeom>
          <a:noFill/>
          <a:ln w="9525">
            <a:noFill/>
          </a:ln>
        </p:spPr>
        <p:txBody>
          <a:bodyPr lIns="91387" tIns="45693" rIns="91387" bIns="45693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1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1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1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1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5905" algn="l" rtl="0" eaLnBrk="0" fontAlgn="base" hangingPunct="0">
        <a:spcBef>
          <a:spcPct val="1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5625" lvl="1" indent="-209550" algn="l" rtl="0" eaLnBrk="0" fontAlgn="base" hangingPunct="0">
        <a:spcBef>
          <a:spcPct val="1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4075" lvl="2" indent="-168275" algn="l" rtl="0" eaLnBrk="0" fontAlgn="base" hangingPunct="0">
        <a:spcBef>
          <a:spcPct val="1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96975" lvl="3" indent="-168275" algn="l" rtl="0" eaLnBrk="0" fontAlgn="base" hangingPunct="0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3355" algn="l" rtl="0" eaLnBrk="0" fontAlgn="base" hangingPunct="0">
        <a:spcBef>
          <a:spcPct val="15000"/>
        </a:spcBef>
        <a:spcAft>
          <a:spcPct val="0"/>
        </a:spcAft>
        <a:buFont typeface="Wingdings" panose="05000000000000000000" pitchFamily="2" charset="2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70180" algn="l" defTabSz="685800" eaLnBrk="0" fontAlgn="base" latinLnBrk="0" hangingPunct="0">
        <a:spcBef>
          <a:spcPct val="15000"/>
        </a:spcBef>
        <a:spcAft>
          <a:spcPct val="0"/>
        </a:spcAft>
        <a:buFont typeface="Wingdings" panose="05000000000000000000" pitchFamily="2" charset="2"/>
        <a:buChar char="»"/>
        <a:defRPr sz="15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215" lvl="6" indent="-170180" algn="l" defTabSz="685800" eaLnBrk="0" fontAlgn="base" latinLnBrk="0" hangingPunct="0">
        <a:spcBef>
          <a:spcPct val="15000"/>
        </a:spcBef>
        <a:spcAft>
          <a:spcPct val="0"/>
        </a:spcAft>
        <a:buFont typeface="Wingdings" panose="05000000000000000000" pitchFamily="2" charset="2"/>
        <a:buChar char="»"/>
        <a:defRPr sz="15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115" lvl="7" indent="-170180" algn="l" defTabSz="685800" eaLnBrk="0" fontAlgn="base" latinLnBrk="0" hangingPunct="0">
        <a:spcBef>
          <a:spcPct val="15000"/>
        </a:spcBef>
        <a:spcAft>
          <a:spcPct val="0"/>
        </a:spcAft>
        <a:buFont typeface="Wingdings" panose="05000000000000000000" pitchFamily="2" charset="2"/>
        <a:buChar char="»"/>
        <a:defRPr sz="15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015" lvl="8" indent="-170180" algn="l" defTabSz="685800" eaLnBrk="0" fontAlgn="base" latinLnBrk="0" hangingPunct="0">
        <a:spcBef>
          <a:spcPct val="15000"/>
        </a:spcBef>
        <a:spcAft>
          <a:spcPct val="0"/>
        </a:spcAft>
        <a:buFont typeface="Wingdings" panose="05000000000000000000" pitchFamily="2" charset="2"/>
        <a:buChar char="»"/>
        <a:defRPr sz="15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0" fontAlgn="base" latinLnBrk="0" hangingPunct="0">
        <a:spcBef>
          <a:spcPct val="0"/>
        </a:spcBef>
        <a:spcAft>
          <a:spcPct val="0"/>
        </a:spcAft>
        <a:buFont typeface="Arial" panose="020B0604020202020204" charset="-100"/>
        <a:buNone/>
        <a:defRPr sz="135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265" lvl="1" indent="127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charset="-100"/>
        <a:buNone/>
        <a:defRPr sz="135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165" lvl="2" indent="127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charset="-100"/>
        <a:buNone/>
        <a:defRPr sz="135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065" lvl="3" indent="127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charset="-100"/>
        <a:buNone/>
        <a:defRPr sz="135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0965" lvl="4" indent="127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charset="-100"/>
        <a:buNone/>
        <a:defRPr sz="135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127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charset="-100"/>
        <a:buNone/>
        <a:defRPr sz="135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6765" lvl="6" indent="127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charset="-100"/>
        <a:buNone/>
        <a:defRPr sz="135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9665" lvl="7" indent="127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charset="-100"/>
        <a:buNone/>
        <a:defRPr sz="135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lvl="8" indent="127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charset="-100"/>
        <a:buNone/>
        <a:defRPr sz="135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4285" y="1176020"/>
            <a:ext cx="8743315" cy="2004695"/>
          </a:xfrm>
          <a:ln>
            <a:miter/>
          </a:ln>
        </p:spPr>
        <p:txBody>
          <a:bodyPr vert="horz" wrap="square" lIns="68529" tIns="34263" rIns="68529" bIns="34263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kumimoji="0" lang="zh-CN" altLang="en-US" sz="4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</a:t>
            </a:r>
            <a:r>
              <a:rPr kumimoji="0" lang="en-US" altLang="zh-CN" sz="4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ahout </a:t>
            </a:r>
            <a:r>
              <a:rPr kumimoji="0" lang="zh-CN" altLang="zh-CN" sz="4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机器学习研究</a:t>
            </a:r>
            <a:endParaRPr kumimoji="0" lang="zh-CN" altLang="zh-CN" sz="4800" b="1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>
          <a:xfrm>
            <a:off x="2519363" y="4646613"/>
            <a:ext cx="6480175" cy="968375"/>
          </a:xfrm>
        </p:spPr>
        <p:txBody>
          <a:bodyPr wrap="square" lIns="68529" tIns="34263" rIns="68529" bIns="34263" anchor="t"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201</a:t>
            </a:r>
            <a:r>
              <a:rPr lang="en-US" altLang="zh-CN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7</a:t>
            </a:r>
            <a:r>
              <a:rPr lang="zh-CN" altLang="zh-CN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年1月</a:t>
            </a:r>
            <a:r>
              <a:rPr lang="en-US" altLang="zh-CN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9</a:t>
            </a:r>
            <a:r>
              <a:rPr lang="zh-CN" altLang="zh-CN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日</a:t>
            </a:r>
            <a:endParaRPr lang="zh-CN" altLang="zh-CN" sz="2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3" y="1439863"/>
            <a:ext cx="8207375" cy="533400"/>
          </a:xfrm>
          <a:ln>
            <a:miter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6402" tIns="43201" rIns="86402" bIns="43201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160" b="1" i="0" u="none" strike="noStrike" kern="0" cap="none" spc="0" normalizeH="0" baseline="0" noProof="0" dirty="0" smtClean="0">
                <a:ln>
                  <a:noFill/>
                </a:ln>
                <a:solidFill>
                  <a:srgbClr val="FC7B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汇 报 完 毕</a:t>
            </a:r>
            <a:endParaRPr kumimoji="0" lang="zh-CN" altLang="en-US" sz="4160" b="1" i="0" u="none" strike="noStrike" kern="0" cap="none" spc="0" normalizeH="0" baseline="0" noProof="0" dirty="0" smtClean="0">
              <a:ln>
                <a:noFill/>
              </a:ln>
              <a:solidFill>
                <a:srgbClr val="FC7B2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9330" name="Rectangle 3"/>
          <p:cNvSpPr/>
          <p:nvPr/>
        </p:nvSpPr>
        <p:spPr>
          <a:xfrm>
            <a:off x="5603875" y="-827087"/>
            <a:ext cx="311150" cy="371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indent="0" algn="ctr"/>
            <a:endParaRPr lang="zh-CN" altLang="en-US" sz="17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9331" name="Rectangle 4"/>
          <p:cNvSpPr/>
          <p:nvPr/>
        </p:nvSpPr>
        <p:spPr>
          <a:xfrm>
            <a:off x="5603875" y="-1228725"/>
            <a:ext cx="311150" cy="371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indent="0" algn="ctr"/>
            <a:endParaRPr lang="zh-CN" altLang="en-US" sz="17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9332" name="Rectangle 6"/>
          <p:cNvSpPr/>
          <p:nvPr/>
        </p:nvSpPr>
        <p:spPr>
          <a:xfrm>
            <a:off x="3179445" y="2635409"/>
            <a:ext cx="5649913" cy="184404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indent="0" algn="ctr" eaLnBrk="0" hangingPunct="0"/>
            <a:r>
              <a:rPr lang="zh-CN" altLang="en-US" sz="11500" b="1" kern="0" noProof="0" dirty="0" smtClean="0">
                <a:ln>
                  <a:noFill/>
                </a:ln>
                <a:solidFill>
                  <a:srgbClr val="FC7B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谢谢！</a:t>
            </a:r>
            <a:r>
              <a:rPr lang="zh-CN" altLang="en-US" sz="1700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zh-CN" altLang="en-US" sz="17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一、文本分类研究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000000"/>
                </a:solidFill>
              </a:rPr>
              <a:t>SparseVectorsFromSequenceFiles</a:t>
            </a:r>
            <a:endParaRPr lang="zh-CN" altLang="en-US">
              <a:solidFill>
                <a:srgbClr val="000000"/>
              </a:solidFill>
            </a:endParaRP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00"/>
                </a:solidFill>
              </a:rPr>
              <a:t>文档处理：DocumentProcessor类处理sequencefile</a:t>
            </a:r>
            <a:endParaRPr lang="zh-CN" altLang="en-US" sz="2000">
              <a:solidFill>
                <a:srgbClr val="000000"/>
              </a:solidFill>
            </a:endParaRPr>
          </a:p>
          <a:p>
            <a:pPr lvl="2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400">
                <a:solidFill>
                  <a:srgbClr val="000000"/>
                </a:solidFill>
              </a:rPr>
              <a:t>DocumentProcessor.tokenizeDocuments处理输入文档</a:t>
            </a:r>
            <a:endParaRPr lang="zh-CN" altLang="en-US" sz="1400">
              <a:solidFill>
                <a:srgbClr val="000000"/>
              </a:solidFill>
            </a:endParaRPr>
          </a:p>
          <a:p>
            <a:pPr lvl="2" latinLnBrk="0">
              <a:lnSpc>
                <a:spcPct val="150000"/>
              </a:lnSpc>
              <a:spcBef>
                <a:spcPts val="0"/>
              </a:spcBef>
            </a:pPr>
            <a:r>
              <a:rPr lang="zh-CN" altLang="zh-CN" sz="1400">
                <a:solidFill>
                  <a:srgbClr val="000000"/>
                </a:solidFill>
              </a:rPr>
              <a:t>输入路径：原始文档</a:t>
            </a:r>
            <a:r>
              <a:rPr lang="en-US" altLang="zh-CN" sz="1400">
                <a:solidFill>
                  <a:srgbClr val="000000"/>
                </a:solidFill>
              </a:rPr>
              <a:t>InputDir</a:t>
            </a:r>
            <a:endParaRPr lang="en-US" altLang="zh-CN" sz="1400">
              <a:solidFill>
                <a:srgbClr val="000000"/>
              </a:solidFill>
            </a:endParaRPr>
          </a:p>
          <a:p>
            <a:pPr lvl="2" latinLnBrk="0">
              <a:lnSpc>
                <a:spcPct val="150000"/>
              </a:lnSpc>
              <a:spcBef>
                <a:spcPts val="0"/>
              </a:spcBef>
            </a:pPr>
            <a:r>
              <a:rPr lang="zh-CN" altLang="zh-CN" sz="1400">
                <a:solidFill>
                  <a:srgbClr val="000000"/>
                </a:solidFill>
              </a:rPr>
              <a:t>输入：</a:t>
            </a:r>
            <a:r>
              <a:rPr lang="en-US" altLang="zh-CN" sz="1400">
                <a:solidFill>
                  <a:srgbClr val="000000"/>
                </a:solidFill>
              </a:rPr>
              <a:t>SequenceFile</a:t>
            </a:r>
            <a:r>
              <a:rPr lang="zh-CN" altLang="zh-CN" sz="1400">
                <a:solidFill>
                  <a:srgbClr val="000000"/>
                </a:solidFill>
              </a:rPr>
              <a:t>，流式记录文档</a:t>
            </a:r>
            <a:endParaRPr lang="zh-CN" altLang="zh-CN" sz="1400">
              <a:solidFill>
                <a:srgbClr val="000000"/>
              </a:solidFill>
            </a:endParaRPr>
          </a:p>
          <a:p>
            <a:pPr lvl="2" latinLnBrk="0">
              <a:lnSpc>
                <a:spcPct val="150000"/>
              </a:lnSpc>
              <a:spcBef>
                <a:spcPts val="0"/>
              </a:spcBef>
            </a:pPr>
            <a:r>
              <a:rPr lang="zh-CN" altLang="zh-CN" sz="1400">
                <a:solidFill>
                  <a:srgbClr val="000000"/>
                </a:solidFill>
              </a:rPr>
              <a:t>输出：</a:t>
            </a:r>
            <a:r>
              <a:rPr lang="en-US" altLang="zh-CN" sz="1400">
                <a:solidFill>
                  <a:srgbClr val="000000"/>
                </a:solidFill>
              </a:rPr>
              <a:t>&lt;K, V&gt; = &lt;</a:t>
            </a:r>
            <a:r>
              <a:rPr lang="zh-CN" altLang="zh-CN" sz="1400">
                <a:solidFill>
                  <a:srgbClr val="000000"/>
                </a:solidFill>
              </a:rPr>
              <a:t>文档名、字符串</a:t>
            </a:r>
            <a:r>
              <a:rPr lang="en-US" altLang="zh-CN" sz="1400">
                <a:solidFill>
                  <a:srgbClr val="000000"/>
                </a:solidFill>
              </a:rPr>
              <a:t>&gt; </a:t>
            </a:r>
            <a:r>
              <a:rPr lang="zh-CN" altLang="zh-CN" sz="1400">
                <a:solidFill>
                  <a:srgbClr val="000000"/>
                </a:solidFill>
              </a:rPr>
              <a:t>对应于每一个文档</a:t>
            </a:r>
            <a:endParaRPr lang="zh-CN" altLang="zh-CN" sz="1400">
              <a:solidFill>
                <a:srgbClr val="000000"/>
              </a:solidFill>
            </a:endParaRPr>
          </a:p>
          <a:p>
            <a:pPr lvl="2" latinLnBrk="0">
              <a:lnSpc>
                <a:spcPct val="150000"/>
              </a:lnSpc>
              <a:spcBef>
                <a:spcPts val="0"/>
              </a:spcBef>
            </a:pPr>
            <a:r>
              <a:rPr lang="zh-CN" altLang="zh-CN" sz="1400">
                <a:solidFill>
                  <a:srgbClr val="000000"/>
                </a:solidFill>
              </a:rPr>
              <a:t>输出路径：outputDir, DocumentProcessor.TOKENIZED_DOCUMENT_OUTPUT_FOLDER  </a:t>
            </a:r>
            <a:r>
              <a:rPr lang="en-US" altLang="zh-CN" sz="1400">
                <a:solidFill>
                  <a:srgbClr val="000000"/>
                </a:solidFill>
              </a:rPr>
              <a:t>( 'tokenized-documents' )</a:t>
            </a:r>
            <a:endParaRPr lang="en-US" altLang="zh-CN" sz="1400">
              <a:solidFill>
                <a:srgbClr val="000000"/>
              </a:solidFill>
            </a:endParaRP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000000"/>
                </a:solidFill>
              </a:rPr>
              <a:t>字典处理：DictionaryVectorizer创建dictionary和tf-vectors</a:t>
            </a:r>
            <a:endParaRPr lang="zh-CN" altLang="en-US">
              <a:solidFill>
                <a:srgbClr val="000000"/>
              </a:solidFill>
            </a:endParaRPr>
          </a:p>
          <a:p>
            <a:pPr lvl="2" algn="l"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sz="1400">
                <a:solidFill>
                  <a:srgbClr val="000000"/>
                </a:solidFill>
              </a:rPr>
              <a:t>输入路径：</a:t>
            </a:r>
            <a:r>
              <a:rPr lang="en-US" altLang="zh-CN" sz="1400">
                <a:solidFill>
                  <a:srgbClr val="000000"/>
                </a:solidFill>
                <a:sym typeface="+mn-ea"/>
              </a:rPr>
              <a:t>outputDir, DocumentProcessor.TOKENIZED_DOCUMENT_OUTPUT_FOLDER  ( 'tokenized-documents' )</a:t>
            </a:r>
            <a:endParaRPr lang="en-US" altLang="zh-CN" sz="1400">
              <a:solidFill>
                <a:srgbClr val="000000"/>
              </a:solidFill>
              <a:sym typeface="+mn-ea"/>
            </a:endParaRPr>
          </a:p>
          <a:p>
            <a:pPr lvl="2" algn="l"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sz="1400">
                <a:solidFill>
                  <a:srgbClr val="000000"/>
                </a:solidFill>
              </a:rPr>
              <a:t>输入：&lt;K, V&gt; = &lt;文档名,字符串&gt; 对应于每一个文档</a:t>
            </a:r>
            <a:endParaRPr lang="en-US" altLang="zh-CN" sz="1400">
              <a:solidFill>
                <a:srgbClr val="000000"/>
              </a:solidFill>
            </a:endParaRPr>
          </a:p>
          <a:p>
            <a:pPr lvl="2" algn="l" latinLnBrk="0">
              <a:lnSpc>
                <a:spcPct val="150000"/>
              </a:lnSpc>
              <a:spcBef>
                <a:spcPts val="0"/>
              </a:spcBef>
            </a:pPr>
            <a:r>
              <a:rPr lang="zh-CN" altLang="zh-CN" sz="1400">
                <a:solidFill>
                  <a:srgbClr val="000000"/>
                </a:solidFill>
              </a:rPr>
              <a:t>处理方法，这里有两种方法：</a:t>
            </a:r>
            <a:endParaRPr lang="zh-CN" altLang="zh-CN" sz="1400">
              <a:solidFill>
                <a:srgbClr val="000000"/>
              </a:solidFill>
            </a:endParaRPr>
          </a:p>
          <a:p>
            <a:pPr lvl="2" algn="l" latinLnBrk="0">
              <a:lnSpc>
                <a:spcPct val="150000"/>
              </a:lnSpc>
              <a:spcBef>
                <a:spcPts val="0"/>
              </a:spcBef>
            </a:pPr>
            <a:r>
              <a:rPr lang="zh-CN" altLang="zh-CN" sz="1400">
                <a:solidFill>
                  <a:srgbClr val="000000"/>
                </a:solidFill>
              </a:rPr>
              <a:t>第一种仅单词频统计：</a:t>
            </a:r>
            <a:endParaRPr lang="zh-CN" altLang="zh-CN" sz="1400">
              <a:solidFill>
                <a:srgbClr val="000000"/>
              </a:solidFill>
            </a:endParaRPr>
          </a:p>
          <a:p>
            <a:pPr lvl="2" algn="l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400">
                <a:solidFill>
                  <a:srgbClr val="000000"/>
                </a:solidFill>
              </a:rPr>
              <a:t>第二种</a:t>
            </a:r>
            <a:r>
              <a:rPr lang="en-US" altLang="zh-CN" sz="1400">
                <a:solidFill>
                  <a:srgbClr val="000000"/>
                </a:solidFill>
              </a:rPr>
              <a:t>N-Gram</a:t>
            </a:r>
            <a:r>
              <a:rPr lang="zh-CN" altLang="zh-CN" sz="1400">
                <a:solidFill>
                  <a:srgbClr val="000000"/>
                </a:solidFill>
              </a:rPr>
              <a:t>图统计：</a:t>
            </a:r>
            <a:endParaRPr lang="zh-CN" altLang="zh-CN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N-Gram</a:t>
            </a:r>
            <a:r>
              <a:rPr lang="zh-CN" altLang="zh-CN"/>
              <a:t>词频统计方法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00"/>
                </a:solidFill>
              </a:rPr>
              <a:t>N-Gram = 1</a:t>
            </a:r>
            <a:r>
              <a:rPr lang="zh-CN" altLang="zh-CN" sz="1600">
                <a:solidFill>
                  <a:srgbClr val="000000"/>
                </a:solidFill>
              </a:rPr>
              <a:t>的方法</a:t>
            </a:r>
            <a:endParaRPr lang="zh-CN" altLang="zh-CN" sz="1600">
              <a:solidFill>
                <a:srgbClr val="000000"/>
              </a:solidFill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400">
                <a:solidFill>
                  <a:srgbClr val="000000"/>
                </a:solidFill>
              </a:rPr>
              <a:t>输出路径：output / DICTIONARY_JOB_FOLDER ( 'wordcount' )</a:t>
            </a:r>
            <a:endParaRPr lang="en-US" altLang="zh-CN" sz="1400">
              <a:solidFill>
                <a:srgbClr val="000000"/>
              </a:solidFill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400">
                <a:solidFill>
                  <a:srgbClr val="000000"/>
                </a:solidFill>
              </a:rPr>
              <a:t>输出：&lt;K, V&gt; = &lt;word, sum&gt; 单词出现的次数</a:t>
            </a:r>
            <a:r>
              <a:rPr lang="zh-CN" altLang="zh-CN" sz="1400">
                <a:solidFill>
                  <a:srgbClr val="000000"/>
                </a:solidFill>
              </a:rPr>
              <a:t>；</a:t>
            </a:r>
            <a:r>
              <a:rPr lang="en-US" altLang="zh-CN" sz="1400">
                <a:solidFill>
                  <a:srgbClr val="000000"/>
                </a:solidFill>
              </a:rPr>
              <a:t>如sum &lt; minSupport，则忽略该词。</a:t>
            </a:r>
            <a:endParaRPr lang="en-US" altLang="zh-CN" sz="1400">
              <a:solidFill>
                <a:srgbClr val="000000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00"/>
                </a:solidFill>
              </a:rPr>
              <a:t>N-Gram &gt; 1</a:t>
            </a:r>
            <a:r>
              <a:rPr lang="zh-CN" altLang="zh-CN" sz="1600">
                <a:solidFill>
                  <a:srgbClr val="000000"/>
                </a:solidFill>
              </a:rPr>
              <a:t>时的方法</a:t>
            </a:r>
            <a:endParaRPr lang="zh-CN" altLang="zh-CN" sz="1600">
              <a:solidFill>
                <a:srgbClr val="000000"/>
              </a:solidFill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zh-CN" altLang="zh-CN" sz="1400">
                <a:solidFill>
                  <a:srgbClr val="000000"/>
                </a:solidFill>
              </a:rPr>
              <a:t>输出路径：</a:t>
            </a:r>
            <a:r>
              <a:rPr lang="en-US" altLang="zh-CN" sz="1400">
                <a:solidFill>
                  <a:srgbClr val="000000"/>
                </a:solidFill>
              </a:rPr>
              <a:t>output / </a:t>
            </a:r>
            <a:r>
              <a:rPr lang="en-US" altLang="zh-CN" sz="1400">
                <a:solidFill>
                  <a:srgbClr val="000000"/>
                </a:solidFill>
                <a:sym typeface="+mn-ea"/>
              </a:rPr>
              <a:t> DICTIONARY_JOB_FOLDER ( 'wordcount' )</a:t>
            </a:r>
            <a:endParaRPr lang="en-US" altLang="zh-CN" sz="1400">
              <a:solidFill>
                <a:srgbClr val="000000"/>
              </a:solidFill>
              <a:sym typeface="+mn-ea"/>
            </a:endParaRPr>
          </a:p>
          <a:p>
            <a:pPr marL="631825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1600" b="1">
                <a:solidFill>
                  <a:srgbClr val="000000"/>
                </a:solidFill>
              </a:rPr>
              <a:t>第一步：generateCollocations</a:t>
            </a:r>
            <a:endParaRPr lang="zh-CN" altLang="en-US" sz="2000">
              <a:solidFill>
                <a:srgbClr val="000000"/>
              </a:solidFill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zh-CN" altLang="zh-CN" sz="1400">
                <a:solidFill>
                  <a:srgbClr val="000000"/>
                </a:solidFill>
              </a:rPr>
              <a:t>输入：</a:t>
            </a:r>
            <a:r>
              <a:rPr lang="en-US" altLang="zh-CN" sz="1400">
                <a:solidFill>
                  <a:srgbClr val="000000"/>
                </a:solidFill>
                <a:sym typeface="+mn-ea"/>
              </a:rPr>
              <a:t>&lt;K, V&gt; = &lt;文档名,字符串&gt; 对应于每一个文档</a:t>
            </a:r>
            <a:endParaRPr lang="en-US" altLang="zh-CN" sz="1400">
              <a:solidFill>
                <a:srgbClr val="000000"/>
              </a:solidFill>
              <a:sym typeface="+mn-ea"/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zh-CN" altLang="zh-CN" sz="1400">
                <a:solidFill>
                  <a:srgbClr val="000000"/>
                </a:solidFill>
                <a:sym typeface="+mn-ea"/>
              </a:rPr>
              <a:t>输出路径：</a:t>
            </a:r>
            <a:r>
              <a:rPr lang="en-US" altLang="zh-CN" sz="1400">
                <a:solidFill>
                  <a:srgbClr val="000000"/>
                </a:solidFill>
                <a:sym typeface="+mn-ea"/>
              </a:rPr>
              <a:t>output / SUBGRAM_OUTPUT_DIRECTORY ( 'subgrams' )</a:t>
            </a:r>
            <a:endParaRPr lang="zh-CN" altLang="zh-CN" sz="1400">
              <a:solidFill>
                <a:srgbClr val="000000"/>
              </a:solidFill>
              <a:sym typeface="+mn-ea"/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zh-CN" altLang="zh-CN" sz="1400">
                <a:solidFill>
                  <a:srgbClr val="000000"/>
                </a:solidFill>
                <a:sym typeface="+mn-ea"/>
              </a:rPr>
              <a:t>输出：</a:t>
            </a:r>
            <a:r>
              <a:rPr lang="en-US" altLang="zh-CN" sz="1400">
                <a:solidFill>
                  <a:srgbClr val="000000"/>
                </a:solidFill>
                <a:sym typeface="+mn-ea"/>
              </a:rPr>
              <a:t>&lt;K, V&gt; = &lt;GramKey, Gram&gt; =&gt; { W[h] : W[h]c } &amp; { W[h] : WT[n]c } &amp; { T[t] : T[t]c } &amp; { T[t] : WT[n]c }</a:t>
            </a:r>
            <a:endParaRPr lang="en-US" altLang="zh-CN" sz="1400">
              <a:solidFill>
                <a:srgbClr val="000000"/>
              </a:solidFill>
            </a:endParaRPr>
          </a:p>
          <a:p>
            <a:pPr marL="1260475" lvl="3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1000">
                <a:solidFill>
                  <a:srgbClr val="000000"/>
                </a:solidFill>
              </a:rPr>
              <a:t>       k:head_key,                      v:head_subgram</a:t>
            </a:r>
            <a:endParaRPr lang="zh-CN" altLang="zh-CN" sz="1000">
              <a:solidFill>
                <a:srgbClr val="000000"/>
              </a:solidFill>
            </a:endParaRPr>
          </a:p>
          <a:p>
            <a:pPr marL="1260475" lvl="3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1000">
                <a:solidFill>
                  <a:srgbClr val="000000"/>
                </a:solidFill>
              </a:rPr>
              <a:t>	  k:head_key,ngram_key,    v:ngram</a:t>
            </a:r>
            <a:endParaRPr lang="zh-CN" altLang="zh-CN" sz="1000">
              <a:solidFill>
                <a:srgbClr val="000000"/>
              </a:solidFill>
            </a:endParaRPr>
          </a:p>
          <a:p>
            <a:pPr marL="1260475" lvl="3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1000">
                <a:solidFill>
                  <a:srgbClr val="000000"/>
                </a:solidFill>
              </a:rPr>
              <a:t>	  k:tail_key,                          v:tail_subgram</a:t>
            </a:r>
            <a:endParaRPr lang="zh-CN" altLang="zh-CN" sz="1000">
              <a:solidFill>
                <a:srgbClr val="000000"/>
              </a:solidFill>
            </a:endParaRPr>
          </a:p>
          <a:p>
            <a:pPr marL="1260475" lvl="3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1000">
                <a:solidFill>
                  <a:srgbClr val="000000"/>
                </a:solidFill>
              </a:rPr>
              <a:t>	  k:tail_key,ngram_key,        v:ngram</a:t>
            </a:r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N-Gram</a:t>
            </a:r>
            <a:r>
              <a:rPr lang="zh-CN" altLang="zh-CN"/>
              <a:t>词频统计方法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zh-CN" altLang="zh-CN" sz="1600" b="1">
                <a:solidFill>
                  <a:srgbClr val="000000"/>
                </a:solidFill>
              </a:rPr>
              <a:t>第二步：computeNGramsPruneByLLR</a:t>
            </a:r>
            <a:endParaRPr lang="zh-CN" altLang="zh-CN" sz="1400">
              <a:solidFill>
                <a:srgbClr val="000000"/>
              </a:solidFill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zh-CN" altLang="zh-CN" sz="1400">
                <a:solidFill>
                  <a:srgbClr val="000000"/>
                </a:solidFill>
              </a:rPr>
              <a:t>输入路径：</a:t>
            </a:r>
            <a:r>
              <a:rPr lang="en-US" altLang="zh-CN" sz="1400">
                <a:solidFill>
                  <a:srgbClr val="000000"/>
                </a:solidFill>
                <a:sym typeface="+mn-ea"/>
              </a:rPr>
              <a:t>output / SUBGRAM_OUTPUT_DIRECTORY ( 'subgrams' )</a:t>
            </a:r>
            <a:endParaRPr lang="zh-CN" altLang="zh-CN" sz="1400">
              <a:solidFill>
                <a:srgbClr val="000000"/>
              </a:solidFill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zh-CN" altLang="zh-CN" sz="1400">
                <a:solidFill>
                  <a:srgbClr val="000000"/>
                </a:solidFill>
              </a:rPr>
              <a:t>输入：</a:t>
            </a:r>
            <a:endParaRPr lang="zh-CN" altLang="zh-CN" sz="1400">
              <a:solidFill>
                <a:srgbClr val="000000"/>
              </a:solidFill>
            </a:endParaRPr>
          </a:p>
          <a:p>
            <a:pPr marL="1260475" lvl="3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1000">
                <a:solidFill>
                  <a:srgbClr val="000000"/>
                </a:solidFill>
              </a:rPr>
              <a:t>k:head_subgram,ngram,   v:ngram:partial freq</a:t>
            </a:r>
            <a:endParaRPr lang="zh-CN" altLang="zh-CN" sz="1000">
              <a:solidFill>
                <a:srgbClr val="000000"/>
              </a:solidFill>
            </a:endParaRPr>
          </a:p>
          <a:p>
            <a:pPr marL="1260475" lvl="3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1000">
                <a:solidFill>
                  <a:srgbClr val="000000"/>
                </a:solidFill>
              </a:rPr>
              <a:t>k:head_subgram               v:head_subgram:partial freq</a:t>
            </a:r>
            <a:endParaRPr lang="zh-CN" altLang="zh-CN" sz="1000">
              <a:solidFill>
                <a:srgbClr val="000000"/>
              </a:solidFill>
            </a:endParaRPr>
          </a:p>
          <a:p>
            <a:pPr marL="1260475" lvl="3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1000">
                <a:solidFill>
                  <a:srgbClr val="000000"/>
                </a:solidFill>
              </a:rPr>
              <a:t>k:tail_subgram,ngram,      v:ngram:partial freq</a:t>
            </a:r>
            <a:endParaRPr lang="zh-CN" altLang="zh-CN" sz="1000">
              <a:solidFill>
                <a:srgbClr val="000000"/>
              </a:solidFill>
            </a:endParaRPr>
          </a:p>
          <a:p>
            <a:pPr marL="1260475" lvl="3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1000">
                <a:solidFill>
                  <a:srgbClr val="000000"/>
                </a:solidFill>
              </a:rPr>
              <a:t>k:tail_subgram                  v:tail_subgram:partial freq</a:t>
            </a:r>
            <a:endParaRPr lang="zh-CN" altLang="zh-CN" sz="1000">
              <a:solidFill>
                <a:srgbClr val="000000"/>
              </a:solidFill>
            </a:endParaRPr>
          </a:p>
          <a:p>
            <a:pPr marL="1260475" lvl="3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1000">
                <a:solidFill>
                  <a:srgbClr val="000000"/>
                </a:solidFill>
              </a:rPr>
              <a:t>k:unigram                          v:unigram:partial freq</a:t>
            </a:r>
            <a:endParaRPr lang="zh-CN" altLang="zh-CN" sz="1000">
              <a:solidFill>
                <a:srgbClr val="000000"/>
              </a:solidFill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  <a:buChar char="§"/>
            </a:pPr>
            <a:r>
              <a:rPr lang="zh-CN" altLang="zh-CN" sz="1400">
                <a:solidFill>
                  <a:srgbClr val="000000"/>
                </a:solidFill>
              </a:rPr>
              <a:t>输出路径：</a:t>
            </a:r>
            <a:r>
              <a:rPr lang="en-US" altLang="zh-CN" sz="1400">
                <a:solidFill>
                  <a:srgbClr val="000000"/>
                </a:solidFill>
              </a:rPr>
              <a:t>output / NGRAM_OUTPUT_DIRECTORY ( 'ngrams' )</a:t>
            </a:r>
            <a:endParaRPr lang="en-US" altLang="zh-CN" sz="1400">
              <a:solidFill>
                <a:srgbClr val="000000"/>
              </a:solidFill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  <a:buChar char="§"/>
            </a:pPr>
            <a:r>
              <a:rPr lang="zh-CN" altLang="zh-CN" sz="1400">
                <a:solidFill>
                  <a:srgbClr val="000000"/>
                </a:solidFill>
              </a:rPr>
              <a:t>输出：</a:t>
            </a:r>
            <a:endParaRPr lang="zh-CN" altLang="zh-CN" sz="1000">
              <a:solidFill>
                <a:srgbClr val="000000"/>
              </a:solidFill>
            </a:endParaRPr>
          </a:p>
          <a:p>
            <a:pPr marL="1260475" lvl="3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1000">
                <a:solidFill>
                  <a:srgbClr val="000000"/>
                </a:solidFill>
              </a:rPr>
              <a:t>k:ngram:ngramfreq           v:head_subgram:head_subgramfreq</a:t>
            </a:r>
            <a:endParaRPr lang="zh-CN" altLang="zh-CN" sz="1000">
              <a:solidFill>
                <a:srgbClr val="000000"/>
              </a:solidFill>
            </a:endParaRPr>
          </a:p>
          <a:p>
            <a:pPr marL="1260475" lvl="3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1000">
                <a:solidFill>
                  <a:srgbClr val="000000"/>
                </a:solidFill>
              </a:rPr>
              <a:t>k:ngram:ngramfreq           v:tail_subgram:tail_subgramfreq</a:t>
            </a:r>
            <a:endParaRPr lang="zh-CN" altLang="zh-CN" sz="1000">
              <a:solidFill>
                <a:srgbClr val="000000"/>
              </a:solidFill>
            </a:endParaRPr>
          </a:p>
          <a:p>
            <a:pPr marL="1260475" lvl="3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1000">
                <a:solidFill>
                  <a:srgbClr val="000000"/>
                </a:solidFill>
              </a:rPr>
              <a:t>k:unigram:unigramfreq     v:unigram:unigramfreq</a:t>
            </a:r>
            <a:endParaRPr lang="zh-CN" altLang="zh-CN" sz="1000">
              <a:solidFill>
                <a:srgbClr val="000000"/>
              </a:solidFill>
            </a:endParaRPr>
          </a:p>
          <a:p>
            <a:pPr marL="1260475" lvl="3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1000">
                <a:solidFill>
                  <a:srgbClr val="000000"/>
                </a:solidFill>
              </a:rPr>
              <a:t>	</a:t>
            </a:r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机器学习模型设计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词性标注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410" y="807085"/>
            <a:ext cx="5593080" cy="4960620"/>
          </a:xfrm>
        </p:spPr>
        <p:txBody>
          <a:bodyPr/>
          <a:p>
            <a:r>
              <a:rPr lang="zh-CN" altLang="en-US" sz="1000">
                <a:solidFill>
                  <a:schemeClr val="tx1">
                    <a:lumMod val="50000"/>
                  </a:schemeClr>
                </a:solidFill>
              </a:rPr>
              <a:t>q 量词 取英语quantit的第1个字母。</a:t>
            </a:r>
            <a:endParaRPr lang="zh-CN" altLang="en-US" sz="10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lumMod val="50000"/>
                  </a:schemeClr>
                </a:solidFill>
              </a:rPr>
              <a:t>r 代词 取英语代词pronoun的第2个字母,因p已用于介词。</a:t>
            </a:r>
            <a:endParaRPr lang="zh-CN" altLang="en-US" sz="10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lumMod val="50000"/>
                  </a:schemeClr>
                </a:solidFill>
              </a:rPr>
              <a:t>s 处所词 取英语space的第1个字母。</a:t>
            </a:r>
            <a:endParaRPr lang="zh-CN" altLang="en-US" sz="10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lumMod val="50000"/>
                  </a:schemeClr>
                </a:solidFill>
              </a:rPr>
              <a:t>Tg 时语素 时间词性语素。时间词代码为t,在语素的代码g前面置以T。</a:t>
            </a:r>
            <a:endParaRPr lang="zh-CN" altLang="en-US" sz="10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lumMod val="50000"/>
                  </a:schemeClr>
                </a:solidFill>
              </a:rPr>
              <a:t>t 时间词 取英语time的第1个字母。</a:t>
            </a:r>
            <a:endParaRPr lang="zh-CN" altLang="en-US" sz="10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lumMod val="50000"/>
                  </a:schemeClr>
                </a:solidFill>
              </a:rPr>
              <a:t>u 助词 取英语助词auxiliary</a:t>
            </a:r>
            <a:endParaRPr lang="zh-CN" altLang="en-US" sz="10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lumMod val="50000"/>
                  </a:schemeClr>
                </a:solidFill>
              </a:rPr>
              <a:t>Vg 动语素 动词性语素。动词代码为v。在语素的代码g前面置以V。</a:t>
            </a:r>
            <a:endParaRPr lang="zh-CN" altLang="en-US" sz="10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lumMod val="50000"/>
                  </a:schemeClr>
                </a:solidFill>
              </a:rPr>
              <a:t>v 动词 取英语动词verb的第一个字母。</a:t>
            </a:r>
            <a:endParaRPr lang="zh-CN" altLang="en-US" sz="10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lumMod val="50000"/>
                  </a:schemeClr>
                </a:solidFill>
              </a:rPr>
              <a:t>vd 副动词 直接作状语的动词。动词和副词的代码并在一起。</a:t>
            </a:r>
            <a:endParaRPr lang="zh-CN" altLang="en-US" sz="10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lumMod val="50000"/>
                  </a:schemeClr>
                </a:solidFill>
              </a:rPr>
              <a:t>vn 名动词 指具有名词功能的动词。动词和名词的代码并在一起。</a:t>
            </a:r>
            <a:endParaRPr lang="zh-CN" altLang="en-US" sz="10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lumMod val="50000"/>
                  </a:schemeClr>
                </a:solidFill>
              </a:rPr>
              <a:t>w 标点符号</a:t>
            </a:r>
            <a:endParaRPr lang="zh-CN" altLang="en-US" sz="10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lumMod val="50000"/>
                  </a:schemeClr>
                </a:solidFill>
              </a:rPr>
              <a:t>x 非语素字 非语素字只是一个符号，字母x通常用于代表未知数、符号。</a:t>
            </a:r>
            <a:endParaRPr lang="zh-CN" altLang="en-US" sz="10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lumMod val="50000"/>
                  </a:schemeClr>
                </a:solidFill>
              </a:rPr>
              <a:t>y 语气词 取汉字“语”的声母。</a:t>
            </a:r>
            <a:endParaRPr lang="zh-CN" altLang="en-US" sz="10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lumMod val="50000"/>
                  </a:schemeClr>
                </a:solidFill>
              </a:rPr>
              <a:t>z 状态词 取汉字“状”的声母的前一个字母。</a:t>
            </a:r>
            <a:endParaRPr lang="zh-CN" altLang="en-US" sz="10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lumMod val="50000"/>
                  </a:schemeClr>
                </a:solidFill>
              </a:rPr>
              <a:t>-------------------------------------------------------------------------------</a:t>
            </a:r>
            <a:endParaRPr lang="zh-CN" altLang="en-US" sz="100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1940" y="807085"/>
            <a:ext cx="4535805" cy="477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汉语文本词性标注标记集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Ag  形语素 形容词性语素。形容词代码为a，语素代码ｇ前面置以A。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a    形容词 取英语形容词adjective的第1个字母。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ad  副形词 直接作状语的形容词。形容词代码a和副词代码d并在一起。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an 名形词 具有名词功能的形容词。形容词代码a和名词代码n并在一起。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b   区别词 取汉字“别”的声母。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c   连词 取英语连词conjunction的第1个字母。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Dg 副语素 副词性语素。副词代码为d，语素代码ｇ前面置以D。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d   副词 取adverb的第2个字母，因其第1个字母已用于形容词。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e   叹词 取英语叹词exclamation的第1个字母。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f   方位词 取汉字“方”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g  语素 绝大多数语素都能作为合成词的“词根”，取汉字“根”的声母。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h  前接成分 取英语head的第1个字母。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i   成语 取英语成语idiom的第1个字母。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j   简称略语 取汉字“简”的声母。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k  后接成分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l  习用语 习用语尚未成为成语，有点“临时性”，取“临”的声母。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m 数词 取英语numeral的第3个字母，n，u已有他用。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Ng 名语素 名词性语素。名词代码为n，语素代码ｇ前面置以N。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n 名词 取英语名词noun的第1个字母。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nr 人名 名词代码n和“人(ren)”的声母并在一起。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ns 地名 名词代码n和处所词代码s并在一起。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nt 机构团体 “团”的声母为t，名词代码n和t并在一起。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nz 其他专名 “专”的声母的第1个字母为z，名词代码n和z并在一起。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o 拟声词 取英语拟声词onomatopoeia的第1个字母。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257175" indent="-255905" algn="l" eaLnBrk="0" hangingPunct="0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000"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p 介词 取英语介词prepositional的第1个字母。</a:t>
            </a:r>
            <a:endParaRPr lang="zh-CN" altLang="en-US" sz="1000" b="1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669780" y="807085"/>
            <a:ext cx="1677035" cy="4960620"/>
          </a:xfrm>
          <a:prstGeom prst="rect">
            <a:avLst/>
          </a:prstGeom>
          <a:noFill/>
          <a:ln w="9525">
            <a:noFill/>
          </a:ln>
        </p:spPr>
        <p:txBody>
          <a:bodyPr lIns="91387" tIns="45693" rIns="91387" bIns="45693" anchor="t"/>
          <a:lstStyle>
            <a:lvl1pPr marL="257175" indent="-255905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5625" lvl="1" indent="-20955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4075" lvl="2" indent="-168275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6975" lvl="3" indent="-168275" algn="l" rtl="0" eaLnBrk="0" fontAlgn="base" hangingPunct="0">
              <a:spcBef>
                <a:spcPct val="15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3355" algn="l" rtl="0" eaLnBrk="0" fontAlgn="base" hangingPunct="0">
              <a:spcBef>
                <a:spcPct val="15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0180" algn="l" defTabSz="685800" eaLnBrk="0" fontAlgn="base" latinLnBrk="0" hangingPunct="0">
              <a:spcBef>
                <a:spcPct val="15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5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15" lvl="6" indent="-170180" algn="l" defTabSz="685800" eaLnBrk="0" fontAlgn="base" latinLnBrk="0" hangingPunct="0">
              <a:spcBef>
                <a:spcPct val="15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5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15" lvl="7" indent="-170180" algn="l" defTabSz="685800" eaLnBrk="0" fontAlgn="base" latinLnBrk="0" hangingPunct="0">
              <a:spcBef>
                <a:spcPct val="15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5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15" lvl="8" indent="-170180" algn="l" defTabSz="685800" eaLnBrk="0" fontAlgn="base" latinLnBrk="0" hangingPunct="0">
              <a:spcBef>
                <a:spcPct val="15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5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>
                <a:solidFill>
                  <a:schemeClr val="tx1">
                    <a:lumMod val="50000"/>
                  </a:schemeClr>
                </a:solidFill>
                <a:sym typeface="+mn-ea"/>
              </a:rPr>
              <a:t>a:     </a:t>
            </a:r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 形容词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b:      区别词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c:      连词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d:      副词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e:      叹词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g:     语素字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h:     前接成分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i:      习用语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j:      简称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k:     后接成分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m:    数词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n:     普通名词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nd:   方位名词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nh:   人名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ni:    机构名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nl:    处所名词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ns:   地名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nt:    时间词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nz:   其他专名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o:     拟声词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p:     介词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q:     量词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r:      介词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u:      助词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v:      动词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wp:   标点符号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ws:    字符串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>
                    <a:lumMod val="50000"/>
                  </a:schemeClr>
                </a:solidFill>
                <a:sym typeface="+mn-ea"/>
              </a:rPr>
              <a:t>x:      非语素字</a:t>
            </a:r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endParaRPr lang="zh-CN" altLang="en-US" sz="90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生成</a:t>
            </a:r>
            <a:r>
              <a:rPr lang="en-US" altLang="zh-CN"/>
              <a:t>Sparse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zh-CN" sz="1600">
                <a:solidFill>
                  <a:srgbClr val="000000"/>
                </a:solidFill>
              </a:rPr>
              <a:t>词频统计：对短文进行分词之后，统计 </a:t>
            </a:r>
            <a:r>
              <a:rPr lang="en-US" altLang="zh-CN" sz="1600">
                <a:solidFill>
                  <a:srgbClr val="000000"/>
                </a:solidFill>
              </a:rPr>
              <a:t>wordcount</a:t>
            </a:r>
            <a:r>
              <a:rPr lang="zh-CN" altLang="zh-CN" sz="1600">
                <a:solidFill>
                  <a:srgbClr val="000000"/>
                </a:solidFill>
              </a:rPr>
              <a:t>数据</a:t>
            </a:r>
            <a:endParaRPr lang="zh-CN" altLang="zh-CN" sz="160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zh-CN" altLang="zh-CN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一、文本分类研究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000000"/>
                </a:solidFill>
              </a:rPr>
              <a:t>SparseVectorsFromSequenceFiles</a:t>
            </a:r>
            <a:endParaRPr lang="zh-CN" altLang="en-US">
              <a:solidFill>
                <a:srgbClr val="000000"/>
              </a:solidFill>
            </a:endParaRP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endParaRPr lang="zh-CN" altLang="en-US">
              <a:solidFill>
                <a:srgbClr val="000000"/>
              </a:solidFill>
            </a:endParaRP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000000"/>
                </a:solidFill>
              </a:rPr>
              <a:t>文档词频：makePartialVectors，tf的生成</a:t>
            </a:r>
            <a:endParaRPr lang="zh-CN" altLang="en-US">
              <a:solidFill>
                <a:srgbClr val="000000"/>
              </a:solidFill>
            </a:endParaRP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000000"/>
                </a:solidFill>
              </a:rPr>
              <a:t>文档频率：TFIDFConverter.calculateDF，DF的生成</a:t>
            </a:r>
            <a:endParaRPr lang="zh-CN" altLang="en-US">
              <a:solidFill>
                <a:srgbClr val="000000"/>
              </a:solidFill>
            </a:endParaRP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000000"/>
                </a:solidFill>
              </a:rPr>
              <a:t>TF-IDF</a:t>
            </a:r>
            <a:r>
              <a:rPr lang="zh-CN" altLang="zh-CN">
                <a:solidFill>
                  <a:srgbClr val="000000"/>
                </a:solidFill>
              </a:rPr>
              <a:t>计算：</a:t>
            </a:r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主程序框架设计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ChangeAspect="1"/>
          </p:cNvGraphicFramePr>
          <p:nvPr>
            <p:ph idx="1"/>
          </p:nvPr>
        </p:nvGraphicFramePr>
        <p:xfrm>
          <a:off x="262890" y="888365"/>
          <a:ext cx="3444875" cy="563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3943350" imgH="6248400" progId="Visio.Drawing.15">
                  <p:embed/>
                </p:oleObj>
              </mc:Choice>
              <mc:Fallback>
                <p:oleObj name="" r:id="rId1" imgW="3943350" imgH="624840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890" y="888365"/>
                        <a:ext cx="3444875" cy="563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20TGp_company_diagram_v2">
  <a:themeElements>
    <a:clrScheme name="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E"/>
      </a:accent4>
      <a:accent5>
        <a:srgbClr val="B1DAF4"/>
      </a:accent5>
      <a:accent6>
        <a:srgbClr val="D38844"/>
      </a:accent6>
      <a:hlink>
        <a:srgbClr val="339966"/>
      </a:hlink>
      <a:folHlink>
        <a:srgbClr val="7E88E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0TGp_company_diagram_v2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0TGp_company_diagram_v2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0TGp_company_diagram_v2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3261</Words>
  <Application>WPS 演示</Application>
  <PresentationFormat>自定义</PresentationFormat>
  <Paragraphs>150</Paragraphs>
  <Slides>10</Slides>
  <Notes>21</Notes>
  <HiddenSlides>2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Verdana</vt:lpstr>
      <vt:lpstr>Arial</vt:lpstr>
      <vt:lpstr>微软雅黑</vt:lpstr>
      <vt:lpstr>Wingdings</vt:lpstr>
      <vt:lpstr>黑体</vt:lpstr>
      <vt:lpstr>Comic Sans MS</vt:lpstr>
      <vt:lpstr>120TGp_company_diagram_v2</vt:lpstr>
      <vt:lpstr>Visio.Drawing.15</vt:lpstr>
      <vt:lpstr> Mahout 机器学习研究</vt:lpstr>
      <vt:lpstr>一、文本分类研究</vt:lpstr>
      <vt:lpstr>N-Gram词频统计方法</vt:lpstr>
      <vt:lpstr>N-Gram词频统计方法</vt:lpstr>
      <vt:lpstr>机器学习模型设计</vt:lpstr>
      <vt:lpstr>词性标注</vt:lpstr>
      <vt:lpstr>生成Sparse</vt:lpstr>
      <vt:lpstr>一、文本分类研究</vt:lpstr>
      <vt:lpstr>PowerPoint 演示文稿</vt:lpstr>
      <vt:lpstr>汇 报 完 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dsj</cp:lastModifiedBy>
  <cp:revision>1490</cp:revision>
  <dcterms:created xsi:type="dcterms:W3CDTF">2016-03-21T09:46:00Z</dcterms:created>
  <dcterms:modified xsi:type="dcterms:W3CDTF">2017-02-17T08:27:32Z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