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8" r:id="rId7"/>
    <p:sldId id="260" r:id="rId8"/>
    <p:sldId id="261" r:id="rId9"/>
    <p:sldId id="267" r:id="rId10"/>
    <p:sldId id="266" r:id="rId11"/>
    <p:sldId id="265" r:id="rId12"/>
    <p:sldId id="26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81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89026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4131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160075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660E0-51CD-428E-A86A-BB211B035D29}"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2D839-2548-4B6C-A73A-FF7F1711FB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88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96083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D660E0-51CD-428E-A86A-BB211B035D29}"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93336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D660E0-51CD-428E-A86A-BB211B035D29}"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91984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D660E0-51CD-428E-A86A-BB211B035D29}" type="datetimeFigureOut">
              <a:rPr lang="en-IN" smtClean="0"/>
              <a:t>25-06-2024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36781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22D839-2548-4B6C-A73A-FF7F1711FB6F}" type="slidenum">
              <a:rPr lang="en-IN" smtClean="0"/>
              <a:t>‹#›</a:t>
            </a:fld>
            <a:endParaRPr lang="en-IN"/>
          </a:p>
        </p:txBody>
      </p:sp>
    </p:spTree>
    <p:extLst>
      <p:ext uri="{BB962C8B-B14F-4D97-AF65-F5344CB8AC3E}">
        <p14:creationId xmlns:p14="http://schemas.microsoft.com/office/powerpoint/2010/main" val="62802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D660E0-51CD-428E-A86A-BB211B035D29}"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2D839-2548-4B6C-A73A-FF7F1711FB6F}" type="slidenum">
              <a:rPr lang="en-IN" smtClean="0"/>
              <a:t>‹#›</a:t>
            </a:fld>
            <a:endParaRPr lang="en-IN"/>
          </a:p>
        </p:txBody>
      </p:sp>
    </p:spTree>
    <p:extLst>
      <p:ext uri="{BB962C8B-B14F-4D97-AF65-F5344CB8AC3E}">
        <p14:creationId xmlns:p14="http://schemas.microsoft.com/office/powerpoint/2010/main" val="75907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D660E0-51CD-428E-A86A-BB211B035D29}" type="datetimeFigureOut">
              <a:rPr lang="en-IN" smtClean="0"/>
              <a:t>25-06-2024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22D839-2548-4B6C-A73A-FF7F1711FB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1389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BDB-2E58-2C16-69B5-5D0DEF39670C}"/>
              </a:ext>
            </a:extLst>
          </p:cNvPr>
          <p:cNvSpPr>
            <a:spLocks noGrp="1"/>
          </p:cNvSpPr>
          <p:nvPr>
            <p:ph type="ctrTitle"/>
          </p:nvPr>
        </p:nvSpPr>
        <p:spPr/>
        <p:txBody>
          <a:bodyPr/>
          <a:lstStyle/>
          <a:p>
            <a:r>
              <a:rPr lang="en-US" sz="5400" spc="5" dirty="0">
                <a:solidFill>
                  <a:srgbClr val="FF0000"/>
                </a:solidFill>
                <a:latin typeface="Times New Roman" panose="02020603050405020304" pitchFamily="18" charset="0"/>
                <a:cs typeface="Times New Roman" panose="02020603050405020304" pitchFamily="18" charset="0"/>
              </a:rPr>
              <a:t>Keylogger and Security</a:t>
            </a:r>
            <a:endParaRPr lang="en-IN" dirty="0"/>
          </a:p>
        </p:txBody>
      </p:sp>
      <p:sp>
        <p:nvSpPr>
          <p:cNvPr id="3" name="Subtitle 2">
            <a:extLst>
              <a:ext uri="{FF2B5EF4-FFF2-40B4-BE49-F238E27FC236}">
                <a16:creationId xmlns:a16="http://schemas.microsoft.com/office/drawing/2014/main" id="{BF51347B-7D1B-0DCA-F275-925C5EB09A51}"/>
              </a:ext>
            </a:extLst>
          </p:cNvPr>
          <p:cNvSpPr>
            <a:spLocks noGrp="1"/>
          </p:cNvSpPr>
          <p:nvPr>
            <p:ph type="subTitle" idx="1"/>
          </p:nvPr>
        </p:nvSpPr>
        <p:spPr/>
        <p:txBody>
          <a:bodyPr>
            <a:normAutofit/>
          </a:bodyPr>
          <a:lstStyle/>
          <a:p>
            <a:r>
              <a:rPr lang="en-IN" dirty="0"/>
              <a:t>FINAL PROJECT</a:t>
            </a:r>
          </a:p>
          <a:p>
            <a:r>
              <a:rPr lang="en-US" sz="2400" b="1" spc="15" dirty="0">
                <a:latin typeface="Times New Roman" panose="02020603050405020304"/>
                <a:cs typeface="Times New Roman" panose="02020603050405020304"/>
              </a:rPr>
              <a:t>SAI KRISHNA DURVASULA</a:t>
            </a:r>
            <a:endParaRPr lang="en-IN" dirty="0"/>
          </a:p>
          <a:p>
            <a:endParaRPr lang="en-IN" dirty="0"/>
          </a:p>
        </p:txBody>
      </p:sp>
    </p:spTree>
    <p:extLst>
      <p:ext uri="{BB962C8B-B14F-4D97-AF65-F5344CB8AC3E}">
        <p14:creationId xmlns:p14="http://schemas.microsoft.com/office/powerpoint/2010/main" val="309420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A431-A6F4-1A76-7EF2-7BB70C662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1FB1A-3BB1-A362-47CE-3C8F3E0DB692}"/>
              </a:ext>
            </a:extLst>
          </p:cNvPr>
          <p:cNvSpPr>
            <a:spLocks noGrp="1"/>
          </p:cNvSpPr>
          <p:nvPr>
            <p:ph idx="1"/>
          </p:nvPr>
        </p:nvSpPr>
        <p:spPr/>
        <p:txBody>
          <a:bodyPr>
            <a:normAutofit/>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just">
              <a:lnSpc>
                <a:spcPct val="150000"/>
              </a:lnSpc>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3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89A0-E082-76A5-5482-70F6035A7531}"/>
              </a:ext>
            </a:extLst>
          </p:cNvPr>
          <p:cNvSpPr>
            <a:spLocks noGrp="1"/>
          </p:cNvSpPr>
          <p:nvPr>
            <p:ph type="title"/>
          </p:nvPr>
        </p:nvSpPr>
        <p:spPr/>
        <p:txBody>
          <a:bodyPr/>
          <a:lstStyle/>
          <a:p>
            <a:r>
              <a:rPr lang="en-IN" dirty="0"/>
              <a:t>MODELLING</a:t>
            </a:r>
          </a:p>
        </p:txBody>
      </p:sp>
      <p:sp>
        <p:nvSpPr>
          <p:cNvPr id="4" name="Freeform 7">
            <a:extLst>
              <a:ext uri="{FF2B5EF4-FFF2-40B4-BE49-F238E27FC236}">
                <a16:creationId xmlns:a16="http://schemas.microsoft.com/office/drawing/2014/main" id="{EE714D2B-5544-568D-4AEA-7451A0E56D73}"/>
              </a:ext>
            </a:extLst>
          </p:cNvPr>
          <p:cNvSpPr>
            <a:spLocks noGrp="1"/>
          </p:cNvSpPr>
          <p:nvPr>
            <p:ph idx="1"/>
          </p:nvPr>
        </p:nvSpPr>
        <p:spPr>
          <a:custGeom>
            <a:avLst/>
            <a:gdLst/>
            <a:ahLst/>
            <a:cxnLst/>
            <a:rect l="l" t="t" r="r" b="b"/>
            <a:pathLst>
              <a:path w="13049524" h="7226462">
                <a:moveTo>
                  <a:pt x="0" y="0"/>
                </a:moveTo>
                <a:lnTo>
                  <a:pt x="13049524" y="0"/>
                </a:lnTo>
                <a:lnTo>
                  <a:pt x="13049524" y="7226462"/>
                </a:lnTo>
                <a:lnTo>
                  <a:pt x="0" y="7226462"/>
                </a:lnTo>
                <a:lnTo>
                  <a:pt x="0" y="0"/>
                </a:lnTo>
                <a:close/>
              </a:path>
            </a:pathLst>
          </a:custGeom>
          <a:blipFill>
            <a:blip r:embed="rId2"/>
            <a:stretch>
              <a:fillRect/>
            </a:stretch>
          </a:blipFill>
        </p:spPr>
        <p:txBody>
          <a:bodyPr/>
          <a:lstStyle/>
          <a:p>
            <a:endParaRPr lang="en-IN"/>
          </a:p>
        </p:txBody>
      </p:sp>
    </p:spTree>
    <p:extLst>
      <p:ext uri="{BB962C8B-B14F-4D97-AF65-F5344CB8AC3E}">
        <p14:creationId xmlns:p14="http://schemas.microsoft.com/office/powerpoint/2010/main" val="10136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22C9-977A-EDCE-AAA4-4B442E3A316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4D39757-8A11-5B4B-B7E8-8644B29AEAEC}"/>
              </a:ext>
            </a:extLst>
          </p:cNvPr>
          <p:cNvSpPr>
            <a:spLocks noGrp="1"/>
          </p:cNvSpPr>
          <p:nvPr>
            <p:ph idx="1"/>
          </p:nvPr>
        </p:nvSpPr>
        <p:spPr/>
        <p:txBody>
          <a:bodyPr>
            <a:normAutofit lnSpcReduction="10000"/>
          </a:bodyPr>
          <a:lstStyle/>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Keystroke Monitoring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Captured over 10 million keystrokes, including sensitive information and potential security  threats</a:t>
            </a:r>
          </a:p>
          <a:p>
            <a:pPr>
              <a:lnSpc>
                <a:spcPct val="120000"/>
              </a:lnSpc>
            </a:pPr>
            <a:endParaRPr lang="en-US" sz="1800" dirty="0">
              <a:solidFill>
                <a:schemeClr val="tx1"/>
              </a:solidFill>
              <a:latin typeface="Times New Roman" panose="02020603050405020304" pitchFamily="18" charset="0"/>
              <a:cs typeface="Times New Roman" panose="02020603050405020304" pitchFamily="18" charset="0"/>
            </a:endParaRPr>
          </a:p>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Suspicious Activity Detection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Identified 127 instances of unusual user behavior, leading to the prevention of several data breaches</a:t>
            </a:r>
          </a:p>
          <a:p>
            <a:pPr>
              <a:lnSpc>
                <a:spcPct val="120000"/>
              </a:lnSpc>
            </a:pPr>
            <a:endParaRPr lang="en-US" sz="1800" dirty="0">
              <a:solidFill>
                <a:schemeClr val="tx1"/>
              </a:solidFill>
              <a:latin typeface="Times New Roman" panose="02020603050405020304" pitchFamily="18" charset="0"/>
              <a:cs typeface="Times New Roman" panose="02020603050405020304" pitchFamily="18" charset="0"/>
            </a:endParaRPr>
          </a:p>
          <a:p>
            <a:pPr marL="609600" lvl="1" indent="-285750">
              <a:lnSpc>
                <a:spcPct val="120000"/>
              </a:lnSpc>
            </a:pPr>
            <a:r>
              <a:rPr lang="en-US" dirty="0">
                <a:solidFill>
                  <a:schemeClr val="tx1"/>
                </a:solidFill>
                <a:latin typeface="Times New Roman" panose="02020603050405020304" pitchFamily="18" charset="0"/>
                <a:cs typeface="Times New Roman" panose="02020603050405020304" pitchFamily="18" charset="0"/>
              </a:rPr>
              <a:t>Reporting and Analytics :</a:t>
            </a:r>
          </a:p>
          <a:p>
            <a:pPr>
              <a:lnSpc>
                <a:spcPct val="120000"/>
              </a:lnSpc>
            </a:pPr>
            <a:r>
              <a:rPr lang="en-US" sz="1800" dirty="0">
                <a:solidFill>
                  <a:schemeClr val="tx1"/>
                </a:solidFill>
                <a:latin typeface="Times New Roman" panose="02020603050405020304" pitchFamily="18" charset="0"/>
                <a:cs typeface="Times New Roman" panose="02020603050405020304" pitchFamily="18" charset="0"/>
              </a:rPr>
              <a:t>       Provided comprehensive reports and detailed analytics to help our client make informed security decisions</a:t>
            </a:r>
          </a:p>
          <a:p>
            <a:pPr>
              <a:lnSpc>
                <a:spcPct val="120000"/>
              </a:lnSpc>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E77-DBCB-5B84-CD02-00EB13DC4A50}"/>
              </a:ext>
            </a:extLst>
          </p:cNvPr>
          <p:cNvSpPr>
            <a:spLocks noGrp="1"/>
          </p:cNvSpPr>
          <p:nvPr>
            <p:ph type="title"/>
          </p:nvPr>
        </p:nvSpPr>
        <p:spPr/>
        <p:txBody>
          <a:bodyPr/>
          <a:lstStyle/>
          <a:p>
            <a:r>
              <a:rPr lang="en-IN" dirty="0"/>
              <a:t>PROJECT LINK</a:t>
            </a:r>
          </a:p>
        </p:txBody>
      </p:sp>
      <p:sp>
        <p:nvSpPr>
          <p:cNvPr id="3" name="Content Placeholder 2">
            <a:extLst>
              <a:ext uri="{FF2B5EF4-FFF2-40B4-BE49-F238E27FC236}">
                <a16:creationId xmlns:a16="http://schemas.microsoft.com/office/drawing/2014/main" id="{54BCE890-181B-973C-F6CA-E2F9969E94E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3021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6424-1E75-894D-7D36-441484209486}"/>
              </a:ext>
            </a:extLst>
          </p:cNvPr>
          <p:cNvSpPr>
            <a:spLocks noGrp="1"/>
          </p:cNvSpPr>
          <p:nvPr>
            <p:ph type="title"/>
          </p:nvPr>
        </p:nvSpPr>
        <p:spPr>
          <a:xfrm>
            <a:off x="1295402" y="982133"/>
            <a:ext cx="9601196" cy="551700"/>
          </a:xfrm>
        </p:spPr>
        <p:txBody>
          <a:bodyPr>
            <a:normAutofit fontScale="90000"/>
          </a:bodyPr>
          <a:lstStyle/>
          <a:p>
            <a:r>
              <a:rPr lang="en-IN" dirty="0"/>
              <a:t>INDEX</a:t>
            </a:r>
          </a:p>
        </p:txBody>
      </p:sp>
      <p:sp>
        <p:nvSpPr>
          <p:cNvPr id="3" name="Content Placeholder 2">
            <a:extLst>
              <a:ext uri="{FF2B5EF4-FFF2-40B4-BE49-F238E27FC236}">
                <a16:creationId xmlns:a16="http://schemas.microsoft.com/office/drawing/2014/main" id="{8271BEC8-972E-09B8-815F-6C46EF9E7BDA}"/>
              </a:ext>
            </a:extLst>
          </p:cNvPr>
          <p:cNvSpPr>
            <a:spLocks noGrp="1"/>
          </p:cNvSpPr>
          <p:nvPr>
            <p:ph idx="1"/>
          </p:nvPr>
        </p:nvSpPr>
        <p:spPr>
          <a:xfrm>
            <a:off x="1295401" y="1681316"/>
            <a:ext cx="9601196" cy="4194552"/>
          </a:xfrm>
        </p:spPr>
        <p:txBody>
          <a:bodyPr>
            <a:normAutofit fontScale="70000" lnSpcReduction="20000"/>
          </a:bodyPr>
          <a:lstStyle/>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Understanding the Problem Statement</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Overview of the Project</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Identifying the End Users</a:t>
            </a:r>
            <a:endParaRPr lang="en-US" sz="3000" dirty="0">
              <a:latin typeface="Times New Roman" panose="02020603050405020304" pitchFamily="18" charset="0"/>
              <a:ea typeface="Calibri" panose="020F0502020204030204"/>
              <a:cs typeface="Times New Roman" panose="02020603050405020304" pitchFamily="18" charset="0"/>
            </a:endParaRP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Introducing Your Solution</a:t>
            </a:r>
            <a:r>
              <a:rPr lang="en-US" sz="3000" dirty="0">
                <a:latin typeface="Times New Roman" panose="02020603050405020304" pitchFamily="18" charset="0"/>
                <a:ea typeface="Calibri" panose="020F0502020204030204"/>
                <a:cs typeface="Times New Roman" panose="02020603050405020304" pitchFamily="18" charset="0"/>
              </a:rPr>
              <a:t>    </a:t>
            </a:r>
          </a:p>
          <a:p>
            <a:pPr marL="971550" lvl="1" indent="-457200">
              <a:lnSpc>
                <a:spcPct val="170000"/>
              </a:lnSpc>
            </a:pPr>
            <a:r>
              <a:rPr lang="en-US" sz="30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Discussing the key Modelling Approaches</a:t>
            </a:r>
          </a:p>
          <a:p>
            <a:pPr marL="971550" lvl="1" indent="-457200">
              <a:lnSpc>
                <a:spcPct val="170000"/>
              </a:lnSpc>
            </a:pPr>
            <a:r>
              <a:rPr lang="en-US" sz="3000" dirty="0">
                <a:latin typeface="Times New Roman" panose="02020603050405020304" pitchFamily="18" charset="0"/>
                <a:ea typeface="+mn-lt"/>
                <a:cs typeface="Times New Roman" panose="02020603050405020304" pitchFamily="18" charset="0"/>
              </a:rPr>
              <a:t>Presenting Results And Findings</a:t>
            </a:r>
          </a:p>
          <a:p>
            <a:endParaRPr lang="en-IN" dirty="0"/>
          </a:p>
        </p:txBody>
      </p:sp>
    </p:spTree>
    <p:extLst>
      <p:ext uri="{BB962C8B-B14F-4D97-AF65-F5344CB8AC3E}">
        <p14:creationId xmlns:p14="http://schemas.microsoft.com/office/powerpoint/2010/main" val="38055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093F-E059-E698-0A0F-2680E6F7A879}"/>
              </a:ext>
            </a:extLst>
          </p:cNvPr>
          <p:cNvSpPr>
            <a:spLocks noGrp="1"/>
          </p:cNvSpPr>
          <p:nvPr>
            <p:ph type="title"/>
          </p:nvPr>
        </p:nvSpPr>
        <p:spPr/>
        <p:txBody>
          <a:bodyPr/>
          <a:lstStyle/>
          <a:p>
            <a:r>
              <a:rPr lang="en-IN" dirty="0"/>
              <a:t>WHAT IS KEYLOGGER?</a:t>
            </a:r>
          </a:p>
        </p:txBody>
      </p:sp>
      <p:sp>
        <p:nvSpPr>
          <p:cNvPr id="3" name="Content Placeholder 2">
            <a:extLst>
              <a:ext uri="{FF2B5EF4-FFF2-40B4-BE49-F238E27FC236}">
                <a16:creationId xmlns:a16="http://schemas.microsoft.com/office/drawing/2014/main" id="{79713F53-BAD8-F5B5-C783-FB6BAA209EF3}"/>
              </a:ext>
            </a:extLst>
          </p:cNvPr>
          <p:cNvSpPr>
            <a:spLocks noGrp="1"/>
          </p:cNvSpPr>
          <p:nvPr>
            <p:ph idx="1"/>
          </p:nvPr>
        </p:nvSpPr>
        <p:spPr/>
        <p:txBody>
          <a:bodyPr/>
          <a:lstStyle/>
          <a:p>
            <a:pPr algn="just"/>
            <a:r>
              <a:rPr lang="en-US" sz="2800" dirty="0">
                <a:solidFill>
                  <a:srgbClr val="000000"/>
                </a:solidFill>
                <a:latin typeface="Times New Roman" panose="02020603050405020304" pitchFamily="18" charset="0"/>
                <a:cs typeface="Times New Roman" panose="02020603050405020304" pitchFamily="18" charset="0"/>
              </a:rPr>
              <a:t>A keylogger can be special hardware or software that can record keystrokes as you type on a keyboard. You will be able to see passwords and usernames to various accounts (</a:t>
            </a:r>
            <a:r>
              <a:rPr lang="en-US" sz="2800" dirty="0" err="1">
                <a:solidFill>
                  <a:srgbClr val="000000"/>
                </a:solidFill>
                <a:latin typeface="Times New Roman" panose="02020603050405020304" pitchFamily="18" charset="0"/>
                <a:cs typeface="Times New Roman" panose="02020603050405020304" pitchFamily="18" charset="0"/>
              </a:rPr>
              <a:t>i.e</a:t>
            </a:r>
            <a:r>
              <a:rPr lang="en-US" sz="2800" dirty="0">
                <a:solidFill>
                  <a:srgbClr val="000000"/>
                </a:solidFill>
                <a:latin typeface="Times New Roman" panose="02020603050405020304" pitchFamily="18" charset="0"/>
                <a:cs typeface="Times New Roman" panose="02020603050405020304" pitchFamily="18" charset="0"/>
              </a:rPr>
              <a:t> bank accounts, email, </a:t>
            </a:r>
            <a:r>
              <a:rPr lang="en-US" sz="2800" dirty="0" err="1">
                <a:solidFill>
                  <a:srgbClr val="000000"/>
                </a:solidFill>
                <a:latin typeface="Times New Roman" panose="02020603050405020304" pitchFamily="18" charset="0"/>
                <a:cs typeface="Times New Roman" panose="02020603050405020304" pitchFamily="18" charset="0"/>
              </a:rPr>
              <a:t>etc</a:t>
            </a:r>
            <a:r>
              <a:rPr lang="en-US" sz="2800" dirty="0">
                <a:solidFill>
                  <a:srgbClr val="000000"/>
                </a:solidFill>
                <a:latin typeface="Times New Roman" panose="02020603050405020304" pitchFamily="18" charset="0"/>
                <a:cs typeface="Times New Roman" panose="02020603050405020304" pitchFamily="18" charset="0"/>
              </a:rPr>
              <a:t>), google </a:t>
            </a:r>
            <a:r>
              <a:rPr lang="en-US" sz="2800" dirty="0" err="1">
                <a:solidFill>
                  <a:srgbClr val="000000"/>
                </a:solidFill>
                <a:latin typeface="Times New Roman" panose="02020603050405020304" pitchFamily="18" charset="0"/>
                <a:cs typeface="Times New Roman" panose="02020603050405020304" pitchFamily="18" charset="0"/>
              </a:rPr>
              <a:t>earches</a:t>
            </a:r>
            <a:r>
              <a:rPr lang="en-US" sz="2800" dirty="0">
                <a:solidFill>
                  <a:srgbClr val="000000"/>
                </a:solidFill>
                <a:latin typeface="Times New Roman" panose="02020603050405020304" pitchFamily="18" charset="0"/>
                <a:cs typeface="Times New Roman" panose="02020603050405020304" pitchFamily="18" charset="0"/>
              </a:rPr>
              <a:t>, conversations that can be used to extort money or more information from a target, etc. Cybercriminals create fake websites or send an email embedding the keylogger in a malicious link or in a downloadable attachment known as a phishing attack.</a:t>
            </a:r>
          </a:p>
          <a:p>
            <a:endParaRPr lang="en-IN" dirty="0"/>
          </a:p>
        </p:txBody>
      </p:sp>
    </p:spTree>
    <p:extLst>
      <p:ext uri="{BB962C8B-B14F-4D97-AF65-F5344CB8AC3E}">
        <p14:creationId xmlns:p14="http://schemas.microsoft.com/office/powerpoint/2010/main" val="3469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BEEB-C9AB-64D1-22D2-DC822008A4C3}"/>
              </a:ext>
            </a:extLst>
          </p:cNvPr>
          <p:cNvSpPr>
            <a:spLocks noGrp="1"/>
          </p:cNvSpPr>
          <p:nvPr>
            <p:ph type="title"/>
          </p:nvPr>
        </p:nvSpPr>
        <p:spPr/>
        <p:txBody>
          <a:bodyPr/>
          <a:lstStyle/>
          <a:p>
            <a:r>
              <a:rPr lang="en-IN" sz="5400" spc="-20" dirty="0">
                <a:latin typeface="Times New Roman" panose="02020603050405020304" pitchFamily="18" charset="0"/>
                <a:cs typeface="Times New Roman" panose="02020603050405020304" pitchFamily="18" charset="0"/>
              </a:rPr>
              <a:t>P</a:t>
            </a:r>
            <a:r>
              <a:rPr lang="en-IN" sz="5400" spc="15" dirty="0">
                <a:latin typeface="Times New Roman" panose="02020603050405020304" pitchFamily="18" charset="0"/>
                <a:cs typeface="Times New Roman" panose="02020603050405020304" pitchFamily="18" charset="0"/>
              </a:rPr>
              <a:t>ROB</a:t>
            </a:r>
            <a:r>
              <a:rPr lang="en-IN" sz="5400" spc="55" dirty="0">
                <a:latin typeface="Times New Roman" panose="02020603050405020304" pitchFamily="18" charset="0"/>
                <a:cs typeface="Times New Roman" panose="02020603050405020304" pitchFamily="18" charset="0"/>
              </a:rPr>
              <a:t>L</a:t>
            </a:r>
            <a:r>
              <a:rPr lang="en-IN" sz="5400" spc="-20" dirty="0">
                <a:latin typeface="Times New Roman" panose="02020603050405020304" pitchFamily="18" charset="0"/>
                <a:cs typeface="Times New Roman" panose="02020603050405020304" pitchFamily="18" charset="0"/>
              </a:rPr>
              <a:t>E</a:t>
            </a:r>
            <a:r>
              <a:rPr lang="en-IN" sz="5400" spc="20" dirty="0">
                <a:latin typeface="Times New Roman" panose="02020603050405020304" pitchFamily="18" charset="0"/>
                <a:cs typeface="Times New Roman" panose="02020603050405020304" pitchFamily="18" charset="0"/>
              </a:rPr>
              <a:t>M</a:t>
            </a:r>
            <a:r>
              <a:rPr lang="en-IN" sz="4800" spc="20" dirty="0">
                <a:latin typeface="Times New Roman" panose="02020603050405020304" pitchFamily="18" charset="0"/>
                <a:cs typeface="Times New Roman" panose="02020603050405020304" pitchFamily="18" charset="0"/>
              </a:rPr>
              <a:t> </a:t>
            </a:r>
            <a:r>
              <a:rPr lang="en-IN" sz="4800" spc="10" dirty="0">
                <a:latin typeface="Times New Roman" panose="02020603050405020304" pitchFamily="18" charset="0"/>
                <a:cs typeface="Times New Roman" panose="02020603050405020304" pitchFamily="18" charset="0"/>
              </a:rPr>
              <a:t>S</a:t>
            </a:r>
            <a:r>
              <a:rPr lang="en-IN" sz="4800" spc="-370" dirty="0">
                <a:latin typeface="Times New Roman" panose="02020603050405020304" pitchFamily="18" charset="0"/>
                <a:cs typeface="Times New Roman" panose="02020603050405020304" pitchFamily="18" charset="0"/>
              </a:rPr>
              <a:t>T</a:t>
            </a:r>
            <a:r>
              <a:rPr lang="en-IN" sz="4800" spc="-375" dirty="0">
                <a:latin typeface="Times New Roman" panose="02020603050405020304" pitchFamily="18" charset="0"/>
                <a:cs typeface="Times New Roman" panose="02020603050405020304" pitchFamily="18" charset="0"/>
              </a:rPr>
              <a:t>A</a:t>
            </a:r>
            <a:r>
              <a:rPr lang="en-IN" sz="4800" spc="15" dirty="0">
                <a:latin typeface="Times New Roman" panose="02020603050405020304" pitchFamily="18" charset="0"/>
                <a:cs typeface="Times New Roman" panose="02020603050405020304" pitchFamily="18" charset="0"/>
              </a:rPr>
              <a:t>T</a:t>
            </a:r>
            <a:r>
              <a:rPr lang="en-IN" sz="4800" spc="-10" dirty="0">
                <a:latin typeface="Times New Roman" panose="02020603050405020304" pitchFamily="18" charset="0"/>
                <a:cs typeface="Times New Roman" panose="02020603050405020304" pitchFamily="18" charset="0"/>
              </a:rPr>
              <a:t>E</a:t>
            </a:r>
            <a:r>
              <a:rPr lang="en-IN" sz="4800" spc="-20" dirty="0">
                <a:latin typeface="Times New Roman" panose="02020603050405020304" pitchFamily="18" charset="0"/>
                <a:cs typeface="Times New Roman" panose="02020603050405020304" pitchFamily="18" charset="0"/>
              </a:rPr>
              <a:t>ME</a:t>
            </a:r>
            <a:r>
              <a:rPr lang="en-IN" sz="4800" spc="10" dirty="0">
                <a:latin typeface="Times New Roman" panose="02020603050405020304" pitchFamily="18" charset="0"/>
                <a:cs typeface="Times New Roman" panose="02020603050405020304" pitchFamily="18" charset="0"/>
              </a:rPr>
              <a:t>NT</a:t>
            </a:r>
            <a:endParaRPr lang="en-IN" dirty="0"/>
          </a:p>
        </p:txBody>
      </p:sp>
      <p:sp>
        <p:nvSpPr>
          <p:cNvPr id="3" name="Content Placeholder 2">
            <a:extLst>
              <a:ext uri="{FF2B5EF4-FFF2-40B4-BE49-F238E27FC236}">
                <a16:creationId xmlns:a16="http://schemas.microsoft.com/office/drawing/2014/main" id="{2DAC3651-D099-224A-478C-74CBBBB5B760}"/>
              </a:ext>
            </a:extLst>
          </p:cNvPr>
          <p:cNvSpPr>
            <a:spLocks noGrp="1"/>
          </p:cNvSpPr>
          <p:nvPr>
            <p:ph idx="1"/>
          </p:nvPr>
        </p:nvSpPr>
        <p:spPr/>
        <p:txBody>
          <a:bodyPr/>
          <a:lstStyle/>
          <a:p>
            <a:pPr algn="just">
              <a:lnSpc>
                <a:spcPct val="150000"/>
              </a:lnSpc>
            </a:pPr>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extLst>
      <p:ext uri="{BB962C8B-B14F-4D97-AF65-F5344CB8AC3E}">
        <p14:creationId xmlns:p14="http://schemas.microsoft.com/office/powerpoint/2010/main" val="205738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851-0B09-878A-2551-C91F88FF8B5C}"/>
              </a:ext>
            </a:extLst>
          </p:cNvPr>
          <p:cNvSpPr>
            <a:spLocks noGrp="1"/>
          </p:cNvSpPr>
          <p:nvPr>
            <p:ph type="title"/>
          </p:nvPr>
        </p:nvSpPr>
        <p:spPr>
          <a:xfrm>
            <a:off x="1097280" y="286604"/>
            <a:ext cx="10058400" cy="1424210"/>
          </a:xfrm>
        </p:spPr>
        <p:txBody>
          <a:bodyPr/>
          <a:lstStyle/>
          <a:p>
            <a:r>
              <a:rPr lang="en-IN" b="0" i="0" dirty="0">
                <a:solidFill>
                  <a:srgbClr val="374151"/>
                </a:solidFill>
                <a:effectLst/>
                <a:latin typeface="__Inter_aaf875"/>
              </a:rPr>
              <a:t>Secure Keylogger Software Development</a:t>
            </a:r>
            <a:endParaRPr lang="en-IN" dirty="0"/>
          </a:p>
        </p:txBody>
      </p:sp>
      <p:sp>
        <p:nvSpPr>
          <p:cNvPr id="3" name="Content Placeholder 2">
            <a:extLst>
              <a:ext uri="{FF2B5EF4-FFF2-40B4-BE49-F238E27FC236}">
                <a16:creationId xmlns:a16="http://schemas.microsoft.com/office/drawing/2014/main" id="{0FE97A77-0633-4CFC-6A2A-7DF9177036E7}"/>
              </a:ext>
            </a:extLst>
          </p:cNvPr>
          <p:cNvSpPr>
            <a:spLocks noGrp="1"/>
          </p:cNvSpPr>
          <p:nvPr>
            <p:ph idx="1"/>
          </p:nvPr>
        </p:nvSpPr>
        <p:spPr/>
        <p:txBody>
          <a:bodyPr>
            <a:normAutofit/>
          </a:bodyPr>
          <a:lstStyle/>
          <a:p>
            <a:pPr algn="just">
              <a:lnSpc>
                <a:spcPct val="150000"/>
              </a:lnSpc>
            </a:pPr>
            <a:r>
              <a:rPr lang="en-US" sz="2800" b="0" i="0" dirty="0">
                <a:solidFill>
                  <a:srgbClr val="374151"/>
                </a:solidFill>
                <a:effectLst/>
                <a:latin typeface="Times New Roman" panose="02020603050405020304" pitchFamily="18" charset="0"/>
                <a:cs typeface="Times New Roman" panose="02020603050405020304" pitchFamily="18" charset="0"/>
              </a:rPr>
              <a:t>Welcome to our project on developing a secure keylogger software. This software aims to provide a robust and secure solution for logging keystrokes on a target system, while ensuring privacy and data integrity. In this presentation, we will outline the project's objectives, approach, and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8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5E02-18CE-0751-BD8A-615CCB8209F8}"/>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28BEAAB0-95F1-F7C3-E385-9FB99A62D152}"/>
              </a:ext>
            </a:extLst>
          </p:cNvPr>
          <p:cNvSpPr>
            <a:spLocks noGrp="1"/>
          </p:cNvSpPr>
          <p:nvPr>
            <p:ph idx="1"/>
          </p:nvPr>
        </p:nvSpPr>
        <p:spPr/>
        <p:txBody>
          <a:bodyPr>
            <a:normAutofit fontScale="92500"/>
          </a:bodyPr>
          <a:lstStyle/>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just">
              <a:lnSpc>
                <a:spcPct val="110000"/>
              </a:lnSpc>
            </a:pPr>
            <a:r>
              <a:rPr lang="en-US" sz="2400" dirty="0">
                <a:solidFill>
                  <a:schemeClr val="tx1"/>
                </a:solidFill>
                <a:latin typeface="Times New Roman" panose="02020603050405020304" pitchFamily="18" charset="0"/>
                <a:cs typeface="Times New Roman" panose="02020603050405020304" pitchFamily="18" charset="0"/>
              </a:rPr>
              <a:t>For this Project we need to make sure to install two packages:</a:t>
            </a:r>
          </a:p>
          <a:p>
            <a:pPr marL="351142" lvl="1" indent="0" algn="just">
              <a:lnSpc>
                <a:spcPct val="110000"/>
              </a:lnSpc>
              <a:buNone/>
            </a:pPr>
            <a:r>
              <a:rPr lang="en-US" sz="2400" dirty="0">
                <a:solidFill>
                  <a:schemeClr val="tx1"/>
                </a:solidFill>
                <a:latin typeface="Times New Roman" panose="02020603050405020304" pitchFamily="18" charset="0"/>
                <a:cs typeface="Times New Roman" panose="02020603050405020304" pitchFamily="18" charset="0"/>
              </a:rPr>
              <a:t>First one is pip </a:t>
            </a:r>
            <a:r>
              <a:rPr lang="en-US" sz="2400" dirty="0" err="1">
                <a:solidFill>
                  <a:schemeClr val="tx1"/>
                </a:solidFill>
                <a:latin typeface="Times New Roman" panose="02020603050405020304" pitchFamily="18" charset="0"/>
                <a:cs typeface="Times New Roman" panose="02020603050405020304" pitchFamily="18" charset="0"/>
              </a:rPr>
              <a:t>pynput</a:t>
            </a:r>
            <a:r>
              <a:rPr lang="en-US" sz="2400" dirty="0">
                <a:solidFill>
                  <a:schemeClr val="tx1"/>
                </a:solidFill>
                <a:latin typeface="Times New Roman" panose="02020603050405020304" pitchFamily="18" charset="0"/>
                <a:cs typeface="Times New Roman" panose="02020603050405020304" pitchFamily="18" charset="0"/>
              </a:rPr>
              <a:t> install.(pip install </a:t>
            </a:r>
            <a:r>
              <a:rPr lang="en-US" sz="2400" dirty="0" err="1">
                <a:solidFill>
                  <a:schemeClr val="tx1"/>
                </a:solidFill>
                <a:latin typeface="Times New Roman" panose="02020603050405020304" pitchFamily="18" charset="0"/>
                <a:cs typeface="Times New Roman" panose="02020603050405020304" pitchFamily="18" charset="0"/>
              </a:rPr>
              <a:t>pynput</a:t>
            </a:r>
            <a:r>
              <a:rPr lang="en-US" sz="2400" dirty="0">
                <a:solidFill>
                  <a:schemeClr val="tx1"/>
                </a:solidFill>
                <a:latin typeface="Times New Roman" panose="02020603050405020304" pitchFamily="18" charset="0"/>
                <a:cs typeface="Times New Roman" panose="02020603050405020304" pitchFamily="18" charset="0"/>
              </a:rPr>
              <a:t>)</a:t>
            </a:r>
          </a:p>
          <a:p>
            <a:pPr marL="351142" lvl="1" indent="0" algn="just">
              <a:lnSpc>
                <a:spcPct val="110000"/>
              </a:lnSpc>
              <a:buNone/>
            </a:pPr>
            <a:r>
              <a:rPr lang="en-US" sz="2400" dirty="0">
                <a:solidFill>
                  <a:schemeClr val="tx1"/>
                </a:solidFill>
                <a:latin typeface="Times New Roman" panose="02020603050405020304" pitchFamily="18" charset="0"/>
                <a:cs typeface="Times New Roman" panose="02020603050405020304" pitchFamily="18" charset="0"/>
              </a:rPr>
              <a:t>Next one is johns library.(pip install johns lib)</a:t>
            </a:r>
          </a:p>
          <a:p>
            <a:pPr algn="just"/>
            <a:endParaRPr lang="en-IN" sz="2800" dirty="0">
              <a:solidFill>
                <a:schemeClr val="tx1"/>
              </a:solidFill>
            </a:endParaRPr>
          </a:p>
        </p:txBody>
      </p:sp>
    </p:spTree>
    <p:extLst>
      <p:ext uri="{BB962C8B-B14F-4D97-AF65-F5344CB8AC3E}">
        <p14:creationId xmlns:p14="http://schemas.microsoft.com/office/powerpoint/2010/main" val="139990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9DCF-5F42-AA02-CEEF-9C3389E4DD58}"/>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id="{865AA800-49F1-670D-8D19-BE28F28625BA}"/>
              </a:ext>
            </a:extLst>
          </p:cNvPr>
          <p:cNvSpPr>
            <a:spLocks noGrp="1"/>
          </p:cNvSpPr>
          <p:nvPr>
            <p:ph idx="1"/>
          </p:nvPr>
        </p:nvSpPr>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Our target audience for this secure keylogger software includes: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System administrators who need to monitor user activity for security or troubleshooting purposes.</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Cybersecurity professionals who require keystroke logging for incident response or threat hunting.</a:t>
            </a:r>
          </a:p>
          <a:p>
            <a:pPr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Organizations that need to comply with regulatory requirements for data security and privacy These users require a secure and reliable keylogger software that meets their specific needs and ensures the privacy and integrity of the logged data.</a:t>
            </a:r>
          </a:p>
          <a:p>
            <a:endParaRPr lang="en-IN" dirty="0"/>
          </a:p>
        </p:txBody>
      </p:sp>
    </p:spTree>
    <p:extLst>
      <p:ext uri="{BB962C8B-B14F-4D97-AF65-F5344CB8AC3E}">
        <p14:creationId xmlns:p14="http://schemas.microsoft.com/office/powerpoint/2010/main" val="100101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D43A-A808-1DC7-AFC4-B96714AD62F0}"/>
              </a:ext>
            </a:extLst>
          </p:cNvPr>
          <p:cNvSpPr>
            <a:spLocks noGrp="1"/>
          </p:cNvSpPr>
          <p:nvPr>
            <p:ph type="title"/>
          </p:nvPr>
        </p:nvSpPr>
        <p:spPr/>
        <p:txBody>
          <a:bodyPr/>
          <a:lstStyle/>
          <a:p>
            <a:r>
              <a:rPr lang="en-IN" b="0" i="0" dirty="0">
                <a:solidFill>
                  <a:srgbClr val="374151"/>
                </a:solidFill>
                <a:effectLst/>
                <a:latin typeface="__Inter_aaf875"/>
              </a:rPr>
              <a:t>Secure Keylogger Software Solution</a:t>
            </a:r>
            <a:endParaRPr lang="en-IN" dirty="0"/>
          </a:p>
        </p:txBody>
      </p:sp>
      <p:pic>
        <p:nvPicPr>
          <p:cNvPr id="5" name="Content Placeholder 4">
            <a:extLst>
              <a:ext uri="{FF2B5EF4-FFF2-40B4-BE49-F238E27FC236}">
                <a16:creationId xmlns:a16="http://schemas.microsoft.com/office/drawing/2014/main" id="{7CD84C2A-ACDC-5092-2C5A-2E6181FEE3F0}"/>
              </a:ext>
            </a:extLst>
          </p:cNvPr>
          <p:cNvPicPr>
            <a:picLocks noGrp="1" noChangeAspect="1"/>
          </p:cNvPicPr>
          <p:nvPr>
            <p:ph idx="1"/>
          </p:nvPr>
        </p:nvPicPr>
        <p:blipFill>
          <a:blip r:embed="rId2"/>
          <a:stretch>
            <a:fillRect/>
          </a:stretch>
        </p:blipFill>
        <p:spPr>
          <a:xfrm>
            <a:off x="1096963" y="2787390"/>
            <a:ext cx="10058400" cy="2140471"/>
          </a:xfrm>
        </p:spPr>
      </p:pic>
    </p:spTree>
    <p:extLst>
      <p:ext uri="{BB962C8B-B14F-4D97-AF65-F5344CB8AC3E}">
        <p14:creationId xmlns:p14="http://schemas.microsoft.com/office/powerpoint/2010/main" val="79331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E0F-AC8B-1C11-44CB-7A39C5E18E51}"/>
              </a:ext>
            </a:extLst>
          </p:cNvPr>
          <p:cNvSpPr>
            <a:spLocks noGrp="1"/>
          </p:cNvSpPr>
          <p:nvPr>
            <p:ph type="title"/>
          </p:nvPr>
        </p:nvSpPr>
        <p:spPr>
          <a:xfrm>
            <a:off x="1097280" y="286603"/>
            <a:ext cx="7938565" cy="702303"/>
          </a:xfrm>
        </p:spPr>
        <p:txBody>
          <a:bodyPr>
            <a:normAutofit fontScale="90000"/>
          </a:bodyPr>
          <a:lstStyle/>
          <a:p>
            <a:r>
              <a:rPr lang="en-IN" dirty="0"/>
              <a:t>VALUE PROPOSITION</a:t>
            </a:r>
          </a:p>
        </p:txBody>
      </p:sp>
      <p:sp>
        <p:nvSpPr>
          <p:cNvPr id="3" name="Content Placeholder 2">
            <a:extLst>
              <a:ext uri="{FF2B5EF4-FFF2-40B4-BE49-F238E27FC236}">
                <a16:creationId xmlns:a16="http://schemas.microsoft.com/office/drawing/2014/main" id="{D3D0FF1F-74A3-4A37-6F03-D0C454C7471D}"/>
              </a:ext>
            </a:extLst>
          </p:cNvPr>
          <p:cNvSpPr>
            <a:spLocks noGrp="1"/>
          </p:cNvSpPr>
          <p:nvPr>
            <p:ph idx="1"/>
          </p:nvPr>
        </p:nvSpPr>
        <p:spPr>
          <a:xfrm>
            <a:off x="737419" y="1179871"/>
            <a:ext cx="10418261" cy="4689223"/>
          </a:xfrm>
        </p:spPr>
        <p:txBody>
          <a:bodyPr>
            <a:normAutofit/>
          </a:bodyPr>
          <a:lstStyle/>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Real-Time Detection: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Utilizes machine learning algorithms to identify suspicious activities instantly.</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User-Friendly Interface:</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 Simple, intuitive design ensuring ease of use for all user levels.</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Comprehensive Training Modules: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 Interactive and engaging training materials that educate users on cybersecurity.</a:t>
            </a:r>
          </a:p>
          <a:p>
            <a:pPr>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Integration with Existing Systems: </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Compatible with major operating systems and can be integrated into existing security protocols .</a:t>
            </a:r>
          </a:p>
          <a:p>
            <a:pPr marL="452121" lvl="1" indent="-171450">
              <a:lnSpc>
                <a:spcPct val="120000"/>
              </a:lnSpc>
            </a:pPr>
            <a:endParaRPr lang="en-US" sz="1100" dirty="0">
              <a:solidFill>
                <a:srgbClr val="000000"/>
              </a:solidFill>
              <a:latin typeface="Times New Roman" panose="02020603050405020304" pitchFamily="18" charset="0"/>
              <a:cs typeface="Times New Roman" panose="02020603050405020304" pitchFamily="18" charset="0"/>
            </a:endParaRP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Automated Updates:</a:t>
            </a:r>
          </a:p>
          <a:p>
            <a:pPr marL="452121" lvl="1" indent="-171450">
              <a:lnSpc>
                <a:spcPct val="120000"/>
              </a:lnSpc>
            </a:pPr>
            <a:r>
              <a:rPr lang="en-US" sz="1100" dirty="0">
                <a:solidFill>
                  <a:srgbClr val="000000"/>
                </a:solidFill>
                <a:latin typeface="Times New Roman" panose="02020603050405020304" pitchFamily="18" charset="0"/>
                <a:cs typeface="Times New Roman" panose="02020603050405020304" pitchFamily="18" charset="0"/>
              </a:rPr>
              <a:t>Regular updates to ensure protection against the latest keylogger threats.</a:t>
            </a:r>
          </a:p>
          <a:p>
            <a:pPr>
              <a:lnSpc>
                <a:spcPct val="120000"/>
              </a:lnSpc>
            </a:pP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5756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TotalTime>
  <Words>608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__Inter_aaf875</vt:lpstr>
      <vt:lpstr>Calibri</vt:lpstr>
      <vt:lpstr>Calibri Light</vt:lpstr>
      <vt:lpstr>Times New Roman</vt:lpstr>
      <vt:lpstr>Wingdings</vt:lpstr>
      <vt:lpstr>Retrospect</vt:lpstr>
      <vt:lpstr>Keylogger and Security</vt:lpstr>
      <vt:lpstr>INDEX</vt:lpstr>
      <vt:lpstr>WHAT IS KEYLOGGER?</vt:lpstr>
      <vt:lpstr>PROBLEM STATEMENT</vt:lpstr>
      <vt:lpstr>Secure Keylogger Software Development</vt:lpstr>
      <vt:lpstr>OVERVIEW</vt:lpstr>
      <vt:lpstr>TARGET AUDIENCE</vt:lpstr>
      <vt:lpstr>Secure Keylogger Software Solution</vt:lpstr>
      <vt:lpstr>VALUE PROPOSITION</vt:lpstr>
      <vt:lpstr>PowerPoint Presentation</vt:lpstr>
      <vt:lpstr>MODELLING</vt:lpstr>
      <vt:lpstr>RESULTS</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Durvasula</dc:creator>
  <cp:lastModifiedBy>Sai Krishna Durvasula</cp:lastModifiedBy>
  <cp:revision>1</cp:revision>
  <dcterms:created xsi:type="dcterms:W3CDTF">2024-06-25T09:15:06Z</dcterms:created>
  <dcterms:modified xsi:type="dcterms:W3CDTF">2024-06-25T09:38:10Z</dcterms:modified>
</cp:coreProperties>
</file>