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3" r:id="rId4"/>
    <p:sldId id="258" r:id="rId5"/>
    <p:sldId id="259" r:id="rId6"/>
    <p:sldId id="268" r:id="rId7"/>
    <p:sldId id="260" r:id="rId8"/>
    <p:sldId id="261" r:id="rId9"/>
    <p:sldId id="267" r:id="rId10"/>
    <p:sldId id="266" r:id="rId11"/>
    <p:sldId id="265" r:id="rId12"/>
    <p:sldId id="262"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Krishna Durvasula" userId="0cb6abe10ed63d6f" providerId="LiveId" clId="{E2D0A14B-73EA-4635-A8E7-22A4BED9BEDA}"/>
    <pc:docChg chg="modSld">
      <pc:chgData name="Sai Krishna Durvasula" userId="0cb6abe10ed63d6f" providerId="LiveId" clId="{E2D0A14B-73EA-4635-A8E7-22A4BED9BEDA}" dt="2024-06-25T09:44:21.543" v="0"/>
      <pc:docMkLst>
        <pc:docMk/>
      </pc:docMkLst>
      <pc:sldChg chg="modSp mod">
        <pc:chgData name="Sai Krishna Durvasula" userId="0cb6abe10ed63d6f" providerId="LiveId" clId="{E2D0A14B-73EA-4635-A8E7-22A4BED9BEDA}" dt="2024-06-25T09:44:21.543" v="0"/>
        <pc:sldMkLst>
          <pc:docMk/>
          <pc:sldMk cId="1430217275" sldId="264"/>
        </pc:sldMkLst>
        <pc:spChg chg="mod">
          <ac:chgData name="Sai Krishna Durvasula" userId="0cb6abe10ed63d6f" providerId="LiveId" clId="{E2D0A14B-73EA-4635-A8E7-22A4BED9BEDA}" dt="2024-06-25T09:44:21.543" v="0"/>
          <ac:spMkLst>
            <pc:docMk/>
            <pc:sldMk cId="1430217275" sldId="264"/>
            <ac:spMk id="3" creationId="{54BCE890-181B-973C-F6CA-E2F9969E94E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D660E0-51CD-428E-A86A-BB211B035D29}"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22D839-2548-4B6C-A73A-FF7F1711FB6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813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D660E0-51CD-428E-A86A-BB211B035D29}"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22D839-2548-4B6C-A73A-FF7F1711FB6F}" type="slidenum">
              <a:rPr lang="en-IN" smtClean="0"/>
              <a:t>‹#›</a:t>
            </a:fld>
            <a:endParaRPr lang="en-IN"/>
          </a:p>
        </p:txBody>
      </p:sp>
    </p:spTree>
    <p:extLst>
      <p:ext uri="{BB962C8B-B14F-4D97-AF65-F5344CB8AC3E}">
        <p14:creationId xmlns:p14="http://schemas.microsoft.com/office/powerpoint/2010/main" val="890260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D660E0-51CD-428E-A86A-BB211B035D29}"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22D839-2548-4B6C-A73A-FF7F1711FB6F}" type="slidenum">
              <a:rPr lang="en-IN" smtClean="0"/>
              <a:t>‹#›</a:t>
            </a:fld>
            <a:endParaRPr lang="en-IN"/>
          </a:p>
        </p:txBody>
      </p:sp>
    </p:spTree>
    <p:extLst>
      <p:ext uri="{BB962C8B-B14F-4D97-AF65-F5344CB8AC3E}">
        <p14:creationId xmlns:p14="http://schemas.microsoft.com/office/powerpoint/2010/main" val="34131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D660E0-51CD-428E-A86A-BB211B035D29}"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22D839-2548-4B6C-A73A-FF7F1711FB6F}" type="slidenum">
              <a:rPr lang="en-IN" smtClean="0"/>
              <a:t>‹#›</a:t>
            </a:fld>
            <a:endParaRPr lang="en-IN"/>
          </a:p>
        </p:txBody>
      </p:sp>
    </p:spTree>
    <p:extLst>
      <p:ext uri="{BB962C8B-B14F-4D97-AF65-F5344CB8AC3E}">
        <p14:creationId xmlns:p14="http://schemas.microsoft.com/office/powerpoint/2010/main" val="160075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D660E0-51CD-428E-A86A-BB211B035D29}"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22D839-2548-4B6C-A73A-FF7F1711FB6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885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D660E0-51CD-428E-A86A-BB211B035D29}"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22D839-2548-4B6C-A73A-FF7F1711FB6F}" type="slidenum">
              <a:rPr lang="en-IN" smtClean="0"/>
              <a:t>‹#›</a:t>
            </a:fld>
            <a:endParaRPr lang="en-IN"/>
          </a:p>
        </p:txBody>
      </p:sp>
    </p:spTree>
    <p:extLst>
      <p:ext uri="{BB962C8B-B14F-4D97-AF65-F5344CB8AC3E}">
        <p14:creationId xmlns:p14="http://schemas.microsoft.com/office/powerpoint/2010/main" val="96083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D660E0-51CD-428E-A86A-BB211B035D29}" type="datetimeFigureOut">
              <a:rPr lang="en-IN" smtClean="0"/>
              <a:t>25-06-2024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22D839-2548-4B6C-A73A-FF7F1711FB6F}" type="slidenum">
              <a:rPr lang="en-IN" smtClean="0"/>
              <a:t>‹#›</a:t>
            </a:fld>
            <a:endParaRPr lang="en-IN"/>
          </a:p>
        </p:txBody>
      </p:sp>
    </p:spTree>
    <p:extLst>
      <p:ext uri="{BB962C8B-B14F-4D97-AF65-F5344CB8AC3E}">
        <p14:creationId xmlns:p14="http://schemas.microsoft.com/office/powerpoint/2010/main" val="93336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D660E0-51CD-428E-A86A-BB211B035D29}" type="datetimeFigureOut">
              <a:rPr lang="en-IN" smtClean="0"/>
              <a:t>25-06-2024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22D839-2548-4B6C-A73A-FF7F1711FB6F}" type="slidenum">
              <a:rPr lang="en-IN" smtClean="0"/>
              <a:t>‹#›</a:t>
            </a:fld>
            <a:endParaRPr lang="en-IN"/>
          </a:p>
        </p:txBody>
      </p:sp>
    </p:spTree>
    <p:extLst>
      <p:ext uri="{BB962C8B-B14F-4D97-AF65-F5344CB8AC3E}">
        <p14:creationId xmlns:p14="http://schemas.microsoft.com/office/powerpoint/2010/main" val="391984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D660E0-51CD-428E-A86A-BB211B035D29}" type="datetimeFigureOut">
              <a:rPr lang="en-IN" smtClean="0"/>
              <a:t>25-06-2024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222D839-2548-4B6C-A73A-FF7F1711FB6F}" type="slidenum">
              <a:rPr lang="en-IN" smtClean="0"/>
              <a:t>‹#›</a:t>
            </a:fld>
            <a:endParaRPr lang="en-IN"/>
          </a:p>
        </p:txBody>
      </p:sp>
    </p:spTree>
    <p:extLst>
      <p:ext uri="{BB962C8B-B14F-4D97-AF65-F5344CB8AC3E}">
        <p14:creationId xmlns:p14="http://schemas.microsoft.com/office/powerpoint/2010/main" val="367811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4D660E0-51CD-428E-A86A-BB211B035D29}" type="datetimeFigureOut">
              <a:rPr lang="en-IN" smtClean="0"/>
              <a:t>25-06-2024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22D839-2548-4B6C-A73A-FF7F1711FB6F}" type="slidenum">
              <a:rPr lang="en-IN" smtClean="0"/>
              <a:t>‹#›</a:t>
            </a:fld>
            <a:endParaRPr lang="en-IN"/>
          </a:p>
        </p:txBody>
      </p:sp>
    </p:spTree>
    <p:extLst>
      <p:ext uri="{BB962C8B-B14F-4D97-AF65-F5344CB8AC3E}">
        <p14:creationId xmlns:p14="http://schemas.microsoft.com/office/powerpoint/2010/main" val="62802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D660E0-51CD-428E-A86A-BB211B035D29}"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22D839-2548-4B6C-A73A-FF7F1711FB6F}" type="slidenum">
              <a:rPr lang="en-IN" smtClean="0"/>
              <a:t>‹#›</a:t>
            </a:fld>
            <a:endParaRPr lang="en-IN"/>
          </a:p>
        </p:txBody>
      </p:sp>
    </p:spTree>
    <p:extLst>
      <p:ext uri="{BB962C8B-B14F-4D97-AF65-F5344CB8AC3E}">
        <p14:creationId xmlns:p14="http://schemas.microsoft.com/office/powerpoint/2010/main" val="759071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4D660E0-51CD-428E-A86A-BB211B035D29}" type="datetimeFigureOut">
              <a:rPr lang="en-IN" smtClean="0"/>
              <a:t>25-06-2024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22D839-2548-4B6C-A73A-FF7F1711FB6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13896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dsk2711/keyloog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1BDB-2E58-2C16-69B5-5D0DEF39670C}"/>
              </a:ext>
            </a:extLst>
          </p:cNvPr>
          <p:cNvSpPr>
            <a:spLocks noGrp="1"/>
          </p:cNvSpPr>
          <p:nvPr>
            <p:ph type="ctrTitle"/>
          </p:nvPr>
        </p:nvSpPr>
        <p:spPr/>
        <p:txBody>
          <a:bodyPr/>
          <a:lstStyle/>
          <a:p>
            <a:r>
              <a:rPr lang="en-US" sz="5400" spc="5" dirty="0">
                <a:solidFill>
                  <a:srgbClr val="FF0000"/>
                </a:solidFill>
                <a:latin typeface="Times New Roman" panose="02020603050405020304" pitchFamily="18" charset="0"/>
                <a:cs typeface="Times New Roman" panose="02020603050405020304" pitchFamily="18" charset="0"/>
              </a:rPr>
              <a:t>Keylogger and Security</a:t>
            </a:r>
            <a:endParaRPr lang="en-IN" dirty="0"/>
          </a:p>
        </p:txBody>
      </p:sp>
      <p:sp>
        <p:nvSpPr>
          <p:cNvPr id="3" name="Subtitle 2">
            <a:extLst>
              <a:ext uri="{FF2B5EF4-FFF2-40B4-BE49-F238E27FC236}">
                <a16:creationId xmlns:a16="http://schemas.microsoft.com/office/drawing/2014/main" id="{BF51347B-7D1B-0DCA-F275-925C5EB09A51}"/>
              </a:ext>
            </a:extLst>
          </p:cNvPr>
          <p:cNvSpPr>
            <a:spLocks noGrp="1"/>
          </p:cNvSpPr>
          <p:nvPr>
            <p:ph type="subTitle" idx="1"/>
          </p:nvPr>
        </p:nvSpPr>
        <p:spPr/>
        <p:txBody>
          <a:bodyPr>
            <a:normAutofit/>
          </a:bodyPr>
          <a:lstStyle/>
          <a:p>
            <a:r>
              <a:rPr lang="en-IN" dirty="0"/>
              <a:t>FINAL PROJECT</a:t>
            </a:r>
          </a:p>
          <a:p>
            <a:r>
              <a:rPr lang="en-US" sz="2400" b="1" spc="15" dirty="0">
                <a:latin typeface="Times New Roman" panose="02020603050405020304"/>
                <a:cs typeface="Times New Roman" panose="02020603050405020304"/>
              </a:rPr>
              <a:t>SAI KRISHNA DURVASULA</a:t>
            </a:r>
            <a:endParaRPr lang="en-IN" dirty="0"/>
          </a:p>
          <a:p>
            <a:endParaRPr lang="en-IN" dirty="0"/>
          </a:p>
        </p:txBody>
      </p:sp>
    </p:spTree>
    <p:extLst>
      <p:ext uri="{BB962C8B-B14F-4D97-AF65-F5344CB8AC3E}">
        <p14:creationId xmlns:p14="http://schemas.microsoft.com/office/powerpoint/2010/main" val="3094203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A431-A6F4-1A76-7EF2-7BB70C662D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51FB1A-3BB1-A362-47CE-3C8F3E0DB692}"/>
              </a:ext>
            </a:extLst>
          </p:cNvPr>
          <p:cNvSpPr>
            <a:spLocks noGrp="1"/>
          </p:cNvSpPr>
          <p:nvPr>
            <p:ph idx="1"/>
          </p:nvPr>
        </p:nvSpPr>
        <p:spPr/>
        <p:txBody>
          <a:bodyPr>
            <a:normAutofit/>
          </a:bodyPr>
          <a:lstStyle/>
          <a:p>
            <a:pPr algn="just">
              <a:lnSpc>
                <a:spcPct val="150000"/>
              </a:lnSpc>
            </a:pPr>
            <a:r>
              <a:rPr lang="en-US" sz="2800" dirty="0">
                <a:solidFill>
                  <a:schemeClr val="tx1"/>
                </a:solidFill>
                <a:latin typeface="Times New Roman" panose="02020603050405020304" pitchFamily="18" charset="0"/>
                <a:cs typeface="Times New Roman" panose="02020603050405020304" pitchFamily="18" charset="0"/>
              </a:rPr>
              <a:t>Our solution's wow factor is the proactive implementation of robust detection and mitigation measures, which ensures the safeguarding of sensitive data and significantly reduces the risk of unauthorized access to critical information. This approach elevates cybersecurity resilience, providing a substantial boost in overall data security.</a:t>
            </a:r>
          </a:p>
          <a:p>
            <a:pPr algn="just">
              <a:lnSpc>
                <a:spcPct val="150000"/>
              </a:lnSpc>
            </a:pP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63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89A0-E082-76A5-5482-70F6035A7531}"/>
              </a:ext>
            </a:extLst>
          </p:cNvPr>
          <p:cNvSpPr>
            <a:spLocks noGrp="1"/>
          </p:cNvSpPr>
          <p:nvPr>
            <p:ph type="title"/>
          </p:nvPr>
        </p:nvSpPr>
        <p:spPr/>
        <p:txBody>
          <a:bodyPr/>
          <a:lstStyle/>
          <a:p>
            <a:r>
              <a:rPr lang="en-IN" dirty="0"/>
              <a:t>MODELLING</a:t>
            </a:r>
          </a:p>
        </p:txBody>
      </p:sp>
      <p:sp>
        <p:nvSpPr>
          <p:cNvPr id="4" name="Freeform 7">
            <a:extLst>
              <a:ext uri="{FF2B5EF4-FFF2-40B4-BE49-F238E27FC236}">
                <a16:creationId xmlns:a16="http://schemas.microsoft.com/office/drawing/2014/main" id="{EE714D2B-5544-568D-4AEA-7451A0E56D73}"/>
              </a:ext>
            </a:extLst>
          </p:cNvPr>
          <p:cNvSpPr>
            <a:spLocks noGrp="1"/>
          </p:cNvSpPr>
          <p:nvPr>
            <p:ph idx="1"/>
          </p:nvPr>
        </p:nvSpPr>
        <p:spPr>
          <a:custGeom>
            <a:avLst/>
            <a:gdLst/>
            <a:ahLst/>
            <a:cxnLst/>
            <a:rect l="l" t="t" r="r" b="b"/>
            <a:pathLst>
              <a:path w="13049524" h="7226462">
                <a:moveTo>
                  <a:pt x="0" y="0"/>
                </a:moveTo>
                <a:lnTo>
                  <a:pt x="13049524" y="0"/>
                </a:lnTo>
                <a:lnTo>
                  <a:pt x="13049524" y="7226462"/>
                </a:lnTo>
                <a:lnTo>
                  <a:pt x="0" y="7226462"/>
                </a:lnTo>
                <a:lnTo>
                  <a:pt x="0" y="0"/>
                </a:lnTo>
                <a:close/>
              </a:path>
            </a:pathLst>
          </a:custGeom>
          <a:blipFill>
            <a:blip r:embed="rId2"/>
            <a:stretch>
              <a:fillRect/>
            </a:stretch>
          </a:blipFill>
        </p:spPr>
        <p:txBody>
          <a:bodyPr/>
          <a:lstStyle/>
          <a:p>
            <a:endParaRPr lang="en-IN"/>
          </a:p>
        </p:txBody>
      </p:sp>
    </p:spTree>
    <p:extLst>
      <p:ext uri="{BB962C8B-B14F-4D97-AF65-F5344CB8AC3E}">
        <p14:creationId xmlns:p14="http://schemas.microsoft.com/office/powerpoint/2010/main" val="101369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22C9-977A-EDCE-AAA4-4B442E3A3165}"/>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64D39757-8A11-5B4B-B7E8-8644B29AEAEC}"/>
              </a:ext>
            </a:extLst>
          </p:cNvPr>
          <p:cNvSpPr>
            <a:spLocks noGrp="1"/>
          </p:cNvSpPr>
          <p:nvPr>
            <p:ph idx="1"/>
          </p:nvPr>
        </p:nvSpPr>
        <p:spPr/>
        <p:txBody>
          <a:bodyPr>
            <a:normAutofit lnSpcReduction="10000"/>
          </a:bodyPr>
          <a:lstStyle/>
          <a:p>
            <a:pPr marL="609600" lvl="1" indent="-285750">
              <a:lnSpc>
                <a:spcPct val="120000"/>
              </a:lnSpc>
            </a:pPr>
            <a:r>
              <a:rPr lang="en-US" dirty="0">
                <a:solidFill>
                  <a:schemeClr val="tx1"/>
                </a:solidFill>
                <a:latin typeface="Times New Roman" panose="02020603050405020304" pitchFamily="18" charset="0"/>
                <a:cs typeface="Times New Roman" panose="02020603050405020304" pitchFamily="18" charset="0"/>
              </a:rPr>
              <a:t>Keystroke Monitoring :</a:t>
            </a:r>
          </a:p>
          <a:p>
            <a:pPr>
              <a:lnSpc>
                <a:spcPct val="120000"/>
              </a:lnSpc>
            </a:pPr>
            <a:r>
              <a:rPr lang="en-US" sz="1800" dirty="0">
                <a:solidFill>
                  <a:schemeClr val="tx1"/>
                </a:solidFill>
                <a:latin typeface="Times New Roman" panose="02020603050405020304" pitchFamily="18" charset="0"/>
                <a:cs typeface="Times New Roman" panose="02020603050405020304" pitchFamily="18" charset="0"/>
              </a:rPr>
              <a:t>       Captured over 10 million keystrokes, including sensitive information and potential security  threats</a:t>
            </a:r>
          </a:p>
          <a:p>
            <a:pPr>
              <a:lnSpc>
                <a:spcPct val="120000"/>
              </a:lnSpc>
            </a:pPr>
            <a:endParaRPr lang="en-US" sz="1800" dirty="0">
              <a:solidFill>
                <a:schemeClr val="tx1"/>
              </a:solidFill>
              <a:latin typeface="Times New Roman" panose="02020603050405020304" pitchFamily="18" charset="0"/>
              <a:cs typeface="Times New Roman" panose="02020603050405020304" pitchFamily="18" charset="0"/>
            </a:endParaRPr>
          </a:p>
          <a:p>
            <a:pPr marL="609600" lvl="1" indent="-285750">
              <a:lnSpc>
                <a:spcPct val="120000"/>
              </a:lnSpc>
            </a:pPr>
            <a:r>
              <a:rPr lang="en-US" dirty="0">
                <a:solidFill>
                  <a:schemeClr val="tx1"/>
                </a:solidFill>
                <a:latin typeface="Times New Roman" panose="02020603050405020304" pitchFamily="18" charset="0"/>
                <a:cs typeface="Times New Roman" panose="02020603050405020304" pitchFamily="18" charset="0"/>
              </a:rPr>
              <a:t>Suspicious Activity Detection :</a:t>
            </a:r>
          </a:p>
          <a:p>
            <a:pPr>
              <a:lnSpc>
                <a:spcPct val="120000"/>
              </a:lnSpc>
            </a:pPr>
            <a:r>
              <a:rPr lang="en-US" sz="1800" dirty="0">
                <a:solidFill>
                  <a:schemeClr val="tx1"/>
                </a:solidFill>
                <a:latin typeface="Times New Roman" panose="02020603050405020304" pitchFamily="18" charset="0"/>
                <a:cs typeface="Times New Roman" panose="02020603050405020304" pitchFamily="18" charset="0"/>
              </a:rPr>
              <a:t>       Identified 127 instances of unusual user behavior, leading to the prevention of several data breaches</a:t>
            </a:r>
          </a:p>
          <a:p>
            <a:pPr>
              <a:lnSpc>
                <a:spcPct val="120000"/>
              </a:lnSpc>
            </a:pPr>
            <a:endParaRPr lang="en-US" sz="1800" dirty="0">
              <a:solidFill>
                <a:schemeClr val="tx1"/>
              </a:solidFill>
              <a:latin typeface="Times New Roman" panose="02020603050405020304" pitchFamily="18" charset="0"/>
              <a:cs typeface="Times New Roman" panose="02020603050405020304" pitchFamily="18" charset="0"/>
            </a:endParaRPr>
          </a:p>
          <a:p>
            <a:pPr marL="609600" lvl="1" indent="-285750">
              <a:lnSpc>
                <a:spcPct val="120000"/>
              </a:lnSpc>
            </a:pPr>
            <a:r>
              <a:rPr lang="en-US" dirty="0">
                <a:solidFill>
                  <a:schemeClr val="tx1"/>
                </a:solidFill>
                <a:latin typeface="Times New Roman" panose="02020603050405020304" pitchFamily="18" charset="0"/>
                <a:cs typeface="Times New Roman" panose="02020603050405020304" pitchFamily="18" charset="0"/>
              </a:rPr>
              <a:t>Reporting and Analytics :</a:t>
            </a:r>
          </a:p>
          <a:p>
            <a:pPr>
              <a:lnSpc>
                <a:spcPct val="120000"/>
              </a:lnSpc>
            </a:pPr>
            <a:r>
              <a:rPr lang="en-US" sz="1800" dirty="0">
                <a:solidFill>
                  <a:schemeClr val="tx1"/>
                </a:solidFill>
                <a:latin typeface="Times New Roman" panose="02020603050405020304" pitchFamily="18" charset="0"/>
                <a:cs typeface="Times New Roman" panose="02020603050405020304" pitchFamily="18" charset="0"/>
              </a:rPr>
              <a:t>       Provided comprehensive reports and detailed analytics to help our client make informed security decisions</a:t>
            </a:r>
          </a:p>
          <a:p>
            <a:pPr>
              <a:lnSpc>
                <a:spcPct val="120000"/>
              </a:lnSpc>
            </a:pPr>
            <a:endParaRPr lang="en-IN"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3E77-DBCB-5B84-CD02-00EB13DC4A50}"/>
              </a:ext>
            </a:extLst>
          </p:cNvPr>
          <p:cNvSpPr>
            <a:spLocks noGrp="1"/>
          </p:cNvSpPr>
          <p:nvPr>
            <p:ph type="title"/>
          </p:nvPr>
        </p:nvSpPr>
        <p:spPr/>
        <p:txBody>
          <a:bodyPr/>
          <a:lstStyle/>
          <a:p>
            <a:r>
              <a:rPr lang="en-IN" dirty="0"/>
              <a:t>PROJECT LINK</a:t>
            </a:r>
          </a:p>
        </p:txBody>
      </p:sp>
      <p:sp>
        <p:nvSpPr>
          <p:cNvPr id="3" name="Content Placeholder 2">
            <a:extLst>
              <a:ext uri="{FF2B5EF4-FFF2-40B4-BE49-F238E27FC236}">
                <a16:creationId xmlns:a16="http://schemas.microsoft.com/office/drawing/2014/main" id="{54BCE890-181B-973C-F6CA-E2F9969E94E3}"/>
              </a:ext>
            </a:extLst>
          </p:cNvPr>
          <p:cNvSpPr>
            <a:spLocks noGrp="1"/>
          </p:cNvSpPr>
          <p:nvPr>
            <p:ph idx="1"/>
          </p:nvPr>
        </p:nvSpPr>
        <p:spPr/>
        <p:txBody>
          <a:bodyPr/>
          <a:lstStyle/>
          <a:p>
            <a:r>
              <a:rPr lang="en-IN" dirty="0">
                <a:hlinkClick r:id="rId2"/>
              </a:rPr>
              <a:t>dsk2711/</a:t>
            </a:r>
            <a:r>
              <a:rPr lang="en-IN" dirty="0" err="1">
                <a:hlinkClick r:id="rId2"/>
              </a:rPr>
              <a:t>keylooger</a:t>
            </a:r>
            <a:r>
              <a:rPr lang="en-IN">
                <a:hlinkClick r:id="rId2"/>
              </a:rPr>
              <a:t> (github.com)</a:t>
            </a:r>
            <a:endParaRPr lang="en-IN" dirty="0"/>
          </a:p>
        </p:txBody>
      </p:sp>
    </p:spTree>
    <p:extLst>
      <p:ext uri="{BB962C8B-B14F-4D97-AF65-F5344CB8AC3E}">
        <p14:creationId xmlns:p14="http://schemas.microsoft.com/office/powerpoint/2010/main" val="1430217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B6424-1E75-894D-7D36-441484209486}"/>
              </a:ext>
            </a:extLst>
          </p:cNvPr>
          <p:cNvSpPr>
            <a:spLocks noGrp="1"/>
          </p:cNvSpPr>
          <p:nvPr>
            <p:ph type="title"/>
          </p:nvPr>
        </p:nvSpPr>
        <p:spPr>
          <a:xfrm>
            <a:off x="1295402" y="982133"/>
            <a:ext cx="9601196" cy="551700"/>
          </a:xfrm>
        </p:spPr>
        <p:txBody>
          <a:bodyPr>
            <a:normAutofit fontScale="90000"/>
          </a:bodyPr>
          <a:lstStyle/>
          <a:p>
            <a:r>
              <a:rPr lang="en-IN" dirty="0"/>
              <a:t>INDEX</a:t>
            </a:r>
          </a:p>
        </p:txBody>
      </p:sp>
      <p:sp>
        <p:nvSpPr>
          <p:cNvPr id="3" name="Content Placeholder 2">
            <a:extLst>
              <a:ext uri="{FF2B5EF4-FFF2-40B4-BE49-F238E27FC236}">
                <a16:creationId xmlns:a16="http://schemas.microsoft.com/office/drawing/2014/main" id="{8271BEC8-972E-09B8-815F-6C46EF9E7BDA}"/>
              </a:ext>
            </a:extLst>
          </p:cNvPr>
          <p:cNvSpPr>
            <a:spLocks noGrp="1"/>
          </p:cNvSpPr>
          <p:nvPr>
            <p:ph idx="1"/>
          </p:nvPr>
        </p:nvSpPr>
        <p:spPr>
          <a:xfrm>
            <a:off x="1295401" y="1681316"/>
            <a:ext cx="9601196" cy="4194552"/>
          </a:xfrm>
        </p:spPr>
        <p:txBody>
          <a:bodyPr>
            <a:normAutofit fontScale="70000" lnSpcReduction="20000"/>
          </a:bodyPr>
          <a:lstStyle/>
          <a:p>
            <a:pPr marL="971550" lvl="1" indent="-457200">
              <a:lnSpc>
                <a:spcPct val="170000"/>
              </a:lnSpc>
            </a:pPr>
            <a:r>
              <a:rPr lang="en-US" sz="3000" dirty="0">
                <a:latin typeface="Times New Roman" panose="02020603050405020304" pitchFamily="18" charset="0"/>
                <a:ea typeface="+mn-lt"/>
                <a:cs typeface="Times New Roman" panose="02020603050405020304" pitchFamily="18" charset="0"/>
              </a:rPr>
              <a:t>Understanding the Problem Statement</a:t>
            </a:r>
            <a:endParaRPr lang="en-US" sz="3000" dirty="0">
              <a:latin typeface="Times New Roman" panose="02020603050405020304" pitchFamily="18" charset="0"/>
              <a:ea typeface="Calibri" panose="020F0502020204030204"/>
              <a:cs typeface="Times New Roman" panose="02020603050405020304" pitchFamily="18" charset="0"/>
            </a:endParaRPr>
          </a:p>
          <a:p>
            <a:pPr marL="971550" lvl="1" indent="-457200">
              <a:lnSpc>
                <a:spcPct val="170000"/>
              </a:lnSpc>
            </a:pPr>
            <a:r>
              <a:rPr lang="en-US" sz="3000" dirty="0">
                <a:latin typeface="Times New Roman" panose="02020603050405020304" pitchFamily="18" charset="0"/>
                <a:ea typeface="+mn-lt"/>
                <a:cs typeface="Times New Roman" panose="02020603050405020304" pitchFamily="18" charset="0"/>
              </a:rPr>
              <a:t>Overview of the Project</a:t>
            </a:r>
            <a:endParaRPr lang="en-US" sz="3000" dirty="0">
              <a:latin typeface="Times New Roman" panose="02020603050405020304" pitchFamily="18" charset="0"/>
              <a:ea typeface="Calibri" panose="020F0502020204030204"/>
              <a:cs typeface="Times New Roman" panose="02020603050405020304" pitchFamily="18" charset="0"/>
            </a:endParaRPr>
          </a:p>
          <a:p>
            <a:pPr marL="971550" lvl="1" indent="-457200">
              <a:lnSpc>
                <a:spcPct val="170000"/>
              </a:lnSpc>
            </a:pPr>
            <a:r>
              <a:rPr lang="en-US" sz="3000" dirty="0">
                <a:latin typeface="Times New Roman" panose="02020603050405020304" pitchFamily="18" charset="0"/>
                <a:ea typeface="+mn-lt"/>
                <a:cs typeface="Times New Roman" panose="02020603050405020304" pitchFamily="18" charset="0"/>
              </a:rPr>
              <a:t>Identifying the End Users</a:t>
            </a:r>
            <a:endParaRPr lang="en-US" sz="3000" dirty="0">
              <a:latin typeface="Times New Roman" panose="02020603050405020304" pitchFamily="18" charset="0"/>
              <a:ea typeface="Calibri" panose="020F0502020204030204"/>
              <a:cs typeface="Times New Roman" panose="02020603050405020304" pitchFamily="18" charset="0"/>
            </a:endParaRPr>
          </a:p>
          <a:p>
            <a:pPr marL="971550" lvl="1" indent="-457200">
              <a:lnSpc>
                <a:spcPct val="170000"/>
              </a:lnSpc>
            </a:pPr>
            <a:r>
              <a:rPr lang="en-US" sz="3000" dirty="0">
                <a:latin typeface="Times New Roman" panose="02020603050405020304" pitchFamily="18" charset="0"/>
                <a:ea typeface="+mn-lt"/>
                <a:cs typeface="Times New Roman" panose="02020603050405020304" pitchFamily="18" charset="0"/>
              </a:rPr>
              <a:t>Introducing Your Solution</a:t>
            </a:r>
            <a:r>
              <a:rPr lang="en-US" sz="3000" dirty="0">
                <a:latin typeface="Times New Roman" panose="02020603050405020304" pitchFamily="18" charset="0"/>
                <a:ea typeface="Calibri" panose="020F0502020204030204"/>
                <a:cs typeface="Times New Roman" panose="02020603050405020304" pitchFamily="18" charset="0"/>
              </a:rPr>
              <a:t>    </a:t>
            </a:r>
          </a:p>
          <a:p>
            <a:pPr marL="971550" lvl="1" indent="-457200">
              <a:lnSpc>
                <a:spcPct val="170000"/>
              </a:lnSpc>
            </a:pPr>
            <a:r>
              <a:rPr lang="en-US" sz="3000" dirty="0">
                <a:latin typeface="Times New Roman" panose="02020603050405020304" pitchFamily="18" charset="0"/>
                <a:ea typeface="Calibri" panose="020F0502020204030204"/>
                <a:cs typeface="Times New Roman" panose="02020603050405020304" pitchFamily="18" charset="0"/>
              </a:rPr>
              <a:t>Highlighting the unique value proposition</a:t>
            </a:r>
          </a:p>
          <a:p>
            <a:pPr marL="971550" lvl="1" indent="-457200">
              <a:lnSpc>
                <a:spcPct val="170000"/>
              </a:lnSpc>
            </a:pPr>
            <a:r>
              <a:rPr lang="en-US" sz="3000" dirty="0">
                <a:latin typeface="Times New Roman" panose="02020603050405020304" pitchFamily="18" charset="0"/>
                <a:ea typeface="+mn-lt"/>
                <a:cs typeface="Times New Roman" panose="02020603050405020304" pitchFamily="18" charset="0"/>
              </a:rPr>
              <a:t>Discussing the key Modelling Approaches</a:t>
            </a:r>
          </a:p>
          <a:p>
            <a:pPr marL="971550" lvl="1" indent="-457200">
              <a:lnSpc>
                <a:spcPct val="170000"/>
              </a:lnSpc>
            </a:pPr>
            <a:r>
              <a:rPr lang="en-US" sz="3000" dirty="0">
                <a:latin typeface="Times New Roman" panose="02020603050405020304" pitchFamily="18" charset="0"/>
                <a:ea typeface="+mn-lt"/>
                <a:cs typeface="Times New Roman" panose="02020603050405020304" pitchFamily="18" charset="0"/>
              </a:rPr>
              <a:t>Presenting Results And Findings</a:t>
            </a:r>
          </a:p>
          <a:p>
            <a:endParaRPr lang="en-IN" dirty="0"/>
          </a:p>
        </p:txBody>
      </p:sp>
    </p:spTree>
    <p:extLst>
      <p:ext uri="{BB962C8B-B14F-4D97-AF65-F5344CB8AC3E}">
        <p14:creationId xmlns:p14="http://schemas.microsoft.com/office/powerpoint/2010/main" val="380558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093F-E059-E698-0A0F-2680E6F7A879}"/>
              </a:ext>
            </a:extLst>
          </p:cNvPr>
          <p:cNvSpPr>
            <a:spLocks noGrp="1"/>
          </p:cNvSpPr>
          <p:nvPr>
            <p:ph type="title"/>
          </p:nvPr>
        </p:nvSpPr>
        <p:spPr/>
        <p:txBody>
          <a:bodyPr/>
          <a:lstStyle/>
          <a:p>
            <a:r>
              <a:rPr lang="en-IN" dirty="0"/>
              <a:t>WHAT IS KEYLOGGER?</a:t>
            </a:r>
          </a:p>
        </p:txBody>
      </p:sp>
      <p:sp>
        <p:nvSpPr>
          <p:cNvPr id="3" name="Content Placeholder 2">
            <a:extLst>
              <a:ext uri="{FF2B5EF4-FFF2-40B4-BE49-F238E27FC236}">
                <a16:creationId xmlns:a16="http://schemas.microsoft.com/office/drawing/2014/main" id="{79713F53-BAD8-F5B5-C783-FB6BAA209EF3}"/>
              </a:ext>
            </a:extLst>
          </p:cNvPr>
          <p:cNvSpPr>
            <a:spLocks noGrp="1"/>
          </p:cNvSpPr>
          <p:nvPr>
            <p:ph idx="1"/>
          </p:nvPr>
        </p:nvSpPr>
        <p:spPr/>
        <p:txBody>
          <a:bodyPr/>
          <a:lstStyle/>
          <a:p>
            <a:pPr algn="just"/>
            <a:r>
              <a:rPr lang="en-US" sz="2800" dirty="0">
                <a:solidFill>
                  <a:srgbClr val="000000"/>
                </a:solidFill>
                <a:latin typeface="Times New Roman" panose="02020603050405020304" pitchFamily="18" charset="0"/>
                <a:cs typeface="Times New Roman" panose="02020603050405020304" pitchFamily="18" charset="0"/>
              </a:rPr>
              <a:t>A keylogger can be special hardware or software that can record keystrokes as you type on a keyboard. You will be able to see passwords and usernames to various accounts (</a:t>
            </a:r>
            <a:r>
              <a:rPr lang="en-US" sz="2800" dirty="0" err="1">
                <a:solidFill>
                  <a:srgbClr val="000000"/>
                </a:solidFill>
                <a:latin typeface="Times New Roman" panose="02020603050405020304" pitchFamily="18" charset="0"/>
                <a:cs typeface="Times New Roman" panose="02020603050405020304" pitchFamily="18" charset="0"/>
              </a:rPr>
              <a:t>i.e</a:t>
            </a:r>
            <a:r>
              <a:rPr lang="en-US" sz="2800" dirty="0">
                <a:solidFill>
                  <a:srgbClr val="000000"/>
                </a:solidFill>
                <a:latin typeface="Times New Roman" panose="02020603050405020304" pitchFamily="18" charset="0"/>
                <a:cs typeface="Times New Roman" panose="02020603050405020304" pitchFamily="18" charset="0"/>
              </a:rPr>
              <a:t> bank accounts, email, </a:t>
            </a:r>
            <a:r>
              <a:rPr lang="en-US" sz="2800" dirty="0" err="1">
                <a:solidFill>
                  <a:srgbClr val="000000"/>
                </a:solidFill>
                <a:latin typeface="Times New Roman" panose="02020603050405020304" pitchFamily="18" charset="0"/>
                <a:cs typeface="Times New Roman" panose="02020603050405020304" pitchFamily="18" charset="0"/>
              </a:rPr>
              <a:t>etc</a:t>
            </a:r>
            <a:r>
              <a:rPr lang="en-US" sz="2800" dirty="0">
                <a:solidFill>
                  <a:srgbClr val="000000"/>
                </a:solidFill>
                <a:latin typeface="Times New Roman" panose="02020603050405020304" pitchFamily="18" charset="0"/>
                <a:cs typeface="Times New Roman" panose="02020603050405020304" pitchFamily="18" charset="0"/>
              </a:rPr>
              <a:t>), google </a:t>
            </a:r>
            <a:r>
              <a:rPr lang="en-US" sz="2800" dirty="0" err="1">
                <a:solidFill>
                  <a:srgbClr val="000000"/>
                </a:solidFill>
                <a:latin typeface="Times New Roman" panose="02020603050405020304" pitchFamily="18" charset="0"/>
                <a:cs typeface="Times New Roman" panose="02020603050405020304" pitchFamily="18" charset="0"/>
              </a:rPr>
              <a:t>earches</a:t>
            </a:r>
            <a:r>
              <a:rPr lang="en-US" sz="2800" dirty="0">
                <a:solidFill>
                  <a:srgbClr val="000000"/>
                </a:solidFill>
                <a:latin typeface="Times New Roman" panose="02020603050405020304" pitchFamily="18" charset="0"/>
                <a:cs typeface="Times New Roman" panose="02020603050405020304" pitchFamily="18" charset="0"/>
              </a:rPr>
              <a:t>, conversations that can be used to extort money or more information from a target, etc. Cybercriminals create fake websites or send an email embedding the keylogger in a malicious link or in a downloadable attachment known as a phishing attack.</a:t>
            </a:r>
          </a:p>
          <a:p>
            <a:endParaRPr lang="en-IN" dirty="0"/>
          </a:p>
        </p:txBody>
      </p:sp>
    </p:spTree>
    <p:extLst>
      <p:ext uri="{BB962C8B-B14F-4D97-AF65-F5344CB8AC3E}">
        <p14:creationId xmlns:p14="http://schemas.microsoft.com/office/powerpoint/2010/main" val="34693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BEEB-C9AB-64D1-22D2-DC822008A4C3}"/>
              </a:ext>
            </a:extLst>
          </p:cNvPr>
          <p:cNvSpPr>
            <a:spLocks noGrp="1"/>
          </p:cNvSpPr>
          <p:nvPr>
            <p:ph type="title"/>
          </p:nvPr>
        </p:nvSpPr>
        <p:spPr/>
        <p:txBody>
          <a:bodyPr/>
          <a:lstStyle/>
          <a:p>
            <a:r>
              <a:rPr lang="en-IN" sz="5400" spc="-20" dirty="0">
                <a:latin typeface="Times New Roman" panose="02020603050405020304" pitchFamily="18" charset="0"/>
                <a:cs typeface="Times New Roman" panose="02020603050405020304" pitchFamily="18" charset="0"/>
              </a:rPr>
              <a:t>P</a:t>
            </a:r>
            <a:r>
              <a:rPr lang="en-IN" sz="5400" spc="15" dirty="0">
                <a:latin typeface="Times New Roman" panose="02020603050405020304" pitchFamily="18" charset="0"/>
                <a:cs typeface="Times New Roman" panose="02020603050405020304" pitchFamily="18" charset="0"/>
              </a:rPr>
              <a:t>ROB</a:t>
            </a:r>
            <a:r>
              <a:rPr lang="en-IN" sz="5400" spc="55" dirty="0">
                <a:latin typeface="Times New Roman" panose="02020603050405020304" pitchFamily="18" charset="0"/>
                <a:cs typeface="Times New Roman" panose="02020603050405020304" pitchFamily="18" charset="0"/>
              </a:rPr>
              <a:t>L</a:t>
            </a:r>
            <a:r>
              <a:rPr lang="en-IN" sz="5400" spc="-20" dirty="0">
                <a:latin typeface="Times New Roman" panose="02020603050405020304" pitchFamily="18" charset="0"/>
                <a:cs typeface="Times New Roman" panose="02020603050405020304" pitchFamily="18" charset="0"/>
              </a:rPr>
              <a:t>E</a:t>
            </a:r>
            <a:r>
              <a:rPr lang="en-IN" sz="5400" spc="20" dirty="0">
                <a:latin typeface="Times New Roman" panose="02020603050405020304" pitchFamily="18" charset="0"/>
                <a:cs typeface="Times New Roman" panose="02020603050405020304" pitchFamily="18" charset="0"/>
              </a:rPr>
              <a:t>M</a:t>
            </a:r>
            <a:r>
              <a:rPr lang="en-IN" sz="4800" spc="20" dirty="0">
                <a:latin typeface="Times New Roman" panose="02020603050405020304" pitchFamily="18" charset="0"/>
                <a:cs typeface="Times New Roman" panose="02020603050405020304" pitchFamily="18" charset="0"/>
              </a:rPr>
              <a:t> </a:t>
            </a:r>
            <a:r>
              <a:rPr lang="en-IN" sz="4800" spc="10" dirty="0">
                <a:latin typeface="Times New Roman" panose="02020603050405020304" pitchFamily="18" charset="0"/>
                <a:cs typeface="Times New Roman" panose="02020603050405020304" pitchFamily="18" charset="0"/>
              </a:rPr>
              <a:t>S</a:t>
            </a:r>
            <a:r>
              <a:rPr lang="en-IN" sz="4800" spc="-370" dirty="0">
                <a:latin typeface="Times New Roman" panose="02020603050405020304" pitchFamily="18" charset="0"/>
                <a:cs typeface="Times New Roman" panose="02020603050405020304" pitchFamily="18" charset="0"/>
              </a:rPr>
              <a:t>T</a:t>
            </a:r>
            <a:r>
              <a:rPr lang="en-IN" sz="4800" spc="-375" dirty="0">
                <a:latin typeface="Times New Roman" panose="02020603050405020304" pitchFamily="18" charset="0"/>
                <a:cs typeface="Times New Roman" panose="02020603050405020304" pitchFamily="18" charset="0"/>
              </a:rPr>
              <a:t>A</a:t>
            </a:r>
            <a:r>
              <a:rPr lang="en-IN" sz="4800" spc="15" dirty="0">
                <a:latin typeface="Times New Roman" panose="02020603050405020304" pitchFamily="18" charset="0"/>
                <a:cs typeface="Times New Roman" panose="02020603050405020304" pitchFamily="18" charset="0"/>
              </a:rPr>
              <a:t>T</a:t>
            </a:r>
            <a:r>
              <a:rPr lang="en-IN" sz="4800" spc="-10" dirty="0">
                <a:latin typeface="Times New Roman" panose="02020603050405020304" pitchFamily="18" charset="0"/>
                <a:cs typeface="Times New Roman" panose="02020603050405020304" pitchFamily="18" charset="0"/>
              </a:rPr>
              <a:t>E</a:t>
            </a:r>
            <a:r>
              <a:rPr lang="en-IN" sz="4800" spc="-20" dirty="0">
                <a:latin typeface="Times New Roman" panose="02020603050405020304" pitchFamily="18" charset="0"/>
                <a:cs typeface="Times New Roman" panose="02020603050405020304" pitchFamily="18" charset="0"/>
              </a:rPr>
              <a:t>ME</a:t>
            </a:r>
            <a:r>
              <a:rPr lang="en-IN" sz="4800" spc="10" dirty="0">
                <a:latin typeface="Times New Roman" panose="02020603050405020304" pitchFamily="18" charset="0"/>
                <a:cs typeface="Times New Roman" panose="02020603050405020304" pitchFamily="18" charset="0"/>
              </a:rPr>
              <a:t>NT</a:t>
            </a:r>
            <a:endParaRPr lang="en-IN" dirty="0"/>
          </a:p>
        </p:txBody>
      </p:sp>
      <p:sp>
        <p:nvSpPr>
          <p:cNvPr id="3" name="Content Placeholder 2">
            <a:extLst>
              <a:ext uri="{FF2B5EF4-FFF2-40B4-BE49-F238E27FC236}">
                <a16:creationId xmlns:a16="http://schemas.microsoft.com/office/drawing/2014/main" id="{2DAC3651-D099-224A-478C-74CBBBB5B760}"/>
              </a:ext>
            </a:extLst>
          </p:cNvPr>
          <p:cNvSpPr>
            <a:spLocks noGrp="1"/>
          </p:cNvSpPr>
          <p:nvPr>
            <p:ph idx="1"/>
          </p:nvPr>
        </p:nvSpPr>
        <p:spPr/>
        <p:txBody>
          <a:bodyPr/>
          <a:lstStyle/>
          <a:p>
            <a:pPr algn="just">
              <a:lnSpc>
                <a:spcPct val="150000"/>
              </a:lnSpc>
            </a:pPr>
            <a:r>
              <a:rPr lang="en-US" sz="3200" dirty="0">
                <a:latin typeface="Times New Roman" panose="02020603050405020304" pitchFamily="18" charset="0"/>
                <a:ea typeface="+mn-lt"/>
                <a:cs typeface="Times New Roman" panose="02020603050405020304" pitchFamily="18" charset="0"/>
              </a:rPr>
              <a:t>Develop a robust and secure keylogger software that effectively logs keystrokes on a target system while implementing strong encryption and access controls to prevent unauthorized access to the logged data, ensuring privacy and data integrity.</a:t>
            </a:r>
            <a:endParaRPr lang="en-US" sz="3200" dirty="0">
              <a:latin typeface="Times New Roman" panose="02020603050405020304" pitchFamily="18" charset="0"/>
              <a:ea typeface="Calibri" panose="020F0502020204030204"/>
              <a:cs typeface="Times New Roman" panose="02020603050405020304" pitchFamily="18" charset="0"/>
            </a:endParaRPr>
          </a:p>
          <a:p>
            <a:endParaRPr lang="en-IN" dirty="0"/>
          </a:p>
        </p:txBody>
      </p:sp>
    </p:spTree>
    <p:extLst>
      <p:ext uri="{BB962C8B-B14F-4D97-AF65-F5344CB8AC3E}">
        <p14:creationId xmlns:p14="http://schemas.microsoft.com/office/powerpoint/2010/main" val="2057380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E851-0B09-878A-2551-C91F88FF8B5C}"/>
              </a:ext>
            </a:extLst>
          </p:cNvPr>
          <p:cNvSpPr>
            <a:spLocks noGrp="1"/>
          </p:cNvSpPr>
          <p:nvPr>
            <p:ph type="title"/>
          </p:nvPr>
        </p:nvSpPr>
        <p:spPr>
          <a:xfrm>
            <a:off x="1097280" y="286604"/>
            <a:ext cx="10058400" cy="1424210"/>
          </a:xfrm>
        </p:spPr>
        <p:txBody>
          <a:bodyPr/>
          <a:lstStyle/>
          <a:p>
            <a:r>
              <a:rPr lang="en-IN" b="0" i="0" dirty="0">
                <a:solidFill>
                  <a:srgbClr val="374151"/>
                </a:solidFill>
                <a:effectLst/>
                <a:latin typeface="__Inter_aaf875"/>
              </a:rPr>
              <a:t>Secure Keylogger Software Development</a:t>
            </a:r>
            <a:endParaRPr lang="en-IN" dirty="0"/>
          </a:p>
        </p:txBody>
      </p:sp>
      <p:sp>
        <p:nvSpPr>
          <p:cNvPr id="3" name="Content Placeholder 2">
            <a:extLst>
              <a:ext uri="{FF2B5EF4-FFF2-40B4-BE49-F238E27FC236}">
                <a16:creationId xmlns:a16="http://schemas.microsoft.com/office/drawing/2014/main" id="{0FE97A77-0633-4CFC-6A2A-7DF9177036E7}"/>
              </a:ext>
            </a:extLst>
          </p:cNvPr>
          <p:cNvSpPr>
            <a:spLocks noGrp="1"/>
          </p:cNvSpPr>
          <p:nvPr>
            <p:ph idx="1"/>
          </p:nvPr>
        </p:nvSpPr>
        <p:spPr/>
        <p:txBody>
          <a:bodyPr>
            <a:normAutofit/>
          </a:bodyPr>
          <a:lstStyle/>
          <a:p>
            <a:pPr algn="just">
              <a:lnSpc>
                <a:spcPct val="150000"/>
              </a:lnSpc>
            </a:pPr>
            <a:r>
              <a:rPr lang="en-US" sz="2800" b="0" i="0" dirty="0">
                <a:solidFill>
                  <a:srgbClr val="374151"/>
                </a:solidFill>
                <a:effectLst/>
                <a:latin typeface="Times New Roman" panose="02020603050405020304" pitchFamily="18" charset="0"/>
                <a:cs typeface="Times New Roman" panose="02020603050405020304" pitchFamily="18" charset="0"/>
              </a:rPr>
              <a:t>Welcome to our project on developing a secure keylogger software. This software aims to provide a robust and secure solution for logging keystrokes on a target system, while ensuring privacy and data integrity. In this presentation, we will outline the project's objectives, approach, and results.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482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5E02-18CE-0751-BD8A-615CCB8209F8}"/>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28BEAAB0-95F1-F7C3-E385-9FB99A62D152}"/>
              </a:ext>
            </a:extLst>
          </p:cNvPr>
          <p:cNvSpPr>
            <a:spLocks noGrp="1"/>
          </p:cNvSpPr>
          <p:nvPr>
            <p:ph idx="1"/>
          </p:nvPr>
        </p:nvSpPr>
        <p:spPr/>
        <p:txBody>
          <a:bodyPr>
            <a:normAutofit fontScale="92500"/>
          </a:bodyPr>
          <a:lstStyle/>
          <a:p>
            <a:pPr algn="just">
              <a:lnSpc>
                <a:spcPct val="110000"/>
              </a:lnSpc>
            </a:pPr>
            <a:r>
              <a:rPr lang="en-US" sz="2400" dirty="0">
                <a:solidFill>
                  <a:schemeClr val="tx1"/>
                </a:solidFill>
                <a:latin typeface="Times New Roman" panose="02020603050405020304" pitchFamily="18" charset="0"/>
                <a:cs typeface="Times New Roman" panose="02020603050405020304" pitchFamily="18" charset="0"/>
              </a:rPr>
              <a:t>The project is focused on addressing the cybersecurity threat posed by keyloggers. It aims to develop and implement detection and mitigation strategies to safeguard sensitive data. The project will involve in-depth research on keylogger behavior, vulnerability identification, deployment of advanced security measures, and user education on data protection. The overarching objective is to bolster cybersecurity resilience and minimize the impact of keyloggers on data security.</a:t>
            </a:r>
          </a:p>
          <a:p>
            <a:pPr algn="just">
              <a:lnSpc>
                <a:spcPct val="110000"/>
              </a:lnSpc>
            </a:pPr>
            <a:r>
              <a:rPr lang="en-US" sz="2400" dirty="0">
                <a:solidFill>
                  <a:schemeClr val="tx1"/>
                </a:solidFill>
                <a:latin typeface="Times New Roman" panose="02020603050405020304" pitchFamily="18" charset="0"/>
                <a:cs typeface="Times New Roman" panose="02020603050405020304" pitchFamily="18" charset="0"/>
              </a:rPr>
              <a:t>For this Project we need to make sure to install two packages:</a:t>
            </a:r>
          </a:p>
          <a:p>
            <a:pPr marL="351142" lvl="1" indent="0" algn="just">
              <a:lnSpc>
                <a:spcPct val="110000"/>
              </a:lnSpc>
              <a:buNone/>
            </a:pPr>
            <a:r>
              <a:rPr lang="en-US" sz="2400" dirty="0">
                <a:solidFill>
                  <a:schemeClr val="tx1"/>
                </a:solidFill>
                <a:latin typeface="Times New Roman" panose="02020603050405020304" pitchFamily="18" charset="0"/>
                <a:cs typeface="Times New Roman" panose="02020603050405020304" pitchFamily="18" charset="0"/>
              </a:rPr>
              <a:t>First one is pip </a:t>
            </a:r>
            <a:r>
              <a:rPr lang="en-US" sz="2400" dirty="0" err="1">
                <a:solidFill>
                  <a:schemeClr val="tx1"/>
                </a:solidFill>
                <a:latin typeface="Times New Roman" panose="02020603050405020304" pitchFamily="18" charset="0"/>
                <a:cs typeface="Times New Roman" panose="02020603050405020304" pitchFamily="18" charset="0"/>
              </a:rPr>
              <a:t>pynput</a:t>
            </a:r>
            <a:r>
              <a:rPr lang="en-US" sz="2400" dirty="0">
                <a:solidFill>
                  <a:schemeClr val="tx1"/>
                </a:solidFill>
                <a:latin typeface="Times New Roman" panose="02020603050405020304" pitchFamily="18" charset="0"/>
                <a:cs typeface="Times New Roman" panose="02020603050405020304" pitchFamily="18" charset="0"/>
              </a:rPr>
              <a:t> install.(pip install </a:t>
            </a:r>
            <a:r>
              <a:rPr lang="en-US" sz="2400" dirty="0" err="1">
                <a:solidFill>
                  <a:schemeClr val="tx1"/>
                </a:solidFill>
                <a:latin typeface="Times New Roman" panose="02020603050405020304" pitchFamily="18" charset="0"/>
                <a:cs typeface="Times New Roman" panose="02020603050405020304" pitchFamily="18" charset="0"/>
              </a:rPr>
              <a:t>pynput</a:t>
            </a:r>
            <a:r>
              <a:rPr lang="en-US" sz="2400" dirty="0">
                <a:solidFill>
                  <a:schemeClr val="tx1"/>
                </a:solidFill>
                <a:latin typeface="Times New Roman" panose="02020603050405020304" pitchFamily="18" charset="0"/>
                <a:cs typeface="Times New Roman" panose="02020603050405020304" pitchFamily="18" charset="0"/>
              </a:rPr>
              <a:t>)</a:t>
            </a:r>
          </a:p>
          <a:p>
            <a:pPr marL="351142" lvl="1" indent="0" algn="just">
              <a:lnSpc>
                <a:spcPct val="110000"/>
              </a:lnSpc>
              <a:buNone/>
            </a:pPr>
            <a:r>
              <a:rPr lang="en-US" sz="2400" dirty="0">
                <a:solidFill>
                  <a:schemeClr val="tx1"/>
                </a:solidFill>
                <a:latin typeface="Times New Roman" panose="02020603050405020304" pitchFamily="18" charset="0"/>
                <a:cs typeface="Times New Roman" panose="02020603050405020304" pitchFamily="18" charset="0"/>
              </a:rPr>
              <a:t>Next one is johns library.(pip install johns lib)</a:t>
            </a:r>
          </a:p>
          <a:p>
            <a:pPr algn="just"/>
            <a:endParaRPr lang="en-IN" sz="2800" dirty="0">
              <a:solidFill>
                <a:schemeClr val="tx1"/>
              </a:solidFill>
            </a:endParaRPr>
          </a:p>
        </p:txBody>
      </p:sp>
    </p:spTree>
    <p:extLst>
      <p:ext uri="{BB962C8B-B14F-4D97-AF65-F5344CB8AC3E}">
        <p14:creationId xmlns:p14="http://schemas.microsoft.com/office/powerpoint/2010/main" val="139990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D9DCF-5F42-AA02-CEEF-9C3389E4DD58}"/>
              </a:ext>
            </a:extLst>
          </p:cNvPr>
          <p:cNvSpPr>
            <a:spLocks noGrp="1"/>
          </p:cNvSpPr>
          <p:nvPr>
            <p:ph type="title"/>
          </p:nvPr>
        </p:nvSpPr>
        <p:spPr/>
        <p:txBody>
          <a:bodyPr/>
          <a:lstStyle/>
          <a:p>
            <a:r>
              <a:rPr lang="en-IN" dirty="0"/>
              <a:t>TARGET AUDIENCE</a:t>
            </a:r>
          </a:p>
        </p:txBody>
      </p:sp>
      <p:sp>
        <p:nvSpPr>
          <p:cNvPr id="3" name="Content Placeholder 2">
            <a:extLst>
              <a:ext uri="{FF2B5EF4-FFF2-40B4-BE49-F238E27FC236}">
                <a16:creationId xmlns:a16="http://schemas.microsoft.com/office/drawing/2014/main" id="{865AA800-49F1-670D-8D19-BE28F28625BA}"/>
              </a:ext>
            </a:extLst>
          </p:cNvPr>
          <p:cNvSpPr>
            <a:spLocks noGrp="1"/>
          </p:cNvSpPr>
          <p:nvPr>
            <p:ph idx="1"/>
          </p:nvPr>
        </p:nvSpPr>
        <p:spPr/>
        <p:txBody>
          <a:bodyPr/>
          <a:lstStyle/>
          <a:p>
            <a:pPr marL="0" indent="0" algn="just">
              <a:buNone/>
            </a:pPr>
            <a:r>
              <a:rPr lang="en-US" b="0" i="0" dirty="0">
                <a:solidFill>
                  <a:srgbClr val="374151"/>
                </a:solidFill>
                <a:effectLst/>
                <a:latin typeface="Times New Roman" panose="02020603050405020304" pitchFamily="18" charset="0"/>
                <a:cs typeface="Times New Roman" panose="02020603050405020304" pitchFamily="18" charset="0"/>
              </a:rPr>
              <a:t>Our target audience for this secure keylogger software includes:</a:t>
            </a:r>
          </a:p>
          <a:p>
            <a:pPr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System administrators who need to monitor user activity for security or troubleshooting purposes.</a:t>
            </a:r>
          </a:p>
          <a:p>
            <a:pPr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Cybersecurity professionals who require keystroke logging for incident response or threat hunting.</a:t>
            </a:r>
          </a:p>
          <a:p>
            <a:pPr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Organizations that need to comply with regulatory requirements for data security and privacy These users require a secure and reliable keylogger software that meets their specific needs and ensures the privacy and integrity of the logged data.</a:t>
            </a:r>
          </a:p>
          <a:p>
            <a:endParaRPr lang="en-IN" dirty="0"/>
          </a:p>
        </p:txBody>
      </p:sp>
    </p:spTree>
    <p:extLst>
      <p:ext uri="{BB962C8B-B14F-4D97-AF65-F5344CB8AC3E}">
        <p14:creationId xmlns:p14="http://schemas.microsoft.com/office/powerpoint/2010/main" val="1001011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2D43A-A808-1DC7-AFC4-B96714AD62F0}"/>
              </a:ext>
            </a:extLst>
          </p:cNvPr>
          <p:cNvSpPr>
            <a:spLocks noGrp="1"/>
          </p:cNvSpPr>
          <p:nvPr>
            <p:ph type="title"/>
          </p:nvPr>
        </p:nvSpPr>
        <p:spPr/>
        <p:txBody>
          <a:bodyPr/>
          <a:lstStyle/>
          <a:p>
            <a:r>
              <a:rPr lang="en-IN" b="0" i="0" dirty="0">
                <a:solidFill>
                  <a:srgbClr val="374151"/>
                </a:solidFill>
                <a:effectLst/>
                <a:latin typeface="__Inter_aaf875"/>
              </a:rPr>
              <a:t>Secure Keylogger Software Solution</a:t>
            </a:r>
            <a:endParaRPr lang="en-IN" dirty="0"/>
          </a:p>
        </p:txBody>
      </p:sp>
      <p:pic>
        <p:nvPicPr>
          <p:cNvPr id="5" name="Content Placeholder 4">
            <a:extLst>
              <a:ext uri="{FF2B5EF4-FFF2-40B4-BE49-F238E27FC236}">
                <a16:creationId xmlns:a16="http://schemas.microsoft.com/office/drawing/2014/main" id="{7CD84C2A-ACDC-5092-2C5A-2E6181FEE3F0}"/>
              </a:ext>
            </a:extLst>
          </p:cNvPr>
          <p:cNvPicPr>
            <a:picLocks noGrp="1" noChangeAspect="1"/>
          </p:cNvPicPr>
          <p:nvPr>
            <p:ph idx="1"/>
          </p:nvPr>
        </p:nvPicPr>
        <p:blipFill>
          <a:blip r:embed="rId2"/>
          <a:stretch>
            <a:fillRect/>
          </a:stretch>
        </p:blipFill>
        <p:spPr>
          <a:xfrm>
            <a:off x="1096963" y="2787390"/>
            <a:ext cx="10058400" cy="2140471"/>
          </a:xfrm>
        </p:spPr>
      </p:pic>
    </p:spTree>
    <p:extLst>
      <p:ext uri="{BB962C8B-B14F-4D97-AF65-F5344CB8AC3E}">
        <p14:creationId xmlns:p14="http://schemas.microsoft.com/office/powerpoint/2010/main" val="793311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8E0F-AC8B-1C11-44CB-7A39C5E18E51}"/>
              </a:ext>
            </a:extLst>
          </p:cNvPr>
          <p:cNvSpPr>
            <a:spLocks noGrp="1"/>
          </p:cNvSpPr>
          <p:nvPr>
            <p:ph type="title"/>
          </p:nvPr>
        </p:nvSpPr>
        <p:spPr>
          <a:xfrm>
            <a:off x="1097280" y="286603"/>
            <a:ext cx="7938565" cy="702303"/>
          </a:xfrm>
        </p:spPr>
        <p:txBody>
          <a:bodyPr>
            <a:normAutofit fontScale="90000"/>
          </a:bodyPr>
          <a:lstStyle/>
          <a:p>
            <a:r>
              <a:rPr lang="en-IN" dirty="0"/>
              <a:t>VALUE PROPOSITION</a:t>
            </a:r>
          </a:p>
        </p:txBody>
      </p:sp>
      <p:sp>
        <p:nvSpPr>
          <p:cNvPr id="3" name="Content Placeholder 2">
            <a:extLst>
              <a:ext uri="{FF2B5EF4-FFF2-40B4-BE49-F238E27FC236}">
                <a16:creationId xmlns:a16="http://schemas.microsoft.com/office/drawing/2014/main" id="{D3D0FF1F-74A3-4A37-6F03-D0C454C7471D}"/>
              </a:ext>
            </a:extLst>
          </p:cNvPr>
          <p:cNvSpPr>
            <a:spLocks noGrp="1"/>
          </p:cNvSpPr>
          <p:nvPr>
            <p:ph idx="1"/>
          </p:nvPr>
        </p:nvSpPr>
        <p:spPr>
          <a:xfrm>
            <a:off x="737419" y="1179871"/>
            <a:ext cx="10418261" cy="4689223"/>
          </a:xfrm>
        </p:spPr>
        <p:txBody>
          <a:bodyPr>
            <a:normAutofit/>
          </a:bodyPr>
          <a:lstStyle/>
          <a:p>
            <a:pPr marL="452121" lvl="1" indent="-171450">
              <a:lnSpc>
                <a:spcPct val="120000"/>
              </a:lnSpc>
            </a:pPr>
            <a:r>
              <a:rPr lang="en-US" sz="1100" dirty="0">
                <a:solidFill>
                  <a:srgbClr val="000000"/>
                </a:solidFill>
                <a:latin typeface="Times New Roman" panose="02020603050405020304" pitchFamily="18" charset="0"/>
                <a:cs typeface="Times New Roman" panose="02020603050405020304" pitchFamily="18" charset="0"/>
              </a:rPr>
              <a:t>Real-Time Detection: </a:t>
            </a:r>
          </a:p>
          <a:p>
            <a:pPr marL="452121" lvl="1" indent="-171450">
              <a:lnSpc>
                <a:spcPct val="120000"/>
              </a:lnSpc>
            </a:pPr>
            <a:r>
              <a:rPr lang="en-US" sz="1100" dirty="0">
                <a:solidFill>
                  <a:srgbClr val="000000"/>
                </a:solidFill>
                <a:latin typeface="Times New Roman" panose="02020603050405020304" pitchFamily="18" charset="0"/>
                <a:cs typeface="Times New Roman" panose="02020603050405020304" pitchFamily="18" charset="0"/>
              </a:rPr>
              <a:t>Utilizes machine learning algorithms to identify suspicious activities instantly.</a:t>
            </a:r>
          </a:p>
          <a:p>
            <a:pPr>
              <a:lnSpc>
                <a:spcPct val="120000"/>
              </a:lnSpc>
            </a:pPr>
            <a:endParaRPr lang="en-US" sz="1100" dirty="0">
              <a:solidFill>
                <a:srgbClr val="000000"/>
              </a:solidFill>
              <a:latin typeface="Times New Roman" panose="02020603050405020304" pitchFamily="18" charset="0"/>
              <a:cs typeface="Times New Roman" panose="02020603050405020304" pitchFamily="18" charset="0"/>
            </a:endParaRPr>
          </a:p>
          <a:p>
            <a:pPr marL="452121" lvl="1" indent="-171450">
              <a:lnSpc>
                <a:spcPct val="120000"/>
              </a:lnSpc>
            </a:pPr>
            <a:r>
              <a:rPr lang="en-US" sz="1100" dirty="0">
                <a:solidFill>
                  <a:srgbClr val="000000"/>
                </a:solidFill>
                <a:latin typeface="Times New Roman" panose="02020603050405020304" pitchFamily="18" charset="0"/>
                <a:cs typeface="Times New Roman" panose="02020603050405020304" pitchFamily="18" charset="0"/>
              </a:rPr>
              <a:t>User-Friendly Interface:</a:t>
            </a:r>
          </a:p>
          <a:p>
            <a:pPr marL="452121" lvl="1" indent="-171450">
              <a:lnSpc>
                <a:spcPct val="120000"/>
              </a:lnSpc>
            </a:pPr>
            <a:r>
              <a:rPr lang="en-US" sz="1100" dirty="0">
                <a:solidFill>
                  <a:srgbClr val="000000"/>
                </a:solidFill>
                <a:latin typeface="Times New Roman" panose="02020603050405020304" pitchFamily="18" charset="0"/>
                <a:cs typeface="Times New Roman" panose="02020603050405020304" pitchFamily="18" charset="0"/>
              </a:rPr>
              <a:t> Simple, intuitive design ensuring ease of use for all user levels.</a:t>
            </a:r>
          </a:p>
          <a:p>
            <a:pPr>
              <a:lnSpc>
                <a:spcPct val="120000"/>
              </a:lnSpc>
            </a:pPr>
            <a:endParaRPr lang="en-US" sz="1100" dirty="0">
              <a:solidFill>
                <a:srgbClr val="000000"/>
              </a:solidFill>
              <a:latin typeface="Times New Roman" panose="02020603050405020304" pitchFamily="18" charset="0"/>
              <a:cs typeface="Times New Roman" panose="02020603050405020304" pitchFamily="18" charset="0"/>
            </a:endParaRPr>
          </a:p>
          <a:p>
            <a:pPr marL="452121" lvl="1" indent="-171450">
              <a:lnSpc>
                <a:spcPct val="120000"/>
              </a:lnSpc>
            </a:pPr>
            <a:r>
              <a:rPr lang="en-US" sz="1100" dirty="0">
                <a:solidFill>
                  <a:srgbClr val="000000"/>
                </a:solidFill>
                <a:latin typeface="Times New Roman" panose="02020603050405020304" pitchFamily="18" charset="0"/>
                <a:cs typeface="Times New Roman" panose="02020603050405020304" pitchFamily="18" charset="0"/>
              </a:rPr>
              <a:t>Comprehensive Training Modules: </a:t>
            </a:r>
          </a:p>
          <a:p>
            <a:pPr marL="452121" lvl="1" indent="-171450">
              <a:lnSpc>
                <a:spcPct val="120000"/>
              </a:lnSpc>
            </a:pPr>
            <a:r>
              <a:rPr lang="en-US" sz="1100" dirty="0">
                <a:solidFill>
                  <a:srgbClr val="000000"/>
                </a:solidFill>
                <a:latin typeface="Times New Roman" panose="02020603050405020304" pitchFamily="18" charset="0"/>
                <a:cs typeface="Times New Roman" panose="02020603050405020304" pitchFamily="18" charset="0"/>
              </a:rPr>
              <a:t> Interactive and engaging training materials that educate users on cybersecurity.</a:t>
            </a:r>
          </a:p>
          <a:p>
            <a:pPr>
              <a:lnSpc>
                <a:spcPct val="120000"/>
              </a:lnSpc>
            </a:pPr>
            <a:endParaRPr lang="en-US" sz="1100" dirty="0">
              <a:solidFill>
                <a:srgbClr val="000000"/>
              </a:solidFill>
              <a:latin typeface="Times New Roman" panose="02020603050405020304" pitchFamily="18" charset="0"/>
              <a:cs typeface="Times New Roman" panose="02020603050405020304" pitchFamily="18" charset="0"/>
            </a:endParaRPr>
          </a:p>
          <a:p>
            <a:pPr marL="452121" lvl="1" indent="-171450">
              <a:lnSpc>
                <a:spcPct val="120000"/>
              </a:lnSpc>
            </a:pPr>
            <a:r>
              <a:rPr lang="en-US" sz="1100" dirty="0">
                <a:solidFill>
                  <a:srgbClr val="000000"/>
                </a:solidFill>
                <a:latin typeface="Times New Roman" panose="02020603050405020304" pitchFamily="18" charset="0"/>
                <a:cs typeface="Times New Roman" panose="02020603050405020304" pitchFamily="18" charset="0"/>
              </a:rPr>
              <a:t>Integration with Existing Systems: </a:t>
            </a:r>
          </a:p>
          <a:p>
            <a:pPr marL="452121" lvl="1" indent="-171450">
              <a:lnSpc>
                <a:spcPct val="120000"/>
              </a:lnSpc>
            </a:pPr>
            <a:r>
              <a:rPr lang="en-US" sz="1100" dirty="0">
                <a:solidFill>
                  <a:srgbClr val="000000"/>
                </a:solidFill>
                <a:latin typeface="Times New Roman" panose="02020603050405020304" pitchFamily="18" charset="0"/>
                <a:cs typeface="Times New Roman" panose="02020603050405020304" pitchFamily="18" charset="0"/>
              </a:rPr>
              <a:t>Compatible with major operating systems and can be integrated into existing security protocols .</a:t>
            </a:r>
          </a:p>
          <a:p>
            <a:pPr marL="452121" lvl="1" indent="-171450">
              <a:lnSpc>
                <a:spcPct val="120000"/>
              </a:lnSpc>
            </a:pPr>
            <a:endParaRPr lang="en-US" sz="1100" dirty="0">
              <a:solidFill>
                <a:srgbClr val="000000"/>
              </a:solidFill>
              <a:latin typeface="Times New Roman" panose="02020603050405020304" pitchFamily="18" charset="0"/>
              <a:cs typeface="Times New Roman" panose="02020603050405020304" pitchFamily="18" charset="0"/>
            </a:endParaRPr>
          </a:p>
          <a:p>
            <a:pPr marL="452121" lvl="1" indent="-171450">
              <a:lnSpc>
                <a:spcPct val="120000"/>
              </a:lnSpc>
            </a:pPr>
            <a:r>
              <a:rPr lang="en-US" sz="1100" dirty="0">
                <a:solidFill>
                  <a:srgbClr val="000000"/>
                </a:solidFill>
                <a:latin typeface="Times New Roman" panose="02020603050405020304" pitchFamily="18" charset="0"/>
                <a:cs typeface="Times New Roman" panose="02020603050405020304" pitchFamily="18" charset="0"/>
              </a:rPr>
              <a:t>Automated Updates:</a:t>
            </a:r>
          </a:p>
          <a:p>
            <a:pPr marL="452121" lvl="1" indent="-171450">
              <a:lnSpc>
                <a:spcPct val="120000"/>
              </a:lnSpc>
            </a:pPr>
            <a:r>
              <a:rPr lang="en-US" sz="1100" dirty="0">
                <a:solidFill>
                  <a:srgbClr val="000000"/>
                </a:solidFill>
                <a:latin typeface="Times New Roman" panose="02020603050405020304" pitchFamily="18" charset="0"/>
                <a:cs typeface="Times New Roman" panose="02020603050405020304" pitchFamily="18" charset="0"/>
              </a:rPr>
              <a:t>Regular updates to ensure protection against the latest keylogger threats.</a:t>
            </a:r>
          </a:p>
          <a:p>
            <a:pPr>
              <a:lnSpc>
                <a:spcPct val="120000"/>
              </a:lnSpc>
            </a:pPr>
            <a:endParaRPr lang="en-IN"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5756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TotalTime>
  <Words>616</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__Inter_aaf875</vt:lpstr>
      <vt:lpstr>Calibri</vt:lpstr>
      <vt:lpstr>Calibri Light</vt:lpstr>
      <vt:lpstr>Times New Roman</vt:lpstr>
      <vt:lpstr>Wingdings</vt:lpstr>
      <vt:lpstr>Retrospect</vt:lpstr>
      <vt:lpstr>Keylogger and Security</vt:lpstr>
      <vt:lpstr>INDEX</vt:lpstr>
      <vt:lpstr>WHAT IS KEYLOGGER?</vt:lpstr>
      <vt:lpstr>PROBLEM STATEMENT</vt:lpstr>
      <vt:lpstr>Secure Keylogger Software Development</vt:lpstr>
      <vt:lpstr>OVERVIEW</vt:lpstr>
      <vt:lpstr>TARGET AUDIENCE</vt:lpstr>
      <vt:lpstr>Secure Keylogger Software Solution</vt:lpstr>
      <vt:lpstr>VALUE PROPOSITION</vt:lpstr>
      <vt:lpstr>PowerPoint Presentation</vt:lpstr>
      <vt:lpstr>MODELLING</vt:lpstr>
      <vt:lpstr>RESULTS</vt:lpstr>
      <vt:lpstr>PROJECT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Krishna Durvasula</dc:creator>
  <cp:lastModifiedBy>Sai Krishna Durvasula</cp:lastModifiedBy>
  <cp:revision>1</cp:revision>
  <dcterms:created xsi:type="dcterms:W3CDTF">2024-06-25T09:15:06Z</dcterms:created>
  <dcterms:modified xsi:type="dcterms:W3CDTF">2024-06-25T09:44:24Z</dcterms:modified>
</cp:coreProperties>
</file>