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4"/>
    <p:sldMasterId id="2147483675" r:id="rId5"/>
    <p:sldMasterId id="2147483727" r:id="rId6"/>
    <p:sldMasterId id="2147483737" r:id="rId7"/>
  </p:sldMasterIdLst>
  <p:notesMasterIdLst>
    <p:notesMasterId r:id="rId19"/>
  </p:notesMasterIdLst>
  <p:handoutMasterIdLst>
    <p:handoutMasterId r:id="rId20"/>
  </p:handoutMasterIdLst>
  <p:sldIdLst>
    <p:sldId id="700" r:id="rId8"/>
    <p:sldId id="768" r:id="rId9"/>
    <p:sldId id="794" r:id="rId10"/>
    <p:sldId id="793" r:id="rId11"/>
    <p:sldId id="799" r:id="rId12"/>
    <p:sldId id="801" r:id="rId13"/>
    <p:sldId id="796" r:id="rId14"/>
    <p:sldId id="797" r:id="rId15"/>
    <p:sldId id="798" r:id="rId16"/>
    <p:sldId id="802" r:id="rId17"/>
    <p:sldId id="80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35A"/>
    <a:srgbClr val="D3461E"/>
    <a:srgbClr val="FFC000"/>
    <a:srgbClr val="0F5156"/>
    <a:srgbClr val="97D6EC"/>
    <a:srgbClr val="D03238"/>
    <a:srgbClr val="00A6B7"/>
    <a:srgbClr val="F7A81B"/>
    <a:srgbClr val="0F5257"/>
    <a:srgbClr val="88A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C10B5-A7B0-4D58-8385-B5509102C116}" v="8" dt="2020-10-29T21:44:24.786"/>
    <p1510:client id="{73197EA2-CE49-4841-AB3E-E9EB0D76FFED}" v="578" dt="2020-10-28T23:45:43.583"/>
    <p1510:client id="{D9563E65-8B27-42A8-8B5E-76F03BF6FF9F}" v="29" dt="2020-10-29T21:48:07.029"/>
    <p1510:client id="{DF4B9EE3-279D-4549-BB62-4D53FC0CC2F5}" v="139" dt="2020-10-28T23:00:05.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81" autoAdjust="0"/>
  </p:normalViewPr>
  <p:slideViewPr>
    <p:cSldViewPr snapToGrid="0">
      <p:cViewPr varScale="1">
        <p:scale>
          <a:sx n="34" d="100"/>
          <a:sy n="34" d="100"/>
        </p:scale>
        <p:origin x="1560" y="5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Begala" userId="e359dc9d59428795" providerId="LiveId" clId="{A4020A72-7CA1-4E89-8C56-CE959CDC9522}"/>
    <pc:docChg chg="custSel modSld">
      <pc:chgData name="Joseph Begala" userId="e359dc9d59428795" providerId="LiveId" clId="{A4020A72-7CA1-4E89-8C56-CE959CDC9522}" dt="2020-10-29T22:50:26.060" v="126" actId="20577"/>
      <pc:docMkLst>
        <pc:docMk/>
      </pc:docMkLst>
      <pc:sldChg chg="modNotesTx">
        <pc:chgData name="Joseph Begala" userId="e359dc9d59428795" providerId="LiveId" clId="{A4020A72-7CA1-4E89-8C56-CE959CDC9522}" dt="2020-10-29T22:25:03.085" v="13" actId="20577"/>
        <pc:sldMkLst>
          <pc:docMk/>
          <pc:sldMk cId="1537515363" sldId="793"/>
        </pc:sldMkLst>
      </pc:sldChg>
      <pc:sldChg chg="modNotesTx">
        <pc:chgData name="Joseph Begala" userId="e359dc9d59428795" providerId="LiveId" clId="{A4020A72-7CA1-4E89-8C56-CE959CDC9522}" dt="2020-10-29T22:28:36.053" v="15" actId="20577"/>
        <pc:sldMkLst>
          <pc:docMk/>
          <pc:sldMk cId="1008054352" sldId="794"/>
        </pc:sldMkLst>
      </pc:sldChg>
      <pc:sldChg chg="modNotesTx">
        <pc:chgData name="Joseph Begala" userId="e359dc9d59428795" providerId="LiveId" clId="{A4020A72-7CA1-4E89-8C56-CE959CDC9522}" dt="2020-10-29T22:28:56.093" v="34" actId="20577"/>
        <pc:sldMkLst>
          <pc:docMk/>
          <pc:sldMk cId="757261908" sldId="796"/>
        </pc:sldMkLst>
      </pc:sldChg>
      <pc:sldChg chg="modNotesTx">
        <pc:chgData name="Joseph Begala" userId="e359dc9d59428795" providerId="LiveId" clId="{A4020A72-7CA1-4E89-8C56-CE959CDC9522}" dt="2020-10-29T22:29:04.572" v="42" actId="20577"/>
        <pc:sldMkLst>
          <pc:docMk/>
          <pc:sldMk cId="3741524741" sldId="797"/>
        </pc:sldMkLst>
      </pc:sldChg>
      <pc:sldChg chg="modNotesTx">
        <pc:chgData name="Joseph Begala" userId="e359dc9d59428795" providerId="LiveId" clId="{A4020A72-7CA1-4E89-8C56-CE959CDC9522}" dt="2020-10-29T22:50:26.060" v="126" actId="20577"/>
        <pc:sldMkLst>
          <pc:docMk/>
          <pc:sldMk cId="2359755671" sldId="798"/>
        </pc:sldMkLst>
      </pc:sldChg>
      <pc:sldChg chg="modNotesTx">
        <pc:chgData name="Joseph Begala" userId="e359dc9d59428795" providerId="LiveId" clId="{A4020A72-7CA1-4E89-8C56-CE959CDC9522}" dt="2020-10-29T22:28:45.462" v="22" actId="20577"/>
        <pc:sldMkLst>
          <pc:docMk/>
          <pc:sldMk cId="1037456618" sldId="799"/>
        </pc:sldMkLst>
      </pc:sldChg>
      <pc:sldChg chg="modNotesTx">
        <pc:chgData name="Joseph Begala" userId="e359dc9d59428795" providerId="LiveId" clId="{A4020A72-7CA1-4E89-8C56-CE959CDC9522}" dt="2020-10-29T22:28:50.958" v="28" actId="20577"/>
        <pc:sldMkLst>
          <pc:docMk/>
          <pc:sldMk cId="2084120365" sldId="80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10/29/2020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10/29/2020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a:p>
        </p:txBody>
      </p:sp>
    </p:spTree>
    <p:extLst>
      <p:ext uri="{BB962C8B-B14F-4D97-AF65-F5344CB8AC3E}">
        <p14:creationId xmlns:p14="http://schemas.microsoft.com/office/powerpoint/2010/main" val="57561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9D511DD-DAB9-1647-97C7-AACDE6029B44}" type="slidenum">
              <a:rPr lang="en-US" smtClean="0"/>
              <a:t>1</a:t>
            </a:fld>
            <a:endParaRPr lang="en-US"/>
          </a:p>
        </p:txBody>
      </p:sp>
    </p:spTree>
    <p:extLst>
      <p:ext uri="{BB962C8B-B14F-4D97-AF65-F5344CB8AC3E}">
        <p14:creationId xmlns:p14="http://schemas.microsoft.com/office/powerpoint/2010/main" val="1954674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GREG-30-45 sec</a:t>
            </a:r>
          </a:p>
          <a:p>
            <a:endParaRPr lang="en-US" dirty="0">
              <a:cs typeface="Calibri"/>
            </a:endParaRPr>
          </a:p>
          <a:p>
            <a:r>
              <a:rPr lang="en-US" dirty="0">
                <a:cs typeface="Calibri"/>
              </a:rPr>
              <a:t>1:00</a:t>
            </a:r>
          </a:p>
        </p:txBody>
      </p:sp>
      <p:sp>
        <p:nvSpPr>
          <p:cNvPr id="4" name="Slide Number Placeholder 3"/>
          <p:cNvSpPr>
            <a:spLocks noGrp="1"/>
          </p:cNvSpPr>
          <p:nvPr>
            <p:ph type="sldNum" sz="quarter" idx="5"/>
          </p:nvPr>
        </p:nvSpPr>
        <p:spPr/>
        <p:txBody>
          <a:bodyPr/>
          <a:lstStyle/>
          <a:p>
            <a:fld id="{09D511DD-DAB9-1647-97C7-AACDE6029B44}" type="slidenum">
              <a:rPr lang="en-US" smtClean="0"/>
              <a:t>2</a:t>
            </a:fld>
            <a:endParaRPr lang="en-US"/>
          </a:p>
        </p:txBody>
      </p:sp>
    </p:spTree>
    <p:extLst>
      <p:ext uri="{BB962C8B-B14F-4D97-AF65-F5344CB8AC3E}">
        <p14:creationId xmlns:p14="http://schemas.microsoft.com/office/powerpoint/2010/main" val="2185815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a:cs typeface="Calibri" panose="020F0502020204030204"/>
              </a:rPr>
              <a:t>SHAN-2 min</a:t>
            </a:r>
          </a:p>
          <a:p>
            <a:pPr>
              <a:spcBef>
                <a:spcPts val="600"/>
              </a:spcBef>
            </a:pPr>
            <a:endParaRPr lang="en-US" dirty="0">
              <a:cs typeface="Calibri" panose="020F0502020204030204"/>
            </a:endParaRPr>
          </a:p>
          <a:p>
            <a:pPr>
              <a:spcBef>
                <a:spcPts val="600"/>
              </a:spcBef>
            </a:pPr>
            <a:r>
              <a:rPr lang="en-US" dirty="0">
                <a:cs typeface="Calibri" panose="020F0502020204030204"/>
              </a:rPr>
              <a:t>3:00</a:t>
            </a:r>
          </a:p>
          <a:p>
            <a:pPr>
              <a:spcBef>
                <a:spcPts val="600"/>
              </a:spcBef>
            </a:pPr>
            <a:endParaRPr lang="en-US" dirty="0">
              <a:cs typeface="Calibri" panose="020F0502020204030204"/>
            </a:endParaRPr>
          </a:p>
          <a:p>
            <a:pPr>
              <a:spcBef>
                <a:spcPts val="600"/>
              </a:spcBef>
            </a:pPr>
            <a:r>
              <a:rPr lang="en-US" dirty="0">
                <a:cs typeface="Calibri" panose="020F0502020204030204"/>
              </a:rPr>
              <a:t>Just an overview to see the stack.</a:t>
            </a:r>
            <a:endParaRPr lang="en-US" dirty="0"/>
          </a:p>
          <a:p>
            <a:pPr>
              <a:spcBef>
                <a:spcPts val="600"/>
              </a:spcBef>
            </a:pPr>
            <a:endParaRPr lang="en-US" dirty="0"/>
          </a:p>
          <a:p>
            <a:pPr marL="285750" indent="-285750">
              <a:spcBef>
                <a:spcPts val="600"/>
              </a:spcBef>
              <a:buFont typeface="Arial"/>
              <a:buChar char="•"/>
            </a:pPr>
            <a:r>
              <a:rPr lang="en-US" dirty="0"/>
              <a:t>Design decision points:</a:t>
            </a:r>
            <a:endParaRPr lang="en-US" dirty="0">
              <a:cs typeface="Calibri"/>
            </a:endParaRPr>
          </a:p>
          <a:p>
            <a:pPr marL="344170" lvl="1">
              <a:buFont typeface="Arial"/>
              <a:buChar char="•"/>
            </a:pPr>
            <a:r>
              <a:rPr lang="en-US" dirty="0"/>
              <a:t>ECS vs EKS</a:t>
            </a:r>
            <a:endParaRPr lang="en-US" dirty="0">
              <a:cs typeface="Calibri"/>
            </a:endParaRPr>
          </a:p>
          <a:p>
            <a:pPr marL="344170" lvl="1">
              <a:buFont typeface="Arial"/>
              <a:buNone/>
            </a:pPr>
            <a:endParaRPr lang="en-US" dirty="0">
              <a:cs typeface="Calibri"/>
            </a:endParaRPr>
          </a:p>
          <a:p>
            <a:pPr indent="-113030"/>
            <a:r>
              <a:rPr lang="en-US" sz="1200" kern="1200" dirty="0" err="1">
                <a:solidFill>
                  <a:schemeClr val="tx1"/>
                </a:solidFill>
                <a:effectLst/>
                <a:latin typeface="+mn-lt"/>
                <a:ea typeface="+mn-ea"/>
                <a:cs typeface="+mn-cs"/>
              </a:rPr>
              <a:t>Github</a:t>
            </a:r>
            <a:r>
              <a:rPr lang="en-US" sz="1200" kern="1200" dirty="0">
                <a:solidFill>
                  <a:schemeClr val="tx1"/>
                </a:solidFill>
                <a:effectLst/>
                <a:latin typeface="+mn-lt"/>
                <a:ea typeface="+mn-ea"/>
                <a:cs typeface="+mn-cs"/>
              </a:rPr>
              <a:t> - provides distributed version control and source code </a:t>
            </a:r>
            <a:br>
              <a:rPr lang="en-US" sz="1200" kern="1200" dirty="0">
                <a:effectLst/>
                <a:cs typeface="+mn-lt"/>
              </a:rPr>
            </a:br>
            <a:r>
              <a:rPr lang="en-US" sz="1200" kern="1200" dirty="0">
                <a:solidFill>
                  <a:schemeClr val="tx1"/>
                </a:solidFill>
                <a:effectLst/>
                <a:latin typeface="+mn-lt"/>
                <a:ea typeface="+mn-ea"/>
                <a:cs typeface="+mn-cs"/>
              </a:rPr>
              <a:t>management (SCM) functionality of Git, plus its own features. </a:t>
            </a:r>
            <a:br>
              <a:rPr lang="en-US" sz="1200" kern="1200" dirty="0">
                <a:effectLst/>
                <a:cs typeface="+mn-lt"/>
              </a:rPr>
            </a:br>
            <a:br>
              <a:rPr lang="en-US" sz="1200" kern="1200" dirty="0">
                <a:effectLst/>
                <a:cs typeface="+mn-lt"/>
              </a:rPr>
            </a:br>
            <a:r>
              <a:rPr lang="en-US" sz="1200" kern="1200" dirty="0">
                <a:solidFill>
                  <a:schemeClr val="tx1"/>
                </a:solidFill>
                <a:effectLst/>
                <a:latin typeface="+mn-lt"/>
                <a:ea typeface="+mn-ea"/>
                <a:cs typeface="+mn-cs"/>
              </a:rPr>
              <a:t>AWS </a:t>
            </a:r>
            <a:r>
              <a:rPr lang="en-US" sz="1200" kern="1200" dirty="0" err="1">
                <a:solidFill>
                  <a:schemeClr val="tx1"/>
                </a:solidFill>
                <a:effectLst/>
                <a:latin typeface="+mn-lt"/>
                <a:ea typeface="+mn-ea"/>
                <a:cs typeface="+mn-cs"/>
              </a:rPr>
              <a:t>CodePipeline</a:t>
            </a:r>
            <a:r>
              <a:rPr lang="en-US" sz="1200" kern="1200" dirty="0">
                <a:solidFill>
                  <a:schemeClr val="tx1"/>
                </a:solidFill>
                <a:effectLst/>
                <a:latin typeface="+mn-lt"/>
                <a:ea typeface="+mn-ea"/>
                <a:cs typeface="+mn-cs"/>
              </a:rPr>
              <a:t> -</a:t>
            </a:r>
            <a:br>
              <a:rPr lang="en-US" sz="1200" kern="1200" dirty="0">
                <a:effectLst/>
                <a:cs typeface="+mn-lt"/>
              </a:rPr>
            </a:br>
            <a:r>
              <a:rPr lang="en-US" sz="1200" kern="1200" dirty="0">
                <a:solidFill>
                  <a:schemeClr val="tx1"/>
                </a:solidFill>
                <a:effectLst/>
                <a:latin typeface="+mn-lt"/>
                <a:ea typeface="+mn-ea"/>
                <a:cs typeface="+mn-cs"/>
              </a:rPr>
              <a:t>AWS </a:t>
            </a:r>
            <a:r>
              <a:rPr lang="en-US" sz="1200" kern="1200" dirty="0" err="1">
                <a:solidFill>
                  <a:schemeClr val="tx1"/>
                </a:solidFill>
                <a:effectLst/>
                <a:latin typeface="+mn-lt"/>
                <a:ea typeface="+mn-ea"/>
                <a:cs typeface="+mn-cs"/>
              </a:rPr>
              <a:t>CodePipeline</a:t>
            </a:r>
            <a:r>
              <a:rPr lang="en-US" sz="1200" kern="1200" dirty="0">
                <a:solidFill>
                  <a:schemeClr val="tx1"/>
                </a:solidFill>
                <a:effectLst/>
                <a:latin typeface="+mn-lt"/>
                <a:ea typeface="+mn-ea"/>
                <a:cs typeface="+mn-cs"/>
              </a:rPr>
              <a:t> is a fully managed continuous delivery service that helps you automate your release pipelines for fast and reliable application </a:t>
            </a:r>
            <a:br>
              <a:rPr lang="en-US" sz="1200" kern="1200" dirty="0">
                <a:effectLst/>
                <a:cs typeface="+mn-lt"/>
              </a:rPr>
            </a:br>
            <a:r>
              <a:rPr lang="en-US" sz="1200" kern="1200" dirty="0">
                <a:solidFill>
                  <a:schemeClr val="tx1"/>
                </a:solidFill>
                <a:effectLst/>
                <a:latin typeface="+mn-lt"/>
                <a:ea typeface="+mn-ea"/>
                <a:cs typeface="+mn-cs"/>
              </a:rPr>
              <a:t>updates. </a:t>
            </a:r>
            <a:r>
              <a:rPr lang="en-US" sz="1200" kern="1200" dirty="0" err="1">
                <a:solidFill>
                  <a:schemeClr val="tx1"/>
                </a:solidFill>
                <a:effectLst/>
                <a:latin typeface="+mn-lt"/>
                <a:ea typeface="+mn-ea"/>
                <a:cs typeface="+mn-cs"/>
              </a:rPr>
              <a:t>CodePipeline</a:t>
            </a:r>
            <a:r>
              <a:rPr lang="en-US" sz="1200" kern="1200" dirty="0">
                <a:solidFill>
                  <a:schemeClr val="tx1"/>
                </a:solidFill>
                <a:effectLst/>
                <a:latin typeface="+mn-lt"/>
                <a:ea typeface="+mn-ea"/>
                <a:cs typeface="+mn-cs"/>
              </a:rPr>
              <a:t> automates the build, test, and deploy phases of your release process every time there is a code change, </a:t>
            </a:r>
            <a:br>
              <a:rPr lang="en-US" sz="1200" kern="1200" dirty="0">
                <a:effectLst/>
                <a:cs typeface="+mn-lt"/>
              </a:rPr>
            </a:br>
            <a:r>
              <a:rPr lang="en-US" sz="1200" kern="1200" dirty="0">
                <a:solidFill>
                  <a:schemeClr val="tx1"/>
                </a:solidFill>
                <a:effectLst/>
                <a:latin typeface="+mn-lt"/>
                <a:ea typeface="+mn-ea"/>
                <a:cs typeface="+mn-cs"/>
              </a:rPr>
              <a:t>based on the release model you define. This enables you to rapidly and reliably deliver features and updates. You can easily integrate </a:t>
            </a:r>
            <a:br>
              <a:rPr lang="en-US" sz="1200" kern="1200" dirty="0">
                <a:effectLst/>
                <a:cs typeface="+mn-lt"/>
              </a:rPr>
            </a:br>
            <a:r>
              <a:rPr lang="en-US" sz="1200" kern="1200" dirty="0">
                <a:solidFill>
                  <a:schemeClr val="tx1"/>
                </a:solidFill>
                <a:effectLst/>
                <a:latin typeface="+mn-lt"/>
                <a:ea typeface="+mn-ea"/>
                <a:cs typeface="+mn-cs"/>
              </a:rPr>
              <a:t>AWS </a:t>
            </a:r>
            <a:r>
              <a:rPr lang="en-US" sz="1200" kern="1200" dirty="0" err="1">
                <a:solidFill>
                  <a:schemeClr val="tx1"/>
                </a:solidFill>
                <a:effectLst/>
                <a:latin typeface="+mn-lt"/>
                <a:ea typeface="+mn-ea"/>
                <a:cs typeface="+mn-cs"/>
              </a:rPr>
              <a:t>CodePipeline</a:t>
            </a:r>
            <a:r>
              <a:rPr lang="en-US" sz="1200" kern="1200" dirty="0">
                <a:solidFill>
                  <a:schemeClr val="tx1"/>
                </a:solidFill>
                <a:effectLst/>
                <a:latin typeface="+mn-lt"/>
                <a:ea typeface="+mn-ea"/>
                <a:cs typeface="+mn-cs"/>
              </a:rPr>
              <a:t> with third-party services such as GitHub or with your own custom plugin. We are using GitHub and whenever there are commits to</a:t>
            </a:r>
            <a:br>
              <a:rPr lang="en-US" sz="1200" kern="1200" dirty="0">
                <a:effectLst/>
                <a:cs typeface="+mn-lt"/>
              </a:rPr>
            </a:br>
            <a:r>
              <a:rPr lang="en-US" sz="1200" kern="1200" dirty="0">
                <a:solidFill>
                  <a:schemeClr val="tx1"/>
                </a:solidFill>
                <a:effectLst/>
                <a:latin typeface="+mn-lt"/>
                <a:ea typeface="+mn-ea"/>
                <a:cs typeface="+mn-cs"/>
              </a:rPr>
              <a:t>GitHub, </a:t>
            </a:r>
            <a:r>
              <a:rPr lang="en-US" sz="1200" kern="1200" dirty="0" err="1">
                <a:solidFill>
                  <a:schemeClr val="tx1"/>
                </a:solidFill>
                <a:effectLst/>
                <a:latin typeface="+mn-lt"/>
                <a:ea typeface="+mn-ea"/>
                <a:cs typeface="+mn-cs"/>
              </a:rPr>
              <a:t>CodePipeline</a:t>
            </a:r>
            <a:r>
              <a:rPr lang="en-US" sz="1200" kern="1200" dirty="0">
                <a:solidFill>
                  <a:schemeClr val="tx1"/>
                </a:solidFill>
                <a:effectLst/>
                <a:latin typeface="+mn-lt"/>
                <a:ea typeface="+mn-ea"/>
                <a:cs typeface="+mn-cs"/>
              </a:rPr>
              <a:t> will pull the code from GitHub and proceed with necessary steps to deploy the software.</a:t>
            </a:r>
            <a:br>
              <a:rPr lang="en-US" sz="1200" kern="1200" dirty="0">
                <a:effectLst/>
                <a:cs typeface="+mn-lt"/>
              </a:rPr>
            </a:br>
            <a:br>
              <a:rPr lang="en-US" sz="1200" kern="1200" dirty="0">
                <a:effectLst/>
                <a:cs typeface="+mn-lt"/>
              </a:rPr>
            </a:br>
            <a:r>
              <a:rPr lang="en-US" sz="1200" kern="1200" dirty="0">
                <a:solidFill>
                  <a:schemeClr val="tx1"/>
                </a:solidFill>
                <a:effectLst/>
                <a:latin typeface="+mn-lt"/>
                <a:ea typeface="+mn-ea"/>
                <a:cs typeface="+mn-cs"/>
              </a:rPr>
              <a:t>Docker - is a platform for developers to develop, build (package and containerize) and ship applications. Software code, dependencies/libraries are built as containers so that</a:t>
            </a:r>
            <a:br>
              <a:rPr lang="en-US" sz="1200" kern="1200" dirty="0">
                <a:effectLst/>
                <a:cs typeface="+mn-lt"/>
              </a:rPr>
            </a:br>
            <a:r>
              <a:rPr lang="en-US" sz="1200" kern="1200" dirty="0">
                <a:solidFill>
                  <a:schemeClr val="tx1"/>
                </a:solidFill>
                <a:effectLst/>
                <a:latin typeface="+mn-lt"/>
                <a:ea typeface="+mn-ea"/>
                <a:cs typeface="+mn-cs"/>
              </a:rPr>
              <a:t>wherever deployed will function without issues.</a:t>
            </a:r>
            <a:br>
              <a:rPr lang="en-US" sz="1200" kern="1200" dirty="0">
                <a:effectLst/>
                <a:cs typeface="+mn-lt"/>
              </a:rPr>
            </a:br>
            <a:br>
              <a:rPr lang="en-US" sz="1200" kern="1200" dirty="0">
                <a:effectLst/>
                <a:cs typeface="+mn-lt"/>
              </a:rPr>
            </a:br>
            <a:r>
              <a:rPr lang="en-US" sz="1200" kern="1200" dirty="0">
                <a:solidFill>
                  <a:schemeClr val="tx1"/>
                </a:solidFill>
                <a:effectLst/>
                <a:latin typeface="+mn-lt"/>
                <a:ea typeface="+mn-ea"/>
                <a:cs typeface="+mn-cs"/>
              </a:rPr>
              <a:t>Twitter Scraper API - A simple script to scrape for Tweets using Python </a:t>
            </a:r>
            <a:r>
              <a:rPr lang="en-US" dirty="0"/>
              <a:t>wrapper that</a:t>
            </a:r>
            <a:r>
              <a:rPr lang="en-US" sz="1200" kern="1200" dirty="0">
                <a:solidFill>
                  <a:schemeClr val="tx1"/>
                </a:solidFill>
                <a:effectLst/>
                <a:latin typeface="+mn-lt"/>
                <a:ea typeface="+mn-ea"/>
                <a:cs typeface="+mn-cs"/>
              </a:rPr>
              <a:t> performs API requests such as searching for a keyword and download corresponding tweets.</a:t>
            </a:r>
            <a:r>
              <a:rPr lang="en-US" dirty="0"/>
              <a:t> Streaming API, vice a REST API. More of an ongoing stream and we are filtering that stream for specific key words.</a:t>
            </a:r>
            <a:br>
              <a:rPr lang="en-US" sz="1200" kern="1200" dirty="0">
                <a:effectLst/>
                <a:cs typeface="+mn-lt"/>
              </a:rPr>
            </a:br>
            <a:br>
              <a:rPr lang="en-US" sz="1200" kern="1200" dirty="0">
                <a:effectLst/>
                <a:cs typeface="+mn-lt"/>
              </a:rPr>
            </a:br>
            <a:br>
              <a:rPr lang="en-US" sz="1200" kern="1200" dirty="0">
                <a:effectLst/>
                <a:cs typeface="+mn-lt"/>
              </a:rPr>
            </a:br>
            <a:r>
              <a:rPr lang="en-US" sz="1200" kern="1200" dirty="0">
                <a:solidFill>
                  <a:schemeClr val="tx1"/>
                </a:solidFill>
                <a:effectLst/>
                <a:latin typeface="+mn-lt"/>
                <a:ea typeface="+mn-ea"/>
                <a:cs typeface="+mn-cs"/>
              </a:rPr>
              <a:t>CloudFormation - Infrastructure as code. CF template program/code your AWS resources and third-party resources and dependencies, </a:t>
            </a:r>
            <a:br>
              <a:rPr lang="en-US" sz="1200" kern="1200" dirty="0">
                <a:effectLst/>
                <a:cs typeface="+mn-lt"/>
              </a:rPr>
            </a:br>
            <a:r>
              <a:rPr lang="en-US" sz="1200" kern="1200" dirty="0">
                <a:solidFill>
                  <a:schemeClr val="tx1"/>
                </a:solidFill>
                <a:effectLst/>
                <a:latin typeface="+mn-lt"/>
                <a:ea typeface="+mn-ea"/>
                <a:cs typeface="+mn-cs"/>
              </a:rPr>
              <a:t>provision them quickly  as a stack and consistently, and manage them. It will also rollback if there is failure on any one part.</a:t>
            </a:r>
            <a:br>
              <a:rPr lang="en-US" sz="1200" kern="1200" dirty="0">
                <a:effectLst/>
                <a:cs typeface="+mn-lt"/>
              </a:rPr>
            </a:br>
            <a:r>
              <a:rPr lang="en-US" sz="1200" kern="1200" dirty="0">
                <a:solidFill>
                  <a:schemeClr val="tx1"/>
                </a:solidFill>
                <a:effectLst/>
                <a:latin typeface="+mn-lt"/>
                <a:ea typeface="+mn-ea"/>
                <a:cs typeface="+mn-cs"/>
              </a:rPr>
              <a:t>We used it to provision our VPC, subnets/AZ, Elastic Beanstalk, instances, </a:t>
            </a:r>
            <a:r>
              <a:rPr lang="en-US" sz="1200" kern="1200" dirty="0" err="1">
                <a:solidFill>
                  <a:schemeClr val="tx1"/>
                </a:solidFill>
                <a:effectLst/>
                <a:latin typeface="+mn-lt"/>
                <a:ea typeface="+mn-ea"/>
                <a:cs typeface="+mn-cs"/>
              </a:rPr>
              <a:t>dynamodb</a:t>
            </a:r>
            <a:r>
              <a:rPr lang="en-US" sz="1200" kern="1200" dirty="0">
                <a:solidFill>
                  <a:schemeClr val="tx1"/>
                </a:solidFill>
                <a:effectLst/>
                <a:latin typeface="+mn-lt"/>
                <a:ea typeface="+mn-ea"/>
                <a:cs typeface="+mn-cs"/>
              </a:rPr>
              <a:t> etc.</a:t>
            </a:r>
            <a:br>
              <a:rPr lang="en-US" sz="1200" kern="1200" dirty="0">
                <a:effectLst/>
                <a:cs typeface="+mn-lt"/>
              </a:rPr>
            </a:br>
            <a:br>
              <a:rPr lang="en-US" sz="1200" kern="1200" dirty="0">
                <a:effectLst/>
                <a:cs typeface="+mn-lt"/>
              </a:rPr>
            </a:br>
            <a:r>
              <a:rPr lang="en-US" sz="1200" kern="1200" dirty="0">
                <a:solidFill>
                  <a:schemeClr val="tx1"/>
                </a:solidFill>
                <a:effectLst/>
                <a:latin typeface="+mn-lt"/>
                <a:ea typeface="+mn-ea"/>
                <a:cs typeface="+mn-cs"/>
              </a:rPr>
              <a:t>ECS &amp; ECR - ECS (Elastic Container Service) used to run docker applications. Elastic Container Registry (ECR) is a fully-managed Docker container registry that makes it easy for developers to store, manage, and deploy Docker container images. Amazon ECR is integrated with Amazon Elastic Container Service (ECS), simplifying your development to production workflow.</a:t>
            </a:r>
            <a:br>
              <a:rPr lang="en-US" sz="1200" kern="1200" dirty="0">
                <a:effectLst/>
                <a:cs typeface="+mn-lt"/>
              </a:rPr>
            </a:br>
            <a:br>
              <a:rPr lang="en-US" sz="1200" kern="1200" dirty="0">
                <a:effectLst/>
                <a:cs typeface="+mn-lt"/>
              </a:rPr>
            </a:br>
            <a:r>
              <a:rPr lang="en-US" sz="1200" kern="1200" dirty="0">
                <a:solidFill>
                  <a:schemeClr val="tx1"/>
                </a:solidFill>
                <a:effectLst/>
                <a:latin typeface="+mn-lt"/>
                <a:ea typeface="+mn-ea"/>
                <a:cs typeface="+mn-cs"/>
              </a:rPr>
              <a:t>Elastic Beanstalk - is an easy-to-use service for deploying and scaling web applications and services developed with Java, .NET, PHP, Node.js, Python, Ruby, Go, and Docker on familiar servers such as Apache, Nginx, Passenger, and IIS.</a:t>
            </a:r>
            <a:br>
              <a:rPr lang="en-US" sz="1200" kern="1200" dirty="0">
                <a:effectLst/>
                <a:cs typeface="+mn-lt"/>
              </a:rPr>
            </a:br>
            <a:r>
              <a:rPr lang="en-US" sz="1200" kern="1200" dirty="0">
                <a:solidFill>
                  <a:schemeClr val="tx1"/>
                </a:solidFill>
                <a:effectLst/>
                <a:latin typeface="+mn-lt"/>
                <a:ea typeface="+mn-ea"/>
                <a:cs typeface="+mn-cs"/>
              </a:rPr>
              <a:t>You can simply upload your code and Elastic Beanstalk automatically handles the deployment, from capacity provisioning, load balancing, auto-scaling to application health monitoring.</a:t>
            </a:r>
            <a:br>
              <a:rPr lang="en-US" sz="1200" kern="1200" dirty="0">
                <a:effectLst/>
                <a:cs typeface="+mn-lt"/>
              </a:rPr>
            </a:br>
            <a:r>
              <a:rPr lang="en-US" sz="1200" kern="1200" dirty="0">
                <a:solidFill>
                  <a:schemeClr val="tx1"/>
                </a:solidFill>
                <a:effectLst/>
                <a:latin typeface="+mn-lt"/>
                <a:ea typeface="+mn-ea"/>
                <a:cs typeface="+mn-cs"/>
              </a:rPr>
              <a:t>In our case we provided Python code and it deployed web application </a:t>
            </a:r>
            <a:br>
              <a:rPr lang="en-US" sz="1200" kern="1200" dirty="0">
                <a:effectLst/>
                <a:cs typeface="+mn-lt"/>
              </a:rPr>
            </a:br>
            <a:br>
              <a:rPr lang="en-US" sz="1200" kern="1200" dirty="0">
                <a:effectLst/>
                <a:cs typeface="+mn-lt"/>
              </a:rPr>
            </a:br>
            <a:r>
              <a:rPr lang="en-US" sz="1200" kern="1200" dirty="0">
                <a:solidFill>
                  <a:schemeClr val="tx1"/>
                </a:solidFill>
                <a:effectLst/>
                <a:latin typeface="+mn-lt"/>
                <a:ea typeface="+mn-ea"/>
                <a:cs typeface="+mn-cs"/>
              </a:rPr>
              <a:t>DynamoDB - Amazon NoSQL database and it is scalable. We are storing our collected data in here and it also serves the </a:t>
            </a:r>
            <a:r>
              <a:rPr lang="en-US" sz="1200" kern="1200" dirty="0" err="1">
                <a:solidFill>
                  <a:schemeClr val="tx1"/>
                </a:solidFill>
                <a:effectLst/>
                <a:latin typeface="+mn-lt"/>
                <a:ea typeface="+mn-ea"/>
                <a:cs typeface="+mn-cs"/>
              </a:rPr>
              <a:t>webapplication</a:t>
            </a:r>
            <a:r>
              <a:rPr lang="en-US" sz="1200" kern="1200" dirty="0">
                <a:solidFill>
                  <a:schemeClr val="tx1"/>
                </a:solidFill>
                <a:effectLst/>
                <a:latin typeface="+mn-lt"/>
                <a:ea typeface="+mn-ea"/>
                <a:cs typeface="+mn-cs"/>
              </a:rPr>
              <a:t> requests</a:t>
            </a:r>
            <a:br>
              <a:rPr lang="en-US" sz="1200" kern="1200" dirty="0">
                <a:effectLst/>
                <a:cs typeface="+mn-lt"/>
              </a:rPr>
            </a:br>
            <a:br>
              <a:rPr lang="en-US" sz="1200" kern="1200" dirty="0">
                <a:effectLst/>
                <a:cs typeface="+mn-lt"/>
              </a:rPr>
            </a:br>
            <a:r>
              <a:rPr lang="en-US" sz="1200" kern="1200" dirty="0">
                <a:solidFill>
                  <a:schemeClr val="tx1"/>
                </a:solidFill>
                <a:effectLst/>
                <a:latin typeface="+mn-lt"/>
                <a:ea typeface="+mn-ea"/>
                <a:cs typeface="+mn-cs"/>
              </a:rPr>
              <a:t>Lambda - serverless. You can run code without provisioning/managing servers and we are using it to execute our Python code. </a:t>
            </a:r>
          </a:p>
          <a:p>
            <a:pPr indent="-113030"/>
            <a:endParaRPr lang="en-US" dirty="0">
              <a:cs typeface="Calibri"/>
            </a:endParaRPr>
          </a:p>
          <a:p>
            <a:pPr indent="-113030">
              <a:buFont typeface="Arial"/>
            </a:pPr>
            <a:endParaRPr lang="en-US" dirty="0">
              <a:cs typeface="Calibri"/>
            </a:endParaRPr>
          </a:p>
          <a:p>
            <a:pPr indent="-113030">
              <a:buFont typeface="Arial"/>
            </a:pPr>
            <a:r>
              <a:rPr lang="en-US" dirty="0">
                <a:cs typeface="Calibri"/>
              </a:rPr>
              <a:t>*********************</a:t>
            </a:r>
          </a:p>
          <a:p>
            <a:pPr indent="-113030">
              <a:buFont typeface="Arial"/>
            </a:pPr>
            <a:r>
              <a:rPr lang="en-US" dirty="0">
                <a:cs typeface="Calibri"/>
              </a:rPr>
              <a:t>Process description w/ arch</a:t>
            </a:r>
          </a:p>
          <a:p>
            <a:pPr marL="285750" indent="-285750">
              <a:spcBef>
                <a:spcPts val="600"/>
              </a:spcBef>
              <a:buFont typeface="Arial"/>
              <a:buChar char="•"/>
            </a:pPr>
            <a:r>
              <a:rPr lang="en-US" dirty="0"/>
              <a:t>Overall Project Architecture</a:t>
            </a:r>
            <a:endParaRPr lang="en-US" dirty="0">
              <a:cs typeface="Calibri"/>
            </a:endParaRPr>
          </a:p>
          <a:p>
            <a:pPr marL="515620" lvl="1" indent="-285750">
              <a:buFont typeface="Arial"/>
              <a:buChar char="•"/>
            </a:pPr>
            <a:r>
              <a:rPr lang="en-US" dirty="0"/>
              <a:t>CI/CD workflow kicked off by a GitHub Check-in</a:t>
            </a:r>
            <a:endParaRPr lang="en-US" dirty="0">
              <a:cs typeface="Calibri"/>
            </a:endParaRPr>
          </a:p>
          <a:p>
            <a:pPr marL="515620" lvl="1" indent="-285750">
              <a:buFont typeface="Arial"/>
              <a:buChar char="•"/>
            </a:pPr>
            <a:r>
              <a:rPr lang="en-US" dirty="0"/>
              <a:t>Resulting in</a:t>
            </a:r>
            <a:endParaRPr lang="en-US" dirty="0">
              <a:cs typeface="Calibri"/>
            </a:endParaRPr>
          </a:p>
          <a:p>
            <a:pPr marL="1200150" lvl="2" indent="-285750">
              <a:buFont typeface="Arial"/>
              <a:buChar char="•"/>
            </a:pPr>
            <a:r>
              <a:rPr lang="en-US" dirty="0"/>
              <a:t>Docker image built and pushed to ECR</a:t>
            </a:r>
            <a:endParaRPr lang="en-US" dirty="0">
              <a:cs typeface="Calibri"/>
            </a:endParaRPr>
          </a:p>
          <a:p>
            <a:pPr marL="1200150" lvl="2" indent="-285750">
              <a:buFont typeface="Arial"/>
              <a:buChar char="•"/>
            </a:pPr>
            <a:r>
              <a:rPr lang="en-US" dirty="0"/>
              <a:t>Deployment of updates to arch </a:t>
            </a:r>
            <a:endParaRPr lang="en-US" dirty="0">
              <a:cs typeface="Calibri"/>
            </a:endParaRPr>
          </a:p>
          <a:p>
            <a:pPr marL="1200150" lvl="2" indent="-285750">
              <a:buFont typeface="Arial"/>
              <a:buChar char="•"/>
            </a:pPr>
            <a:r>
              <a:rPr lang="en-US" dirty="0"/>
              <a:t>ECS pulls latest Docker image pulled from ECR for grabbing latest Twitter feeds</a:t>
            </a:r>
            <a:endParaRPr lang="en-US" dirty="0">
              <a:cs typeface="Calibri"/>
            </a:endParaRPr>
          </a:p>
          <a:p>
            <a:pPr marL="1200150" lvl="2" indent="-285750">
              <a:buFont typeface="Arial"/>
              <a:buChar char="•"/>
            </a:pPr>
            <a:r>
              <a:rPr lang="en-US" dirty="0"/>
              <a:t>All activity is logged to CloudWatch</a:t>
            </a:r>
          </a:p>
        </p:txBody>
      </p:sp>
      <p:sp>
        <p:nvSpPr>
          <p:cNvPr id="4" name="Slide Number Placeholder 3"/>
          <p:cNvSpPr>
            <a:spLocks noGrp="1"/>
          </p:cNvSpPr>
          <p:nvPr>
            <p:ph type="sldNum" sz="quarter" idx="5"/>
          </p:nvPr>
        </p:nvSpPr>
        <p:spPr/>
        <p:txBody>
          <a:bodyPr/>
          <a:lstStyle/>
          <a:p>
            <a:fld id="{09D511DD-DAB9-1647-97C7-AACDE6029B44}" type="slidenum">
              <a:rPr lang="en-US" smtClean="0"/>
              <a:t>3</a:t>
            </a:fld>
            <a:endParaRPr lang="en-US"/>
          </a:p>
        </p:txBody>
      </p:sp>
    </p:spTree>
    <p:extLst>
      <p:ext uri="{BB962C8B-B14F-4D97-AF65-F5344CB8AC3E}">
        <p14:creationId xmlns:p14="http://schemas.microsoft.com/office/powerpoint/2010/main" val="235428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GREG-1 min</a:t>
            </a:r>
          </a:p>
          <a:p>
            <a:endParaRPr lang="en-US" dirty="0">
              <a:cs typeface="Calibri"/>
            </a:endParaRPr>
          </a:p>
          <a:p>
            <a:r>
              <a:rPr lang="en-US" dirty="0">
                <a:cs typeface="Calibri"/>
              </a:rPr>
              <a:t>4:00</a:t>
            </a:r>
          </a:p>
          <a:p>
            <a:endParaRPr lang="en-US" dirty="0">
              <a:cs typeface="Calibri"/>
            </a:endParaRPr>
          </a:p>
          <a:p>
            <a:r>
              <a:rPr lang="en-US" dirty="0">
                <a:cs typeface="Calibri"/>
              </a:rPr>
              <a:t>Split this slide up</a:t>
            </a:r>
            <a:endParaRPr lang="en-US" dirty="0"/>
          </a:p>
          <a:p>
            <a:r>
              <a:rPr lang="en-US" dirty="0">
                <a:cs typeface="Calibri"/>
              </a:rPr>
              <a:t>1-slide CI/CD part</a:t>
            </a:r>
          </a:p>
          <a:p>
            <a:r>
              <a:rPr lang="en-US" dirty="0">
                <a:cs typeface="Calibri"/>
              </a:rPr>
              <a:t>1-slide for the application</a:t>
            </a:r>
          </a:p>
        </p:txBody>
      </p:sp>
      <p:sp>
        <p:nvSpPr>
          <p:cNvPr id="4" name="Slide Number Placeholder 3"/>
          <p:cNvSpPr>
            <a:spLocks noGrp="1"/>
          </p:cNvSpPr>
          <p:nvPr>
            <p:ph type="sldNum" sz="quarter" idx="10"/>
          </p:nvPr>
        </p:nvSpPr>
        <p:spPr/>
        <p:txBody>
          <a:bodyPr/>
          <a:lstStyle/>
          <a:p>
            <a:fld id="{09D511DD-DAB9-1647-97C7-AACDE6029B44}" type="slidenum">
              <a:rPr lang="en-US" smtClean="0"/>
              <a:t>4</a:t>
            </a:fld>
            <a:endParaRPr lang="en-US"/>
          </a:p>
        </p:txBody>
      </p:sp>
    </p:spTree>
    <p:extLst>
      <p:ext uri="{BB962C8B-B14F-4D97-AF65-F5344CB8AC3E}">
        <p14:creationId xmlns:p14="http://schemas.microsoft.com/office/powerpoint/2010/main" val="369750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DAVID-1 min</a:t>
            </a:r>
          </a:p>
          <a:p>
            <a:endParaRPr lang="en-US" dirty="0">
              <a:cs typeface="Calibri"/>
            </a:endParaRPr>
          </a:p>
          <a:p>
            <a:r>
              <a:rPr lang="en-US" dirty="0">
                <a:cs typeface="Calibri"/>
              </a:rPr>
              <a:t>5:00</a:t>
            </a: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5</a:t>
            </a:fld>
            <a:endParaRPr lang="en-US"/>
          </a:p>
        </p:txBody>
      </p:sp>
    </p:spTree>
    <p:extLst>
      <p:ext uri="{BB962C8B-B14F-4D97-AF65-F5344CB8AC3E}">
        <p14:creationId xmlns:p14="http://schemas.microsoft.com/office/powerpoint/2010/main" val="72478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JOE-1 min</a:t>
            </a:r>
          </a:p>
          <a:p>
            <a:endParaRPr lang="en-US" dirty="0">
              <a:cs typeface="Calibri"/>
            </a:endParaRPr>
          </a:p>
          <a:p>
            <a:r>
              <a:rPr lang="en-US" dirty="0">
                <a:cs typeface="Calibri"/>
              </a:rPr>
              <a:t>6:00</a:t>
            </a:r>
          </a:p>
          <a:p>
            <a:endParaRPr lang="en-US" dirty="0">
              <a:cs typeface="Calibri"/>
            </a:endParaRPr>
          </a:p>
          <a:p>
            <a:r>
              <a:rPr lang="en-US" b="1" dirty="0">
                <a:cs typeface="Calibri"/>
              </a:rPr>
              <a:t>Challenges</a:t>
            </a:r>
          </a:p>
          <a:p>
            <a:pPr marL="744220" lvl="1" indent="-228600">
              <a:buFont typeface="+mj-lt"/>
              <a:buAutoNum type="arabicPeriod"/>
            </a:pPr>
            <a:r>
              <a:rPr lang="en-US" dirty="0">
                <a:latin typeface="+mn-lt"/>
                <a:cs typeface="Calibri"/>
              </a:rPr>
              <a:t>Designing the CF stack / Working with Nested CloudFormation Templates</a:t>
            </a:r>
          </a:p>
          <a:p>
            <a:pPr marL="744220" lvl="1" indent="-228600">
              <a:buFont typeface="+mj-lt"/>
              <a:buAutoNum type="arabicPeriod"/>
            </a:pPr>
            <a:r>
              <a:rPr lang="en-US" dirty="0">
                <a:latin typeface="+mn-lt"/>
                <a:ea typeface="+mn-lt"/>
                <a:cs typeface="+mn-lt"/>
              </a:rPr>
              <a:t>Trying to consider how to automate secrets management</a:t>
            </a:r>
            <a:endParaRPr lang="en-US" dirty="0">
              <a:cs typeface="Calibri"/>
            </a:endParaRPr>
          </a:p>
          <a:p>
            <a:pPr marL="744220" lvl="1" indent="-228600">
              <a:buFont typeface="+mj-lt"/>
              <a:buAutoNum type="arabicPeriod"/>
            </a:pPr>
            <a:r>
              <a:rPr lang="en-US" dirty="0">
                <a:latin typeface="+mn-lt"/>
                <a:cs typeface="Calibri"/>
              </a:rPr>
              <a:t>Deploying applications on Elastic Beanstalk</a:t>
            </a:r>
          </a:p>
          <a:p>
            <a:pPr marL="271145" lvl="1" indent="0">
              <a:buNone/>
            </a:pPr>
            <a:endParaRPr lang="en-US" b="1" dirty="0">
              <a:cs typeface="Calibri"/>
            </a:endParaRPr>
          </a:p>
          <a:p>
            <a:r>
              <a:rPr lang="en-US" b="1" dirty="0">
                <a:cs typeface="Calibri"/>
              </a:rPr>
              <a:t>Lessons Learned / Successes and Failures</a:t>
            </a:r>
          </a:p>
          <a:p>
            <a:pPr marL="744220" lvl="1" indent="-228600">
              <a:buFont typeface="+mj-lt"/>
              <a:buAutoNum type="arabicPeriod"/>
            </a:pPr>
            <a:r>
              <a:rPr lang="en-US" dirty="0">
                <a:latin typeface="+mn-lt"/>
                <a:cs typeface="Calibri"/>
              </a:rPr>
              <a:t>Automated the deployment of most of our tech stack using CloudFormation</a:t>
            </a:r>
          </a:p>
          <a:p>
            <a:pPr marL="744220" lvl="1" indent="-228600">
              <a:buFont typeface="+mj-lt"/>
              <a:buAutoNum type="arabicPeriod"/>
            </a:pPr>
            <a:r>
              <a:rPr lang="en-US" dirty="0">
                <a:latin typeface="+mn-lt"/>
                <a:cs typeface="Calibri"/>
              </a:rPr>
              <a:t>Security: Kicked out of AWS for a day</a:t>
            </a:r>
          </a:p>
          <a:p>
            <a:pPr marL="744220" lvl="1" indent="-228600">
              <a:buFont typeface="+mj-lt"/>
              <a:buAutoNum type="arabicPeriod"/>
            </a:pPr>
            <a:r>
              <a:rPr lang="en-US" dirty="0">
                <a:latin typeface="+mn-lt"/>
                <a:cs typeface="Calibri"/>
              </a:rPr>
              <a:t>Failed CloudFormation Automations:</a:t>
            </a:r>
          </a:p>
          <a:p>
            <a:pPr marL="1143000" lvl="2" indent="-228600">
              <a:buFont typeface="+mj-lt"/>
              <a:buAutoNum type="arabicPeriod"/>
            </a:pPr>
            <a:r>
              <a:rPr lang="en-US" dirty="0">
                <a:latin typeface="+mn-lt"/>
                <a:cs typeface="Calibri"/>
              </a:rPr>
              <a:t>AWS Secrets Manager</a:t>
            </a:r>
          </a:p>
          <a:p>
            <a:pPr marL="1143000" lvl="2" indent="-228600">
              <a:buFont typeface="+mj-lt"/>
              <a:buAutoNum type="arabicPeriod"/>
            </a:pPr>
            <a:r>
              <a:rPr lang="en-US" dirty="0">
                <a:latin typeface="+mn-lt"/>
                <a:cs typeface="Calibri"/>
              </a:rPr>
              <a:t>Elastic Beanstalk</a:t>
            </a: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b="1" dirty="0"/>
              <a:t>Designing the stack / Working with Nested CloudFormation Templates</a:t>
            </a:r>
            <a:endParaRPr lang="en-US" dirty="0"/>
          </a:p>
          <a:p>
            <a:r>
              <a:rPr lang="en-US" dirty="0"/>
              <a:t>Decided to employ Nested CloudFormation Stacks to design and deploy critical infrastructure.  This allowed for a separation of concerns and division of labor on the component stacks</a:t>
            </a:r>
          </a:p>
          <a:p>
            <a:endParaRPr lang="en-US" dirty="0"/>
          </a:p>
          <a:p>
            <a:r>
              <a:rPr lang="en-US" b="1" dirty="0"/>
              <a:t>Evaluating and selecting software platforms</a:t>
            </a:r>
            <a:endParaRPr lang="en-US" dirty="0"/>
          </a:p>
          <a:p>
            <a:r>
              <a:rPr lang="en-US" dirty="0"/>
              <a:t>Variety of CI/CD platforms available, settled on using AWS </a:t>
            </a:r>
            <a:r>
              <a:rPr lang="en-US" dirty="0" err="1"/>
              <a:t>CodePipeline</a:t>
            </a:r>
            <a:r>
              <a:rPr lang="en-US" dirty="0"/>
              <a:t> to maximize use of AWS native tools optimized to work with AWS resources</a:t>
            </a:r>
          </a:p>
          <a:p>
            <a:endParaRPr lang="en-US" dirty="0"/>
          </a:p>
          <a:p>
            <a:r>
              <a:rPr lang="en-US" b="1" dirty="0"/>
              <a:t>Working with Secrets Manager</a:t>
            </a:r>
            <a:endParaRPr lang="en-US" dirty="0"/>
          </a:p>
          <a:p>
            <a:pPr marL="285750" indent="-285750">
              <a:buFont typeface="Arial,Sans-Serif"/>
              <a:buChar char="•"/>
            </a:pPr>
            <a:r>
              <a:rPr lang="en-US" dirty="0"/>
              <a:t>Identified Secrets Manager as a good solution to store Twitter API keys</a:t>
            </a:r>
            <a:endParaRPr lang="en-US" dirty="0">
              <a:cs typeface="Calibri"/>
            </a:endParaRPr>
          </a:p>
          <a:p>
            <a:pPr marL="285750" indent="-285750">
              <a:buFont typeface="Arial,Sans-Serif"/>
              <a:buChar char="•"/>
            </a:pPr>
            <a:r>
              <a:rPr lang="en-US" dirty="0"/>
              <a:t>Encountered difficulty integrating into the CloudFormation templates, left as a non-automated feature</a:t>
            </a:r>
            <a:endParaRPr lang="en-US" dirty="0">
              <a:cs typeface="Calibri"/>
            </a:endParaRPr>
          </a:p>
          <a:p>
            <a:pPr marL="285750" indent="-285750">
              <a:buFont typeface="Arial,Sans-Serif"/>
              <a:buChar char="•"/>
            </a:pPr>
            <a:r>
              <a:rPr lang="en-US" dirty="0"/>
              <a:t>Consider using Vault by </a:t>
            </a:r>
            <a:r>
              <a:rPr lang="en-US" dirty="0" err="1"/>
              <a:t>HashiCorp</a:t>
            </a:r>
            <a:endParaRPr lang="en-US" dirty="0"/>
          </a:p>
          <a:p>
            <a:pPr marL="285750" indent="-285750">
              <a:buFont typeface="Arial,Sans-Serif"/>
              <a:buChar char="•"/>
            </a:pPr>
            <a:endParaRPr lang="en-US" dirty="0"/>
          </a:p>
          <a:p>
            <a:r>
              <a:rPr lang="en-US" b="1" dirty="0"/>
              <a:t>Deploying applications on Elastic Beanstalk</a:t>
            </a:r>
            <a:endParaRPr lang="en-US" dirty="0"/>
          </a:p>
          <a:p>
            <a:pPr marL="285750" indent="-285750">
              <a:buFont typeface="Arial,Sans-Serif"/>
              <a:buChar char="•"/>
            </a:pPr>
            <a:r>
              <a:rPr lang="en-US" dirty="0"/>
              <a:t>Decided to utilize Elastic Beanstalk deployed using </a:t>
            </a:r>
            <a:r>
              <a:rPr lang="en-US" dirty="0" err="1"/>
              <a:t>CodePipeline</a:t>
            </a:r>
            <a:r>
              <a:rPr lang="en-US" dirty="0"/>
              <a:t> to manage the interface</a:t>
            </a:r>
            <a:endParaRPr lang="en-US" dirty="0">
              <a:cs typeface="Calibri"/>
            </a:endParaRPr>
          </a:p>
          <a:p>
            <a:pPr marL="285750" indent="-285750">
              <a:buFont typeface="Arial,Sans-Serif"/>
              <a:buChar char="•"/>
            </a:pPr>
            <a:r>
              <a:rPr lang="en-US" dirty="0"/>
              <a:t>Had difficulty fully automating deployment via CloudFormation so left his as a manual step</a:t>
            </a:r>
            <a:endParaRPr lang="en-US" dirty="0">
              <a:cs typeface="Calibri"/>
            </a:endParaRPr>
          </a:p>
        </p:txBody>
      </p:sp>
      <p:sp>
        <p:nvSpPr>
          <p:cNvPr id="4" name="Slide Number Placeholder 3"/>
          <p:cNvSpPr>
            <a:spLocks noGrp="1"/>
          </p:cNvSpPr>
          <p:nvPr>
            <p:ph type="sldNum" sz="quarter" idx="5"/>
          </p:nvPr>
        </p:nvSpPr>
        <p:spPr/>
        <p:txBody>
          <a:bodyPr/>
          <a:lstStyle/>
          <a:p>
            <a:fld id="{09D511DD-DAB9-1647-97C7-AACDE6029B44}" type="slidenum">
              <a:rPr lang="en-US" smtClean="0"/>
              <a:t>6</a:t>
            </a:fld>
            <a:endParaRPr lang="en-US"/>
          </a:p>
        </p:txBody>
      </p:sp>
    </p:spTree>
    <p:extLst>
      <p:ext uri="{BB962C8B-B14F-4D97-AF65-F5344CB8AC3E}">
        <p14:creationId xmlns:p14="http://schemas.microsoft.com/office/powerpoint/2010/main" val="90796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JOE-30-45 sec</a:t>
            </a:r>
          </a:p>
          <a:p>
            <a:endParaRPr lang="en-US" dirty="0">
              <a:cs typeface="Calibri"/>
            </a:endParaRPr>
          </a:p>
          <a:p>
            <a:r>
              <a:rPr lang="en-US" dirty="0">
                <a:cs typeface="Calibri"/>
              </a:rPr>
              <a:t>6:30</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cs typeface="Calibri"/>
              </a:rPr>
              <a:t>Automation improvements: fully maximize tech stack deployment via CloudFormation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cs typeface="Calibri"/>
              </a:rPr>
              <a:t>Dashboard refinements: enhance the analytical capabilities and expand roles for the end 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cs typeface="Calibri"/>
              </a:rPr>
              <a:t>Scalability and durability improvements: leverage AWS Kinesis to be able to ingest much larger data streams</a:t>
            </a:r>
            <a:endParaRPr lang="en-US" sz="1200" b="1" dirty="0">
              <a:latin typeface="Calibri" charset="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09D511DD-DAB9-1647-97C7-AACDE6029B44}" type="slidenum">
              <a:rPr lang="en-US" smtClean="0"/>
              <a:t>7</a:t>
            </a:fld>
            <a:endParaRPr lang="en-US"/>
          </a:p>
        </p:txBody>
      </p:sp>
    </p:spTree>
    <p:extLst>
      <p:ext uri="{BB962C8B-B14F-4D97-AF65-F5344CB8AC3E}">
        <p14:creationId xmlns:p14="http://schemas.microsoft.com/office/powerpoint/2010/main" val="51394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DAVID-3.5 min</a:t>
            </a:r>
          </a:p>
          <a:p>
            <a:r>
              <a:rPr lang="en-US" dirty="0">
                <a:cs typeface="Calibri"/>
              </a:rPr>
              <a:t>Send out link to Dashboard app</a:t>
            </a:r>
          </a:p>
          <a:p>
            <a:endParaRPr lang="en-US" dirty="0">
              <a:cs typeface="Calibri"/>
            </a:endParaRPr>
          </a:p>
          <a:p>
            <a:r>
              <a:rPr lang="en-US" dirty="0">
                <a:cs typeface="Calibri"/>
              </a:rPr>
              <a:t>Check out Team </a:t>
            </a:r>
            <a:r>
              <a:rPr lang="en-US">
                <a:cs typeface="Calibri"/>
              </a:rPr>
              <a:t>1’s user </a:t>
            </a:r>
            <a:r>
              <a:rPr lang="en-US" dirty="0">
                <a:cs typeface="Calibri"/>
              </a:rPr>
              <a:t>facing dashboard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hlinkClick r:id="rId3" tooltip="http://team1webportal-env.eba-hevpi5u8.us-east-1.elasticbeanstalk.com/"/>
              </a:rPr>
              <a:t>http://team1webportal-env.eba-hevpi5u8.us-east-1.elasticbeanstalk.com/</a:t>
            </a:r>
            <a:endParaRPr lang="en-US" sz="1200" b="0" i="0" kern="1200" dirty="0">
              <a:solidFill>
                <a:schemeClr val="tx1"/>
              </a:solidFill>
              <a:effectLst/>
              <a:latin typeface="+mn-lt"/>
              <a:ea typeface="+mn-ea"/>
              <a:cs typeface="+mn-cs"/>
            </a:endParaRPr>
          </a:p>
          <a:p>
            <a:endParaRPr lang="en-US" dirty="0">
              <a:cs typeface="Calibri"/>
            </a:endParaRPr>
          </a:p>
        </p:txBody>
      </p:sp>
      <p:sp>
        <p:nvSpPr>
          <p:cNvPr id="4" name="Slide Number Placeholder 3"/>
          <p:cNvSpPr>
            <a:spLocks noGrp="1"/>
          </p:cNvSpPr>
          <p:nvPr>
            <p:ph type="sldNum" sz="quarter" idx="5"/>
          </p:nvPr>
        </p:nvSpPr>
        <p:spPr/>
        <p:txBody>
          <a:bodyPr/>
          <a:lstStyle/>
          <a:p>
            <a:fld id="{09D511DD-DAB9-1647-97C7-AACDE6029B44}" type="slidenum">
              <a:rPr lang="en-US" smtClean="0"/>
              <a:t>8</a:t>
            </a:fld>
            <a:endParaRPr lang="en-US"/>
          </a:p>
        </p:txBody>
      </p:sp>
    </p:spTree>
    <p:extLst>
      <p:ext uri="{BB962C8B-B14F-4D97-AF65-F5344CB8AC3E}">
        <p14:creationId xmlns:p14="http://schemas.microsoft.com/office/powerpoint/2010/main" val="917054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2">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10" name="Picture 9"/>
          <p:cNvPicPr>
            <a:picLocks noChangeAspect="1"/>
          </p:cNvPicPr>
          <p:nvPr userDrawn="1"/>
        </p:nvPicPr>
        <p:blipFill>
          <a:blip r:embed="rId2"/>
          <a:srcRect/>
          <a:stretch/>
        </p:blipFill>
        <p:spPr>
          <a:xfrm>
            <a:off x="6330659" y="308377"/>
            <a:ext cx="2296668" cy="246953"/>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6" name="Text Placeholder 2"/>
          <p:cNvSpPr>
            <a:spLocks noGrp="1"/>
          </p:cNvSpPr>
          <p:nvPr>
            <p:ph idx="1" hasCustomPrompt="1"/>
          </p:nvPr>
        </p:nvSpPr>
        <p:spPr>
          <a:xfrm>
            <a:off x="662608" y="1554480"/>
            <a:ext cx="7852741" cy="4626943"/>
          </a:xfrm>
          <a:prstGeom prst="rect">
            <a:avLst/>
          </a:prstGeom>
        </p:spPr>
        <p:txBody>
          <a:bodyPr vert="horz" lIns="0" tIns="0" rIns="0" bIns="0" rtlCol="0">
            <a:noAutofit/>
          </a:bodyPr>
          <a:lstStyle>
            <a:lvl3pPr>
              <a:defRPr>
                <a:solidFill>
                  <a:schemeClr val="tx1"/>
                </a:solidFill>
              </a:defRPr>
            </a:lvl3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Optional Breadcrumb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7" name="TextBox 6"/>
          <p:cNvSpPr txBox="1"/>
          <p:nvPr userDrawn="1"/>
        </p:nvSpPr>
        <p:spPr>
          <a:xfrm>
            <a:off x="662608" y="110273"/>
            <a:ext cx="7882905" cy="230832"/>
          </a:xfrm>
          <a:prstGeom prst="rect">
            <a:avLst/>
          </a:prstGeom>
          <a:noFill/>
        </p:spPr>
        <p:txBody>
          <a:bodyPr wrap="square" lIns="0" rtlCol="0">
            <a:spAutoFit/>
          </a:bodyPr>
          <a:lstStyle/>
          <a:p>
            <a:r>
              <a:rPr lang="en-US" sz="900" b="1" cap="all" spc="100">
                <a:solidFill>
                  <a:schemeClr val="accent5"/>
                </a:solidFill>
              </a:rPr>
              <a:t>optional Breadcrumb1</a:t>
            </a:r>
            <a:r>
              <a:rPr lang="en-US" sz="900" cap="all" spc="100">
                <a:solidFill>
                  <a:schemeClr val="accent5"/>
                </a:solidFill>
              </a:rPr>
              <a:t> </a:t>
            </a:r>
            <a:r>
              <a:rPr lang="en-US" sz="900" cap="all" spc="100"/>
              <a:t>| Breadcrumb2 | Breadcrumb3 | Breadcrumb4</a:t>
            </a:r>
          </a:p>
        </p:txBody>
      </p:sp>
      <p:sp>
        <p:nvSpPr>
          <p:cNvPr id="8" name="Text Placeholder 2"/>
          <p:cNvSpPr>
            <a:spLocks noGrp="1"/>
          </p:cNvSpPr>
          <p:nvPr>
            <p:ph idx="1" hasCustomPrompt="1"/>
          </p:nvPr>
        </p:nvSpPr>
        <p:spPr>
          <a:xfrm>
            <a:off x="662608" y="1554480"/>
            <a:ext cx="7852741"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9" name="Content Placeholder 8"/>
          <p:cNvSpPr>
            <a:spLocks noGrp="1"/>
          </p:cNvSpPr>
          <p:nvPr>
            <p:ph sz="quarter" idx="12" hasCustomPrompt="1"/>
          </p:nvPr>
        </p:nvSpPr>
        <p:spPr>
          <a:xfrm>
            <a:off x="4854222" y="1550020"/>
            <a:ext cx="3661128" cy="4626943"/>
          </a:xfrm>
        </p:spPr>
        <p:txBody>
          <a:bodyPr/>
          <a:lstStyle>
            <a:lvl1pPr>
              <a:defRPr>
                <a:solidFill>
                  <a:schemeClr val="tx1"/>
                </a:solidFill>
              </a:defRPr>
            </a:lvl1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0" name="Content Placeholder 8"/>
          <p:cNvSpPr>
            <a:spLocks noGrp="1"/>
          </p:cNvSpPr>
          <p:nvPr>
            <p:ph sz="quarter" idx="13" hasCustomPrompt="1"/>
          </p:nvPr>
        </p:nvSpPr>
        <p:spPr>
          <a:xfrm>
            <a:off x="662608" y="1550020"/>
            <a:ext cx="3597158" cy="4626943"/>
          </a:xfrm>
        </p:spPr>
        <p:txBody>
          <a:bodyPr/>
          <a:lstStyle>
            <a:lvl1pPr>
              <a:defRPr baseline="0">
                <a:solidFill>
                  <a:schemeClr val="tx1"/>
                </a:solidFill>
              </a:defRPr>
            </a:lvl1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7" name="Text Placeholder 6"/>
          <p:cNvSpPr>
            <a:spLocks noGrp="1"/>
          </p:cNvSpPr>
          <p:nvPr>
            <p:ph type="body" sz="quarter" idx="15" hasCustomPrompt="1"/>
          </p:nvPr>
        </p:nvSpPr>
        <p:spPr>
          <a:xfrm>
            <a:off x="661988" y="1554480"/>
            <a:ext cx="2293937"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236913" y="1554480"/>
            <a:ext cx="5308600" cy="4637087"/>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662608" y="5876734"/>
            <a:ext cx="7852742" cy="414338"/>
          </a:xfrm>
        </p:spPr>
        <p:txBody>
          <a:bodyPr anchor="b">
            <a:noAutofit/>
          </a:bodyPr>
          <a:lstStyle>
            <a:lvl1pPr marL="0" indent="0">
              <a:buNone/>
              <a:defRPr sz="1100" b="0" i="1" cap="none" spc="0" baseline="0">
                <a:solidFill>
                  <a:schemeClr val="tx1"/>
                </a:solidFill>
                <a:latin typeface="+mj-lt"/>
              </a:defRPr>
            </a:lvl1pPr>
          </a:lstStyle>
          <a:p>
            <a:pPr lvl="0"/>
            <a:r>
              <a:rPr lang="en-US"/>
              <a:t>Level 5 is a footnote or a place for source information.</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662608" y="1550020"/>
            <a:ext cx="7852742"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a:t>Click to edit Master text styles</a:t>
            </a:r>
          </a:p>
          <a:p>
            <a:pPr lvl="1"/>
            <a:r>
              <a:rPr lang="en-US"/>
              <a:t>Second level</a:t>
            </a:r>
          </a:p>
        </p:txBody>
      </p:sp>
      <p:sp>
        <p:nvSpPr>
          <p:cNvPr id="15"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16" name="Footer Placeholder 3"/>
          <p:cNvSpPr>
            <a:spLocks noGrp="1"/>
          </p:cNvSpPr>
          <p:nvPr>
            <p:ph type="ftr" sz="quarter" idx="11"/>
          </p:nvPr>
        </p:nvSpPr>
        <p:spPr>
          <a:xfrm>
            <a:off x="662606" y="6400450"/>
            <a:ext cx="3565149" cy="457549"/>
          </a:xfrm>
        </p:spPr>
        <p:txBody>
          <a:bodyPr/>
          <a:lstStyle/>
          <a:p>
            <a:r>
              <a:rPr lang="en-US"/>
              <a:t>© 2020 Booz Allen Hamilton Inc. All rights Reserved. Internal</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2"/>
          </p:nvPr>
        </p:nvSpPr>
        <p:spPr>
          <a:xfrm>
            <a:off x="661988" y="2781557"/>
            <a:ext cx="3721408" cy="2773565"/>
          </a:xfrm>
        </p:spPr>
        <p:txBody>
          <a:bodyPr/>
          <a:lstStyle/>
          <a:p>
            <a:r>
              <a:rPr lang="en-US"/>
              <a:t>Click icon to add chart</a:t>
            </a:r>
          </a:p>
        </p:txBody>
      </p:sp>
      <p:sp>
        <p:nvSpPr>
          <p:cNvPr id="11" name="Chart Placeholder 4"/>
          <p:cNvSpPr>
            <a:spLocks noGrp="1"/>
          </p:cNvSpPr>
          <p:nvPr>
            <p:ph type="chart" sz="quarter" idx="13"/>
          </p:nvPr>
        </p:nvSpPr>
        <p:spPr>
          <a:xfrm>
            <a:off x="4793941" y="2780284"/>
            <a:ext cx="3721408" cy="2773565"/>
          </a:xfrm>
        </p:spPr>
        <p:txBody>
          <a:bodyPr/>
          <a:lstStyle/>
          <a:p>
            <a:r>
              <a:rPr lang="en-US"/>
              <a:t>Click icon to add chart</a:t>
            </a:r>
          </a:p>
        </p:txBody>
      </p:sp>
      <p:sp>
        <p:nvSpPr>
          <p:cNvPr id="16" name="Text Placeholder 4"/>
          <p:cNvSpPr>
            <a:spLocks noGrp="1"/>
          </p:cNvSpPr>
          <p:nvPr>
            <p:ph type="body" sz="quarter" idx="14" hasCustomPrompt="1"/>
          </p:nvPr>
        </p:nvSpPr>
        <p:spPr>
          <a:xfrm>
            <a:off x="662608" y="5876734"/>
            <a:ext cx="785274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0" name="Text Placeholder 9"/>
          <p:cNvSpPr>
            <a:spLocks noGrp="1"/>
          </p:cNvSpPr>
          <p:nvPr>
            <p:ph type="body" sz="quarter" idx="17" hasCustomPrompt="1"/>
          </p:nvPr>
        </p:nvSpPr>
        <p:spPr>
          <a:xfrm>
            <a:off x="661988" y="1557117"/>
            <a:ext cx="7853362"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6400450"/>
            <a:ext cx="3565149" cy="457549"/>
          </a:xfrm>
        </p:spPr>
        <p:txBody>
          <a:bodyPr/>
          <a:lstStyle/>
          <a:p>
            <a:r>
              <a:rPr lang="en-US"/>
              <a:t>© 2020 Booz Allen Hamilton Inc. All rights Reserved. Internal</a:t>
            </a:r>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661988" y="1554480"/>
            <a:ext cx="7853362"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4" name="Picture Placeholder 3"/>
          <p:cNvSpPr>
            <a:spLocks noGrp="1"/>
          </p:cNvSpPr>
          <p:nvPr>
            <p:ph type="pic" sz="quarter" idx="18" hasCustomPrompt="1"/>
          </p:nvPr>
        </p:nvSpPr>
        <p:spPr>
          <a:xfrm>
            <a:off x="661988" y="2626424"/>
            <a:ext cx="7853362" cy="3571795"/>
          </a:xfrm>
        </p:spPr>
        <p:txBody>
          <a:bodyPr/>
          <a:lstStyle/>
          <a:p>
            <a:r>
              <a:rPr lang="en-US"/>
              <a:t>Click to add chart/picture/graphic</a:t>
            </a:r>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6400450"/>
            <a:ext cx="3565149" cy="457549"/>
          </a:xfrm>
        </p:spPr>
        <p:txBody>
          <a:bodyPr/>
          <a:lstStyle/>
          <a:p>
            <a:r>
              <a:rPr lang="en-US"/>
              <a:t>© 2020 Booz Allen Hamilton Inc. All rights Reserved. Internal</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3" name="Chart Placeholder 12"/>
          <p:cNvSpPr>
            <a:spLocks noGrp="1"/>
          </p:cNvSpPr>
          <p:nvPr>
            <p:ph type="chart" sz="quarter" idx="13"/>
          </p:nvPr>
        </p:nvSpPr>
        <p:spPr>
          <a:xfrm>
            <a:off x="4342006" y="1554480"/>
            <a:ext cx="4173343" cy="4397375"/>
          </a:xfrm>
        </p:spPr>
        <p:txBody>
          <a:bodyPr/>
          <a:lstStyle/>
          <a:p>
            <a:r>
              <a:rPr lang="en-US"/>
              <a:t>Click icon to add chart</a:t>
            </a:r>
          </a:p>
        </p:txBody>
      </p:sp>
      <p:sp>
        <p:nvSpPr>
          <p:cNvPr id="8" name="Text Placeholder 4"/>
          <p:cNvSpPr>
            <a:spLocks noGrp="1"/>
          </p:cNvSpPr>
          <p:nvPr>
            <p:ph type="body" sz="quarter" idx="14" hasCustomPrompt="1"/>
          </p:nvPr>
        </p:nvSpPr>
        <p:spPr>
          <a:xfrm>
            <a:off x="4342006" y="5876734"/>
            <a:ext cx="4173344"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6" name="Text Placeholder 5"/>
          <p:cNvSpPr>
            <a:spLocks noGrp="1"/>
          </p:cNvSpPr>
          <p:nvPr>
            <p:ph type="body" sz="quarter" idx="15" hasCustomPrompt="1"/>
          </p:nvPr>
        </p:nvSpPr>
        <p:spPr>
          <a:xfrm>
            <a:off x="661988" y="1554480"/>
            <a:ext cx="3452812"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Thank You</a:t>
            </a:r>
          </a:p>
        </p:txBody>
      </p:sp>
      <p:sp>
        <p:nvSpPr>
          <p:cNvPr id="6" name="Text Placeholder 5"/>
          <p:cNvSpPr>
            <a:spLocks noGrp="1"/>
          </p:cNvSpPr>
          <p:nvPr>
            <p:ph type="body" sz="quarter" idx="12" hasCustomPrompt="1"/>
          </p:nvPr>
        </p:nvSpPr>
        <p:spPr>
          <a:xfrm>
            <a:off x="662608" y="1554480"/>
            <a:ext cx="7852741" cy="803275"/>
          </a:xfrm>
        </p:spPr>
        <p:txBody>
          <a:bodyPr/>
          <a:lstStyle>
            <a:lvl1pPr marL="0" indent="0">
              <a:buNone/>
              <a:defRPr b="0" cap="none" spc="0" baseline="0">
                <a:solidFill>
                  <a:schemeClr val="tx1"/>
                </a:solidFill>
                <a:latin typeface="+mn-lt"/>
              </a:defRPr>
            </a:lvl1pPr>
          </a:lstStyle>
          <a:p>
            <a:pPr lvl="0"/>
            <a:r>
              <a:rPr lang="en-US"/>
              <a:t>For more information about XXX, contact…</a:t>
            </a:r>
          </a:p>
        </p:txBody>
      </p:sp>
      <p:sp>
        <p:nvSpPr>
          <p:cNvPr id="19" name="Picture Placeholder 18"/>
          <p:cNvSpPr>
            <a:spLocks noGrp="1"/>
          </p:cNvSpPr>
          <p:nvPr>
            <p:ph type="pic" sz="quarter" idx="13"/>
          </p:nvPr>
        </p:nvSpPr>
        <p:spPr>
          <a:xfrm>
            <a:off x="662608" y="2487427"/>
            <a:ext cx="1737360" cy="1737360"/>
          </a:xfrm>
        </p:spPr>
        <p:txBody>
          <a:bodyPr/>
          <a:lstStyle>
            <a:lvl1pPr marL="0" indent="0">
              <a:buNone/>
              <a:defRPr/>
            </a:lvl1pPr>
          </a:lstStyle>
          <a:p>
            <a:r>
              <a:rPr lang="en-US"/>
              <a:t>Click icon to add picture</a:t>
            </a:r>
          </a:p>
        </p:txBody>
      </p:sp>
      <p:sp>
        <p:nvSpPr>
          <p:cNvPr id="20" name="Text Placeholder 5"/>
          <p:cNvSpPr>
            <a:spLocks noGrp="1"/>
          </p:cNvSpPr>
          <p:nvPr>
            <p:ph type="body" sz="quarter" idx="14" hasCustomPrompt="1"/>
          </p:nvPr>
        </p:nvSpPr>
        <p:spPr>
          <a:xfrm>
            <a:off x="662608"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687170" y="2487427"/>
            <a:ext cx="1737360" cy="1737360"/>
          </a:xfrm>
        </p:spPr>
        <p:txBody>
          <a:bodyPr/>
          <a:lstStyle>
            <a:lvl1pPr marL="0" indent="0">
              <a:buNone/>
              <a:defRPr/>
            </a:lvl1pPr>
          </a:lstStyle>
          <a:p>
            <a:r>
              <a:rPr lang="en-US"/>
              <a:t>Click icon to add picture</a:t>
            </a:r>
          </a:p>
        </p:txBody>
      </p:sp>
      <p:sp>
        <p:nvSpPr>
          <p:cNvPr id="31" name="Text Placeholder 5"/>
          <p:cNvSpPr>
            <a:spLocks noGrp="1"/>
          </p:cNvSpPr>
          <p:nvPr>
            <p:ph type="body" sz="quarter" idx="16" hasCustomPrompt="1"/>
          </p:nvPr>
        </p:nvSpPr>
        <p:spPr>
          <a:xfrm>
            <a:off x="2687170"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4711732" y="2487427"/>
            <a:ext cx="1737360" cy="1737360"/>
          </a:xfrm>
        </p:spPr>
        <p:txBody>
          <a:bodyPr/>
          <a:lstStyle>
            <a:lvl1pPr marL="0" indent="0">
              <a:buNone/>
              <a:defRPr/>
            </a:lvl1pPr>
          </a:lstStyle>
          <a:p>
            <a:r>
              <a:rPr lang="en-US"/>
              <a:t>Click icon to add picture</a:t>
            </a:r>
          </a:p>
        </p:txBody>
      </p:sp>
      <p:sp>
        <p:nvSpPr>
          <p:cNvPr id="33" name="Text Placeholder 5"/>
          <p:cNvSpPr>
            <a:spLocks noGrp="1"/>
          </p:cNvSpPr>
          <p:nvPr>
            <p:ph type="body" sz="quarter" idx="18" hasCustomPrompt="1"/>
          </p:nvPr>
        </p:nvSpPr>
        <p:spPr>
          <a:xfrm>
            <a:off x="4711732"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6736294" y="2487427"/>
            <a:ext cx="1737360" cy="1737360"/>
          </a:xfrm>
        </p:spPr>
        <p:txBody>
          <a:bodyPr/>
          <a:lstStyle>
            <a:lvl1pPr marL="0" indent="0">
              <a:buNone/>
              <a:defRPr/>
            </a:lvl1pPr>
          </a:lstStyle>
          <a:p>
            <a:r>
              <a:rPr lang="en-US"/>
              <a:t>Click icon to add picture</a:t>
            </a:r>
          </a:p>
        </p:txBody>
      </p:sp>
      <p:sp>
        <p:nvSpPr>
          <p:cNvPr id="35" name="Text Placeholder 5"/>
          <p:cNvSpPr>
            <a:spLocks noGrp="1"/>
          </p:cNvSpPr>
          <p:nvPr>
            <p:ph type="body" sz="quarter" idx="20" hasCustomPrompt="1"/>
          </p:nvPr>
        </p:nvSpPr>
        <p:spPr>
          <a:xfrm>
            <a:off x="6736294"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662608" y="6055153"/>
            <a:ext cx="7852741"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22"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23" name="Footer Placeholder 3"/>
          <p:cNvSpPr>
            <a:spLocks noGrp="1"/>
          </p:cNvSpPr>
          <p:nvPr>
            <p:ph type="ftr" sz="quarter" idx="11"/>
          </p:nvPr>
        </p:nvSpPr>
        <p:spPr>
          <a:xfrm>
            <a:off x="662606" y="6400450"/>
            <a:ext cx="3565148" cy="457549"/>
          </a:xfrm>
        </p:spPr>
        <p:txBody>
          <a:bodyPr/>
          <a:lstStyle/>
          <a:p>
            <a:r>
              <a:rPr lang="en-US"/>
              <a:t>© 2020 Booz Allen Hamilton Inc. All rights Reserved. Internal</a:t>
            </a:r>
          </a:p>
        </p:txBody>
      </p:sp>
      <p:cxnSp>
        <p:nvCxnSpPr>
          <p:cNvPr id="25" name="Straight Connector 24"/>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Text Callout">
    <p:spTree>
      <p:nvGrpSpPr>
        <p:cNvPr id="1" name=""/>
        <p:cNvGrpSpPr/>
        <p:nvPr/>
      </p:nvGrpSpPr>
      <p:grpSpPr>
        <a:xfrm>
          <a:off x="0" y="0"/>
          <a:ext cx="0" cy="0"/>
          <a:chOff x="0" y="0"/>
          <a:chExt cx="0" cy="0"/>
        </a:xfrm>
      </p:grpSpPr>
      <p:sp>
        <p:nvSpPr>
          <p:cNvPr id="11" name="Rectangle 10"/>
          <p:cNvSpPr/>
          <p:nvPr userDrawn="1"/>
        </p:nvSpPr>
        <p:spPr>
          <a:xfrm>
            <a:off x="296883" y="0"/>
            <a:ext cx="884711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2608" y="993811"/>
            <a:ext cx="7852741" cy="981308"/>
          </a:xfrm>
        </p:spPr>
        <p:txBody>
          <a:bodyPr/>
          <a:lstStyle/>
          <a:p>
            <a:r>
              <a:rPr lang="en-US"/>
              <a:t>Click to edit Master title style</a:t>
            </a:r>
          </a:p>
        </p:txBody>
      </p:sp>
      <p:sp>
        <p:nvSpPr>
          <p:cNvPr id="7" name="Text Placeholder 4"/>
          <p:cNvSpPr>
            <a:spLocks noGrp="1"/>
          </p:cNvSpPr>
          <p:nvPr>
            <p:ph type="body" sz="quarter" idx="12" hasCustomPrompt="1"/>
          </p:nvPr>
        </p:nvSpPr>
        <p:spPr>
          <a:xfrm>
            <a:off x="661988" y="2108200"/>
            <a:ext cx="7853362" cy="4097338"/>
          </a:xfrm>
        </p:spPr>
        <p:txBody>
          <a:bodyPr>
            <a:noAutofit/>
          </a:bodyPr>
          <a:lstStyle>
            <a:lvl1pPr marL="0" indent="0">
              <a:spcBef>
                <a:spcPts val="1200"/>
              </a:spcBef>
              <a:buNone/>
              <a:defRPr sz="1800" b="0" cap="none">
                <a:solidFill>
                  <a:schemeClr val="accent2"/>
                </a:solidFill>
                <a:latin typeface="+mj-lt"/>
              </a:defRPr>
            </a:lvl1pPr>
          </a:lstStyle>
          <a:p>
            <a:pPr lvl="0"/>
            <a:r>
              <a:rPr lang="en-US"/>
              <a:t>Edit master text styles</a:t>
            </a:r>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6400450"/>
            <a:ext cx="3565148" cy="457549"/>
          </a:xfrm>
        </p:spPr>
        <p:txBody>
          <a:bodyPr/>
          <a:lstStyle/>
          <a:p>
            <a:r>
              <a:rPr lang="en-US"/>
              <a:t>© 2020 Booz Allen Hamilton Inc. All rights Reserved. Internal</a:t>
            </a:r>
          </a:p>
        </p:txBody>
      </p:sp>
      <p:cxnSp>
        <p:nvCxnSpPr>
          <p:cNvPr id="16" name="Straight Connector 15"/>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0" name="TextBox 9"/>
          <p:cNvSpPr txBox="1"/>
          <p:nvPr userDrawn="1"/>
        </p:nvSpPr>
        <p:spPr>
          <a:xfrm>
            <a:off x="284308" y="837560"/>
            <a:ext cx="2919933"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1" name="Picture 10"/>
          <p:cNvPicPr>
            <a:picLocks noChangeAspect="1"/>
          </p:cNvPicPr>
          <p:nvPr userDrawn="1"/>
        </p:nvPicPr>
        <p:blipFill>
          <a:blip r:embed="rId2"/>
          <a:srcRect/>
          <a:stretch/>
        </p:blipFill>
        <p:spPr>
          <a:xfrm>
            <a:off x="6330659" y="308377"/>
            <a:ext cx="2296668" cy="24695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662607" y="1554480"/>
            <a:ext cx="7852741" cy="4554537"/>
          </a:xfrm>
        </p:spPr>
        <p:txBody>
          <a:bodyPr>
            <a:noAutofit/>
          </a:bodyPr>
          <a:lstStyle>
            <a:lvl1pPr>
              <a:defRPr baseline="0">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6"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5" name="Content Placeholder 13"/>
          <p:cNvSpPr>
            <a:spLocks noGrp="1"/>
          </p:cNvSpPr>
          <p:nvPr>
            <p:ph sz="quarter" idx="15" hasCustomPrompt="1"/>
          </p:nvPr>
        </p:nvSpPr>
        <p:spPr>
          <a:xfrm>
            <a:off x="4939553" y="1554480"/>
            <a:ext cx="3575796" cy="4554537"/>
          </a:xfrm>
        </p:spPr>
        <p:txBody>
          <a:bodyPr>
            <a:noAutofit/>
          </a:bodyPr>
          <a:lstStyle>
            <a:lvl1pPr>
              <a:defRPr>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8" name="Content Placeholder 13"/>
          <p:cNvSpPr>
            <a:spLocks noGrp="1"/>
          </p:cNvSpPr>
          <p:nvPr>
            <p:ph sz="quarter" idx="16" hasCustomPrompt="1"/>
          </p:nvPr>
        </p:nvSpPr>
        <p:spPr>
          <a:xfrm>
            <a:off x="662608" y="1554480"/>
            <a:ext cx="3575796" cy="4554537"/>
          </a:xfrm>
        </p:spPr>
        <p:txBody>
          <a:bodyPr>
            <a:noAutofit/>
          </a:bodyPr>
          <a:lstStyle>
            <a:lvl1pPr>
              <a:defRPr baseline="0">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7579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8032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ontent Placeholder 5"/>
          <p:cNvSpPr>
            <a:spLocks noGrp="1"/>
          </p:cNvSpPr>
          <p:nvPr>
            <p:ph sz="quarter" idx="12"/>
          </p:nvPr>
        </p:nvSpPr>
        <p:spPr>
          <a:xfrm>
            <a:off x="661988" y="1554480"/>
            <a:ext cx="7853362"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a:t>Edit Master text styles</a:t>
            </a:r>
          </a:p>
          <a:p>
            <a:pPr lvl="1"/>
            <a:r>
              <a:rPr lang="en-US"/>
              <a:t>Second level</a:t>
            </a:r>
          </a:p>
        </p:txBody>
      </p:sp>
      <p:sp>
        <p:nvSpPr>
          <p:cNvPr id="8" name="Text Placeholder 4"/>
          <p:cNvSpPr>
            <a:spLocks noGrp="1"/>
          </p:cNvSpPr>
          <p:nvPr>
            <p:ph type="body" sz="quarter" idx="14" hasCustomPrompt="1"/>
          </p:nvPr>
        </p:nvSpPr>
        <p:spPr>
          <a:xfrm>
            <a:off x="662608" y="5876734"/>
            <a:ext cx="7852742"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43276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661988" y="2781557"/>
            <a:ext cx="3721408" cy="2773565"/>
          </a:xfrm>
        </p:spPr>
        <p:txBody>
          <a:bodyPr/>
          <a:lstStyle/>
          <a:p>
            <a:endParaRPr lang="en-US"/>
          </a:p>
        </p:txBody>
      </p:sp>
      <p:sp>
        <p:nvSpPr>
          <p:cNvPr id="11" name="Chart Placeholder 4"/>
          <p:cNvSpPr>
            <a:spLocks noGrp="1"/>
          </p:cNvSpPr>
          <p:nvPr>
            <p:ph type="chart" sz="quarter" idx="13"/>
          </p:nvPr>
        </p:nvSpPr>
        <p:spPr>
          <a:xfrm>
            <a:off x="4793941" y="2780284"/>
            <a:ext cx="3721408" cy="2773565"/>
          </a:xfrm>
        </p:spPr>
        <p:txBody>
          <a:bodyPr/>
          <a:lstStyle/>
          <a:p>
            <a:endParaRPr lang="en-US"/>
          </a:p>
        </p:txBody>
      </p:sp>
      <p:sp>
        <p:nvSpPr>
          <p:cNvPr id="16" name="Text Placeholder 4"/>
          <p:cNvSpPr>
            <a:spLocks noGrp="1"/>
          </p:cNvSpPr>
          <p:nvPr>
            <p:ph type="body" sz="quarter" idx="14" hasCustomPrompt="1"/>
          </p:nvPr>
        </p:nvSpPr>
        <p:spPr>
          <a:xfrm>
            <a:off x="662608" y="5876734"/>
            <a:ext cx="785274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4" name="Text Placeholder 3"/>
          <p:cNvSpPr>
            <a:spLocks noGrp="1"/>
          </p:cNvSpPr>
          <p:nvPr>
            <p:ph type="body" sz="quarter" idx="17" hasCustomPrompt="1"/>
          </p:nvPr>
        </p:nvSpPr>
        <p:spPr>
          <a:xfrm>
            <a:off x="661988" y="1554480"/>
            <a:ext cx="7853362"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6" name="Title 5"/>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3"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647559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661988" y="1554480"/>
            <a:ext cx="7853362"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7" name="Picture Placeholder 3"/>
          <p:cNvSpPr>
            <a:spLocks noGrp="1"/>
          </p:cNvSpPr>
          <p:nvPr>
            <p:ph type="pic" sz="quarter" idx="18" hasCustomPrompt="1"/>
          </p:nvPr>
        </p:nvSpPr>
        <p:spPr>
          <a:xfrm>
            <a:off x="661988" y="2308122"/>
            <a:ext cx="7853362" cy="3971504"/>
          </a:xfrm>
        </p:spPr>
        <p:txBody>
          <a:bodyPr/>
          <a:lstStyle/>
          <a:p>
            <a:r>
              <a:rPr lang="en-US"/>
              <a:t>Click to add chart/picture/graphic</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139621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7" name="Content Placeholder 13"/>
          <p:cNvSpPr>
            <a:spLocks noGrp="1"/>
          </p:cNvSpPr>
          <p:nvPr>
            <p:ph sz="quarter" idx="16" hasCustomPrompt="1"/>
          </p:nvPr>
        </p:nvSpPr>
        <p:spPr>
          <a:xfrm>
            <a:off x="3236913" y="1554480"/>
            <a:ext cx="5278435" cy="4629710"/>
          </a:xfrm>
        </p:spPr>
        <p:txBody>
          <a:bodyPr>
            <a:noAutofit/>
          </a:bodyPr>
          <a:lstStyle>
            <a:lvl1pPr>
              <a:defRPr sz="1200" baseline="0">
                <a:solidFill>
                  <a:schemeClr val="tx1"/>
                </a:solidFill>
              </a:defRPr>
            </a:lvl1pPr>
            <a:lvl2pPr>
              <a:defRPr sz="1200"/>
            </a:lvl2pPr>
            <a:lvl3pPr>
              <a:defRPr sz="1200"/>
            </a:lvl3pPr>
            <a:lvl4pPr>
              <a:spcBef>
                <a:spcPts val="1800"/>
              </a:spcBef>
              <a:defRPr sz="1200"/>
            </a:lvl4pPr>
            <a:lvl5pPr>
              <a:defRPr sz="1100"/>
            </a:lvl5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Text Placeholder 5"/>
          <p:cNvSpPr>
            <a:spLocks noGrp="1"/>
          </p:cNvSpPr>
          <p:nvPr>
            <p:ph type="body" sz="quarter" idx="12" hasCustomPrompt="1"/>
          </p:nvPr>
        </p:nvSpPr>
        <p:spPr>
          <a:xfrm>
            <a:off x="668833" y="1554480"/>
            <a:ext cx="2287350"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a:latin typeface="Georgia" charset="0"/>
                <a:ea typeface="Georgia" charset="0"/>
                <a:cs typeface="Georgia" charset="0"/>
              </a:rPr>
              <a:t>Call out goes here. This is a pull quote or description for a chart or graphic.</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056007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3" name="Chart Placeholder 12"/>
          <p:cNvSpPr>
            <a:spLocks noGrp="1"/>
          </p:cNvSpPr>
          <p:nvPr>
            <p:ph type="chart" sz="quarter" idx="13"/>
          </p:nvPr>
        </p:nvSpPr>
        <p:spPr>
          <a:xfrm>
            <a:off x="4342006" y="1554480"/>
            <a:ext cx="4173343" cy="4397375"/>
          </a:xfrm>
        </p:spPr>
        <p:txBody>
          <a:bodyPr/>
          <a:lstStyle/>
          <a:p>
            <a:endParaRPr lang="en-US"/>
          </a:p>
        </p:txBody>
      </p:sp>
      <p:sp>
        <p:nvSpPr>
          <p:cNvPr id="8" name="Text Placeholder 4"/>
          <p:cNvSpPr>
            <a:spLocks noGrp="1"/>
          </p:cNvSpPr>
          <p:nvPr>
            <p:ph type="body" sz="quarter" idx="14" hasCustomPrompt="1"/>
          </p:nvPr>
        </p:nvSpPr>
        <p:spPr>
          <a:xfrm>
            <a:off x="4342006" y="5876734"/>
            <a:ext cx="4173344"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6" name="Text Placeholder 5"/>
          <p:cNvSpPr>
            <a:spLocks noGrp="1"/>
          </p:cNvSpPr>
          <p:nvPr>
            <p:ph type="body" sz="quarter" idx="16" hasCustomPrompt="1"/>
          </p:nvPr>
        </p:nvSpPr>
        <p:spPr>
          <a:xfrm>
            <a:off x="661988" y="1554480"/>
            <a:ext cx="3379660"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1"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2"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856591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Thank you</a:t>
            </a:r>
          </a:p>
        </p:txBody>
      </p:sp>
      <p:sp>
        <p:nvSpPr>
          <p:cNvPr id="6" name="Text Placeholder 5"/>
          <p:cNvSpPr>
            <a:spLocks noGrp="1"/>
          </p:cNvSpPr>
          <p:nvPr>
            <p:ph type="body" sz="quarter" idx="12" hasCustomPrompt="1"/>
          </p:nvPr>
        </p:nvSpPr>
        <p:spPr>
          <a:xfrm>
            <a:off x="662608" y="1554480"/>
            <a:ext cx="7852741"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a:t>For more information about XXX, contact…</a:t>
            </a:r>
          </a:p>
        </p:txBody>
      </p:sp>
      <p:sp>
        <p:nvSpPr>
          <p:cNvPr id="19" name="Picture Placeholder 18"/>
          <p:cNvSpPr>
            <a:spLocks noGrp="1"/>
          </p:cNvSpPr>
          <p:nvPr>
            <p:ph type="pic" sz="quarter" idx="13"/>
          </p:nvPr>
        </p:nvSpPr>
        <p:spPr>
          <a:xfrm>
            <a:off x="662608" y="2487427"/>
            <a:ext cx="1737360" cy="1737360"/>
          </a:xfrm>
        </p:spPr>
        <p:txBody>
          <a:bodyPr/>
          <a:lstStyle/>
          <a:p>
            <a:endParaRPr lang="en-US"/>
          </a:p>
        </p:txBody>
      </p:sp>
      <p:sp>
        <p:nvSpPr>
          <p:cNvPr id="20" name="Text Placeholder 5"/>
          <p:cNvSpPr>
            <a:spLocks noGrp="1"/>
          </p:cNvSpPr>
          <p:nvPr>
            <p:ph type="body" sz="quarter" idx="14" hasCustomPrompt="1"/>
          </p:nvPr>
        </p:nvSpPr>
        <p:spPr>
          <a:xfrm>
            <a:off x="662608"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687170" y="2487427"/>
            <a:ext cx="1737360" cy="1737360"/>
          </a:xfrm>
        </p:spPr>
        <p:txBody>
          <a:bodyPr/>
          <a:lstStyle/>
          <a:p>
            <a:endParaRPr lang="en-US"/>
          </a:p>
        </p:txBody>
      </p:sp>
      <p:sp>
        <p:nvSpPr>
          <p:cNvPr id="32" name="Picture Placeholder 18"/>
          <p:cNvSpPr>
            <a:spLocks noGrp="1"/>
          </p:cNvSpPr>
          <p:nvPr>
            <p:ph type="pic" sz="quarter" idx="17"/>
          </p:nvPr>
        </p:nvSpPr>
        <p:spPr>
          <a:xfrm>
            <a:off x="4711732" y="2487427"/>
            <a:ext cx="1737360" cy="1737360"/>
          </a:xfrm>
        </p:spPr>
        <p:txBody>
          <a:bodyPr/>
          <a:lstStyle/>
          <a:p>
            <a:endParaRPr lang="en-US"/>
          </a:p>
        </p:txBody>
      </p:sp>
      <p:sp>
        <p:nvSpPr>
          <p:cNvPr id="34" name="Picture Placeholder 18"/>
          <p:cNvSpPr>
            <a:spLocks noGrp="1"/>
          </p:cNvSpPr>
          <p:nvPr>
            <p:ph type="pic" sz="quarter" idx="19"/>
          </p:nvPr>
        </p:nvSpPr>
        <p:spPr>
          <a:xfrm>
            <a:off x="6736294" y="2487427"/>
            <a:ext cx="1737360" cy="1737360"/>
          </a:xfrm>
        </p:spPr>
        <p:txBody>
          <a:bodyPr/>
          <a:lstStyle/>
          <a:p>
            <a:endParaRPr lang="en-US"/>
          </a:p>
        </p:txBody>
      </p:sp>
      <p:sp>
        <p:nvSpPr>
          <p:cNvPr id="37" name="Text Placeholder 5"/>
          <p:cNvSpPr>
            <a:spLocks noGrp="1"/>
          </p:cNvSpPr>
          <p:nvPr>
            <p:ph type="body" sz="quarter" idx="21" hasCustomPrompt="1"/>
          </p:nvPr>
        </p:nvSpPr>
        <p:spPr>
          <a:xfrm>
            <a:off x="662608" y="6162729"/>
            <a:ext cx="7852741"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16" name="Text Placeholder 5"/>
          <p:cNvSpPr>
            <a:spLocks noGrp="1"/>
          </p:cNvSpPr>
          <p:nvPr>
            <p:ph type="body" sz="quarter" idx="22" hasCustomPrompt="1"/>
          </p:nvPr>
        </p:nvSpPr>
        <p:spPr>
          <a:xfrm>
            <a:off x="2687170"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17" name="Text Placeholder 5"/>
          <p:cNvSpPr>
            <a:spLocks noGrp="1"/>
          </p:cNvSpPr>
          <p:nvPr>
            <p:ph type="body" sz="quarter" idx="23" hasCustomPrompt="1"/>
          </p:nvPr>
        </p:nvSpPr>
        <p:spPr>
          <a:xfrm>
            <a:off x="4711732"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18" name="Text Placeholder 5"/>
          <p:cNvSpPr>
            <a:spLocks noGrp="1"/>
          </p:cNvSpPr>
          <p:nvPr>
            <p:ph type="body" sz="quarter" idx="24" hasCustomPrompt="1"/>
          </p:nvPr>
        </p:nvSpPr>
        <p:spPr>
          <a:xfrm>
            <a:off x="6736294"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23"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24"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15"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9296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1" name="TextBox 10"/>
          <p:cNvSpPr txBox="1"/>
          <p:nvPr userDrawn="1"/>
        </p:nvSpPr>
        <p:spPr>
          <a:xfrm>
            <a:off x="284308" y="837560"/>
            <a:ext cx="2919933"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0" name="Picture 9"/>
          <p:cNvPicPr>
            <a:picLocks noChangeAspect="1"/>
          </p:cNvPicPr>
          <p:nvPr userDrawn="1"/>
        </p:nvPicPr>
        <p:blipFill>
          <a:blip r:embed="rId2"/>
          <a:srcRect/>
          <a:stretch/>
        </p:blipFill>
        <p:spPr>
          <a:xfrm>
            <a:off x="6330659" y="308377"/>
            <a:ext cx="2296668" cy="24695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2126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8" name="Text Placeholder 2"/>
          <p:cNvSpPr>
            <a:spLocks noGrp="1"/>
          </p:cNvSpPr>
          <p:nvPr>
            <p:ph idx="1" hasCustomPrompt="1"/>
          </p:nvPr>
        </p:nvSpPr>
        <p:spPr>
          <a:xfrm>
            <a:off x="3704734" y="1027673"/>
            <a:ext cx="4810616" cy="5149290"/>
          </a:xfrm>
          <a:prstGeom prst="rect">
            <a:avLst/>
          </a:prstGeom>
        </p:spPr>
        <p:txBody>
          <a:bodyPr vert="horz" lIns="91440" tIns="45720" rIns="91440" bIns="45720" rtlCol="0">
            <a:norm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Title 1"/>
          <p:cNvSpPr>
            <a:spLocks noGrp="1"/>
          </p:cNvSpPr>
          <p:nvPr>
            <p:ph type="title"/>
          </p:nvPr>
        </p:nvSpPr>
        <p:spPr>
          <a:xfrm>
            <a:off x="628650" y="1027673"/>
            <a:ext cx="2456194" cy="1325563"/>
          </a:xfrm>
        </p:spPr>
        <p:txBody>
          <a:bodyPr/>
          <a:lstStyle/>
          <a:p>
            <a:r>
              <a:rPr lang="en-US"/>
              <a:t>Click to edit Master title style</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4320" y="0"/>
            <a:ext cx="2946105" cy="6858000"/>
          </a:xfrm>
          <a:prstGeom prst="rect">
            <a:avLst/>
          </a:prstGeom>
        </p:spPr>
      </p:pic>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10" name="Content Placeholder 13"/>
          <p:cNvSpPr>
            <a:spLocks noGrp="1"/>
          </p:cNvSpPr>
          <p:nvPr>
            <p:ph sz="quarter" idx="16" hasCustomPrompt="1"/>
          </p:nvPr>
        </p:nvSpPr>
        <p:spPr>
          <a:xfrm>
            <a:off x="3704734" y="1554131"/>
            <a:ext cx="4810614" cy="4622832"/>
          </a:xfrm>
        </p:spPr>
        <p:txBody>
          <a:bodyPr>
            <a:noAutofit/>
          </a:bodyPr>
          <a:lstStyle>
            <a:lvl1pPr>
              <a:defRPr sz="1200" baseline="0">
                <a:solidFill>
                  <a:schemeClr val="tx1"/>
                </a:solidFill>
              </a:defRPr>
            </a:lvl1pPr>
            <a:lvl2pPr>
              <a:defRPr sz="1200"/>
            </a:lvl2pPr>
            <a:lvl3pPr>
              <a:defRPr sz="1200" baseline="0">
                <a:solidFill>
                  <a:schemeClr val="tx1"/>
                </a:solidFill>
              </a:defRPr>
            </a:lvl3pPr>
            <a:lvl4pPr>
              <a:spcBef>
                <a:spcPts val="1800"/>
              </a:spcBef>
              <a:defRPr sz="1100"/>
            </a:lvl4pPr>
            <a:lvl5pPr>
              <a:defRPr sz="1000"/>
            </a:lvl5pPr>
            <a:lvl6pPr>
              <a:defRPr sz="900"/>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11" name="Title 1"/>
          <p:cNvSpPr txBox="1">
            <a:spLocks/>
          </p:cNvSpPr>
          <p:nvPr userDrawn="1"/>
        </p:nvSpPr>
        <p:spPr>
          <a:xfrm>
            <a:off x="3704734" y="173773"/>
            <a:ext cx="4810615" cy="981308"/>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500" kern="1200" cap="none" spc="0" baseline="0">
                <a:solidFill>
                  <a:schemeClr val="tx1"/>
                </a:solidFill>
                <a:latin typeface="Oswald" charset="0"/>
                <a:ea typeface="Oswald" charset="0"/>
                <a:cs typeface="Oswald" charset="0"/>
              </a:defRPr>
            </a:lvl1pPr>
          </a:lstStyle>
          <a:p>
            <a:r>
              <a:rPr lang="en-US" sz="2000">
                <a:latin typeface="Oswald Light" charset="0"/>
                <a:ea typeface="Oswald Light" charset="0"/>
                <a:cs typeface="Oswald Light" charset="0"/>
              </a:rPr>
              <a:t>This is an optional smaller point size for when you need longer headlines. Please limit to no more than 2 lines.</a:t>
            </a:r>
            <a:endParaRPr lang="en-US"/>
          </a:p>
        </p:txBody>
      </p:sp>
      <p:cxnSp>
        <p:nvCxnSpPr>
          <p:cNvPr id="12" name="Straight Connector 11"/>
          <p:cNvCxnSpPr/>
          <p:nvPr userDrawn="1"/>
        </p:nvCxnSpPr>
        <p:spPr>
          <a:xfrm>
            <a:off x="3704734" y="1276283"/>
            <a:ext cx="4810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8" name="Text Placeholder 2"/>
          <p:cNvSpPr>
            <a:spLocks noGrp="1"/>
          </p:cNvSpPr>
          <p:nvPr>
            <p:ph idx="1" hasCustomPrompt="1"/>
          </p:nvPr>
        </p:nvSpPr>
        <p:spPr>
          <a:xfrm>
            <a:off x="3704734" y="1027673"/>
            <a:ext cx="4810616" cy="5149290"/>
          </a:xfrm>
          <a:prstGeom prst="rect">
            <a:avLst/>
          </a:prstGeom>
        </p:spPr>
        <p:txBody>
          <a:bodyPr vert="horz" lIns="91440" tIns="45720" rIns="91440" bIns="45720" rtlCol="0">
            <a:norm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5" name="Date Placeholder 4"/>
          <p:cNvSpPr>
            <a:spLocks noGrp="1"/>
          </p:cNvSpPr>
          <p:nvPr>
            <p:ph type="dt" sz="half" idx="12"/>
          </p:nvPr>
        </p:nvSpPr>
        <p:spPr/>
        <p:txBody>
          <a:bodyPr/>
          <a:lstStyle/>
          <a:p>
            <a:endParaRPr lang="en-US"/>
          </a:p>
        </p:txBody>
      </p:sp>
    </p:spTree>
    <p:extLst>
      <p:ext uri="{BB962C8B-B14F-4D97-AF65-F5344CB8AC3E}">
        <p14:creationId xmlns:p14="http://schemas.microsoft.com/office/powerpoint/2010/main" val="3366644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6" name="Content Placeholder 13"/>
          <p:cNvSpPr>
            <a:spLocks noGrp="1"/>
          </p:cNvSpPr>
          <p:nvPr>
            <p:ph sz="quarter" idx="16" hasCustomPrompt="1"/>
          </p:nvPr>
        </p:nvSpPr>
        <p:spPr>
          <a:xfrm>
            <a:off x="3704734" y="1027324"/>
            <a:ext cx="4810614" cy="5149639"/>
          </a:xfrm>
        </p:spPr>
        <p:txBody>
          <a:bodyPr>
            <a:noAutofit/>
          </a:bodyPr>
          <a:lstStyle>
            <a:lvl1pPr>
              <a:defRPr sz="1200" baseline="0">
                <a:solidFill>
                  <a:schemeClr val="tx1"/>
                </a:solidFill>
              </a:defRPr>
            </a:lvl1pPr>
            <a:lvl2pPr>
              <a:defRPr sz="1200"/>
            </a:lvl2pPr>
            <a:lvl3pPr>
              <a:defRPr sz="1200"/>
            </a:lvl3pPr>
            <a:lvl4pPr>
              <a:spcBef>
                <a:spcPts val="1800"/>
              </a:spcBef>
              <a:defRPr sz="1100"/>
            </a:lvl4pPr>
            <a:lvl5pPr>
              <a:defRPr sz="1000"/>
            </a:lvl5pPr>
            <a:lvl6pPr>
              <a:defRPr sz="900"/>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3" name="Content Placeholder 2"/>
          <p:cNvSpPr>
            <a:spLocks noGrp="1"/>
          </p:cNvSpPr>
          <p:nvPr>
            <p:ph idx="1" hasCustomPrompt="1"/>
          </p:nvPr>
        </p:nvSpPr>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a:t>agenda</a:t>
            </a:r>
          </a:p>
        </p:txBody>
      </p:sp>
      <p:sp>
        <p:nvSpPr>
          <p:cNvPr id="3" name="Content Placeholder 2"/>
          <p:cNvSpPr>
            <a:spLocks noGrp="1"/>
          </p:cNvSpPr>
          <p:nvPr>
            <p:ph idx="1" hasCustomPrompt="1"/>
          </p:nvPr>
        </p:nvSpPr>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Content Placeholder 2"/>
          <p:cNvSpPr>
            <a:spLocks noGrp="1"/>
          </p:cNvSpPr>
          <p:nvPr>
            <p:ph idx="1" hasCustomPrompt="1"/>
          </p:nvPr>
        </p:nvSpPr>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a:t>Table of contents</a:t>
            </a:r>
          </a:p>
        </p:txBody>
      </p:sp>
      <p:sp>
        <p:nvSpPr>
          <p:cNvPr id="3" name="Content Placeholder 2"/>
          <p:cNvSpPr>
            <a:spLocks noGrp="1"/>
          </p:cNvSpPr>
          <p:nvPr>
            <p:ph idx="1" hasCustomPrompt="1"/>
          </p:nvPr>
        </p:nvSpPr>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8" name="Picture 7"/>
          <p:cNvPicPr>
            <a:picLocks noChangeAspect="1"/>
          </p:cNvPicPr>
          <p:nvPr userDrawn="1"/>
        </p:nvPicPr>
        <p:blipFill>
          <a:blip r:embed="rId2"/>
          <a:srcRect/>
          <a:stretch/>
        </p:blipFill>
        <p:spPr>
          <a:xfrm>
            <a:off x="6330659" y="308377"/>
            <a:ext cx="2296668" cy="246953"/>
          </a:xfrm>
          <a:prstGeom prst="rect">
            <a:avLst/>
          </a:prstGeom>
        </p:spPr>
      </p:pic>
      <p:sp>
        <p:nvSpPr>
          <p:cNvPr id="5" name="Picture Placeholder 4"/>
          <p:cNvSpPr>
            <a:spLocks noGrp="1"/>
          </p:cNvSpPr>
          <p:nvPr>
            <p:ph type="pic" sz="quarter" idx="12" hasCustomPrompt="1"/>
          </p:nvPr>
        </p:nvSpPr>
        <p:spPr>
          <a:xfrm>
            <a:off x="282575" y="304819"/>
            <a:ext cx="1225550" cy="368300"/>
          </a:xfrm>
        </p:spPr>
        <p:txBody>
          <a:bodyPr/>
          <a:lstStyle>
            <a:lvl1pPr marL="0" indent="0">
              <a:buNone/>
              <a:defRPr baseline="0"/>
            </a:lvl1pPr>
          </a:lstStyle>
          <a:p>
            <a:r>
              <a:rPr lang="en-US"/>
              <a:t>Insert logo</a:t>
            </a:r>
          </a:p>
        </p:txBody>
      </p:sp>
      <p:sp>
        <p:nvSpPr>
          <p:cNvPr id="10" name="Picture Placeholder 4"/>
          <p:cNvSpPr>
            <a:spLocks noGrp="1"/>
          </p:cNvSpPr>
          <p:nvPr>
            <p:ph type="pic" sz="quarter" idx="13" hasCustomPrompt="1"/>
          </p:nvPr>
        </p:nvSpPr>
        <p:spPr>
          <a:xfrm>
            <a:off x="1648238" y="304819"/>
            <a:ext cx="1225550" cy="368300"/>
          </a:xfrm>
        </p:spPr>
        <p:txBody>
          <a:bodyPr/>
          <a:lstStyle>
            <a:lvl1pPr marL="0" indent="0">
              <a:buNone/>
              <a:defRPr baseline="0"/>
            </a:lvl1pPr>
          </a:lstStyle>
          <a:p>
            <a:r>
              <a:rPr lang="en-US"/>
              <a:t>Insert logo</a:t>
            </a:r>
          </a:p>
        </p:txBody>
      </p:sp>
      <p:sp>
        <p:nvSpPr>
          <p:cNvPr id="11" name="Picture Placeholder 4"/>
          <p:cNvSpPr>
            <a:spLocks noGrp="1"/>
          </p:cNvSpPr>
          <p:nvPr>
            <p:ph type="pic" sz="quarter" idx="14" hasCustomPrompt="1"/>
          </p:nvPr>
        </p:nvSpPr>
        <p:spPr>
          <a:xfrm>
            <a:off x="3013901" y="304819"/>
            <a:ext cx="1225550" cy="368300"/>
          </a:xfrm>
        </p:spPr>
        <p:txBody>
          <a:bodyPr/>
          <a:lstStyle>
            <a:lvl1pPr marL="0" indent="0">
              <a:buNone/>
              <a:defRPr baseline="0"/>
            </a:lvl1pPr>
          </a:lstStyle>
          <a:p>
            <a:r>
              <a:rPr lang="en-US"/>
              <a:t>Insert logo</a:t>
            </a:r>
          </a:p>
        </p:txBody>
      </p:sp>
      <p:sp>
        <p:nvSpPr>
          <p:cNvPr id="12" name="Rectangle 11"/>
          <p:cNvSpPr/>
          <p:nvPr userDrawn="1"/>
        </p:nvSpPr>
        <p:spPr>
          <a:xfrm>
            <a:off x="202455" y="73768"/>
            <a:ext cx="1827593" cy="230832"/>
          </a:xfrm>
          <a:prstGeom prst="rect">
            <a:avLst/>
          </a:prstGeom>
        </p:spPr>
        <p:txBody>
          <a:bodyPr wrap="square">
            <a:spAutoFit/>
          </a:bodyPr>
          <a:lstStyle/>
          <a:p>
            <a:r>
              <a:rPr lang="en-US" sz="900" i="1">
                <a:latin typeface="Calibri" charset="0"/>
                <a:ea typeface="Calibri" charset="0"/>
                <a:cs typeface="Calibri" charset="0"/>
              </a:rPr>
              <a:t>In partnership with</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 2020 Booz Allen Hamilton Inc. All rights Reserved. Internal</a:t>
            </a:r>
          </a:p>
        </p:txBody>
      </p:sp>
      <p:sp>
        <p:nvSpPr>
          <p:cNvPr id="9" name="Slide Number Placeholder 8"/>
          <p:cNvSpPr>
            <a:spLocks noGrp="1"/>
          </p:cNvSpPr>
          <p:nvPr>
            <p:ph type="sldNum" sz="quarter" idx="11"/>
          </p:nvPr>
        </p:nvSpPr>
        <p:spPr/>
        <p:txBody>
          <a:bodyPr/>
          <a:lstStyle/>
          <a:p>
            <a:fld id="{EACE6E22-E655-5947-A8B4-6F095FBA2C12}" type="slidenum">
              <a:rPr lang="en-US" smtClean="0"/>
              <a:pPr/>
              <a:t>‹#›</a:t>
            </a:fld>
            <a:endParaRPr lang="en-US"/>
          </a:p>
        </p:txBody>
      </p:sp>
      <p:sp>
        <p:nvSpPr>
          <p:cNvPr id="4" name="Content Placeholder 3"/>
          <p:cNvSpPr>
            <a:spLocks noGrp="1"/>
          </p:cNvSpPr>
          <p:nvPr>
            <p:ph sz="quarter" idx="12" hasCustomPrompt="1"/>
          </p:nvPr>
        </p:nvSpPr>
        <p:spPr>
          <a:xfrm>
            <a:off x="3705225" y="406400"/>
            <a:ext cx="4810125"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a:t>Pull quote goes here. Use a spot color to call out certain words. Pull quote goes here. Use a spot color to call out certain words. Pull quote goes here. Use a spot color to call out certain words.</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04734" y="365760"/>
            <a:ext cx="4810616" cy="5811203"/>
          </a:xfrm>
        </p:spPr>
        <p:txBody>
          <a:bodyPr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2" name="Footer Placeholder 1"/>
          <p:cNvSpPr>
            <a:spLocks noGrp="1"/>
          </p:cNvSpPr>
          <p:nvPr>
            <p:ph type="ftr" sz="quarter" idx="10"/>
          </p:nvPr>
        </p:nvSpPr>
        <p:spPr/>
        <p:txBody>
          <a:bodyPr/>
          <a:lstStyle/>
          <a:p>
            <a:r>
              <a:rPr lang="en-US"/>
              <a:t>© 2020 Booz Allen Hamilton Inc. All rights Reserved. Internal</a:t>
            </a:r>
          </a:p>
        </p:txBody>
      </p:sp>
      <p:sp>
        <p:nvSpPr>
          <p:cNvPr id="4" name="Slide Number Placeholder 3"/>
          <p:cNvSpPr>
            <a:spLocks noGrp="1"/>
          </p:cNvSpPr>
          <p:nvPr>
            <p:ph type="sldNum" sz="quarter" idx="11"/>
          </p:nvPr>
        </p:nvSpPr>
        <p:spPr/>
        <p:txBody>
          <a:bodyPr/>
          <a:lstStyle/>
          <a:p>
            <a:fld id="{EACE6E22-E655-5947-A8B4-6F095FBA2C12}" type="slidenum">
              <a:rPr lang="en-US" smtClean="0"/>
              <a:pPr/>
              <a:t>‹#›</a:t>
            </a:fld>
            <a:endParaRPr lang="en-US"/>
          </a:p>
        </p:txBody>
      </p:sp>
      <p:sp>
        <p:nvSpPr>
          <p:cNvPr id="5"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04734" y="3072384"/>
            <a:ext cx="481061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 SECOND LEVEL</a:t>
            </a:r>
          </a:p>
        </p:txBody>
      </p:sp>
      <p:sp>
        <p:nvSpPr>
          <p:cNvPr id="5" name="Picture Placeholder 3"/>
          <p:cNvSpPr>
            <a:spLocks noGrp="1"/>
          </p:cNvSpPr>
          <p:nvPr>
            <p:ph type="pic" sz="quarter" idx="13"/>
          </p:nvPr>
        </p:nvSpPr>
        <p:spPr>
          <a:xfrm>
            <a:off x="274351" y="0"/>
            <a:ext cx="2943225" cy="6857999"/>
          </a:xfrm>
          <a:solidFill>
            <a:schemeClr val="bg1"/>
          </a:solidFill>
        </p:spPr>
        <p:txBody>
          <a:bodyPr/>
          <a:lstStyle>
            <a:lvl1pPr marL="0" indent="0">
              <a:buNone/>
              <a:defRPr/>
            </a:lvl1pPr>
          </a:lstStyle>
          <a:p>
            <a:r>
              <a:rPr lang="en-US"/>
              <a:t>Drag picture to placeholder or click icon to add</a:t>
            </a:r>
          </a:p>
        </p:txBody>
      </p:sp>
      <p:sp>
        <p:nvSpPr>
          <p:cNvPr id="6" name="Title 1"/>
          <p:cNvSpPr>
            <a:spLocks noGrp="1"/>
          </p:cNvSpPr>
          <p:nvPr>
            <p:ph type="title" hasCustomPrompt="1"/>
          </p:nvPr>
        </p:nvSpPr>
        <p:spPr>
          <a:xfrm>
            <a:off x="3704734" y="1590737"/>
            <a:ext cx="4810615" cy="621681"/>
          </a:xfrm>
        </p:spPr>
        <p:txBody>
          <a:bodyPr lIns="0" anchor="b">
            <a:noAutofit/>
          </a:bodyPr>
          <a:lstStyle>
            <a:lvl1pPr>
              <a:defRPr sz="1400">
                <a:solidFill>
                  <a:schemeClr val="tx1"/>
                </a:solidFill>
                <a:latin typeface="Oswald" panose="02000503000000000000" pitchFamily="2" charset="0"/>
              </a:defRPr>
            </a:lvl1pPr>
          </a:lstStyle>
          <a:p>
            <a:r>
              <a:rPr lang="en-US"/>
              <a:t>SUBHEAD GOES HERE</a:t>
            </a:r>
          </a:p>
        </p:txBody>
      </p:sp>
      <p:cxnSp>
        <p:nvCxnSpPr>
          <p:cNvPr id="9" name="Straight Connector 8"/>
          <p:cNvCxnSpPr/>
          <p:nvPr userDrawn="1"/>
        </p:nvCxnSpPr>
        <p:spPr>
          <a:xfrm>
            <a:off x="3704734" y="2249351"/>
            <a:ext cx="481061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13909" y="5724525"/>
            <a:ext cx="2172191"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a:t>Level 1 title</a:t>
            </a:r>
          </a:p>
        </p:txBody>
      </p:sp>
      <p:sp>
        <p:nvSpPr>
          <p:cNvPr id="11" name="Footer Placeholder 10"/>
          <p:cNvSpPr>
            <a:spLocks noGrp="1"/>
          </p:cNvSpPr>
          <p:nvPr>
            <p:ph type="ftr" sz="quarter" idx="15"/>
          </p:nvPr>
        </p:nvSpPr>
        <p:spPr/>
        <p:txBody>
          <a:bodyPr/>
          <a:lstStyle/>
          <a:p>
            <a:r>
              <a:rPr lang="en-US"/>
              <a:t>© 2020 Booz Allen Hamilton Inc. All rights Reserved. Internal</a:t>
            </a:r>
          </a:p>
        </p:txBody>
      </p:sp>
      <p:sp>
        <p:nvSpPr>
          <p:cNvPr id="12" name="Slide Number Placeholder 11"/>
          <p:cNvSpPr>
            <a:spLocks noGrp="1"/>
          </p:cNvSpPr>
          <p:nvPr>
            <p:ph type="sldNum" sz="quarter" idx="16"/>
          </p:nvPr>
        </p:nvSpPr>
        <p:spPr/>
        <p:txBody>
          <a:bodyPr/>
          <a:lstStyle/>
          <a:p>
            <a:fld id="{EACE6E22-E655-5947-A8B4-6F095FBA2C12}" type="slidenum">
              <a:rPr lang="en-US" smtClean="0"/>
              <a:pPr/>
              <a:t>‹#›</a:t>
            </a:fld>
            <a:endParaRPr lang="en-US"/>
          </a:p>
        </p:txBody>
      </p:sp>
      <p:sp>
        <p:nvSpPr>
          <p:cNvPr id="13"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6" name="Content Placeholder 5"/>
          <p:cNvSpPr>
            <a:spLocks noGrp="1"/>
          </p:cNvSpPr>
          <p:nvPr>
            <p:ph sz="quarter" idx="12" hasCustomPrompt="1"/>
          </p:nvPr>
        </p:nvSpPr>
        <p:spPr>
          <a:xfrm>
            <a:off x="3705225" y="1027113"/>
            <a:ext cx="4810125"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6" name="Content Placeholder 5"/>
          <p:cNvSpPr>
            <a:spLocks noGrp="1"/>
          </p:cNvSpPr>
          <p:nvPr>
            <p:ph sz="quarter" idx="12" hasCustomPrompt="1"/>
          </p:nvPr>
        </p:nvSpPr>
        <p:spPr>
          <a:xfrm>
            <a:off x="3705225" y="1027113"/>
            <a:ext cx="4810125"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a:t>Click to edit master text styles</a:t>
            </a:r>
          </a:p>
          <a:p>
            <a:pPr lvl="1"/>
            <a:r>
              <a:rPr lang="en-US"/>
              <a:t>Second level</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5" name="Content Placeholder 4"/>
          <p:cNvSpPr>
            <a:spLocks noGrp="1"/>
          </p:cNvSpPr>
          <p:nvPr>
            <p:ph sz="quarter" idx="12" hasCustomPrompt="1"/>
          </p:nvPr>
        </p:nvSpPr>
        <p:spPr>
          <a:xfrm>
            <a:off x="3704735" y="406400"/>
            <a:ext cx="481061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a:t>Pull quote goes here. Use a spot color to call out certain words. Pull quote goes here. Use a spot color to call out certain words. Pull quote goes here. Use a spot color to call out certain words.</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6" name="Content Placeholder 5"/>
          <p:cNvSpPr>
            <a:spLocks noGrp="1"/>
          </p:cNvSpPr>
          <p:nvPr>
            <p:ph sz="quarter" idx="12" hasCustomPrompt="1"/>
          </p:nvPr>
        </p:nvSpPr>
        <p:spPr>
          <a:xfrm>
            <a:off x="3705225" y="368301"/>
            <a:ext cx="4810125"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Color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3593"/>
            <a:ext cx="8578278" cy="6854405"/>
          </a:xfrm>
          <a:noFill/>
        </p:spPr>
        <p:txBody>
          <a:bodyPr anchor="ctr">
            <a:noAutofit/>
          </a:bodyPr>
          <a:lstStyle>
            <a:lvl1pPr algn="ctr">
              <a:defRPr sz="6000" spc="200" baseline="0">
                <a:solidFill>
                  <a:schemeClr val="bg1"/>
                </a:solidFill>
              </a:defRPr>
            </a:lvl1pPr>
          </a:lstStyle>
          <a:p>
            <a:r>
              <a:rPr lang="en-US"/>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ow Ink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3593"/>
            <a:ext cx="8578278" cy="6854405"/>
          </a:xfrm>
        </p:spPr>
        <p:txBody>
          <a:bodyPr anchor="ctr">
            <a:noAutofit/>
          </a:bodyPr>
          <a:lstStyle>
            <a:lvl1pPr algn="ctr">
              <a:defRPr sz="6000" spc="200" baseline="0">
                <a:solidFill>
                  <a:schemeClr val="tx1"/>
                </a:solidFill>
              </a:defRPr>
            </a:lvl1pPr>
          </a:lstStyle>
          <a:p>
            <a:r>
              <a:rPr lang="en-US"/>
              <a:t>Divider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296883" y="0"/>
            <a:ext cx="884711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1" name="Title 1"/>
          <p:cNvSpPr>
            <a:spLocks noGrp="1"/>
          </p:cNvSpPr>
          <p:nvPr>
            <p:ph type="title" hasCustomPrompt="1"/>
          </p:nvPr>
        </p:nvSpPr>
        <p:spPr>
          <a:xfrm>
            <a:off x="662608" y="758952"/>
            <a:ext cx="7704152" cy="3566160"/>
          </a:xfrm>
        </p:spPr>
        <p:txBody>
          <a:bodyPr anchor="b" anchorCtr="0">
            <a:normAutofit/>
          </a:bodyPr>
          <a:lstStyle>
            <a:lvl1pPr>
              <a:lnSpc>
                <a:spcPct val="85000"/>
              </a:lnSpc>
              <a:defRPr sz="4500" b="0">
                <a:solidFill>
                  <a:schemeClr val="tx1"/>
                </a:solidFill>
              </a:defRPr>
            </a:lvl1pPr>
          </a:lstStyle>
          <a:p>
            <a:r>
              <a:rPr lang="en-US"/>
              <a:t>Section heading</a:t>
            </a:r>
          </a:p>
        </p:txBody>
      </p:sp>
      <p:cxnSp>
        <p:nvCxnSpPr>
          <p:cNvPr id="12" name="Straight Connector 11"/>
          <p:cNvCxnSpPr/>
          <p:nvPr userDrawn="1"/>
        </p:nvCxnSpPr>
        <p:spPr>
          <a:xfrm>
            <a:off x="662608" y="4343400"/>
            <a:ext cx="77041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0" name="Content Placeholder 8"/>
          <p:cNvSpPr>
            <a:spLocks noGrp="1"/>
          </p:cNvSpPr>
          <p:nvPr>
            <p:ph sz="quarter" idx="13" hasCustomPrompt="1"/>
          </p:nvPr>
        </p:nvSpPr>
        <p:spPr>
          <a:xfrm>
            <a:off x="662608" y="1554480"/>
            <a:ext cx="361761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4897737" y="1550020"/>
            <a:ext cx="361761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0" name="Content Placeholder 8"/>
          <p:cNvSpPr>
            <a:spLocks noGrp="1"/>
          </p:cNvSpPr>
          <p:nvPr>
            <p:ph sz="quarter" idx="13" hasCustomPrompt="1"/>
          </p:nvPr>
        </p:nvSpPr>
        <p:spPr>
          <a:xfrm>
            <a:off x="662608" y="1550020"/>
            <a:ext cx="243619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3370883" y="1550020"/>
            <a:ext cx="243619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4" name="Content Placeholder 8"/>
          <p:cNvSpPr>
            <a:spLocks noGrp="1"/>
          </p:cNvSpPr>
          <p:nvPr>
            <p:ph sz="quarter" idx="15" hasCustomPrompt="1"/>
          </p:nvPr>
        </p:nvSpPr>
        <p:spPr>
          <a:xfrm>
            <a:off x="6079157" y="1550020"/>
            <a:ext cx="2436192"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cxnSp>
        <p:nvCxnSpPr>
          <p:cNvPr id="15" name="Straight Connector 14"/>
          <p:cNvCxnSpPr/>
          <p:nvPr userDrawn="1"/>
        </p:nvCxnSpPr>
        <p:spPr>
          <a:xfrm>
            <a:off x="3211000" y="1550020"/>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916100" y="1550020"/>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4.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662606" y="6400450"/>
            <a:ext cx="356514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2" name="Title Placeholder 1"/>
          <p:cNvSpPr>
            <a:spLocks noGrp="1"/>
          </p:cNvSpPr>
          <p:nvPr>
            <p:ph type="title"/>
          </p:nvPr>
        </p:nvSpPr>
        <p:spPr>
          <a:xfrm>
            <a:off x="662608" y="173773"/>
            <a:ext cx="7852741" cy="981308"/>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662608" y="1554480"/>
            <a:ext cx="7852741"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0"/>
            <a:ext cx="27432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cxnSp>
        <p:nvCxnSpPr>
          <p:cNvPr id="8" name="Straight Connector 7"/>
          <p:cNvCxnSpPr/>
          <p:nvPr userDrawn="1"/>
        </p:nvCxnSpPr>
        <p:spPr>
          <a:xfrm>
            <a:off x="662609" y="1276283"/>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Oswald" charset="0"/>
          <a:ea typeface="Oswald" charset="0"/>
          <a:cs typeface="Oswald" charset="0"/>
        </a:defRPr>
      </a:lvl1pPr>
    </p:titleStyle>
    <p:body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2608" y="173773"/>
            <a:ext cx="7852741" cy="981308"/>
          </a:xfrm>
          <a:prstGeom prst="rect">
            <a:avLst/>
          </a:prstGeom>
        </p:spPr>
        <p:txBody>
          <a:bodyPr vert="horz" lIns="0" tIns="0" rIns="0" bIns="0" rtlCol="0" anchor="b">
            <a:noAutofit/>
          </a:bodyPr>
          <a:lstStyle/>
          <a:p>
            <a:r>
              <a:rPr lang="en-US" sz="2000" cap="none" spc="0">
                <a:latin typeface="Oswald Light" charset="0"/>
                <a:ea typeface="Oswald Light" charset="0"/>
                <a:cs typeface="Oswald Light" charset="0"/>
              </a:rPr>
              <a:t>This is an optional smaller point size for when you need longer headlines. </a:t>
            </a:r>
            <a:br>
              <a:rPr lang="en-US" sz="2000" cap="none" spc="0">
                <a:latin typeface="Oswald Light" charset="0"/>
                <a:ea typeface="Oswald Light" charset="0"/>
                <a:cs typeface="Oswald Light" charset="0"/>
              </a:rPr>
            </a:br>
            <a:r>
              <a:rPr lang="en-US" sz="2000" cap="none" spc="0">
                <a:latin typeface="Oswald Light" charset="0"/>
                <a:ea typeface="Oswald Light" charset="0"/>
                <a:cs typeface="Oswald Light" charset="0"/>
              </a:rPr>
              <a:t>Please limit to no more than 2 lines.</a:t>
            </a:r>
            <a:endParaRPr lang="en-US"/>
          </a:p>
        </p:txBody>
      </p:sp>
      <p:sp>
        <p:nvSpPr>
          <p:cNvPr id="3" name="Text Placeholder 2"/>
          <p:cNvSpPr>
            <a:spLocks noGrp="1"/>
          </p:cNvSpPr>
          <p:nvPr>
            <p:ph type="body" idx="1"/>
          </p:nvPr>
        </p:nvSpPr>
        <p:spPr>
          <a:xfrm>
            <a:off x="662608" y="1554480"/>
            <a:ext cx="7852741"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0"/>
            <a:ext cx="27432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cxnSp>
        <p:nvCxnSpPr>
          <p:cNvPr id="8" name="Straight Connector 7"/>
          <p:cNvCxnSpPr/>
          <p:nvPr userDrawn="1"/>
        </p:nvCxnSpPr>
        <p:spPr>
          <a:xfrm>
            <a:off x="662609" y="1276283"/>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6514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10"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71450" indent="-17145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44488" indent="-14605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3716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274320" y="-1"/>
            <a:ext cx="2943921"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1027673"/>
            <a:ext cx="2456194" cy="132556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3704734" y="1027673"/>
            <a:ext cx="4810616" cy="5149290"/>
          </a:xfrm>
          <a:prstGeom prst="rect">
            <a:avLst/>
          </a:prstGeom>
        </p:spPr>
        <p:txBody>
          <a:bodyPr vert="horz" lIns="0" tIns="0" rIns="0" bIns="0" rtlCol="0">
            <a:norm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Slide Number Placeholder 15"/>
          <p:cNvSpPr>
            <a:spLocks noGrp="1"/>
          </p:cNvSpPr>
          <p:nvPr>
            <p:ph type="sldNum" sz="quarter" idx="4"/>
          </p:nvPr>
        </p:nvSpPr>
        <p:spPr>
          <a:xfrm>
            <a:off x="8058150"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8" name="Footer Placeholder 13"/>
          <p:cNvSpPr>
            <a:spLocks noGrp="1"/>
          </p:cNvSpPr>
          <p:nvPr>
            <p:ph type="ftr" sz="quarter" idx="3"/>
          </p:nvPr>
        </p:nvSpPr>
        <p:spPr>
          <a:xfrm>
            <a:off x="3704734" y="6400800"/>
            <a:ext cx="4353416"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cxnSp>
        <p:nvCxnSpPr>
          <p:cNvPr id="9" name="Straight Connector 8"/>
          <p:cNvCxnSpPr/>
          <p:nvPr userDrawn="1"/>
        </p:nvCxnSpPr>
        <p:spPr>
          <a:xfrm flipV="1">
            <a:off x="3704734" y="6400451"/>
            <a:ext cx="4810616" cy="1685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auto">
          <a:xfrm>
            <a:off x="0" y="0"/>
            <a:ext cx="27432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11"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9" r:id="rId3"/>
    <p:sldLayoutId id="2147483738" r:id="rId4"/>
    <p:sldLayoutId id="2147483760" r:id="rId5"/>
    <p:sldLayoutId id="2147483735"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228600" indent="-22860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512064" indent="-228600" algn="l" defTabSz="914400" rtl="0" eaLnBrk="1" latinLnBrk="0" hangingPunct="1">
        <a:lnSpc>
          <a:spcPct val="100000"/>
        </a:lnSpc>
        <a:spcBef>
          <a:spcPts val="0"/>
        </a:spcBef>
        <a:buFont typeface="LucidaGrande" charset="0"/>
        <a:buChar char="-"/>
        <a:defRPr sz="1600" kern="1200" baseline="0">
          <a:solidFill>
            <a:schemeClr val="tx1"/>
          </a:solidFill>
          <a:latin typeface="+mn-lt"/>
          <a:ea typeface="+mn-ea"/>
          <a:cs typeface="+mn-cs"/>
        </a:defRPr>
      </a:lvl2pPr>
      <a:lvl3pPr marL="731520" indent="-22860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8" name="Slide Number Placeholder 15"/>
          <p:cNvSpPr>
            <a:spLocks noGrp="1"/>
          </p:cNvSpPr>
          <p:nvPr>
            <p:ph type="sldNum" sz="quarter" idx="4"/>
          </p:nvPr>
        </p:nvSpPr>
        <p:spPr>
          <a:xfrm>
            <a:off x="8058150" y="6400800"/>
            <a:ext cx="457200"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3704734" y="6400800"/>
            <a:ext cx="4353416"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 2020 Booz Allen Hamilton Inc. All rights Reserved. Internal</a:t>
            </a:r>
          </a:p>
        </p:txBody>
      </p:sp>
      <p:cxnSp>
        <p:nvCxnSpPr>
          <p:cNvPr id="10" name="Straight Connector 9"/>
          <p:cNvCxnSpPr/>
          <p:nvPr userDrawn="1"/>
        </p:nvCxnSpPr>
        <p:spPr>
          <a:xfrm flipV="1">
            <a:off x="3704734" y="6400451"/>
            <a:ext cx="4810616" cy="16859"/>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bwMode="auto">
          <a:xfrm>
            <a:off x="0" y="11875"/>
            <a:ext cx="27432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Title Placeholder 1"/>
          <p:cNvSpPr>
            <a:spLocks noGrp="1"/>
          </p:cNvSpPr>
          <p:nvPr>
            <p:ph type="title"/>
          </p:nvPr>
        </p:nvSpPr>
        <p:spPr>
          <a:xfrm>
            <a:off x="628650" y="1027673"/>
            <a:ext cx="2456194" cy="1325563"/>
          </a:xfrm>
          <a:prstGeom prst="rect">
            <a:avLst/>
          </a:prstGeom>
        </p:spPr>
        <p:txBody>
          <a:bodyPr vert="horz" lIns="91440" tIns="45720" rIns="91440" bIns="45720" rtlCol="0" anchor="t">
            <a:normAutofit/>
          </a:bodyPr>
          <a:lstStyle/>
          <a:p>
            <a:r>
              <a:rPr lang="en-US"/>
              <a:t>Click to edit Master title style</a:t>
            </a:r>
          </a:p>
        </p:txBody>
      </p:sp>
      <p:sp>
        <p:nvSpPr>
          <p:cNvPr id="15" name="Text Placeholder 2"/>
          <p:cNvSpPr>
            <a:spLocks noGrp="1"/>
          </p:cNvSpPr>
          <p:nvPr>
            <p:ph type="body" idx="1"/>
          </p:nvPr>
        </p:nvSpPr>
        <p:spPr>
          <a:xfrm>
            <a:off x="3704734" y="1027673"/>
            <a:ext cx="4810616" cy="5149290"/>
          </a:xfrm>
          <a:prstGeom prst="rect">
            <a:avLst/>
          </a:prstGeom>
        </p:spPr>
        <p:txBody>
          <a:bodyPr vert="horz" lIns="91440" tIns="45720" rIns="91440" bIns="45720" rtlCol="0">
            <a:norm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b="0"/>
              <a:t>Third level is a nested bullet</a:t>
            </a:r>
            <a:endParaRPr lang="en-US"/>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2"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228600" indent="-22860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512064" indent="-22860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731520" indent="-22860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0" indent="0" algn="l" defTabSz="914400" rtl="0" eaLnBrk="1" latinLnBrk="0" hangingPunct="1">
        <a:lnSpc>
          <a:spcPct val="100000"/>
        </a:lnSpc>
        <a:spcBef>
          <a:spcPts val="12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200"/>
        </a:spcBef>
        <a:buFont typeface="Arial"/>
        <a:buNone/>
        <a:defRPr sz="9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8" descr="A young girl using a computer sitting on top of a table&#10;&#10;Description automatically generated">
            <a:extLst>
              <a:ext uri="{FF2B5EF4-FFF2-40B4-BE49-F238E27FC236}">
                <a16:creationId xmlns:a16="http://schemas.microsoft.com/office/drawing/2014/main" id="{313C145D-FAC9-2B4D-AA97-305603430380}"/>
              </a:ext>
            </a:extLst>
          </p:cNvPr>
          <p:cNvPicPr>
            <a:picLocks noGrp="1" noChangeAspect="1"/>
          </p:cNvPicPr>
          <p:nvPr>
            <p:ph type="pic" sz="quarter" idx="11"/>
          </p:nvPr>
        </p:nvPicPr>
        <p:blipFill rotWithShape="1">
          <a:blip r:embed="rId3"/>
          <a:srcRect l="50000" r="15322"/>
          <a:stretch/>
        </p:blipFill>
        <p:spPr>
          <a:xfrm>
            <a:off x="282232" y="839772"/>
            <a:ext cx="2907016" cy="5587920"/>
          </a:xfrm>
        </p:spPr>
      </p:pic>
      <p:sp>
        <p:nvSpPr>
          <p:cNvPr id="6" name="Subtitle 5"/>
          <p:cNvSpPr>
            <a:spLocks noGrp="1"/>
          </p:cNvSpPr>
          <p:nvPr>
            <p:ph type="subTitle" idx="1"/>
          </p:nvPr>
        </p:nvSpPr>
        <p:spPr>
          <a:xfrm>
            <a:off x="3396035" y="3957983"/>
            <a:ext cx="5420300" cy="1552551"/>
          </a:xfrm>
        </p:spPr>
        <p:txBody>
          <a:bodyPr vert="horz" lIns="0" tIns="0" rIns="0" bIns="0" rtlCol="0" anchor="t">
            <a:normAutofit/>
          </a:bodyPr>
          <a:lstStyle/>
          <a:p>
            <a:r>
              <a:rPr lang="en-US">
                <a:latin typeface="Georgia"/>
              </a:rPr>
              <a:t>Team 1 </a:t>
            </a:r>
          </a:p>
          <a:p>
            <a:endParaRPr lang="en-US">
              <a:latin typeface="Georgia"/>
              <a:cs typeface="Calibri"/>
            </a:endParaRPr>
          </a:p>
          <a:p>
            <a:r>
              <a:rPr lang="en-US" sz="1200" i="0">
                <a:latin typeface="Calibri"/>
                <a:cs typeface="Calibri"/>
              </a:rPr>
              <a:t>Shanmugasundaram (Shan) Thirunavukkarasu</a:t>
            </a:r>
            <a:endParaRPr lang="en-US" sz="1200" b="0" i="0" cap="none" spc="0">
              <a:cs typeface="Calibri"/>
            </a:endParaRPr>
          </a:p>
          <a:p>
            <a:r>
              <a:rPr lang="en-US" sz="1200" i="0">
                <a:latin typeface="Calibri"/>
                <a:cs typeface="Calibri"/>
              </a:rPr>
              <a:t>David </a:t>
            </a:r>
            <a:r>
              <a:rPr lang="en-US" sz="1200" i="0" err="1">
                <a:latin typeface="Calibri"/>
                <a:cs typeface="Calibri"/>
              </a:rPr>
              <a:t>Skarbrevik</a:t>
            </a:r>
            <a:endParaRPr lang="en-US" sz="1200" b="0" cap="none" spc="0">
              <a:cs typeface="Calibri"/>
            </a:endParaRPr>
          </a:p>
          <a:p>
            <a:r>
              <a:rPr lang="en-US" sz="1200" i="0">
                <a:latin typeface="Calibri"/>
                <a:cs typeface="Calibri"/>
              </a:rPr>
              <a:t>Joe Begala</a:t>
            </a:r>
            <a:endParaRPr lang="en-US" sz="1200" b="0" i="0" cap="none" spc="0">
              <a:cs typeface="Calibri"/>
            </a:endParaRPr>
          </a:p>
          <a:p>
            <a:r>
              <a:rPr lang="en-US" sz="1200" i="0">
                <a:latin typeface="Calibri"/>
                <a:cs typeface="Calibri"/>
              </a:rPr>
              <a:t>Greg Sylvain</a:t>
            </a:r>
            <a:endParaRPr lang="en-US" sz="1200" b="0" cap="none" spc="0">
              <a:cs typeface="Calibri"/>
            </a:endParaRPr>
          </a:p>
        </p:txBody>
      </p:sp>
      <p:sp>
        <p:nvSpPr>
          <p:cNvPr id="7" name="Text Placeholder 6"/>
          <p:cNvSpPr>
            <a:spLocks noGrp="1"/>
          </p:cNvSpPr>
          <p:nvPr>
            <p:ph type="body" sz="quarter" idx="10"/>
          </p:nvPr>
        </p:nvSpPr>
        <p:spPr/>
        <p:txBody>
          <a:bodyPr vert="horz" lIns="0" tIns="0" rIns="0" bIns="0" rtlCol="0" anchor="t">
            <a:normAutofit/>
          </a:bodyPr>
          <a:lstStyle/>
          <a:p>
            <a:r>
              <a:rPr lang="en-US">
                <a:latin typeface="Calibri"/>
                <a:cs typeface="Calibri"/>
              </a:rPr>
              <a:t>29 October 2020</a:t>
            </a:r>
          </a:p>
        </p:txBody>
      </p:sp>
      <p:sp>
        <p:nvSpPr>
          <p:cNvPr id="2" name="Title 1"/>
          <p:cNvSpPr>
            <a:spLocks noGrp="1"/>
          </p:cNvSpPr>
          <p:nvPr>
            <p:ph type="ctrTitle"/>
          </p:nvPr>
        </p:nvSpPr>
        <p:spPr/>
        <p:txBody>
          <a:bodyPr/>
          <a:lstStyle/>
          <a:p>
            <a:r>
              <a:rPr lang="en-US">
                <a:latin typeface="Oswald"/>
              </a:rPr>
              <a:t>Cloud tech excellence Team Project</a:t>
            </a:r>
          </a:p>
        </p:txBody>
      </p:sp>
      <p:sp>
        <p:nvSpPr>
          <p:cNvPr id="16" name="Rectangle 15"/>
          <p:cNvSpPr/>
          <p:nvPr/>
        </p:nvSpPr>
        <p:spPr>
          <a:xfrm>
            <a:off x="282232" y="4254980"/>
            <a:ext cx="2907016"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282191" y="837461"/>
            <a:ext cx="2907057" cy="719007"/>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66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0C9D-758F-4830-895D-575377ACEC05}"/>
              </a:ext>
            </a:extLst>
          </p:cNvPr>
          <p:cNvSpPr>
            <a:spLocks noGrp="1"/>
          </p:cNvSpPr>
          <p:nvPr>
            <p:ph type="title"/>
          </p:nvPr>
        </p:nvSpPr>
        <p:spPr/>
        <p:txBody>
          <a:bodyPr/>
          <a:lstStyle/>
          <a:p>
            <a:r>
              <a:rPr lang="en-US"/>
              <a:t>References</a:t>
            </a:r>
          </a:p>
        </p:txBody>
      </p:sp>
      <p:sp>
        <p:nvSpPr>
          <p:cNvPr id="3" name="Slide Number Placeholder 2">
            <a:extLst>
              <a:ext uri="{FF2B5EF4-FFF2-40B4-BE49-F238E27FC236}">
                <a16:creationId xmlns:a16="http://schemas.microsoft.com/office/drawing/2014/main" id="{080F1561-4FFA-4179-8257-928A57606B0C}"/>
              </a:ext>
            </a:extLst>
          </p:cNvPr>
          <p:cNvSpPr>
            <a:spLocks noGrp="1"/>
          </p:cNvSpPr>
          <p:nvPr>
            <p:ph type="sldNum" sz="quarter" idx="10"/>
          </p:nvPr>
        </p:nvSpPr>
        <p:spPr/>
        <p:txBody>
          <a:bodyPr/>
          <a:lstStyle/>
          <a:p>
            <a:fld id="{EACE6E22-E655-5947-A8B4-6F095FBA2C12}" type="slidenum">
              <a:rPr lang="en-US" smtClean="0"/>
              <a:pPr/>
              <a:t>9</a:t>
            </a:fld>
            <a:endParaRPr lang="en-US"/>
          </a:p>
        </p:txBody>
      </p:sp>
      <p:sp>
        <p:nvSpPr>
          <p:cNvPr id="4" name="Footer Placeholder 3">
            <a:extLst>
              <a:ext uri="{FF2B5EF4-FFF2-40B4-BE49-F238E27FC236}">
                <a16:creationId xmlns:a16="http://schemas.microsoft.com/office/drawing/2014/main" id="{073C709B-0F3E-40BC-B601-F5F86E1EFE9A}"/>
              </a:ext>
            </a:extLst>
          </p:cNvPr>
          <p:cNvSpPr>
            <a:spLocks noGrp="1"/>
          </p:cNvSpPr>
          <p:nvPr>
            <p:ph type="ftr" sz="quarter" idx="11"/>
          </p:nvPr>
        </p:nvSpPr>
        <p:spPr/>
        <p:txBody>
          <a:bodyPr/>
          <a:lstStyle/>
          <a:p>
            <a:r>
              <a:rPr lang="en-US"/>
              <a:t>© 2020 Booz Allen Hamilton Inc. All rights Reserved. Internal</a:t>
            </a:r>
          </a:p>
        </p:txBody>
      </p:sp>
      <p:sp>
        <p:nvSpPr>
          <p:cNvPr id="5" name="Content Placeholder 4">
            <a:extLst>
              <a:ext uri="{FF2B5EF4-FFF2-40B4-BE49-F238E27FC236}">
                <a16:creationId xmlns:a16="http://schemas.microsoft.com/office/drawing/2014/main" id="{E805176B-A792-4115-8869-6A2B0C5FF396}"/>
              </a:ext>
            </a:extLst>
          </p:cNvPr>
          <p:cNvSpPr>
            <a:spLocks noGrp="1"/>
          </p:cNvSpPr>
          <p:nvPr>
            <p:ph idx="1"/>
          </p:nvPr>
        </p:nvSpPr>
        <p:spPr/>
        <p:txBody>
          <a:bodyPr/>
          <a:lstStyle/>
          <a:p>
            <a:r>
              <a:rPr lang="en-US"/>
              <a:t>Link to GitHub Repo: </a:t>
            </a:r>
            <a:r>
              <a:rPr lang="en-US">
                <a:hlinkClick r:id="rId2"/>
              </a:rPr>
              <a:t>https://github.com/dskarbrevik/CE-group-project</a:t>
            </a:r>
            <a:endParaRPr lang="en-US"/>
          </a:p>
          <a:p>
            <a:endParaRPr lang="en-US"/>
          </a:p>
          <a:p>
            <a:r>
              <a:rPr lang="en-US"/>
              <a:t>Link to Dashboard Repo: </a:t>
            </a:r>
            <a:r>
              <a:rPr lang="en-US">
                <a:hlinkClick r:id="rId2" tooltip="https://github.com/dskarbrevik/ce-group-project-dashboard"/>
              </a:rPr>
              <a:t>https://github.com/dskarbrevik/CE-group-project-dashboard</a:t>
            </a:r>
            <a:endParaRPr lang="en-US"/>
          </a:p>
        </p:txBody>
      </p:sp>
    </p:spTree>
    <p:extLst>
      <p:ext uri="{BB962C8B-B14F-4D97-AF65-F5344CB8AC3E}">
        <p14:creationId xmlns:p14="http://schemas.microsoft.com/office/powerpoint/2010/main" val="428709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E6B627-E874-45A1-A532-3F89C8BA6A96}"/>
              </a:ext>
            </a:extLst>
          </p:cNvPr>
          <p:cNvSpPr>
            <a:spLocks noGrp="1"/>
          </p:cNvSpPr>
          <p:nvPr>
            <p:ph type="sldNum" sz="quarter" idx="10"/>
          </p:nvPr>
        </p:nvSpPr>
        <p:spPr/>
        <p:txBody>
          <a:bodyPr/>
          <a:lstStyle/>
          <a:p>
            <a:fld id="{EACE6E22-E655-5947-A8B4-6F095FBA2C12}" type="slidenum">
              <a:rPr lang="en-US" smtClean="0"/>
              <a:pPr/>
              <a:t>10</a:t>
            </a:fld>
            <a:endParaRPr lang="en-US"/>
          </a:p>
        </p:txBody>
      </p:sp>
      <p:sp>
        <p:nvSpPr>
          <p:cNvPr id="4" name="Footer Placeholder 3">
            <a:extLst>
              <a:ext uri="{FF2B5EF4-FFF2-40B4-BE49-F238E27FC236}">
                <a16:creationId xmlns:a16="http://schemas.microsoft.com/office/drawing/2014/main" id="{FE054FED-2880-49F2-8E99-35DCAABF9650}"/>
              </a:ext>
            </a:extLst>
          </p:cNvPr>
          <p:cNvSpPr>
            <a:spLocks noGrp="1"/>
          </p:cNvSpPr>
          <p:nvPr>
            <p:ph type="ftr" sz="quarter" idx="11"/>
          </p:nvPr>
        </p:nvSpPr>
        <p:spPr/>
        <p:txBody>
          <a:bodyPr/>
          <a:lstStyle/>
          <a:p>
            <a:r>
              <a:rPr lang="en-US"/>
              <a:t>© 2020 Booz Allen Hamilton Inc. All rights Reserved. Internal</a:t>
            </a:r>
          </a:p>
        </p:txBody>
      </p:sp>
      <p:sp>
        <p:nvSpPr>
          <p:cNvPr id="2" name="Title 1">
            <a:extLst>
              <a:ext uri="{FF2B5EF4-FFF2-40B4-BE49-F238E27FC236}">
                <a16:creationId xmlns:a16="http://schemas.microsoft.com/office/drawing/2014/main" id="{0BCAD16F-3229-4E03-B0A6-CB6CB8D2C6C8}"/>
              </a:ext>
            </a:extLst>
          </p:cNvPr>
          <p:cNvSpPr>
            <a:spLocks noGrp="1"/>
          </p:cNvSpPr>
          <p:nvPr>
            <p:ph type="title"/>
          </p:nvPr>
        </p:nvSpPr>
        <p:spPr/>
        <p:txBody>
          <a:bodyPr/>
          <a:lstStyle/>
          <a:p>
            <a:r>
              <a:rPr lang="en-US" dirty="0">
                <a:latin typeface="Oswald"/>
              </a:rPr>
              <a:t>Questions?</a:t>
            </a:r>
            <a:endParaRPr lang="en-US" dirty="0"/>
          </a:p>
        </p:txBody>
      </p:sp>
      <p:sp>
        <p:nvSpPr>
          <p:cNvPr id="6" name="Content Placeholder 5">
            <a:extLst>
              <a:ext uri="{FF2B5EF4-FFF2-40B4-BE49-F238E27FC236}">
                <a16:creationId xmlns:a16="http://schemas.microsoft.com/office/drawing/2014/main" id="{2BE96090-942C-4FE5-8272-E0E2D03BD848}"/>
              </a:ext>
            </a:extLst>
          </p:cNvPr>
          <p:cNvSpPr>
            <a:spLocks noGrp="1"/>
          </p:cNvSpPr>
          <p:nvPr>
            <p:ph idx="4294967295"/>
          </p:nvPr>
        </p:nvSpPr>
        <p:spPr>
          <a:xfrm>
            <a:off x="1290638" y="1554163"/>
            <a:ext cx="7853362" cy="4627562"/>
          </a:xfrm>
        </p:spPr>
        <p:txBody>
          <a:bodyPr/>
          <a:lstStyle/>
          <a:p>
            <a:endParaRPr lang="en-US"/>
          </a:p>
          <a:p>
            <a:endParaRPr lang="en-US"/>
          </a:p>
        </p:txBody>
      </p:sp>
    </p:spTree>
    <p:extLst>
      <p:ext uri="{BB962C8B-B14F-4D97-AF65-F5344CB8AC3E}">
        <p14:creationId xmlns:p14="http://schemas.microsoft.com/office/powerpoint/2010/main" val="321358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5" name="Content Placeholder 4"/>
          <p:cNvSpPr>
            <a:spLocks noGrp="1"/>
          </p:cNvSpPr>
          <p:nvPr>
            <p:ph sz="quarter" idx="12"/>
          </p:nvPr>
        </p:nvSpPr>
        <p:spPr/>
        <p:txBody>
          <a:bodyPr vert="horz" lIns="91440" tIns="45720" rIns="91440" bIns="45720" rtlCol="0" anchor="t">
            <a:normAutofit/>
          </a:bodyPr>
          <a:lstStyle/>
          <a:p>
            <a:r>
              <a:rPr lang="en-US" sz="1800" dirty="0">
                <a:latin typeface="Calibri"/>
                <a:cs typeface="Calibri"/>
              </a:rPr>
              <a:t>Project overview</a:t>
            </a:r>
          </a:p>
          <a:p>
            <a:r>
              <a:rPr lang="en-US" sz="1800" dirty="0">
                <a:latin typeface="Calibri"/>
                <a:cs typeface="Calibri"/>
              </a:rPr>
              <a:t>Tools/Software Environment Used</a:t>
            </a:r>
          </a:p>
          <a:p>
            <a:r>
              <a:rPr lang="en-US" sz="1800" dirty="0">
                <a:latin typeface="Calibri"/>
                <a:cs typeface="Calibri"/>
              </a:rPr>
              <a:t>CI/CD Pipeline design</a:t>
            </a:r>
          </a:p>
          <a:p>
            <a:r>
              <a:rPr lang="en-US" sz="1800" dirty="0">
                <a:latin typeface="Calibri"/>
                <a:cs typeface="Calibri"/>
              </a:rPr>
              <a:t>Twitter Application Workflow</a:t>
            </a:r>
          </a:p>
          <a:p>
            <a:r>
              <a:rPr lang="en-US" sz="1800" dirty="0">
                <a:latin typeface="Calibri"/>
                <a:cs typeface="Calibri"/>
              </a:rPr>
              <a:t>Challenges / Lessons Learned / Successes and Failures</a:t>
            </a:r>
          </a:p>
          <a:p>
            <a:r>
              <a:rPr lang="en-US" sz="1800" dirty="0">
                <a:latin typeface="Calibri"/>
                <a:cs typeface="Calibri"/>
              </a:rPr>
              <a:t>Future Implementation ideas</a:t>
            </a:r>
          </a:p>
          <a:p>
            <a:r>
              <a:rPr lang="en-US" sz="1800" dirty="0">
                <a:latin typeface="Calibri"/>
                <a:cs typeface="Calibri"/>
              </a:rPr>
              <a:t>Demo</a:t>
            </a:r>
          </a:p>
          <a:p>
            <a:r>
              <a:rPr lang="en-US" sz="1800" dirty="0">
                <a:latin typeface="Calibri"/>
                <a:cs typeface="Calibri"/>
              </a:rPr>
              <a:t>Questions</a:t>
            </a:r>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8" name="Slide Number Placeholder 7"/>
          <p:cNvSpPr>
            <a:spLocks noGrp="1"/>
          </p:cNvSpPr>
          <p:nvPr>
            <p:ph type="sldNum" sz="quarter" idx="10"/>
          </p:nvPr>
        </p:nvSpPr>
        <p:spPr/>
        <p:txBody>
          <a:bodyPr/>
          <a:lstStyle/>
          <a:p>
            <a:fld id="{EACE6E22-E655-5947-A8B4-6F095FBA2C12}" type="slidenum">
              <a:rPr lang="en-US" smtClean="0"/>
              <a:pPr/>
              <a:t>1</a:t>
            </a:fld>
            <a:endParaRPr lang="en-US"/>
          </a:p>
        </p:txBody>
      </p:sp>
    </p:spTree>
    <p:extLst>
      <p:ext uri="{BB962C8B-B14F-4D97-AF65-F5344CB8AC3E}">
        <p14:creationId xmlns:p14="http://schemas.microsoft.com/office/powerpoint/2010/main" val="15164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AFCD-606A-4B25-B534-4FDCEB715F5D}"/>
              </a:ext>
            </a:extLst>
          </p:cNvPr>
          <p:cNvSpPr>
            <a:spLocks noGrp="1"/>
          </p:cNvSpPr>
          <p:nvPr>
            <p:ph type="title"/>
          </p:nvPr>
        </p:nvSpPr>
        <p:spPr/>
        <p:txBody>
          <a:bodyPr/>
          <a:lstStyle/>
          <a:p>
            <a:r>
              <a:rPr lang="en-US">
                <a:latin typeface="Oswald"/>
              </a:rPr>
              <a:t>Project overview</a:t>
            </a:r>
          </a:p>
        </p:txBody>
      </p:sp>
      <p:sp>
        <p:nvSpPr>
          <p:cNvPr id="3" name="Slide Number Placeholder 2">
            <a:extLst>
              <a:ext uri="{FF2B5EF4-FFF2-40B4-BE49-F238E27FC236}">
                <a16:creationId xmlns:a16="http://schemas.microsoft.com/office/drawing/2014/main" id="{DF32EE6C-EAC5-4083-9181-05DE67D1AA03}"/>
              </a:ext>
            </a:extLst>
          </p:cNvPr>
          <p:cNvSpPr>
            <a:spLocks noGrp="1"/>
          </p:cNvSpPr>
          <p:nvPr>
            <p:ph type="sldNum" sz="quarter" idx="10"/>
          </p:nvPr>
        </p:nvSpPr>
        <p:spPr/>
        <p:txBody>
          <a:bodyPr/>
          <a:lstStyle/>
          <a:p>
            <a:fld id="{EACE6E22-E655-5947-A8B4-6F095FBA2C12}" type="slidenum">
              <a:rPr lang="en-US" smtClean="0"/>
              <a:pPr/>
              <a:t>2</a:t>
            </a:fld>
            <a:endParaRPr lang="en-US"/>
          </a:p>
        </p:txBody>
      </p:sp>
      <p:sp>
        <p:nvSpPr>
          <p:cNvPr id="4" name="Footer Placeholder 3">
            <a:extLst>
              <a:ext uri="{FF2B5EF4-FFF2-40B4-BE49-F238E27FC236}">
                <a16:creationId xmlns:a16="http://schemas.microsoft.com/office/drawing/2014/main" id="{A11856CE-C853-4F8E-85B1-62F640BE3F46}"/>
              </a:ext>
            </a:extLst>
          </p:cNvPr>
          <p:cNvSpPr>
            <a:spLocks noGrp="1"/>
          </p:cNvSpPr>
          <p:nvPr>
            <p:ph type="ftr" sz="quarter" idx="11"/>
          </p:nvPr>
        </p:nvSpPr>
        <p:spPr/>
        <p:txBody>
          <a:bodyPr/>
          <a:lstStyle/>
          <a:p>
            <a:r>
              <a:rPr lang="en-US"/>
              <a:t>© 2020 Booz Allen Hamilton Inc. All rights Reserved. Internal</a:t>
            </a:r>
          </a:p>
        </p:txBody>
      </p:sp>
      <p:sp>
        <p:nvSpPr>
          <p:cNvPr id="5" name="Content Placeholder 4">
            <a:extLst>
              <a:ext uri="{FF2B5EF4-FFF2-40B4-BE49-F238E27FC236}">
                <a16:creationId xmlns:a16="http://schemas.microsoft.com/office/drawing/2014/main" id="{1DA4BBF4-C743-4707-ABF2-91D7952B67E2}"/>
              </a:ext>
            </a:extLst>
          </p:cNvPr>
          <p:cNvSpPr>
            <a:spLocks noGrp="1"/>
          </p:cNvSpPr>
          <p:nvPr>
            <p:ph idx="1"/>
          </p:nvPr>
        </p:nvSpPr>
        <p:spPr/>
        <p:txBody>
          <a:bodyPr vert="horz" lIns="0" tIns="0" rIns="0" bIns="0" rtlCol="0" anchor="t">
            <a:noAutofit/>
          </a:bodyPr>
          <a:lstStyle/>
          <a:p>
            <a:pPr marL="0" indent="0">
              <a:buNone/>
            </a:pPr>
            <a:r>
              <a:rPr lang="en-US" sz="1800" b="1">
                <a:cs typeface="Calibri"/>
              </a:rPr>
              <a:t>Description of project and intent</a:t>
            </a:r>
            <a:endParaRPr lang="en-US" sz="1800">
              <a:cs typeface="Calibri"/>
            </a:endParaRPr>
          </a:p>
          <a:p>
            <a:pPr marL="0" indent="0">
              <a:buNone/>
            </a:pPr>
            <a:r>
              <a:rPr lang="en-US" sz="1800">
                <a:cs typeface="Calibri"/>
              </a:rPr>
              <a:t>Our</a:t>
            </a:r>
            <a:r>
              <a:rPr lang="en-US" sz="1800">
                <a:latin typeface="Calibri"/>
                <a:cs typeface="Calibri"/>
              </a:rPr>
              <a:t> project uses AWS resources and Twitter's Streaming API to allow for real time reporting of public reactions and events.</a:t>
            </a:r>
            <a:endParaRPr lang="en-US" sz="1800">
              <a:cs typeface="Calibri"/>
            </a:endParaRPr>
          </a:p>
          <a:p>
            <a:endParaRPr lang="en-US" sz="1800">
              <a:cs typeface="Calibri"/>
            </a:endParaRPr>
          </a:p>
          <a:p>
            <a:pPr marL="0" indent="0">
              <a:buNone/>
            </a:pPr>
            <a:r>
              <a:rPr lang="en-US" sz="1800" b="1">
                <a:cs typeface="Calibri"/>
              </a:rPr>
              <a:t>Project business value</a:t>
            </a:r>
            <a:endParaRPr lang="en-US" sz="1800">
              <a:cs typeface="Calibri"/>
            </a:endParaRPr>
          </a:p>
          <a:p>
            <a:pPr marL="0" indent="0">
              <a:buNone/>
            </a:pPr>
            <a:r>
              <a:rPr lang="en-US" sz="1800">
                <a:cs typeface="Calibri"/>
              </a:rPr>
              <a:t>Tracking</a:t>
            </a:r>
            <a:r>
              <a:rPr lang="en-US" sz="1800">
                <a:latin typeface="Calibri" panose="020F0502020204030204"/>
                <a:cs typeface="Calibri"/>
              </a:rPr>
              <a:t> key metrics on a wide variety of desired topics can allow for actionable insight on those topics.</a:t>
            </a:r>
            <a:endParaRPr lang="en-US" sz="1800">
              <a:cs typeface="Calibri"/>
            </a:endParaRPr>
          </a:p>
          <a:p>
            <a:pPr marL="0" indent="0">
              <a:buNone/>
            </a:pPr>
            <a:endParaRPr lang="en-US" sz="1800">
              <a:cs typeface="Calibri"/>
            </a:endParaRPr>
          </a:p>
          <a:p>
            <a:pPr marL="0" indent="0">
              <a:buNone/>
            </a:pPr>
            <a:r>
              <a:rPr lang="en-US" sz="1800" b="1">
                <a:cs typeface="Calibri"/>
              </a:rPr>
              <a:t>Technical objectives</a:t>
            </a:r>
          </a:p>
          <a:p>
            <a:pPr marL="515620" lvl="1"/>
            <a:r>
              <a:rPr lang="en-US" sz="1800">
                <a:latin typeface="Calibri"/>
                <a:cs typeface="Calibri"/>
              </a:rPr>
              <a:t>Stream Twitter data based on desired topics</a:t>
            </a:r>
            <a:endParaRPr lang="en-US" sz="1800">
              <a:cs typeface="Calibri"/>
            </a:endParaRPr>
          </a:p>
          <a:p>
            <a:pPr marL="515620" lvl="1"/>
            <a:r>
              <a:rPr lang="en-US" sz="1800">
                <a:latin typeface="Calibri"/>
                <a:cs typeface="Calibri"/>
              </a:rPr>
              <a:t>Store data and process into meaningful metrics</a:t>
            </a:r>
          </a:p>
          <a:p>
            <a:pPr marL="515620" lvl="1"/>
            <a:r>
              <a:rPr lang="en-US" sz="1800">
                <a:latin typeface="Calibri"/>
                <a:cs typeface="Calibri"/>
              </a:rPr>
              <a:t>Display metrics for a user</a:t>
            </a:r>
          </a:p>
          <a:p>
            <a:pPr marL="515620" lvl="1"/>
            <a:r>
              <a:rPr lang="en-US" sz="1800">
                <a:latin typeface="Calibri"/>
                <a:cs typeface="Calibri"/>
              </a:rPr>
              <a:t>Automate as much of the deployment of our technical solution as possible</a:t>
            </a:r>
            <a:endParaRPr lang="en-US" sz="1800">
              <a:cs typeface="Calibri"/>
            </a:endParaRPr>
          </a:p>
        </p:txBody>
      </p:sp>
    </p:spTree>
    <p:extLst>
      <p:ext uri="{BB962C8B-B14F-4D97-AF65-F5344CB8AC3E}">
        <p14:creationId xmlns:p14="http://schemas.microsoft.com/office/powerpoint/2010/main" val="100805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248D-E8F8-4A30-917E-0A65EE5502F8}"/>
              </a:ext>
            </a:extLst>
          </p:cNvPr>
          <p:cNvSpPr>
            <a:spLocks noGrp="1"/>
          </p:cNvSpPr>
          <p:nvPr>
            <p:ph type="title"/>
          </p:nvPr>
        </p:nvSpPr>
        <p:spPr/>
        <p:txBody>
          <a:bodyPr/>
          <a:lstStyle/>
          <a:p>
            <a:r>
              <a:rPr lang="en-US">
                <a:latin typeface="Oswald Light"/>
              </a:rPr>
              <a:t>Tools/Software Environment Used</a:t>
            </a:r>
            <a:endParaRPr lang="en-US"/>
          </a:p>
        </p:txBody>
      </p:sp>
      <p:sp>
        <p:nvSpPr>
          <p:cNvPr id="3" name="Content Placeholder 2">
            <a:extLst>
              <a:ext uri="{FF2B5EF4-FFF2-40B4-BE49-F238E27FC236}">
                <a16:creationId xmlns:a16="http://schemas.microsoft.com/office/drawing/2014/main" id="{E3EAC7BA-B1B9-4071-84B0-3FA48C6DC0B5}"/>
              </a:ext>
            </a:extLst>
          </p:cNvPr>
          <p:cNvSpPr>
            <a:spLocks noGrp="1"/>
          </p:cNvSpPr>
          <p:nvPr>
            <p:ph sz="quarter" idx="16"/>
          </p:nvPr>
        </p:nvSpPr>
        <p:spPr/>
        <p:txBody>
          <a:bodyPr vert="horz" lIns="0" tIns="0" rIns="0" bIns="0" rtlCol="0" anchor="t">
            <a:noAutofit/>
          </a:bodyPr>
          <a:lstStyle/>
          <a:p>
            <a:r>
              <a:rPr lang="en-US" sz="1800" b="1">
                <a:ea typeface="+mn-lt"/>
                <a:cs typeface="+mn-lt"/>
              </a:rPr>
              <a:t>Software Environment Used</a:t>
            </a:r>
            <a:endParaRPr lang="en-US"/>
          </a:p>
          <a:p>
            <a:pPr marL="344170" lvl="1"/>
            <a:r>
              <a:rPr lang="en-US" sz="1800">
                <a:latin typeface="Calibri"/>
                <a:ea typeface="+mn-lt"/>
                <a:cs typeface="+mn-lt"/>
              </a:rPr>
              <a:t>GitHub</a:t>
            </a:r>
            <a:endParaRPr lang="en-US">
              <a:latin typeface="Calibri"/>
            </a:endParaRPr>
          </a:p>
          <a:p>
            <a:pPr marL="344170" lvl="1"/>
            <a:r>
              <a:rPr lang="en-US" sz="1800">
                <a:latin typeface="Calibri"/>
                <a:ea typeface="+mn-lt"/>
                <a:cs typeface="+mn-lt"/>
              </a:rPr>
              <a:t>AWS </a:t>
            </a:r>
            <a:r>
              <a:rPr lang="en-US" sz="1800" err="1">
                <a:latin typeface="Calibri"/>
                <a:ea typeface="+mn-lt"/>
                <a:cs typeface="+mn-lt"/>
              </a:rPr>
              <a:t>CodePipeline</a:t>
            </a:r>
            <a:endParaRPr lang="en-US">
              <a:latin typeface="Calibri"/>
            </a:endParaRPr>
          </a:p>
          <a:p>
            <a:endParaRPr lang="en-US" sz="1800" b="1">
              <a:ea typeface="+mn-lt"/>
              <a:cs typeface="+mn-lt"/>
            </a:endParaRPr>
          </a:p>
          <a:p>
            <a:r>
              <a:rPr lang="en-US" sz="1800" b="1">
                <a:ea typeface="+mn-lt"/>
                <a:cs typeface="+mn-lt"/>
              </a:rPr>
              <a:t>List of General Tools Used</a:t>
            </a:r>
            <a:endParaRPr lang="en-US" sz="1800">
              <a:ea typeface="+mn-lt"/>
              <a:cs typeface="+mn-lt"/>
            </a:endParaRPr>
          </a:p>
          <a:p>
            <a:pPr marL="344170" lvl="1"/>
            <a:r>
              <a:rPr lang="en-US" sz="1800">
                <a:latin typeface="Calibri"/>
                <a:ea typeface="+mn-lt"/>
                <a:cs typeface="+mn-lt"/>
              </a:rPr>
              <a:t>Docker</a:t>
            </a:r>
          </a:p>
          <a:p>
            <a:pPr marL="344170" lvl="1"/>
            <a:r>
              <a:rPr lang="en-US" sz="1800">
                <a:latin typeface="Calibri"/>
                <a:ea typeface="+mn-lt"/>
                <a:cs typeface="+mn-lt"/>
              </a:rPr>
              <a:t>Twitter API</a:t>
            </a:r>
          </a:p>
          <a:p>
            <a:endParaRPr lang="en-US" sz="1800" b="1">
              <a:ea typeface="+mn-lt"/>
              <a:cs typeface="+mn-lt"/>
            </a:endParaRPr>
          </a:p>
          <a:p>
            <a:r>
              <a:rPr lang="en-US" sz="1800" b="1">
                <a:ea typeface="+mn-lt"/>
                <a:cs typeface="+mn-lt"/>
              </a:rPr>
              <a:t>AWS Specific Services Used</a:t>
            </a:r>
            <a:endParaRPr lang="en-US" sz="1800">
              <a:ea typeface="+mn-lt"/>
              <a:cs typeface="+mn-lt"/>
            </a:endParaRPr>
          </a:p>
          <a:p>
            <a:pPr marL="344170" lvl="1"/>
            <a:r>
              <a:rPr lang="en-US" sz="1800">
                <a:latin typeface="Calibri"/>
                <a:ea typeface="+mn-lt"/>
                <a:cs typeface="+mn-lt"/>
              </a:rPr>
              <a:t>Code Pipeline</a:t>
            </a:r>
          </a:p>
          <a:p>
            <a:pPr marL="344170" lvl="1"/>
            <a:r>
              <a:rPr lang="en-US" sz="1800">
                <a:latin typeface="Calibri"/>
                <a:ea typeface="+mn-lt"/>
                <a:cs typeface="+mn-lt"/>
              </a:rPr>
              <a:t>CloudFormation</a:t>
            </a:r>
          </a:p>
          <a:p>
            <a:pPr marL="344170" lvl="1"/>
            <a:r>
              <a:rPr lang="en-US" sz="1800">
                <a:latin typeface="Calibri"/>
                <a:ea typeface="+mn-lt"/>
                <a:cs typeface="+mn-lt"/>
              </a:rPr>
              <a:t>ECS &amp; ECR</a:t>
            </a:r>
          </a:p>
          <a:p>
            <a:pPr marL="344170" lvl="1"/>
            <a:r>
              <a:rPr lang="en-US" sz="1800">
                <a:latin typeface="Calibri"/>
                <a:ea typeface="+mn-lt"/>
                <a:cs typeface="+mn-lt"/>
              </a:rPr>
              <a:t>Elastic Beanstalk</a:t>
            </a:r>
          </a:p>
          <a:p>
            <a:pPr marL="344170" lvl="1"/>
            <a:r>
              <a:rPr lang="en-US" sz="1800">
                <a:latin typeface="Calibri"/>
                <a:ea typeface="+mn-lt"/>
                <a:cs typeface="+mn-lt"/>
              </a:rPr>
              <a:t>DynamoDB</a:t>
            </a:r>
          </a:p>
          <a:p>
            <a:pPr marL="344170" lvl="1"/>
            <a:r>
              <a:rPr lang="en-US" sz="1800">
                <a:latin typeface="Calibri"/>
                <a:ea typeface="+mn-lt"/>
                <a:cs typeface="+mn-lt"/>
              </a:rPr>
              <a:t>Lambda</a:t>
            </a:r>
            <a:endParaRPr lang="en-US" sz="1800">
              <a:latin typeface="Calibri"/>
              <a:cs typeface="Calibri"/>
            </a:endParaRPr>
          </a:p>
        </p:txBody>
      </p:sp>
      <p:sp>
        <p:nvSpPr>
          <p:cNvPr id="4" name="Slide Number Placeholder 3">
            <a:extLst>
              <a:ext uri="{FF2B5EF4-FFF2-40B4-BE49-F238E27FC236}">
                <a16:creationId xmlns:a16="http://schemas.microsoft.com/office/drawing/2014/main" id="{FF8DE3D8-3FC3-4E08-B7FB-2AA241A73DE8}"/>
              </a:ext>
            </a:extLst>
          </p:cNvPr>
          <p:cNvSpPr>
            <a:spLocks noGrp="1"/>
          </p:cNvSpPr>
          <p:nvPr>
            <p:ph type="sldNum" sz="quarter" idx="4"/>
          </p:nvPr>
        </p:nvSpPr>
        <p:spPr/>
        <p:txBody>
          <a:bodyPr/>
          <a:lstStyle/>
          <a:p>
            <a:fld id="{EACE6E22-E655-5947-A8B4-6F095FBA2C12}" type="slidenum">
              <a:rPr lang="en-US" smtClean="0"/>
              <a:pPr/>
              <a:t>3</a:t>
            </a:fld>
            <a:endParaRPr lang="en-US"/>
          </a:p>
        </p:txBody>
      </p:sp>
      <p:sp>
        <p:nvSpPr>
          <p:cNvPr id="5" name="Footer Placeholder 4">
            <a:extLst>
              <a:ext uri="{FF2B5EF4-FFF2-40B4-BE49-F238E27FC236}">
                <a16:creationId xmlns:a16="http://schemas.microsoft.com/office/drawing/2014/main" id="{01C765D3-8DD1-433E-A34B-3DA2FA1FFE89}"/>
              </a:ext>
            </a:extLst>
          </p:cNvPr>
          <p:cNvSpPr>
            <a:spLocks noGrp="1"/>
          </p:cNvSpPr>
          <p:nvPr>
            <p:ph type="ftr" sz="quarter" idx="3"/>
          </p:nvPr>
        </p:nvSpPr>
        <p:spPr/>
        <p:txBody>
          <a:bodyPr/>
          <a:lstStyle/>
          <a:p>
            <a:r>
              <a:rPr lang="en-US"/>
              <a:t>© 2020 Booz Allen Hamilton Inc. All rights Reserved. Internal</a:t>
            </a:r>
          </a:p>
        </p:txBody>
      </p:sp>
      <p:pic>
        <p:nvPicPr>
          <p:cNvPr id="7" name="Picture 4" descr="Graphical user interface, application&#10;&#10;Description automatically generated">
            <a:extLst>
              <a:ext uri="{FF2B5EF4-FFF2-40B4-BE49-F238E27FC236}">
                <a16:creationId xmlns:a16="http://schemas.microsoft.com/office/drawing/2014/main" id="{3095FDDE-747D-4034-8E6A-E5C5971C1355}"/>
              </a:ext>
            </a:extLst>
          </p:cNvPr>
          <p:cNvPicPr>
            <a:picLocks noChangeAspect="1"/>
          </p:cNvPicPr>
          <p:nvPr/>
        </p:nvPicPr>
        <p:blipFill>
          <a:blip r:embed="rId3"/>
          <a:stretch>
            <a:fillRect/>
          </a:stretch>
        </p:blipFill>
        <p:spPr>
          <a:xfrm>
            <a:off x="4049005" y="1379909"/>
            <a:ext cx="4544081" cy="4903859"/>
          </a:xfrm>
          <a:prstGeom prst="rect">
            <a:avLst/>
          </a:prstGeom>
        </p:spPr>
      </p:pic>
    </p:spTree>
    <p:extLst>
      <p:ext uri="{BB962C8B-B14F-4D97-AF65-F5344CB8AC3E}">
        <p14:creationId xmlns:p14="http://schemas.microsoft.com/office/powerpoint/2010/main" val="153751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2608" y="173773"/>
            <a:ext cx="7852741" cy="981308"/>
          </a:xfrm>
        </p:spPr>
        <p:txBody>
          <a:bodyPr anchor="b">
            <a:normAutofit/>
          </a:bodyPr>
          <a:lstStyle/>
          <a:p>
            <a:r>
              <a:rPr lang="en-US">
                <a:latin typeface="Oswald"/>
              </a:rPr>
              <a:t>CI/CD Pipeline design</a:t>
            </a:r>
            <a:endParaRPr lang="en-US"/>
          </a:p>
        </p:txBody>
      </p:sp>
      <p:sp>
        <p:nvSpPr>
          <p:cNvPr id="7" name="Slide Number Placeholder 6"/>
          <p:cNvSpPr>
            <a:spLocks noGrp="1"/>
          </p:cNvSpPr>
          <p:nvPr>
            <p:ph type="sldNum" sz="quarter" idx="10"/>
          </p:nvPr>
        </p:nvSpPr>
        <p:spPr>
          <a:xfrm>
            <a:off x="8058149" y="6400800"/>
            <a:ext cx="457200" cy="457200"/>
          </a:xfrm>
        </p:spPr>
        <p:txBody>
          <a:bodyPr anchor="ctr">
            <a:normAutofit/>
          </a:bodyPr>
          <a:lstStyle/>
          <a:p>
            <a:pPr>
              <a:spcAft>
                <a:spcPts val="600"/>
              </a:spcAft>
            </a:pPr>
            <a:fld id="{EACE6E22-E655-5947-A8B4-6F095FBA2C12}" type="slidenum">
              <a:rPr lang="en-US" smtClean="0"/>
              <a:pPr>
                <a:spcAft>
                  <a:spcPts val="600"/>
                </a:spcAft>
              </a:pPr>
              <a:t>4</a:t>
            </a:fld>
            <a:endParaRPr lang="en-US"/>
          </a:p>
        </p:txBody>
      </p:sp>
      <p:sp>
        <p:nvSpPr>
          <p:cNvPr id="2" name="Footer Placeholder 1"/>
          <p:cNvSpPr>
            <a:spLocks noGrp="1"/>
          </p:cNvSpPr>
          <p:nvPr>
            <p:ph type="ftr" sz="quarter" idx="11"/>
          </p:nvPr>
        </p:nvSpPr>
        <p:spPr>
          <a:xfrm>
            <a:off x="662606" y="6400450"/>
            <a:ext cx="3565148" cy="457549"/>
          </a:xfrm>
        </p:spPr>
        <p:txBody>
          <a:bodyPr anchor="ctr">
            <a:normAutofit/>
          </a:bodyPr>
          <a:lstStyle/>
          <a:p>
            <a:pPr>
              <a:spcAft>
                <a:spcPts val="600"/>
              </a:spcAft>
            </a:pPr>
            <a:r>
              <a:rPr lang="en-US"/>
              <a:t>© 2020 Booz Allen Hamilton Inc. All rights Reserved. Internal</a:t>
            </a:r>
          </a:p>
        </p:txBody>
      </p:sp>
      <p:pic>
        <p:nvPicPr>
          <p:cNvPr id="6" name="Picture 7" descr="Graphical user interface&#10;&#10;Description automatically generated">
            <a:extLst>
              <a:ext uri="{FF2B5EF4-FFF2-40B4-BE49-F238E27FC236}">
                <a16:creationId xmlns:a16="http://schemas.microsoft.com/office/drawing/2014/main" id="{5AEBAD9F-5285-4210-9AB6-7D496CB0EE6D}"/>
              </a:ext>
            </a:extLst>
          </p:cNvPr>
          <p:cNvPicPr>
            <a:picLocks noGrp="1" noChangeAspect="1"/>
          </p:cNvPicPr>
          <p:nvPr>
            <p:ph sz="quarter" idx="13"/>
          </p:nvPr>
        </p:nvPicPr>
        <p:blipFill>
          <a:blip r:embed="rId3"/>
          <a:stretch>
            <a:fillRect/>
          </a:stretch>
        </p:blipFill>
        <p:spPr>
          <a:xfrm>
            <a:off x="4408407" y="1782144"/>
            <a:ext cx="4364658" cy="4577770"/>
          </a:xfrm>
        </p:spPr>
      </p:pic>
      <p:sp>
        <p:nvSpPr>
          <p:cNvPr id="3" name="Content Placeholder 5">
            <a:extLst>
              <a:ext uri="{FF2B5EF4-FFF2-40B4-BE49-F238E27FC236}">
                <a16:creationId xmlns:a16="http://schemas.microsoft.com/office/drawing/2014/main" id="{17301939-D8BD-40B4-BEEF-C943B15D01A5}"/>
              </a:ext>
            </a:extLst>
          </p:cNvPr>
          <p:cNvSpPr txBox="1">
            <a:spLocks/>
          </p:cNvSpPr>
          <p:nvPr/>
        </p:nvSpPr>
        <p:spPr>
          <a:xfrm>
            <a:off x="662926" y="1477601"/>
            <a:ext cx="3407346" cy="4626943"/>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CI/CD Pipeline begins with a GitHub Check-in</a:t>
            </a:r>
          </a:p>
          <a:p>
            <a:r>
              <a:rPr lang="en-US">
                <a:cs typeface="Calibri"/>
              </a:rPr>
              <a:t>AWS </a:t>
            </a:r>
            <a:r>
              <a:rPr lang="en-US" err="1">
                <a:cs typeface="Calibri"/>
              </a:rPr>
              <a:t>CodePipeline</a:t>
            </a:r>
            <a:r>
              <a:rPr lang="en-US">
                <a:cs typeface="Calibri"/>
              </a:rPr>
              <a:t> is watching GitHub by a </a:t>
            </a:r>
            <a:r>
              <a:rPr lang="en-US" err="1">
                <a:cs typeface="Calibri"/>
              </a:rPr>
              <a:t>WebHook</a:t>
            </a:r>
            <a:endParaRPr lang="en-US">
              <a:cs typeface="Calibri"/>
            </a:endParaRPr>
          </a:p>
          <a:p>
            <a:r>
              <a:rPr lang="en-US" err="1">
                <a:cs typeface="Calibri"/>
              </a:rPr>
              <a:t>CodePipeline</a:t>
            </a:r>
            <a:r>
              <a:rPr lang="en-US">
                <a:cs typeface="Calibri"/>
              </a:rPr>
              <a:t> performs the following: </a:t>
            </a:r>
          </a:p>
          <a:p>
            <a:pPr marL="614045" lvl="1" indent="-342900">
              <a:buAutoNum type="arabicPeriod"/>
            </a:pPr>
            <a:r>
              <a:rPr lang="en-US" i="1">
                <a:latin typeface="Calibri"/>
                <a:cs typeface="Calibri"/>
              </a:rPr>
              <a:t>Source </a:t>
            </a:r>
            <a:r>
              <a:rPr lang="en-US">
                <a:latin typeface="Calibri" panose="020F0502020204030204"/>
                <a:cs typeface="Calibri"/>
              </a:rPr>
              <a:t>step to pull latest updates from repo and store in S3 bucket</a:t>
            </a:r>
            <a:endParaRPr lang="en-US">
              <a:cs typeface="Calibri"/>
            </a:endParaRPr>
          </a:p>
          <a:p>
            <a:pPr marL="614045" lvl="1" indent="-342900">
              <a:buAutoNum type="arabicPeriod"/>
            </a:pPr>
            <a:r>
              <a:rPr lang="en-US" i="1" err="1">
                <a:latin typeface="Calibri"/>
                <a:cs typeface="Calibri"/>
              </a:rPr>
              <a:t>Builld</a:t>
            </a:r>
            <a:r>
              <a:rPr lang="en-US">
                <a:latin typeface="Calibri"/>
                <a:cs typeface="Calibri"/>
              </a:rPr>
              <a:t> step using </a:t>
            </a:r>
            <a:r>
              <a:rPr lang="en-US" err="1">
                <a:latin typeface="Calibri"/>
                <a:cs typeface="Calibri"/>
              </a:rPr>
              <a:t>CodeBuild</a:t>
            </a:r>
            <a:r>
              <a:rPr lang="en-US">
                <a:latin typeface="Calibri"/>
                <a:cs typeface="Calibri"/>
              </a:rPr>
              <a:t> to kick off build of Twitter scraper Docker image and push that image to ECR</a:t>
            </a:r>
            <a:endParaRPr lang="en-US">
              <a:cs typeface="Calibri"/>
            </a:endParaRPr>
          </a:p>
          <a:p>
            <a:pPr marL="614045" lvl="1" indent="-342900">
              <a:buAutoNum type="arabicPeriod"/>
            </a:pPr>
            <a:r>
              <a:rPr lang="en-US" i="1">
                <a:latin typeface="Calibri"/>
                <a:cs typeface="Calibri"/>
              </a:rPr>
              <a:t>Deploy</a:t>
            </a:r>
            <a:r>
              <a:rPr lang="en-US">
                <a:latin typeface="Calibri"/>
                <a:cs typeface="Calibri"/>
              </a:rPr>
              <a:t> step uses CloudFormation to push latest deployment updates to a Nested Stack architecture</a:t>
            </a:r>
            <a:endParaRPr lang="en-US">
              <a:cs typeface="Calibri"/>
            </a:endParaRPr>
          </a:p>
          <a:p>
            <a:pPr marL="614045" lvl="1" indent="-342900">
              <a:buAutoNum type="arabicPeriod"/>
            </a:pPr>
            <a:r>
              <a:rPr lang="en-US">
                <a:latin typeface="Calibri"/>
                <a:cs typeface="Calibri"/>
              </a:rPr>
              <a:t>A final </a:t>
            </a:r>
            <a:r>
              <a:rPr lang="en-US" i="1">
                <a:latin typeface="Calibri"/>
                <a:cs typeface="Calibri"/>
              </a:rPr>
              <a:t>Deploy </a:t>
            </a:r>
            <a:r>
              <a:rPr lang="en-US">
                <a:latin typeface="Calibri"/>
                <a:cs typeface="Calibri"/>
              </a:rPr>
              <a:t>step to push latest web application code to Elastic Beanstalk</a:t>
            </a:r>
          </a:p>
        </p:txBody>
      </p:sp>
      <p:pic>
        <p:nvPicPr>
          <p:cNvPr id="5" name="Picture 4">
            <a:extLst>
              <a:ext uri="{FF2B5EF4-FFF2-40B4-BE49-F238E27FC236}">
                <a16:creationId xmlns:a16="http://schemas.microsoft.com/office/drawing/2014/main" id="{5928136C-26A2-4D2D-9DFD-F995A3421699}"/>
              </a:ext>
            </a:extLst>
          </p:cNvPr>
          <p:cNvPicPr>
            <a:picLocks noChangeAspect="1"/>
          </p:cNvPicPr>
          <p:nvPr/>
        </p:nvPicPr>
        <p:blipFill>
          <a:blip r:embed="rId4"/>
          <a:stretch>
            <a:fillRect/>
          </a:stretch>
        </p:blipFill>
        <p:spPr>
          <a:xfrm>
            <a:off x="6502399" y="957454"/>
            <a:ext cx="968871" cy="1040294"/>
          </a:xfrm>
          <a:prstGeom prst="rect">
            <a:avLst/>
          </a:prstGeom>
        </p:spPr>
      </p:pic>
    </p:spTree>
    <p:extLst>
      <p:ext uri="{BB962C8B-B14F-4D97-AF65-F5344CB8AC3E}">
        <p14:creationId xmlns:p14="http://schemas.microsoft.com/office/powerpoint/2010/main" val="103745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2608" y="173773"/>
            <a:ext cx="7852741" cy="981308"/>
          </a:xfrm>
        </p:spPr>
        <p:txBody>
          <a:bodyPr anchor="b">
            <a:normAutofit/>
          </a:bodyPr>
          <a:lstStyle/>
          <a:p>
            <a:r>
              <a:rPr lang="en-US">
                <a:latin typeface="Oswald"/>
              </a:rPr>
              <a:t>Twitter Application Workflow</a:t>
            </a:r>
            <a:endParaRPr lang="en-US"/>
          </a:p>
        </p:txBody>
      </p:sp>
      <p:sp>
        <p:nvSpPr>
          <p:cNvPr id="7" name="Slide Number Placeholder 6"/>
          <p:cNvSpPr>
            <a:spLocks noGrp="1"/>
          </p:cNvSpPr>
          <p:nvPr>
            <p:ph type="sldNum" sz="quarter" idx="10"/>
          </p:nvPr>
        </p:nvSpPr>
        <p:spPr>
          <a:xfrm>
            <a:off x="8058149" y="6400800"/>
            <a:ext cx="457200" cy="457200"/>
          </a:xfrm>
        </p:spPr>
        <p:txBody>
          <a:bodyPr anchor="ctr">
            <a:normAutofit/>
          </a:bodyPr>
          <a:lstStyle/>
          <a:p>
            <a:pPr>
              <a:spcAft>
                <a:spcPts val="600"/>
              </a:spcAft>
            </a:pPr>
            <a:fld id="{EACE6E22-E655-5947-A8B4-6F095FBA2C12}" type="slidenum">
              <a:rPr lang="en-US" smtClean="0"/>
              <a:pPr>
                <a:spcAft>
                  <a:spcPts val="600"/>
                </a:spcAft>
              </a:pPr>
              <a:t>5</a:t>
            </a:fld>
            <a:endParaRPr lang="en-US"/>
          </a:p>
        </p:txBody>
      </p:sp>
      <p:sp>
        <p:nvSpPr>
          <p:cNvPr id="2" name="Footer Placeholder 1"/>
          <p:cNvSpPr>
            <a:spLocks noGrp="1"/>
          </p:cNvSpPr>
          <p:nvPr>
            <p:ph type="ftr" sz="quarter" idx="11"/>
          </p:nvPr>
        </p:nvSpPr>
        <p:spPr>
          <a:xfrm>
            <a:off x="662606" y="6400450"/>
            <a:ext cx="3565148" cy="457549"/>
          </a:xfrm>
        </p:spPr>
        <p:txBody>
          <a:bodyPr anchor="ctr">
            <a:normAutofit/>
          </a:bodyPr>
          <a:lstStyle/>
          <a:p>
            <a:pPr>
              <a:spcAft>
                <a:spcPts val="600"/>
              </a:spcAft>
            </a:pPr>
            <a:r>
              <a:rPr lang="en-US"/>
              <a:t>© 2020 Booz Allen Hamilton Inc. All rights Reserved. Internal</a:t>
            </a:r>
          </a:p>
        </p:txBody>
      </p:sp>
      <p:sp>
        <p:nvSpPr>
          <p:cNvPr id="3" name="Content Placeholder 5">
            <a:extLst>
              <a:ext uri="{FF2B5EF4-FFF2-40B4-BE49-F238E27FC236}">
                <a16:creationId xmlns:a16="http://schemas.microsoft.com/office/drawing/2014/main" id="{17301939-D8BD-40B4-BEEF-C943B15D01A5}"/>
              </a:ext>
            </a:extLst>
          </p:cNvPr>
          <p:cNvSpPr txBox="1">
            <a:spLocks/>
          </p:cNvSpPr>
          <p:nvPr/>
        </p:nvSpPr>
        <p:spPr>
          <a:xfrm>
            <a:off x="662043" y="1712123"/>
            <a:ext cx="3407346" cy="4626943"/>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a:cs typeface="Calibri"/>
              </a:rPr>
              <a:t>ECS container runs a twitter scraper configured with a list of desired topics/terms</a:t>
            </a:r>
            <a:endParaRPr lang="en-US"/>
          </a:p>
          <a:p>
            <a:pPr marL="342900" indent="-342900">
              <a:buAutoNum type="arabicPeriod"/>
            </a:pPr>
            <a:r>
              <a:rPr lang="en-US">
                <a:cs typeface="Calibri"/>
              </a:rPr>
              <a:t>ECS container streams unprocessed tweets into </a:t>
            </a:r>
            <a:r>
              <a:rPr lang="en-US" i="1" err="1">
                <a:cs typeface="Calibri"/>
              </a:rPr>
              <a:t>raw_tweets</a:t>
            </a:r>
            <a:r>
              <a:rPr lang="en-US" i="1">
                <a:cs typeface="Calibri"/>
              </a:rPr>
              <a:t> </a:t>
            </a:r>
            <a:r>
              <a:rPr lang="en-US">
                <a:cs typeface="Calibri"/>
              </a:rPr>
              <a:t>DynamoDB Table</a:t>
            </a:r>
          </a:p>
          <a:p>
            <a:pPr marL="342900" indent="-342900">
              <a:buAutoNum type="arabicPeriod"/>
            </a:pPr>
            <a:r>
              <a:rPr lang="en-US">
                <a:cs typeface="Calibri"/>
              </a:rPr>
              <a:t>A Lambda function is triggered as data enters the </a:t>
            </a:r>
            <a:r>
              <a:rPr lang="en-US" i="1" err="1">
                <a:cs typeface="Calibri"/>
              </a:rPr>
              <a:t>raw_tweets</a:t>
            </a:r>
            <a:r>
              <a:rPr lang="en-US">
                <a:cs typeface="Calibri"/>
              </a:rPr>
              <a:t> table to perform sentiment analysis </a:t>
            </a:r>
          </a:p>
          <a:p>
            <a:pPr marL="342900" indent="-342900">
              <a:buAutoNum type="arabicPeriod"/>
            </a:pPr>
            <a:r>
              <a:rPr lang="en-US">
                <a:cs typeface="Calibri"/>
              </a:rPr>
              <a:t>Lambda results are stored in </a:t>
            </a:r>
            <a:r>
              <a:rPr lang="en-US" i="1" err="1">
                <a:cs typeface="Calibri"/>
              </a:rPr>
              <a:t>tweet_metrics</a:t>
            </a:r>
            <a:r>
              <a:rPr lang="en-US">
                <a:cs typeface="Calibri"/>
              </a:rPr>
              <a:t> DynamoDB Table</a:t>
            </a:r>
          </a:p>
          <a:p>
            <a:pPr marL="342900" indent="-342900">
              <a:buAutoNum type="arabicPeriod"/>
            </a:pPr>
            <a:r>
              <a:rPr lang="en-US">
                <a:latin typeface="Calibri" panose="020F0502020204030204"/>
                <a:cs typeface="Calibri"/>
              </a:rPr>
              <a:t>Web application in Elastic Beanstalk pulls data from </a:t>
            </a:r>
            <a:r>
              <a:rPr lang="en-US" i="1" err="1">
                <a:latin typeface="Calibri" panose="020F0502020204030204"/>
                <a:cs typeface="Calibri"/>
              </a:rPr>
              <a:t>tweet_metrics</a:t>
            </a:r>
            <a:r>
              <a:rPr lang="en-US">
                <a:latin typeface="Calibri" panose="020F0502020204030204"/>
                <a:cs typeface="Calibri"/>
              </a:rPr>
              <a:t> table to display to users</a:t>
            </a:r>
            <a:endParaRPr lang="en-US">
              <a:cs typeface="Calibri"/>
            </a:endParaRPr>
          </a:p>
        </p:txBody>
      </p:sp>
      <p:pic>
        <p:nvPicPr>
          <p:cNvPr id="5" name="Picture 7" descr="Diagram&#10;&#10;Description automatically generated">
            <a:extLst>
              <a:ext uri="{FF2B5EF4-FFF2-40B4-BE49-F238E27FC236}">
                <a16:creationId xmlns:a16="http://schemas.microsoft.com/office/drawing/2014/main" id="{A14BE6A1-7995-45B5-A188-C94AAC2FCCDC}"/>
              </a:ext>
            </a:extLst>
          </p:cNvPr>
          <p:cNvPicPr>
            <a:picLocks noChangeAspect="1"/>
          </p:cNvPicPr>
          <p:nvPr/>
        </p:nvPicPr>
        <p:blipFill>
          <a:blip r:embed="rId3"/>
          <a:stretch>
            <a:fillRect/>
          </a:stretch>
        </p:blipFill>
        <p:spPr>
          <a:xfrm>
            <a:off x="4337101" y="1347754"/>
            <a:ext cx="4495503" cy="4815147"/>
          </a:xfrm>
          <a:prstGeom prst="rect">
            <a:avLst/>
          </a:prstGeom>
        </p:spPr>
      </p:pic>
    </p:spTree>
    <p:extLst>
      <p:ext uri="{BB962C8B-B14F-4D97-AF65-F5344CB8AC3E}">
        <p14:creationId xmlns:p14="http://schemas.microsoft.com/office/powerpoint/2010/main" val="208412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7623-617B-4BA2-A496-5EBFB6F17330}"/>
              </a:ext>
            </a:extLst>
          </p:cNvPr>
          <p:cNvSpPr>
            <a:spLocks noGrp="1"/>
          </p:cNvSpPr>
          <p:nvPr>
            <p:ph type="title"/>
          </p:nvPr>
        </p:nvSpPr>
        <p:spPr/>
        <p:txBody>
          <a:bodyPr/>
          <a:lstStyle/>
          <a:p>
            <a:r>
              <a:rPr lang="en-US">
                <a:latin typeface="Oswald"/>
              </a:rPr>
              <a:t>Challenges / Lessons learned / successes and failures</a:t>
            </a:r>
            <a:endParaRPr lang="en-US"/>
          </a:p>
        </p:txBody>
      </p:sp>
      <p:sp>
        <p:nvSpPr>
          <p:cNvPr id="3" name="Slide Number Placeholder 2">
            <a:extLst>
              <a:ext uri="{FF2B5EF4-FFF2-40B4-BE49-F238E27FC236}">
                <a16:creationId xmlns:a16="http://schemas.microsoft.com/office/drawing/2014/main" id="{338B6618-FD2A-4377-8305-554925B7DB5C}"/>
              </a:ext>
            </a:extLst>
          </p:cNvPr>
          <p:cNvSpPr>
            <a:spLocks noGrp="1"/>
          </p:cNvSpPr>
          <p:nvPr>
            <p:ph type="sldNum" sz="quarter" idx="10"/>
          </p:nvPr>
        </p:nvSpPr>
        <p:spPr/>
        <p:txBody>
          <a:bodyPr/>
          <a:lstStyle/>
          <a:p>
            <a:fld id="{EACE6E22-E655-5947-A8B4-6F095FBA2C12}" type="slidenum">
              <a:rPr lang="en-US" smtClean="0"/>
              <a:pPr/>
              <a:t>6</a:t>
            </a:fld>
            <a:endParaRPr lang="en-US"/>
          </a:p>
        </p:txBody>
      </p:sp>
      <p:sp>
        <p:nvSpPr>
          <p:cNvPr id="4" name="Footer Placeholder 3">
            <a:extLst>
              <a:ext uri="{FF2B5EF4-FFF2-40B4-BE49-F238E27FC236}">
                <a16:creationId xmlns:a16="http://schemas.microsoft.com/office/drawing/2014/main" id="{D9D0B630-B2AA-4A3B-884F-A9265DEE0463}"/>
              </a:ext>
            </a:extLst>
          </p:cNvPr>
          <p:cNvSpPr>
            <a:spLocks noGrp="1"/>
          </p:cNvSpPr>
          <p:nvPr>
            <p:ph type="ftr" sz="quarter" idx="11"/>
          </p:nvPr>
        </p:nvSpPr>
        <p:spPr/>
        <p:txBody>
          <a:bodyPr/>
          <a:lstStyle/>
          <a:p>
            <a:r>
              <a:rPr lang="en-US"/>
              <a:t>© 2020 Booz Allen Hamilton Inc. All rights Reserved. Internal</a:t>
            </a:r>
          </a:p>
        </p:txBody>
      </p:sp>
      <p:sp>
        <p:nvSpPr>
          <p:cNvPr id="5" name="Content Placeholder 4">
            <a:extLst>
              <a:ext uri="{FF2B5EF4-FFF2-40B4-BE49-F238E27FC236}">
                <a16:creationId xmlns:a16="http://schemas.microsoft.com/office/drawing/2014/main" id="{D7CB85C6-A4E8-496F-BD58-B37B0E92DBCA}"/>
              </a:ext>
            </a:extLst>
          </p:cNvPr>
          <p:cNvSpPr>
            <a:spLocks noGrp="1"/>
          </p:cNvSpPr>
          <p:nvPr>
            <p:ph idx="1"/>
          </p:nvPr>
        </p:nvSpPr>
        <p:spPr/>
        <p:txBody>
          <a:bodyPr vert="horz" lIns="0" tIns="0" rIns="0" bIns="0" rtlCol="0" anchor="t">
            <a:noAutofit/>
          </a:bodyPr>
          <a:lstStyle/>
          <a:p>
            <a:r>
              <a:rPr lang="en-US" b="1">
                <a:cs typeface="Calibri"/>
              </a:rPr>
              <a:t>Challenges</a:t>
            </a:r>
          </a:p>
          <a:p>
            <a:pPr marL="515620" lvl="1"/>
            <a:r>
              <a:rPr lang="en-US">
                <a:latin typeface="Calibri"/>
                <a:cs typeface="Calibri"/>
              </a:rPr>
              <a:t>Designing the CF stack / Working with Nested CloudFormation Templates</a:t>
            </a:r>
          </a:p>
          <a:p>
            <a:pPr marL="515620" lvl="1"/>
            <a:r>
              <a:rPr lang="en-US">
                <a:latin typeface="Calibri"/>
                <a:cs typeface="Calibri"/>
              </a:rPr>
              <a:t>Evaluating and selecting software platforms</a:t>
            </a:r>
          </a:p>
          <a:p>
            <a:pPr marL="515620" lvl="1"/>
            <a:r>
              <a:rPr lang="en-US">
                <a:latin typeface="Calibri"/>
                <a:ea typeface="+mn-lt"/>
                <a:cs typeface="+mn-lt"/>
              </a:rPr>
              <a:t>Trying to consider how to automate secrets management</a:t>
            </a:r>
            <a:endParaRPr lang="en-US">
              <a:cs typeface="Calibri"/>
            </a:endParaRPr>
          </a:p>
          <a:p>
            <a:pPr marL="515620" lvl="1"/>
            <a:r>
              <a:rPr lang="en-US">
                <a:latin typeface="Calibri"/>
                <a:cs typeface="Calibri"/>
              </a:rPr>
              <a:t>Deploying applications on Elastic Beanstalk</a:t>
            </a:r>
          </a:p>
          <a:p>
            <a:pPr marL="515620" lvl="1"/>
            <a:r>
              <a:rPr lang="en-US">
                <a:latin typeface="Calibri"/>
                <a:cs typeface="Calibri"/>
              </a:rPr>
              <a:t>Threading the needle by rate limiting the Twitter stream to show meaningful data without blowing up our AWS bill</a:t>
            </a:r>
            <a:endParaRPr lang="en-US">
              <a:cs typeface="Calibri"/>
            </a:endParaRPr>
          </a:p>
          <a:p>
            <a:pPr marL="271145" lvl="1" indent="0">
              <a:buNone/>
            </a:pPr>
            <a:endParaRPr lang="en-US" b="1">
              <a:cs typeface="Calibri"/>
            </a:endParaRPr>
          </a:p>
          <a:p>
            <a:r>
              <a:rPr lang="en-US" b="1">
                <a:cs typeface="Calibri"/>
              </a:rPr>
              <a:t>Lessons Learned / Successes and Failures</a:t>
            </a:r>
          </a:p>
          <a:p>
            <a:pPr marL="515620" lvl="1"/>
            <a:r>
              <a:rPr lang="en-US">
                <a:latin typeface="Calibri"/>
                <a:cs typeface="Calibri"/>
              </a:rPr>
              <a:t>Automated the deployment of most of our tech stack using CloudFormation</a:t>
            </a:r>
          </a:p>
          <a:p>
            <a:pPr marL="515620" lvl="1"/>
            <a:r>
              <a:rPr lang="en-US">
                <a:latin typeface="Calibri"/>
                <a:cs typeface="Calibri"/>
              </a:rPr>
              <a:t>Security: Kicked out of AWS for a day</a:t>
            </a:r>
          </a:p>
          <a:p>
            <a:pPr marL="515620" lvl="1"/>
            <a:r>
              <a:rPr lang="en-US">
                <a:latin typeface="Calibri"/>
                <a:cs typeface="Calibri"/>
              </a:rPr>
              <a:t>Unable to deploy with success to Ohio, but other regions worked as expected</a:t>
            </a:r>
          </a:p>
          <a:p>
            <a:pPr marL="515620" lvl="1"/>
            <a:r>
              <a:rPr lang="en-US">
                <a:latin typeface="Calibri"/>
                <a:cs typeface="Calibri"/>
              </a:rPr>
              <a:t>Failed CloudFormation Automations:</a:t>
            </a:r>
          </a:p>
          <a:p>
            <a:pPr lvl="2"/>
            <a:r>
              <a:rPr lang="en-US">
                <a:latin typeface="Calibri"/>
                <a:cs typeface="Calibri"/>
              </a:rPr>
              <a:t>AWS Secrets Manager</a:t>
            </a:r>
          </a:p>
          <a:p>
            <a:pPr lvl="2"/>
            <a:r>
              <a:rPr lang="en-US">
                <a:latin typeface="Calibri"/>
                <a:cs typeface="Calibri"/>
              </a:rPr>
              <a:t>Elastic Beanstalk</a:t>
            </a:r>
          </a:p>
        </p:txBody>
      </p:sp>
    </p:spTree>
    <p:extLst>
      <p:ext uri="{BB962C8B-B14F-4D97-AF65-F5344CB8AC3E}">
        <p14:creationId xmlns:p14="http://schemas.microsoft.com/office/powerpoint/2010/main" val="75726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F014-7F74-4EE4-9739-2707E07BE2AA}"/>
              </a:ext>
            </a:extLst>
          </p:cNvPr>
          <p:cNvSpPr>
            <a:spLocks noGrp="1"/>
          </p:cNvSpPr>
          <p:nvPr>
            <p:ph type="title"/>
          </p:nvPr>
        </p:nvSpPr>
        <p:spPr/>
        <p:txBody>
          <a:bodyPr/>
          <a:lstStyle/>
          <a:p>
            <a:r>
              <a:rPr lang="en-US">
                <a:latin typeface="Oswald"/>
              </a:rPr>
              <a:t>Future Implementation ideas</a:t>
            </a:r>
            <a:endParaRPr lang="en-US"/>
          </a:p>
        </p:txBody>
      </p:sp>
      <p:sp>
        <p:nvSpPr>
          <p:cNvPr id="3" name="Slide Number Placeholder 2">
            <a:extLst>
              <a:ext uri="{FF2B5EF4-FFF2-40B4-BE49-F238E27FC236}">
                <a16:creationId xmlns:a16="http://schemas.microsoft.com/office/drawing/2014/main" id="{40296910-A7B7-4C77-B99A-7D8D9501D3EB}"/>
              </a:ext>
            </a:extLst>
          </p:cNvPr>
          <p:cNvSpPr>
            <a:spLocks noGrp="1"/>
          </p:cNvSpPr>
          <p:nvPr>
            <p:ph type="sldNum" sz="quarter" idx="10"/>
          </p:nvPr>
        </p:nvSpPr>
        <p:spPr/>
        <p:txBody>
          <a:bodyPr/>
          <a:lstStyle/>
          <a:p>
            <a:fld id="{EACE6E22-E655-5947-A8B4-6F095FBA2C12}" type="slidenum">
              <a:rPr lang="en-US" smtClean="0"/>
              <a:pPr/>
              <a:t>7</a:t>
            </a:fld>
            <a:endParaRPr lang="en-US"/>
          </a:p>
        </p:txBody>
      </p:sp>
      <p:sp>
        <p:nvSpPr>
          <p:cNvPr id="4" name="Footer Placeholder 3">
            <a:extLst>
              <a:ext uri="{FF2B5EF4-FFF2-40B4-BE49-F238E27FC236}">
                <a16:creationId xmlns:a16="http://schemas.microsoft.com/office/drawing/2014/main" id="{9B49F17C-3D4F-4D78-8E49-03AC0F94BB9B}"/>
              </a:ext>
            </a:extLst>
          </p:cNvPr>
          <p:cNvSpPr>
            <a:spLocks noGrp="1"/>
          </p:cNvSpPr>
          <p:nvPr>
            <p:ph type="ftr" sz="quarter" idx="11"/>
          </p:nvPr>
        </p:nvSpPr>
        <p:spPr/>
        <p:txBody>
          <a:bodyPr/>
          <a:lstStyle/>
          <a:p>
            <a:r>
              <a:rPr lang="en-US"/>
              <a:t>© 2020 Booz Allen Hamilton Inc. All rights Reserved. Internal</a:t>
            </a:r>
          </a:p>
        </p:txBody>
      </p:sp>
      <p:sp>
        <p:nvSpPr>
          <p:cNvPr id="5" name="Content Placeholder 4">
            <a:extLst>
              <a:ext uri="{FF2B5EF4-FFF2-40B4-BE49-F238E27FC236}">
                <a16:creationId xmlns:a16="http://schemas.microsoft.com/office/drawing/2014/main" id="{B2BD10CA-C4EE-4A21-AE45-88306E8432FE}"/>
              </a:ext>
            </a:extLst>
          </p:cNvPr>
          <p:cNvSpPr>
            <a:spLocks noGrp="1"/>
          </p:cNvSpPr>
          <p:nvPr>
            <p:ph idx="1"/>
          </p:nvPr>
        </p:nvSpPr>
        <p:spPr>
          <a:xfrm>
            <a:off x="663013" y="1464119"/>
            <a:ext cx="7852741" cy="4931163"/>
          </a:xfrm>
        </p:spPr>
        <p:txBody>
          <a:bodyPr vert="horz" lIns="0" tIns="0" rIns="0" bIns="0" rtlCol="0" anchor="t">
            <a:noAutofit/>
          </a:bodyPr>
          <a:lstStyle/>
          <a:p>
            <a:r>
              <a:rPr lang="en-US" sz="1800" b="1">
                <a:cs typeface="Calibri"/>
              </a:rPr>
              <a:t>Automation improvements</a:t>
            </a:r>
            <a:endParaRPr lang="en-US"/>
          </a:p>
          <a:p>
            <a:pPr marL="515620" lvl="1"/>
            <a:r>
              <a:rPr lang="en-US" sz="1800">
                <a:latin typeface="Calibri"/>
                <a:cs typeface="Calibri"/>
              </a:rPr>
              <a:t>Incorporate analytics lambda functions and lambda layers into additional CF stacks </a:t>
            </a:r>
            <a:endParaRPr lang="en-US" sz="1800">
              <a:cs typeface="Calibri"/>
            </a:endParaRPr>
          </a:p>
          <a:p>
            <a:pPr marL="515620" lvl="1"/>
            <a:r>
              <a:rPr lang="en-US" sz="1800">
                <a:latin typeface="Calibri"/>
                <a:cs typeface="Calibri"/>
              </a:rPr>
              <a:t>Add a Lambda function as a post-deploy step to signal ECS container restart instance or rollover to a new instance with updated ECR image</a:t>
            </a:r>
          </a:p>
          <a:p>
            <a:pPr marL="515620" lvl="1"/>
            <a:endParaRPr lang="en-US" sz="1800">
              <a:cs typeface="Calibri"/>
            </a:endParaRPr>
          </a:p>
          <a:p>
            <a:r>
              <a:rPr lang="en-US" sz="1800" b="1">
                <a:cs typeface="Calibri"/>
              </a:rPr>
              <a:t>Dashboard and application improvements</a:t>
            </a:r>
          </a:p>
          <a:p>
            <a:pPr marL="515620" lvl="1"/>
            <a:r>
              <a:rPr lang="en-US" sz="1800">
                <a:latin typeface="Calibri" panose="020F0502020204030204"/>
                <a:cs typeface="Calibri"/>
              </a:rPr>
              <a:t>Continue to refine capabilities/metrics based on a specific audience</a:t>
            </a:r>
          </a:p>
          <a:p>
            <a:pPr lvl="2"/>
            <a:r>
              <a:rPr lang="en-US" sz="1800" i="1">
                <a:latin typeface="Calibri" panose="020F0502020204030204"/>
                <a:cs typeface="Calibri"/>
              </a:rPr>
              <a:t>Data Analyst</a:t>
            </a:r>
            <a:r>
              <a:rPr lang="en-US" sz="1800">
                <a:latin typeface="Calibri" panose="020F0502020204030204"/>
                <a:cs typeface="Calibri"/>
              </a:rPr>
              <a:t>: allow user to enter their own keywords to watch</a:t>
            </a:r>
          </a:p>
          <a:p>
            <a:pPr lvl="2"/>
            <a:r>
              <a:rPr lang="en-US" sz="1800" i="1">
                <a:latin typeface="Calibri" panose="020F0502020204030204"/>
                <a:cs typeface="Calibri"/>
              </a:rPr>
              <a:t>Product Manager</a:t>
            </a:r>
            <a:r>
              <a:rPr lang="en-US" sz="1800">
                <a:latin typeface="Calibri"/>
                <a:cs typeface="Calibri"/>
              </a:rPr>
              <a:t>: metrics to track the success of a new product launch</a:t>
            </a:r>
          </a:p>
          <a:p>
            <a:pPr lvl="2"/>
            <a:r>
              <a:rPr lang="en-US" sz="1800">
                <a:latin typeface="Calibri"/>
                <a:cs typeface="Calibri"/>
              </a:rPr>
              <a:t>Utilize other analysis methods</a:t>
            </a:r>
          </a:p>
          <a:p>
            <a:pPr marL="515620" lvl="1"/>
            <a:r>
              <a:rPr lang="en-US" sz="1800">
                <a:latin typeface="Calibri"/>
                <a:cs typeface="Calibri"/>
              </a:rPr>
              <a:t>UI/UX enhancements</a:t>
            </a:r>
            <a:endParaRPr lang="en-US" sz="1800">
              <a:cs typeface="Calibri"/>
            </a:endParaRPr>
          </a:p>
          <a:p>
            <a:pPr marL="515620" lvl="1"/>
            <a:endParaRPr lang="en-US" sz="1800">
              <a:cs typeface="Calibri"/>
            </a:endParaRPr>
          </a:p>
          <a:p>
            <a:r>
              <a:rPr lang="en-US" sz="1800" b="1">
                <a:cs typeface="Calibri"/>
              </a:rPr>
              <a:t>Scalability and durability improvements</a:t>
            </a:r>
            <a:endParaRPr lang="en-US" sz="1800" b="1">
              <a:latin typeface="Calibri" charset="0"/>
              <a:cs typeface="Calibri"/>
            </a:endParaRPr>
          </a:p>
          <a:p>
            <a:pPr marL="515620" lvl="1"/>
            <a:r>
              <a:rPr lang="en-US" sz="1800">
                <a:latin typeface="Calibri"/>
                <a:cs typeface="Calibri"/>
              </a:rPr>
              <a:t>Consider Kinesis to allow for large volume, velocity, and variety of data sources</a:t>
            </a:r>
          </a:p>
          <a:p>
            <a:pPr marL="515620" lvl="1"/>
            <a:r>
              <a:rPr lang="en-US" sz="1800">
                <a:latin typeface="Calibri"/>
                <a:cs typeface="Calibri"/>
              </a:rPr>
              <a:t>Multi-AZ deployment  &amp; ALB</a:t>
            </a:r>
          </a:p>
          <a:p>
            <a:pPr marL="515620" lvl="1"/>
            <a:endParaRPr lang="en-US" sz="1800">
              <a:cs typeface="Calibri"/>
            </a:endParaRPr>
          </a:p>
          <a:p>
            <a:endParaRPr lang="en-US" sz="1800">
              <a:latin typeface="Calibri" charset="0"/>
              <a:cs typeface="Calibri"/>
            </a:endParaRPr>
          </a:p>
        </p:txBody>
      </p:sp>
    </p:spTree>
    <p:extLst>
      <p:ext uri="{BB962C8B-B14F-4D97-AF65-F5344CB8AC3E}">
        <p14:creationId xmlns:p14="http://schemas.microsoft.com/office/powerpoint/2010/main" val="374152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A23D74-37EA-4236-B339-CECE95C2C1E8}"/>
              </a:ext>
            </a:extLst>
          </p:cNvPr>
          <p:cNvSpPr>
            <a:spLocks noGrp="1"/>
          </p:cNvSpPr>
          <p:nvPr>
            <p:ph type="sldNum" sz="quarter" idx="10"/>
          </p:nvPr>
        </p:nvSpPr>
        <p:spPr/>
        <p:txBody>
          <a:bodyPr/>
          <a:lstStyle/>
          <a:p>
            <a:fld id="{EACE6E22-E655-5947-A8B4-6F095FBA2C12}" type="slidenum">
              <a:rPr lang="en-US" smtClean="0"/>
              <a:pPr/>
              <a:t>8</a:t>
            </a:fld>
            <a:endParaRPr lang="en-US"/>
          </a:p>
        </p:txBody>
      </p:sp>
      <p:sp>
        <p:nvSpPr>
          <p:cNvPr id="4" name="Footer Placeholder 3">
            <a:extLst>
              <a:ext uri="{FF2B5EF4-FFF2-40B4-BE49-F238E27FC236}">
                <a16:creationId xmlns:a16="http://schemas.microsoft.com/office/drawing/2014/main" id="{6A64D531-D6AC-4C93-B273-502539C3DC86}"/>
              </a:ext>
            </a:extLst>
          </p:cNvPr>
          <p:cNvSpPr>
            <a:spLocks noGrp="1"/>
          </p:cNvSpPr>
          <p:nvPr>
            <p:ph type="ftr" sz="quarter" idx="11"/>
          </p:nvPr>
        </p:nvSpPr>
        <p:spPr/>
        <p:txBody>
          <a:bodyPr/>
          <a:lstStyle/>
          <a:p>
            <a:r>
              <a:rPr lang="en-US"/>
              <a:t>© 2020 Booz Allen Hamilton Inc. All rights Reserved. Internal</a:t>
            </a:r>
          </a:p>
        </p:txBody>
      </p:sp>
      <p:sp>
        <p:nvSpPr>
          <p:cNvPr id="2" name="Title 1">
            <a:extLst>
              <a:ext uri="{FF2B5EF4-FFF2-40B4-BE49-F238E27FC236}">
                <a16:creationId xmlns:a16="http://schemas.microsoft.com/office/drawing/2014/main" id="{F3538680-19AA-4DB2-A019-CF9CB8380C05}"/>
              </a:ext>
            </a:extLst>
          </p:cNvPr>
          <p:cNvSpPr>
            <a:spLocks noGrp="1"/>
          </p:cNvSpPr>
          <p:nvPr>
            <p:ph type="title"/>
          </p:nvPr>
        </p:nvSpPr>
        <p:spPr/>
        <p:txBody>
          <a:bodyPr/>
          <a:lstStyle/>
          <a:p>
            <a:r>
              <a:rPr lang="en-US" dirty="0">
                <a:latin typeface="Oswald"/>
              </a:rPr>
              <a:t>Demonstration</a:t>
            </a:r>
            <a:endParaRPr lang="en-US" dirty="0"/>
          </a:p>
        </p:txBody>
      </p:sp>
    </p:spTree>
    <p:extLst>
      <p:ext uri="{BB962C8B-B14F-4D97-AF65-F5344CB8AC3E}">
        <p14:creationId xmlns:p14="http://schemas.microsoft.com/office/powerpoint/2010/main" val="2359755671"/>
      </p:ext>
    </p:extLst>
  </p:cSld>
  <p:clrMapOvr>
    <a:masterClrMapping/>
  </p:clrMapOvr>
</p:sld>
</file>

<file path=ppt/theme/theme1.xml><?xml version="1.0" encoding="utf-8"?>
<a:theme xmlns:a="http://schemas.openxmlformats.org/drawingml/2006/main" name="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 id="{84619D87-7E41-9940-97AF-EB391BADA21D}" vid="{AA4CA8CF-CC4C-D342-B170-13026C163DF5}"/>
    </a:ext>
  </a:extLst>
</a:theme>
</file>

<file path=ppt/theme/theme2.xml><?xml version="1.0" encoding="utf-8"?>
<a:theme xmlns:a="http://schemas.openxmlformats.org/drawingml/2006/main" name="SF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 id="{84619D87-7E41-9940-97AF-EB391BADA21D}" vid="{FD3F759C-69F2-A24E-83A5-9A515421169E}"/>
    </a:ext>
  </a:extLst>
</a:theme>
</file>

<file path=ppt/theme/theme3.xml><?xml version="1.0" encoding="utf-8"?>
<a:theme xmlns:a="http://schemas.openxmlformats.org/drawingml/2006/main" name="LI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 id="{84619D87-7E41-9940-97AF-EB391BADA21D}" vid="{CA886A19-064B-4C46-9A4B-777E6D278483}"/>
    </a:ext>
  </a:extLst>
</a:theme>
</file>

<file path=ppt/theme/theme4.xml><?xml version="1.0" encoding="utf-8"?>
<a:theme xmlns:a="http://schemas.openxmlformats.org/drawingml/2006/main" name="FC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 id="{84619D87-7E41-9940-97AF-EB391BADA21D}" vid="{35980A49-DDD2-E248-BA80-235C22FB697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92A542D065EA45AFB3CCA2C247543C" ma:contentTypeVersion="7" ma:contentTypeDescription="Create a new document." ma:contentTypeScope="" ma:versionID="6f071503e63d680cb0f35ece76b8c183">
  <xsd:schema xmlns:xsd="http://www.w3.org/2001/XMLSchema" xmlns:xs="http://www.w3.org/2001/XMLSchema" xmlns:p="http://schemas.microsoft.com/office/2006/metadata/properties" xmlns:ns2="6b1954ed-a2f5-459d-9489-39f13fdb5c0e" targetNamespace="http://schemas.microsoft.com/office/2006/metadata/properties" ma:root="true" ma:fieldsID="cf66a4ff286fd421d72f0fc57fb20518" ns2:_="">
    <xsd:import namespace="6b1954ed-a2f5-459d-9489-39f13fdb5c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1954ed-a2f5-459d-9489-39f13fdb5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D2D6C1-81EE-45A0-A0CF-699577B7D70B}">
  <ds:schemaRefs>
    <ds:schemaRef ds:uri="http://schemas.microsoft.com/sharepoint/v3/contenttype/forms"/>
  </ds:schemaRefs>
</ds:datastoreItem>
</file>

<file path=customXml/itemProps2.xml><?xml version="1.0" encoding="utf-8"?>
<ds:datastoreItem xmlns:ds="http://schemas.openxmlformats.org/officeDocument/2006/customXml" ds:itemID="{2D95FF26-CC62-4694-A813-0B140A321172}">
  <ds:schemaRefs>
    <ds:schemaRef ds:uri="http://purl.org/dc/terms/"/>
    <ds:schemaRef ds:uri="6b1954ed-a2f5-459d-9489-39f13fdb5c0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1173244-54FF-48E1-8472-83671488FCEB}">
  <ds:schemaRefs>
    <ds:schemaRef ds:uri="6b1954ed-a2f5-459d-9489-39f13fdb5c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58</TotalTime>
  <Words>1597</Words>
  <Application>Microsoft Office PowerPoint</Application>
  <PresentationFormat>On-screen Show (4:3)</PresentationFormat>
  <Paragraphs>205</Paragraphs>
  <Slides>11</Slides>
  <Notes>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11</vt:i4>
      </vt:variant>
    </vt:vector>
  </HeadingPairs>
  <TitlesOfParts>
    <vt:vector size="25" baseType="lpstr">
      <vt:lpstr>.AppleSystemUIFont</vt:lpstr>
      <vt:lpstr>Arial</vt:lpstr>
      <vt:lpstr>Arial,Sans-Serif</vt:lpstr>
      <vt:lpstr>Calibri</vt:lpstr>
      <vt:lpstr>Calibri Light</vt:lpstr>
      <vt:lpstr>Courier New</vt:lpstr>
      <vt:lpstr>Georgia</vt:lpstr>
      <vt:lpstr>LucidaGrande</vt:lpstr>
      <vt:lpstr>Oswald</vt:lpstr>
      <vt:lpstr>Oswald Light</vt:lpstr>
      <vt:lpstr>Master</vt:lpstr>
      <vt:lpstr>SF Master</vt:lpstr>
      <vt:lpstr>LI Master</vt:lpstr>
      <vt:lpstr>FC Master</vt:lpstr>
      <vt:lpstr>Cloud tech excellence Team Project</vt:lpstr>
      <vt:lpstr>agenda</vt:lpstr>
      <vt:lpstr>Project overview</vt:lpstr>
      <vt:lpstr>Tools/Software Environment Used</vt:lpstr>
      <vt:lpstr>CI/CD Pipeline design</vt:lpstr>
      <vt:lpstr>Twitter Application Workflow</vt:lpstr>
      <vt:lpstr>Challenges / Lessons learned / successes and failures</vt:lpstr>
      <vt:lpstr>Future Implementation ideas</vt:lpstr>
      <vt:lpstr>Demonstration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dc:title>
  <dc:creator>Begala, Joe [USA]</dc:creator>
  <cp:lastModifiedBy>Joseph Begala</cp:lastModifiedBy>
  <cp:revision>4</cp:revision>
  <dcterms:created xsi:type="dcterms:W3CDTF">2020-10-13T21:50:35Z</dcterms:created>
  <dcterms:modified xsi:type="dcterms:W3CDTF">2020-10-29T22:50:52Z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0x0101008C92A542D065EA45AFB3CCA2C247543C</vt:lpwstr>
  </property>
</Properties>
</file>