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roxima Nova"/>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6.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REST and Streaming Twitter APIs</a:t>
            </a:r>
          </a:p>
          <a:p>
            <a:pPr lvl="0">
              <a:spcBef>
                <a:spcPts val="0"/>
              </a:spcBef>
              <a:buNone/>
            </a:pPr>
            <a:r>
              <a:t/>
            </a:r>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indent="-228600" lvl="0" marL="457200" rtl="0">
              <a:spcBef>
                <a:spcPts val="0"/>
              </a:spcBef>
              <a:buAutoNum type="arabicPeriod"/>
            </a:pPr>
            <a:r>
              <a:rPr lang="en"/>
              <a:t>Twitter Data Stream is injected into the real-time messaging layer, Kafka.</a:t>
            </a:r>
          </a:p>
          <a:p>
            <a:pPr indent="-228600" lvl="0" marL="457200" rtl="0">
              <a:spcBef>
                <a:spcPts val="0"/>
              </a:spcBef>
              <a:buAutoNum type="arabicPeriod"/>
            </a:pPr>
            <a:r>
              <a:rPr lang="en"/>
              <a:t>The data is stored into an HDFS data store.</a:t>
            </a:r>
          </a:p>
          <a:p>
            <a:pPr indent="-228600" lvl="0" marL="457200" rtl="0">
              <a:spcBef>
                <a:spcPts val="0"/>
              </a:spcBef>
              <a:buAutoNum type="arabicPeriod"/>
            </a:pPr>
            <a:r>
              <a:rPr lang="en"/>
              <a:t>The data is processed, aggregated and analyzed in Spark.</a:t>
            </a:r>
          </a:p>
          <a:p>
            <a:pPr indent="-228600" lvl="0" marL="457200">
              <a:spcBef>
                <a:spcPts val="0"/>
              </a:spcBef>
              <a:buAutoNum type="arabicPeriod"/>
            </a:pPr>
            <a:r>
              <a:rPr lang="en"/>
              <a:t>The analytics data is then stored in S3 or Redshift which is the serving layer for external consumer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AutoNum type="arabicPeriod"/>
            </a:pPr>
            <a:r>
              <a:rPr lang="en"/>
              <a:t>The volume and velocity of the Twitter data presents a huge technical challenge.  A horizontally scalable solution is needed.  As noted in the previous diagram, the data injection, storage and processing layers are all based on a distributed environment.</a:t>
            </a:r>
          </a:p>
          <a:p>
            <a:pPr lvl="0" rtl="0">
              <a:spcBef>
                <a:spcPts val="0"/>
              </a:spcBef>
              <a:buNone/>
            </a:pPr>
            <a:r>
              <a:t/>
            </a:r>
            <a:endParaRPr/>
          </a:p>
          <a:p>
            <a:pPr indent="-228600" lvl="0" marL="457200" rtl="0">
              <a:spcBef>
                <a:spcPts val="0"/>
              </a:spcBef>
              <a:buAutoNum type="arabicPeriod"/>
            </a:pPr>
            <a:r>
              <a:rPr lang="en"/>
              <a:t>We may face initial budget constraint.   We need a solution that requires a small initial investment and very flexible scalability as the demand ramps up and down.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indent="-228600" lvl="0" marL="457200">
              <a:spcBef>
                <a:spcPts val="0"/>
              </a:spcBef>
              <a:buAutoNum type="arabicPeriod"/>
            </a:pPr>
            <a:r>
              <a:rPr lang="en"/>
              <a:t>The Twitter data may have many biases.  The users on Twitter may have certain political views that are not generalized.  Therefore, the algorithm used to determine sentiments needs to be conservative.  Any known biases should be noted in the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52500" y="1257300"/>
            <a:ext cx="8791500" cy="1588500"/>
          </a:xfrm>
          <a:prstGeom prst="rect">
            <a:avLst/>
          </a:prstGeom>
        </p:spPr>
        <p:txBody>
          <a:bodyPr anchorCtr="0" anchor="b" bIns="91425" lIns="91425" rIns="91425" tIns="91425">
            <a:noAutofit/>
          </a:bodyPr>
          <a:lstStyle/>
          <a:p>
            <a:pPr lvl="0">
              <a:spcBef>
                <a:spcPts val="0"/>
              </a:spcBef>
              <a:buNone/>
            </a:pPr>
            <a:r>
              <a:rPr lang="en"/>
              <a:t>W205 Project Proposal:</a:t>
            </a:r>
          </a:p>
          <a:p>
            <a:pPr lvl="0" rtl="0">
              <a:spcBef>
                <a:spcPts val="0"/>
              </a:spcBef>
              <a:buNone/>
            </a:pPr>
            <a:r>
              <a:rPr lang="en"/>
              <a:t>2016 U.S. Political Sentiments</a:t>
            </a:r>
          </a:p>
        </p:txBody>
      </p:sp>
      <p:sp>
        <p:nvSpPr>
          <p:cNvPr id="60" name="Shape 60"/>
          <p:cNvSpPr txBox="1"/>
          <p:nvPr>
            <p:ph idx="1" type="subTitle"/>
          </p:nvPr>
        </p:nvSpPr>
        <p:spPr>
          <a:xfrm>
            <a:off x="311700" y="3455025"/>
            <a:ext cx="8520600" cy="792600"/>
          </a:xfrm>
          <a:prstGeom prst="rect">
            <a:avLst/>
          </a:prstGeom>
        </p:spPr>
        <p:txBody>
          <a:bodyPr anchorCtr="0" anchor="t" bIns="91425" lIns="91425" rIns="91425" tIns="91425">
            <a:noAutofit/>
          </a:bodyPr>
          <a:lstStyle/>
          <a:p>
            <a:pPr lvl="0">
              <a:spcBef>
                <a:spcPts val="0"/>
              </a:spcBef>
              <a:buNone/>
            </a:pPr>
            <a:r>
              <a:rPr lang="en"/>
              <a:t>Shuang Chan</a:t>
            </a:r>
          </a:p>
          <a:p>
            <a:pPr lvl="0" rtl="0">
              <a:spcBef>
                <a:spcPts val="0"/>
              </a:spcBef>
              <a:buNone/>
            </a:pPr>
            <a:r>
              <a:rPr lang="en"/>
              <a:t>David Skarbrevik</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Setting up the Research Question</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Main Topic: Political sentiments of US during 2016 presidential election</a:t>
            </a:r>
          </a:p>
          <a:p>
            <a:pPr lvl="0" rtl="0">
              <a:spcBef>
                <a:spcPts val="0"/>
              </a:spcBef>
              <a:buNone/>
            </a:pPr>
            <a:r>
              <a:t/>
            </a:r>
            <a:endParaRPr/>
          </a:p>
          <a:p>
            <a:pPr indent="-342900" lvl="0" marL="457200" marR="0" rtl="0" algn="l">
              <a:lnSpc>
                <a:spcPct val="115000"/>
              </a:lnSpc>
              <a:spcBef>
                <a:spcPts val="0"/>
              </a:spcBef>
              <a:spcAft>
                <a:spcPts val="1600"/>
              </a:spcAft>
              <a:buClr>
                <a:schemeClr val="accent3"/>
              </a:buClr>
              <a:buSzPct val="100000"/>
              <a:buFont typeface="Proxima Nova"/>
            </a:pPr>
            <a:r>
              <a:rPr lang="en"/>
              <a:t>Specific interests:</a:t>
            </a:r>
          </a:p>
          <a:p>
            <a:pPr indent="-228600" lvl="1" marL="914400" marR="0" rtl="0" algn="l">
              <a:lnSpc>
                <a:spcPct val="115000"/>
              </a:lnSpc>
              <a:spcBef>
                <a:spcPts val="0"/>
              </a:spcBef>
              <a:spcAft>
                <a:spcPts val="1600"/>
              </a:spcAft>
            </a:pPr>
            <a:r>
              <a:rPr lang="en"/>
              <a:t>Average positive approval of democratic/republican candidates</a:t>
            </a:r>
          </a:p>
          <a:p>
            <a:pPr indent="-228600" lvl="1" marL="914400" marR="0" rtl="0" algn="l">
              <a:lnSpc>
                <a:spcPct val="115000"/>
              </a:lnSpc>
              <a:spcBef>
                <a:spcPts val="0"/>
              </a:spcBef>
              <a:spcAft>
                <a:spcPts val="1600"/>
              </a:spcAft>
            </a:pPr>
            <a:r>
              <a:rPr lang="en"/>
              <a:t>Change in sentiments as a result of key events</a:t>
            </a:r>
          </a:p>
          <a:p>
            <a:pPr indent="-228600" lvl="2" marL="1371600" marR="0" rtl="0" algn="l">
              <a:lnSpc>
                <a:spcPct val="115000"/>
              </a:lnSpc>
              <a:spcBef>
                <a:spcPts val="0"/>
              </a:spcBef>
              <a:spcAft>
                <a:spcPts val="1600"/>
              </a:spcAft>
            </a:pPr>
            <a:r>
              <a:rPr lang="en"/>
              <a:t>News story</a:t>
            </a:r>
          </a:p>
          <a:p>
            <a:pPr indent="-228600" lvl="2" marL="1371600" marR="0" rtl="0" algn="l">
              <a:lnSpc>
                <a:spcPct val="115000"/>
              </a:lnSpc>
              <a:spcBef>
                <a:spcPts val="0"/>
              </a:spcBef>
              <a:spcAft>
                <a:spcPts val="1600"/>
              </a:spcAft>
            </a:pPr>
            <a:r>
              <a:rPr lang="en"/>
              <a:t>Debate</a:t>
            </a:r>
          </a:p>
          <a:p>
            <a:pPr indent="-228600" lvl="2" marL="1371600" marR="0" rtl="0" algn="l">
              <a:lnSpc>
                <a:spcPct val="115000"/>
              </a:lnSpc>
              <a:spcBef>
                <a:spcPts val="0"/>
              </a:spcBef>
              <a:spcAft>
                <a:spcPts val="1600"/>
              </a:spcAft>
            </a:pPr>
            <a:r>
              <a:rPr lang="en"/>
              <a:t>Polls</a:t>
            </a:r>
          </a:p>
          <a:p>
            <a:pPr indent="-228600" lvl="0" marL="457200" rtl="0">
              <a:spcBef>
                <a:spcPts val="0"/>
              </a:spcBef>
            </a:pPr>
            <a:r>
              <a:rPr lang="en"/>
              <a:t>Twitter API to measure sentiments of US population</a:t>
            </a:r>
          </a:p>
          <a:p>
            <a:pPr indent="-228600" lvl="1" marL="914400" rtl="0">
              <a:spcBef>
                <a:spcPts val="0"/>
              </a:spcBef>
            </a:pPr>
            <a:r>
              <a:rPr lang="en"/>
              <a:t>Parsing tweets for keywords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46700"/>
            <a:ext cx="8520600" cy="572700"/>
          </a:xfrm>
          <a:prstGeom prst="rect">
            <a:avLst/>
          </a:prstGeom>
        </p:spPr>
        <p:txBody>
          <a:bodyPr anchorCtr="0" anchor="t" bIns="91425" lIns="91425" rIns="91425" tIns="91425">
            <a:noAutofit/>
          </a:bodyPr>
          <a:lstStyle/>
          <a:p>
            <a:pPr lvl="0">
              <a:spcBef>
                <a:spcPts val="0"/>
              </a:spcBef>
              <a:buNone/>
            </a:pPr>
            <a:r>
              <a:rPr lang="en"/>
              <a:t>Twitter API </a:t>
            </a:r>
          </a:p>
        </p:txBody>
      </p:sp>
      <p:sp>
        <p:nvSpPr>
          <p:cNvPr id="72" name="Shape 72"/>
          <p:cNvSpPr txBox="1"/>
          <p:nvPr>
            <p:ph idx="1" type="body"/>
          </p:nvPr>
        </p:nvSpPr>
        <p:spPr>
          <a:xfrm>
            <a:off x="311700" y="1053700"/>
            <a:ext cx="3456000" cy="3416400"/>
          </a:xfrm>
          <a:prstGeom prst="rect">
            <a:avLst/>
          </a:prstGeom>
        </p:spPr>
        <p:txBody>
          <a:bodyPr anchorCtr="0" anchor="t" bIns="91425" lIns="91425" rIns="91425" tIns="91425">
            <a:noAutofit/>
          </a:bodyPr>
          <a:lstStyle/>
          <a:p>
            <a:pPr lvl="0">
              <a:spcBef>
                <a:spcPts val="0"/>
              </a:spcBef>
              <a:buNone/>
            </a:pPr>
            <a:r>
              <a:rPr lang="en"/>
              <a:t>Types of data:</a:t>
            </a:r>
          </a:p>
          <a:p>
            <a:pPr indent="-228600" lvl="0" marL="457200" rtl="0">
              <a:spcBef>
                <a:spcPts val="0"/>
              </a:spcBef>
            </a:pPr>
            <a:r>
              <a:rPr lang="en"/>
              <a:t>Tweets</a:t>
            </a:r>
          </a:p>
          <a:p>
            <a:pPr indent="-228600" lvl="1" marL="914400" rtl="0">
              <a:spcBef>
                <a:spcPts val="0"/>
              </a:spcBef>
            </a:pPr>
            <a:r>
              <a:rPr lang="en"/>
              <a:t>Text </a:t>
            </a:r>
          </a:p>
          <a:p>
            <a:pPr indent="-228600" lvl="1" marL="914400" rtl="0">
              <a:spcBef>
                <a:spcPts val="0"/>
              </a:spcBef>
            </a:pPr>
            <a:r>
              <a:rPr lang="en"/>
              <a:t>URL/Media (if in tweet)</a:t>
            </a:r>
          </a:p>
          <a:p>
            <a:pPr indent="-228600" lvl="1" marL="914400" rtl="0">
              <a:spcBef>
                <a:spcPts val="0"/>
              </a:spcBef>
            </a:pPr>
            <a:r>
              <a:rPr lang="en"/>
              <a:t>Time/Location</a:t>
            </a:r>
          </a:p>
          <a:p>
            <a:pPr indent="-228600" lvl="1" marL="914400" rtl="0">
              <a:spcBef>
                <a:spcPts val="0"/>
              </a:spcBef>
            </a:pPr>
            <a:r>
              <a:rPr lang="en"/>
              <a:t>User ID</a:t>
            </a:r>
          </a:p>
          <a:p>
            <a:pPr indent="-228600" lvl="1" marL="914400" rtl="0">
              <a:spcBef>
                <a:spcPts val="0"/>
              </a:spcBef>
            </a:pPr>
            <a:r>
              <a:rPr lang="en"/>
              <a:t># of re-tweet</a:t>
            </a:r>
          </a:p>
          <a:p>
            <a:pPr indent="-228600" lvl="0" marL="457200" rtl="0">
              <a:spcBef>
                <a:spcPts val="0"/>
              </a:spcBef>
            </a:pPr>
            <a:r>
              <a:rPr lang="en"/>
              <a:t>Users</a:t>
            </a:r>
          </a:p>
          <a:p>
            <a:pPr indent="-228600" lvl="1" marL="914400" rtl="0">
              <a:spcBef>
                <a:spcPts val="0"/>
              </a:spcBef>
            </a:pPr>
            <a:r>
              <a:rPr lang="en"/>
              <a:t># of followers</a:t>
            </a:r>
          </a:p>
          <a:p>
            <a:pPr indent="-228600" lvl="1" marL="914400" rtl="0">
              <a:spcBef>
                <a:spcPts val="0"/>
              </a:spcBef>
            </a:pPr>
            <a:r>
              <a:rPr lang="en"/>
              <a:t># of tweets </a:t>
            </a:r>
          </a:p>
          <a:p>
            <a:pPr lvl="0">
              <a:spcBef>
                <a:spcPts val="0"/>
              </a:spcBef>
              <a:buNone/>
            </a:pPr>
            <a:r>
              <a:t/>
            </a:r>
            <a:endParaRPr/>
          </a:p>
        </p:txBody>
      </p:sp>
      <p:pic>
        <p:nvPicPr>
          <p:cNvPr descr="streaming-intro-2_1.png" id="73" name="Shape 73"/>
          <p:cNvPicPr preferRelativeResize="0"/>
          <p:nvPr/>
        </p:nvPicPr>
        <p:blipFill>
          <a:blip r:embed="rId3">
            <a:alphaModFix/>
          </a:blip>
          <a:stretch>
            <a:fillRect/>
          </a:stretch>
        </p:blipFill>
        <p:spPr>
          <a:xfrm>
            <a:off x="3684500" y="1589349"/>
            <a:ext cx="4966149" cy="3161074"/>
          </a:xfrm>
          <a:prstGeom prst="rect">
            <a:avLst/>
          </a:prstGeom>
          <a:noFill/>
          <a:ln>
            <a:noFill/>
          </a:ln>
        </p:spPr>
      </p:pic>
      <p:cxnSp>
        <p:nvCxnSpPr>
          <p:cNvPr id="74" name="Shape 74"/>
          <p:cNvCxnSpPr/>
          <p:nvPr/>
        </p:nvCxnSpPr>
        <p:spPr>
          <a:xfrm>
            <a:off x="3365975" y="1187550"/>
            <a:ext cx="0" cy="3358500"/>
          </a:xfrm>
          <a:prstGeom prst="straightConnector1">
            <a:avLst/>
          </a:prstGeom>
          <a:noFill/>
          <a:ln cap="flat" cmpd="sng" w="9525">
            <a:solidFill>
              <a:schemeClr val="dk2"/>
            </a:solidFill>
            <a:prstDash val="solid"/>
            <a:round/>
            <a:headEnd len="lg" w="lg" type="none"/>
            <a:tailEnd len="lg" w="lg" type="none"/>
          </a:ln>
        </p:spPr>
      </p:cxnSp>
      <p:sp>
        <p:nvSpPr>
          <p:cNvPr id="75" name="Shape 75"/>
          <p:cNvSpPr txBox="1"/>
          <p:nvPr/>
        </p:nvSpPr>
        <p:spPr>
          <a:xfrm>
            <a:off x="3911425" y="1050187"/>
            <a:ext cx="3388800" cy="506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latin typeface="Proxima Nova"/>
                <a:ea typeface="Proxima Nova"/>
                <a:cs typeface="Proxima Nova"/>
                <a:sym typeface="Proxima Nova"/>
              </a:rPr>
              <a:t>How we get the data: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235462" y="939662"/>
            <a:ext cx="8673074" cy="4039225"/>
          </a:xfrm>
          <a:prstGeom prst="rect">
            <a:avLst/>
          </a:prstGeom>
          <a:noFill/>
          <a:ln>
            <a:noFill/>
          </a:ln>
        </p:spPr>
      </p:pic>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Architectural Diagram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sz="2400"/>
          </a:p>
          <a:p>
            <a:pPr indent="-381000" lvl="0" marL="457200" rtl="0">
              <a:spcBef>
                <a:spcPts val="0"/>
              </a:spcBef>
              <a:buSzPct val="100000"/>
              <a:buAutoNum type="arabicPeriod"/>
            </a:pPr>
            <a:r>
              <a:rPr lang="en" sz="2400"/>
              <a:t>Technical Challenges (volume and velocity)</a:t>
            </a:r>
          </a:p>
          <a:p>
            <a:pPr indent="-381000" lvl="1" marL="914400" rtl="0">
              <a:spcBef>
                <a:spcPts val="0"/>
              </a:spcBef>
              <a:buSzPct val="100000"/>
              <a:buAutoNum type="alphaLcPeriod"/>
            </a:pPr>
            <a:r>
              <a:rPr lang="en" sz="2400"/>
              <a:t>Twitter API request rate limit</a:t>
            </a:r>
          </a:p>
          <a:p>
            <a:pPr indent="-381000" lvl="1" marL="914400" rtl="0">
              <a:spcBef>
                <a:spcPts val="0"/>
              </a:spcBef>
              <a:buSzPct val="100000"/>
              <a:buAutoNum type="alphaLcPeriod"/>
            </a:pPr>
            <a:r>
              <a:rPr lang="en" sz="2400"/>
              <a:t>URLS/Media in tweets gives potential for variety of data</a:t>
            </a:r>
          </a:p>
          <a:p>
            <a:pPr indent="0" lvl="0" marL="457200" rtl="0">
              <a:spcBef>
                <a:spcPts val="0"/>
              </a:spcBef>
              <a:buNone/>
            </a:pPr>
            <a:r>
              <a:t/>
            </a:r>
            <a:endParaRPr sz="2400"/>
          </a:p>
          <a:p>
            <a:pPr indent="-381000" lvl="0" marL="457200" rtl="0">
              <a:spcBef>
                <a:spcPts val="0"/>
              </a:spcBef>
              <a:buSzPct val="100000"/>
              <a:buAutoNum type="arabicPeriod"/>
            </a:pPr>
            <a:r>
              <a:rPr lang="en" sz="2400"/>
              <a:t>Organizational Challenges</a:t>
            </a:r>
          </a:p>
          <a:p>
            <a:pPr lvl="0">
              <a:spcBef>
                <a:spcPts val="0"/>
              </a:spcBef>
              <a:buNone/>
            </a:pPr>
            <a:r>
              <a:t/>
            </a:r>
            <a:endParaRPr/>
          </a:p>
        </p:txBody>
      </p:sp>
      <p:sp>
        <p:nvSpPr>
          <p:cNvPr id="87" name="Shape 87"/>
          <p:cNvSpPr txBox="1"/>
          <p:nvPr>
            <p:ph type="title"/>
          </p:nvPr>
        </p:nvSpPr>
        <p:spPr>
          <a:xfrm>
            <a:off x="346975" y="445025"/>
            <a:ext cx="8520600" cy="572700"/>
          </a:xfrm>
          <a:prstGeom prst="rect">
            <a:avLst/>
          </a:prstGeom>
        </p:spPr>
        <p:txBody>
          <a:bodyPr anchorCtr="0" anchor="t" bIns="91425" lIns="91425" rIns="91425" tIns="91425">
            <a:noAutofit/>
          </a:bodyPr>
          <a:lstStyle/>
          <a:p>
            <a:pPr lvl="0" rtl="0">
              <a:spcBef>
                <a:spcPts val="0"/>
              </a:spcBef>
              <a:buNone/>
            </a:pPr>
            <a:r>
              <a:rPr lang="en"/>
              <a:t>Design Considerations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Other Issues</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indent="-228600" lvl="0" marL="457200" rtl="0">
              <a:spcBef>
                <a:spcPts val="0"/>
              </a:spcBef>
              <a:buAutoNum type="arabicPeriod"/>
            </a:pPr>
            <a:r>
              <a:rPr lang="en"/>
              <a:t>Data Biases</a:t>
            </a:r>
          </a:p>
          <a:p>
            <a:pPr lvl="0" rtl="0">
              <a:spcBef>
                <a:spcPts val="0"/>
              </a:spcBef>
              <a:buNone/>
            </a:pPr>
            <a:r>
              <a:t/>
            </a:r>
            <a:endParaRPr/>
          </a:p>
          <a:p>
            <a:pPr indent="-228600" lvl="0" marL="457200">
              <a:spcBef>
                <a:spcPts val="0"/>
              </a:spcBef>
              <a:buAutoNum type="arabicPeriod"/>
            </a:pPr>
            <a:r>
              <a:rPr lang="en"/>
              <a:t>How to tell the story based on the analysis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