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iah Beasley" userId="96f5ff3c-4f1b-4466-8b8d-762270ec1f0c" providerId="ADAL" clId="{5C1436C0-C60B-8E45-AFC2-2364C425A490}"/>
    <pc:docChg chg="modSld">
      <pc:chgData name="Zachariah Beasley" userId="96f5ff3c-4f1b-4466-8b8d-762270ec1f0c" providerId="ADAL" clId="{5C1436C0-C60B-8E45-AFC2-2364C425A490}" dt="2021-08-10T17:40:23.883" v="1" actId="20577"/>
      <pc:docMkLst>
        <pc:docMk/>
      </pc:docMkLst>
      <pc:sldChg chg="modSp mod">
        <pc:chgData name="Zachariah Beasley" userId="96f5ff3c-4f1b-4466-8b8d-762270ec1f0c" providerId="ADAL" clId="{5C1436C0-C60B-8E45-AFC2-2364C425A490}" dt="2021-08-10T17:40:23.883" v="1" actId="20577"/>
        <pc:sldMkLst>
          <pc:docMk/>
          <pc:sldMk cId="0" sldId="256"/>
        </pc:sldMkLst>
        <pc:spChg chg="mod">
          <ac:chgData name="Zachariah Beasley" userId="96f5ff3c-4f1b-4466-8b8d-762270ec1f0c" providerId="ADAL" clId="{5C1436C0-C60B-8E45-AFC2-2364C425A490}" dt="2021-08-10T17:40:23.883" v="1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0dfeb832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0dfeb832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E78C2-E9A0-4CAA-98F9-6DA60D50A5D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7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C6927E-13CF-411B-B7CE-66BD192614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6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E58CED-9546-4328-915B-255B12D2F8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6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973CDC-B86C-4451-85A2-3A72C01C0D72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3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E15FA2-F851-4281-A83B-E3BE0A3B1340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4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70DB0D-3FFA-4091-AB88-1B084EC3D3DD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B04BD4-18A8-4AC9-98C4-581EE8A25168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17A682-7B83-4A7E-AB6D-39990C869ED2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C9E00-E4A4-4EFB-9901-D4C8A0FAE761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5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3162A-8A85-4DCC-A5C1-D637FC0DF8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0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EFFB7-2C78-4CD3-8FEB-E468A8ABE0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65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B82DF-9CEE-4B1B-A1CF-1B4363252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14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5DABD-4F26-49F7-A89E-D45A57110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78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8A7B0-D44A-44D3-BE9D-8D6548C26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4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9A811-8AFB-46F2-A084-E01BBF9C8F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5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7BEE-296A-467A-951A-CDF208002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4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60735"/>
            <a:ext cx="1951038" cy="443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60735"/>
            <a:ext cx="5700712" cy="443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1DECE-1880-45A4-BE97-9C3DC4600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138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13285"/>
            <a:ext cx="7772400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855DC-0CFD-4913-9942-208CA7219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674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DA512-0449-4AC5-97BB-C3097E21F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4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828800"/>
            <a:ext cx="9009063" cy="789385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57300"/>
            <a:ext cx="7772400" cy="10965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9C845-01A9-4D77-B3C7-296A3E98D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3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137BB-2F1D-4CA5-98A7-F45F0D6B7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0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CD01D-518F-47FB-9F04-6CE4BDC984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3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823913"/>
            <a:ext cx="438150" cy="355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1" y="823913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9" y="1140619"/>
            <a:ext cx="422275" cy="35599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14061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8585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42950"/>
            <a:ext cx="31750" cy="7893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4" y="1335881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kumimoji="1" lang="en-US" alt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160735"/>
            <a:ext cx="7793037" cy="109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13285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4682729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050" smtClean="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4682729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050" smtClean="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4682729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050"/>
            </a:lvl1pPr>
          </a:lstStyle>
          <a:p>
            <a:fld id="{FA766FF9-1B55-4B06-A22B-2BE2256C8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9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1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5pPr>
      <a:lvl6pPr marL="342900" algn="l" rtl="1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6pPr>
      <a:lvl7pPr marL="685800" algn="l" rtl="1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7pPr>
      <a:lvl8pPr marL="1028700" algn="l" rtl="1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8pPr>
      <a:lvl9pPr marL="1371600" algn="l" rtl="1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257175" indent="-257175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r" rtl="1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r" rtl="1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Huffman code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539" y="1"/>
            <a:ext cx="5724939" cy="675860"/>
          </a:xfrm>
        </p:spPr>
        <p:txBody>
          <a:bodyPr/>
          <a:lstStyle/>
          <a:p>
            <a:pPr algn="ctr" eaLnBrk="1" hangingPunct="1"/>
            <a:r>
              <a:rPr lang="en-US" alt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 (cont’d)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3304" y="854765"/>
            <a:ext cx="6686499" cy="4467640"/>
          </a:xfrm>
        </p:spPr>
        <p:txBody>
          <a:bodyPr/>
          <a:lstStyle/>
          <a:p>
            <a:pPr marL="609600" indent="-609600" algn="l" rtl="0" eaLnBrk="1" hangingPunct="1">
              <a:lnSpc>
                <a:spcPct val="80000"/>
              </a:lnSpc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assume the message consists of only the characters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a,e,l,n,o,s,t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then the </a:t>
            </a:r>
          </a:p>
          <a:p>
            <a:pPr marL="609600" indent="-609600" algn="l" rtl="0" eaLnBrk="1" hangingPunct="1">
              <a:lnSpc>
                <a:spcPct val="80000"/>
              </a:lnSpc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 for the compressed message will be 696: </a:t>
            </a:r>
          </a:p>
          <a:p>
            <a:pPr marL="609600" indent="-609600" algn="l" rtl="0" eaLnBrk="1" hangingPunct="1">
              <a:lnSpc>
                <a:spcPct val="80000"/>
              </a:lnSpc>
              <a:buNone/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endParaRPr lang="en-US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the message is sent uncompressed with 8-bit ASCII representation for the</a:t>
            </a:r>
          </a:p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r>
              <a:rPr lang="en-US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we have 261*8 = 2088 bits.</a:t>
            </a:r>
          </a:p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  <a:buClr>
                <a:schemeClr val="tx1"/>
              </a:buClr>
              <a:buSzTx/>
              <a:buNone/>
            </a:pP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 rtl="0" eaLnBrk="1" hangingPunct="1">
              <a:lnSpc>
                <a:spcPct val="80000"/>
              </a:lnSpc>
            </a:pPr>
            <a:r>
              <a:rPr lang="ar-SA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72" descr="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90" y="1587414"/>
            <a:ext cx="4968479" cy="240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20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4132" y="0"/>
            <a:ext cx="4374356" cy="448866"/>
          </a:xfrm>
        </p:spPr>
        <p:txBody>
          <a:bodyPr/>
          <a:lstStyle/>
          <a:p>
            <a:pPr eaLnBrk="1" hangingPunct="1"/>
            <a:r>
              <a:rPr lang="en-US" altLang="en-US" sz="2250" b="1">
                <a:latin typeface="Times New Roman" panose="02020603050405020304" pitchFamily="18" charset="0"/>
                <a:cs typeface="Times New Roman" panose="02020603050405020304" pitchFamily="18" charset="0"/>
              </a:rPr>
              <a:t> Static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591" y="519112"/>
            <a:ext cx="8249479" cy="4320779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assigns 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length codes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symbols based on their frequency of occurrences in the given message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Low frequency symbols are encoded using many bits, and high frequency symbols are encoded using fewer bits.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to be transmitted is first analyzed to find the relative frequencies of its constituent characters.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coding process generates a binary tree, the Huffman code tree, with branches labeled with bits (0 and 1).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Huffman tree (or the character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pairs) must be sent with the compressed information to enable the receiver decode the message. </a:t>
            </a:r>
          </a:p>
        </p:txBody>
      </p:sp>
    </p:spTree>
    <p:extLst>
      <p:ext uri="{BB962C8B-B14F-4D97-AF65-F5344CB8AC3E}">
        <p14:creationId xmlns:p14="http://schemas.microsoft.com/office/powerpoint/2010/main" val="2373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61" y="298173"/>
            <a:ext cx="6891752" cy="60205"/>
          </a:xfrm>
        </p:spPr>
        <p:txBody>
          <a:bodyPr/>
          <a:lstStyle/>
          <a:p>
            <a:pPr rtl="0" eaLnBrk="1" hangingPunct="1"/>
            <a:r>
              <a:rPr lang="en-US" altLang="en-US" sz="2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661" y="572690"/>
            <a:ext cx="8925339" cy="4570809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Find the frequency of each character in the file to be compressed;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400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For each distinct character create a one-node binary tree  containing the character and its frequency as its priority;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400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Insert the one-node binary trees in a priority queue in increasing order of frequency;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400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while (there are more than one tree in the priority queue) {</a:t>
            </a:r>
          </a:p>
          <a:p>
            <a:pPr lvl="1"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 err="1">
                <a:latin typeface="Proxima Nova" panose="020B0604020202020204" charset="0"/>
                <a:cs typeface="Times New Roman" panose="02020603050405020304" pitchFamily="18" charset="0"/>
              </a:rPr>
              <a:t>dequeue</a:t>
            </a: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 two trees t1 and t2;</a:t>
            </a:r>
          </a:p>
          <a:p>
            <a:pPr lvl="1"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Create a tree t that contains t1 as its left subtree and t2 as its right subtree;  // </a:t>
            </a:r>
            <a:r>
              <a:rPr lang="en-US" altLang="en-US" sz="1400" b="1" dirty="0">
                <a:solidFill>
                  <a:schemeClr val="tx2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1</a:t>
            </a:r>
          </a:p>
          <a:p>
            <a:pPr lvl="1"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priority (t) = priority(t1) + priority(t2);</a:t>
            </a:r>
          </a:p>
          <a:p>
            <a:pPr lvl="1"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insert t in its proper location in the priority queue;  // </a:t>
            </a:r>
            <a:r>
              <a:rPr lang="en-US" altLang="en-US" sz="1400" b="1" dirty="0">
                <a:solidFill>
                  <a:schemeClr val="tx2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2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  }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400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latin typeface="Proxima Nova" panose="020B0604020202020204" charset="0"/>
                <a:cs typeface="Times New Roman" panose="02020603050405020304" pitchFamily="18" charset="0"/>
              </a:rPr>
              <a:t>Assign 0 and 1 weights to the edges of the resulting tree, such that the left and right edge of each node do not have the same weight;  // </a:t>
            </a:r>
            <a:r>
              <a:rPr lang="en-US" altLang="en-US" sz="1400" b="1" dirty="0">
                <a:solidFill>
                  <a:schemeClr val="tx2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3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endParaRPr lang="en-US" altLang="en-US" sz="1400" dirty="0"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Note</a:t>
            </a:r>
            <a:r>
              <a:rPr lang="en-US" altLang="en-US" sz="1400" dirty="0">
                <a:solidFill>
                  <a:schemeClr val="tx2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: The Huffman code tree for a particular set of characters is not unique. 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          (Steps 1, 2, and 3 may be done differently).</a:t>
            </a:r>
          </a:p>
        </p:txBody>
      </p:sp>
    </p:spTree>
    <p:extLst>
      <p:ext uri="{BB962C8B-B14F-4D97-AF65-F5344CB8AC3E}">
        <p14:creationId xmlns:p14="http://schemas.microsoft.com/office/powerpoint/2010/main" val="72189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82" y="0"/>
            <a:ext cx="7660533" cy="485775"/>
          </a:xfrm>
        </p:spPr>
        <p:txBody>
          <a:bodyPr/>
          <a:lstStyle/>
          <a:p>
            <a:pPr eaLnBrk="1" hangingPunct="1"/>
            <a:r>
              <a:rPr lang="en-US" altLang="en-US" sz="2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82" y="769144"/>
            <a:ext cx="7660533" cy="4374356"/>
          </a:xfrm>
        </p:spPr>
        <p:txBody>
          <a:bodyPr/>
          <a:lstStyle/>
          <a:p>
            <a:pPr marL="495300" indent="-495300" algn="l" rtl="0" eaLnBrk="1" hangingPunct="1">
              <a:lnSpc>
                <a:spcPct val="80000"/>
              </a:lnSpc>
              <a:buNone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to be transmitted over the internet contains</a:t>
            </a: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characters with their associated frequencies:</a:t>
            </a: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Huffman technique to answer the following questions:</a:t>
            </a: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Huffman code tree for the message.</a:t>
            </a:r>
          </a:p>
          <a:p>
            <a:pPr marL="776288" lvl="1" indent="-433388" algn="l" rtl="0" eaLnBrk="1" hangingPunct="1">
              <a:lnSpc>
                <a:spcPct val="80000"/>
              </a:lnSpc>
              <a:buClr>
                <a:schemeClr val="tx1"/>
              </a:buClr>
              <a:buSzTx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Huffman tree to find the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character.</a:t>
            </a:r>
          </a:p>
          <a:p>
            <a:pPr marL="776288" lvl="1" indent="-433388" algn="l" rtl="0" eaLnBrk="1" hangingPunct="1">
              <a:lnSpc>
                <a:spcPct val="80000"/>
              </a:lnSpc>
              <a:buClr>
                <a:schemeClr val="tx1"/>
              </a:buClr>
              <a:buSzTx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consists of only these characters, what is the total number of  bits to be transmitted? What is the compression ratio?</a:t>
            </a:r>
          </a:p>
          <a:p>
            <a:pPr marL="776288" lvl="1" indent="-433388" algn="l" rtl="0" eaLnBrk="1" hangingPunct="1">
              <a:lnSpc>
                <a:spcPct val="80000"/>
              </a:lnSpc>
              <a:buClr>
                <a:schemeClr val="tx1"/>
              </a:buClr>
              <a:buSzTx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80000"/>
              </a:lnSpc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 your computed Huffman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codewords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satisfy the Prefix property.</a:t>
            </a:r>
          </a:p>
          <a:p>
            <a:pPr marL="495300" indent="-495300" algn="l" rtl="0" eaLnBrk="1" hangingPunct="1">
              <a:lnSpc>
                <a:spcPct val="80000"/>
              </a:lnSpc>
              <a:buNone/>
            </a:pPr>
            <a:endParaRPr lang="en-US" altLang="en-US" sz="15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70317"/>
              </p:ext>
            </p:extLst>
          </p:nvPr>
        </p:nvGraphicFramePr>
        <p:xfrm>
          <a:off x="1112611" y="1426422"/>
          <a:ext cx="5832873" cy="891901"/>
        </p:xfrm>
        <a:graphic>
          <a:graphicData uri="http://schemas.openxmlformats.org/drawingml/2006/table">
            <a:tbl>
              <a:tblPr rtl="1"/>
              <a:tblGrid>
                <a:gridCol w="53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162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68580" marR="68580" marT="34281" marB="34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n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Character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53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22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45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65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45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Frequency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68580" marR="68580" marT="34281" marB="3428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38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366" y="161822"/>
            <a:ext cx="5238750" cy="215503"/>
          </a:xfrm>
        </p:spPr>
        <p:txBody>
          <a:bodyPr/>
          <a:lstStyle/>
          <a:p>
            <a:pPr algn="ctr" eaLnBrk="1" hangingPunct="1"/>
            <a:r>
              <a:rPr lang="en-US" altLang="en-US" sz="2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 (cont’d)</a:t>
            </a:r>
          </a:p>
        </p:txBody>
      </p:sp>
      <p:pic>
        <p:nvPicPr>
          <p:cNvPr id="14339" name="Picture 15" descr="h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7" y="505291"/>
            <a:ext cx="3888581" cy="51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6" descr="h0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2" y="1545432"/>
            <a:ext cx="3132535" cy="110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7" descr="h03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274219"/>
            <a:ext cx="264676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ine 18"/>
          <p:cNvSpPr>
            <a:spLocks noChangeShapeType="1"/>
          </p:cNvSpPr>
          <p:nvPr/>
        </p:nvSpPr>
        <p:spPr bwMode="auto">
          <a:xfrm>
            <a:off x="4086225" y="1006079"/>
            <a:ext cx="0" cy="485775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3" name="Line 19"/>
          <p:cNvSpPr>
            <a:spLocks noChangeShapeType="1"/>
          </p:cNvSpPr>
          <p:nvPr/>
        </p:nvSpPr>
        <p:spPr bwMode="auto">
          <a:xfrm>
            <a:off x="4086225" y="2680097"/>
            <a:ext cx="0" cy="485775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4344" name="Line 20"/>
          <p:cNvSpPr>
            <a:spLocks noChangeShapeType="1"/>
          </p:cNvSpPr>
          <p:nvPr/>
        </p:nvSpPr>
        <p:spPr bwMode="auto">
          <a:xfrm>
            <a:off x="6569869" y="4893469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3228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970" y="-19878"/>
            <a:ext cx="5844778" cy="357188"/>
          </a:xfrm>
        </p:spPr>
        <p:txBody>
          <a:bodyPr/>
          <a:lstStyle/>
          <a:p>
            <a:pPr algn="ctr" eaLnBrk="1" hangingPunct="1"/>
            <a:r>
              <a:rPr lang="en-US" altLang="en-US" sz="2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 (cont’d)</a:t>
            </a:r>
          </a:p>
        </p:txBody>
      </p:sp>
      <p:pic>
        <p:nvPicPr>
          <p:cNvPr id="15363" name="Picture 20" descr="h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10" y="357188"/>
            <a:ext cx="2538413" cy="172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1" descr="h0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5" y="2625328"/>
            <a:ext cx="318611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Line 22"/>
          <p:cNvSpPr>
            <a:spLocks noChangeShapeType="1"/>
          </p:cNvSpPr>
          <p:nvPr/>
        </p:nvSpPr>
        <p:spPr bwMode="auto">
          <a:xfrm>
            <a:off x="4248150" y="2139554"/>
            <a:ext cx="0" cy="485775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5366" name="Line 23"/>
          <p:cNvSpPr>
            <a:spLocks noChangeShapeType="1"/>
          </p:cNvSpPr>
          <p:nvPr/>
        </p:nvSpPr>
        <p:spPr bwMode="auto">
          <a:xfrm>
            <a:off x="6569869" y="4893469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5367" name="Line 24"/>
          <p:cNvSpPr>
            <a:spLocks noChangeShapeType="1"/>
          </p:cNvSpPr>
          <p:nvPr/>
        </p:nvSpPr>
        <p:spPr bwMode="auto">
          <a:xfrm>
            <a:off x="1331119" y="627460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1047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2"/>
          <p:cNvSpPr>
            <a:spLocks noGrp="1" noChangeArrowheads="1"/>
          </p:cNvSpPr>
          <p:nvPr>
            <p:ph type="title"/>
          </p:nvPr>
        </p:nvSpPr>
        <p:spPr>
          <a:xfrm>
            <a:off x="185739" y="0"/>
            <a:ext cx="5844778" cy="413147"/>
          </a:xfrm>
          <a:noFill/>
        </p:spPr>
        <p:txBody>
          <a:bodyPr/>
          <a:lstStyle/>
          <a:p>
            <a:pPr algn="ctr" eaLnBrk="1" hangingPunct="1"/>
            <a:r>
              <a:rPr lang="en-US" altLang="en-US" sz="22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 (cont’d)</a:t>
            </a:r>
          </a:p>
        </p:txBody>
      </p:sp>
      <p:pic>
        <p:nvPicPr>
          <p:cNvPr id="16387" name="Picture 51" descr="h0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7" y="573882"/>
            <a:ext cx="3294460" cy="258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Line 53"/>
          <p:cNvSpPr>
            <a:spLocks noChangeShapeType="1"/>
          </p:cNvSpPr>
          <p:nvPr/>
        </p:nvSpPr>
        <p:spPr bwMode="auto">
          <a:xfrm>
            <a:off x="6569869" y="4893469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6389" name="Line 54"/>
          <p:cNvSpPr>
            <a:spLocks noChangeShapeType="1"/>
          </p:cNvSpPr>
          <p:nvPr/>
        </p:nvSpPr>
        <p:spPr bwMode="auto">
          <a:xfrm>
            <a:off x="1331119" y="627460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1737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871663" y="1"/>
            <a:ext cx="5212556" cy="413147"/>
          </a:xfrm>
          <a:noFill/>
        </p:spPr>
        <p:txBody>
          <a:bodyPr/>
          <a:lstStyle/>
          <a:p>
            <a:pPr algn="ctr" eaLnBrk="1" hangingPunct="1"/>
            <a:r>
              <a:rPr lang="en-US" altLang="en-US" sz="225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 (cont’d)</a:t>
            </a:r>
          </a:p>
        </p:txBody>
      </p:sp>
      <p:pic>
        <p:nvPicPr>
          <p:cNvPr id="17411" name="Picture 25" descr="h0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60" y="681038"/>
            <a:ext cx="3200400" cy="318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26"/>
          <p:cNvSpPr>
            <a:spLocks noChangeShapeType="1"/>
          </p:cNvSpPr>
          <p:nvPr/>
        </p:nvSpPr>
        <p:spPr bwMode="auto">
          <a:xfrm>
            <a:off x="6569869" y="4893469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7413" name="Line 27"/>
          <p:cNvSpPr>
            <a:spLocks noChangeShapeType="1"/>
          </p:cNvSpPr>
          <p:nvPr/>
        </p:nvSpPr>
        <p:spPr bwMode="auto">
          <a:xfrm>
            <a:off x="1331119" y="627460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5383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59026" y="159026"/>
            <a:ext cx="7341912" cy="179112"/>
          </a:xfrm>
          <a:noFill/>
        </p:spPr>
        <p:txBody>
          <a:bodyPr/>
          <a:lstStyle/>
          <a:p>
            <a:pPr algn="ctr" eaLnBrk="1" hangingPunct="1"/>
            <a:r>
              <a:rPr lang="en-US" alt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Huffman Coding example (cont’d)</a:t>
            </a:r>
          </a:p>
        </p:txBody>
      </p:sp>
      <p:pic>
        <p:nvPicPr>
          <p:cNvPr id="18435" name="Picture 30" descr="h0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7" y="411957"/>
            <a:ext cx="3189685" cy="317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1"/>
          <p:cNvSpPr>
            <a:spLocks noChangeArrowheads="1"/>
          </p:cNvSpPr>
          <p:nvPr/>
        </p:nvSpPr>
        <p:spPr bwMode="auto">
          <a:xfrm>
            <a:off x="1439467" y="3651648"/>
            <a:ext cx="6054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of zeros and ones that are the arcs in the path from the root to each leaf node are </a:t>
            </a:r>
          </a:p>
          <a:p>
            <a:pPr algn="l" rtl="0"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desired codes:</a:t>
            </a:r>
          </a:p>
        </p:txBody>
      </p:sp>
      <p:graphicFrame>
        <p:nvGraphicFramePr>
          <p:cNvPr id="22658" name="Group 130"/>
          <p:cNvGraphicFramePr>
            <a:graphicFrameLocks noGrp="1"/>
          </p:cNvGraphicFramePr>
          <p:nvPr>
            <p:ph idx="1"/>
          </p:nvPr>
        </p:nvGraphicFramePr>
        <p:xfrm>
          <a:off x="1763312" y="4137423"/>
          <a:ext cx="5829304" cy="788194"/>
        </p:xfrm>
        <a:graphic>
          <a:graphicData uri="http://schemas.openxmlformats.org/drawingml/2006/table">
            <a:tbl>
              <a:tblPr rtl="1"/>
              <a:tblGrid>
                <a:gridCol w="7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60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5pPr>
                      <a:lvl6pPr marL="25146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6pPr>
                      <a:lvl7pPr marL="29718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7pPr>
                      <a:lvl8pPr marL="34290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8pPr>
                      <a:lvl9pPr marL="3886200" indent="-228600"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Huffman</a:t>
                      </a:r>
                      <a:endParaRPr kumimoji="0" lang="en-US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66" name="Line 132"/>
          <p:cNvSpPr>
            <a:spLocks noChangeShapeType="1"/>
          </p:cNvSpPr>
          <p:nvPr/>
        </p:nvSpPr>
        <p:spPr bwMode="auto">
          <a:xfrm>
            <a:off x="1331119" y="627460"/>
            <a:ext cx="1026319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5345795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9">
      <a:dk1>
        <a:srgbClr val="080808"/>
      </a:dk1>
      <a:lt1>
        <a:srgbClr val="FFFFFF"/>
      </a:lt1>
      <a:dk2>
        <a:srgbClr val="0033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60606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FFFFFF"/>
        </a:dk1>
        <a:lt1>
          <a:srgbClr val="FFFFFF"/>
        </a:lt1>
        <a:dk2>
          <a:srgbClr val="FFFFFF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3399"/>
        </a:dk1>
        <a:lt1>
          <a:srgbClr val="FFFFFF"/>
        </a:lt1>
        <a:dk2>
          <a:srgbClr val="FFFFFF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2A82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80808"/>
        </a:dk1>
        <a:lt1>
          <a:srgbClr val="FFFFFF"/>
        </a:lt1>
        <a:dk2>
          <a:srgbClr val="003399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60606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554</Words>
  <Application>Microsoft Macintosh PowerPoint</Application>
  <PresentationFormat>On-screen Show (16:9)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Wingdings</vt:lpstr>
      <vt:lpstr>Arial</vt:lpstr>
      <vt:lpstr>Tahoma</vt:lpstr>
      <vt:lpstr>Proxima Nova</vt:lpstr>
      <vt:lpstr>Times New Roman</vt:lpstr>
      <vt:lpstr>Arial Black</vt:lpstr>
      <vt:lpstr>Spearmint</vt:lpstr>
      <vt:lpstr>Blends</vt:lpstr>
      <vt:lpstr> Huffman code</vt:lpstr>
      <vt:lpstr> Static Huffman Coding</vt:lpstr>
      <vt:lpstr>Static Huffman Coding Algorithm</vt:lpstr>
      <vt:lpstr>Static Huffman Coding example</vt:lpstr>
      <vt:lpstr>Static Huffman Coding example (cont’d)</vt:lpstr>
      <vt:lpstr>Static Huffman Coding example (cont’d)</vt:lpstr>
      <vt:lpstr>Static Huffman Coding example (cont’d)</vt:lpstr>
      <vt:lpstr>Static Huffman Coding example (cont’d)</vt:lpstr>
      <vt:lpstr>Static Huffman Coding example (cont’d)</vt:lpstr>
      <vt:lpstr> Static Huffman Coding example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</dc:title>
  <dc:creator>Korzhova, Valentina</dc:creator>
  <cp:lastModifiedBy>Zachariah Beasley</cp:lastModifiedBy>
  <cp:revision>9</cp:revision>
  <dcterms:modified xsi:type="dcterms:W3CDTF">2021-08-10T17:40:37Z</dcterms:modified>
</cp:coreProperties>
</file>