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8.png" ContentType="image/png"/>
  <Override PartName="/ppt/media/image6.png" ContentType="image/png"/>
  <Override PartName="/ppt/media/image7.png" ContentType="image/png"/>
  <Override PartName="/ppt/media/image4.png" ContentType="image/png"/>
  <Override PartName="/ppt/media/image3.png" ContentType="image/png"/>
  <Override PartName="/ppt/media/image5.jpeg" ContentType="image/jpe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29200" y="640080"/>
            <a:ext cx="9068400" cy="1442880"/>
          </a:xfrm>
          <a:prstGeom prst="rect">
            <a:avLst/>
          </a:prstGeom>
          <a:noFill/>
          <a:ln>
            <a:noFill/>
          </a:ln>
        </p:spPr>
        <p:txBody>
          <a:bodyPr lIns="0" rIns="0" tIns="0" bIns="0" anchor="ctr"/>
          <a:p>
            <a:pPr algn="ctr">
              <a:lnSpc>
                <a:spcPct val="100000"/>
              </a:lnSpc>
            </a:pPr>
            <a:r>
              <a:rPr lang="en-US" sz="4400">
                <a:latin typeface="Century Schoolbook L"/>
              </a:rPr>
              <a:t>Big Data Architecture and Cluster Optimization with Python</a:t>
            </a:r>
            <a:endParaRPr/>
          </a:p>
        </p:txBody>
      </p:sp>
      <p:sp>
        <p:nvSpPr>
          <p:cNvPr id="73" name="CustomShape 2"/>
          <p:cNvSpPr/>
          <p:nvPr/>
        </p:nvSpPr>
        <p:spPr>
          <a:xfrm>
            <a:off x="639720" y="4297680"/>
            <a:ext cx="9068400" cy="1378080"/>
          </a:xfrm>
          <a:prstGeom prst="rect">
            <a:avLst/>
          </a:prstGeom>
          <a:noFill/>
          <a:ln>
            <a:noFill/>
          </a:ln>
        </p:spPr>
        <p:txBody>
          <a:bodyPr lIns="0" rIns="0" tIns="0" bIns="0" anchor="ctr"/>
          <a:p>
            <a:pPr algn="ctr">
              <a:lnSpc>
                <a:spcPct val="100000"/>
              </a:lnSpc>
            </a:pPr>
            <a:r>
              <a:rPr lang="en-US" sz="3200">
                <a:latin typeface="Century Schoolbook L"/>
              </a:rPr>
              <a:t>By: Chetan Khatri</a:t>
            </a:r>
            <a:endParaRPr/>
          </a:p>
          <a:p>
            <a:pPr algn="ctr">
              <a:lnSpc>
                <a:spcPct val="100000"/>
              </a:lnSpc>
            </a:pPr>
            <a:endParaRPr/>
          </a:p>
          <a:p>
            <a:pPr algn="ctr">
              <a:lnSpc>
                <a:spcPct val="100000"/>
              </a:lnSpc>
            </a:pPr>
            <a:r>
              <a:rPr lang="en-US" sz="2600">
                <a:latin typeface="Century Schoolbook L"/>
              </a:rPr>
              <a:t>Principal Big Data Engineer, Nazara Technologies.</a:t>
            </a:r>
            <a:endParaRPr/>
          </a:p>
          <a:p>
            <a:pPr algn="ctr">
              <a:lnSpc>
                <a:spcPct val="100000"/>
              </a:lnSpc>
            </a:pPr>
            <a:r>
              <a:rPr lang="en-US" sz="2600">
                <a:latin typeface="Century Schoolbook L"/>
              </a:rPr>
              <a:t>Data Science &amp; Machine Learning Curricula Advisor, University of Kachchh, Gujarat.</a:t>
            </a:r>
            <a:endParaRPr/>
          </a:p>
        </p:txBody>
      </p:sp>
      <p:sp>
        <p:nvSpPr>
          <p:cNvPr id="74" name="CustomShape 3"/>
          <p:cNvSpPr/>
          <p:nvPr/>
        </p:nvSpPr>
        <p:spPr>
          <a:xfrm>
            <a:off x="360" y="6766560"/>
            <a:ext cx="10076760" cy="790920"/>
          </a:xfrm>
          <a:prstGeom prst="rect">
            <a:avLst/>
          </a:prstGeom>
          <a:solidFill>
            <a:srgbClr val="4b1f6f"/>
          </a:solidFill>
          <a:ln>
            <a:solidFill>
              <a:srgbClr val="3465a4"/>
            </a:solidFill>
          </a:ln>
        </p:spPr>
        <p:txBody>
          <a:bodyPr wrap="none" lIns="90000" rIns="90000" tIns="45000" bIns="45000" anchor="ctr"/>
          <a:p>
            <a:pPr algn="ctr">
              <a:lnSpc>
                <a:spcPct val="100000"/>
              </a:lnSpc>
            </a:pPr>
            <a:r>
              <a:rPr b="1" lang="en-US">
                <a:solidFill>
                  <a:srgbClr val="ffffff"/>
                </a:solidFill>
                <a:latin typeface="Arial"/>
              </a:rPr>
              <a:t>Pycon India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Big Data Optimization: </a:t>
            </a:r>
            <a:r>
              <a:rPr lang="en-US" sz="2800">
                <a:latin typeface="Century Schoolbook L"/>
              </a:rPr>
              <a:t>Tune kafka Cluster</a:t>
            </a:r>
            <a:endParaRPr/>
          </a:p>
        </p:txBody>
      </p:sp>
      <p:sp>
        <p:nvSpPr>
          <p:cNvPr id="93" name="CustomShape 2"/>
          <p:cNvSpPr/>
          <p:nvPr/>
        </p:nvSpPr>
        <p:spPr>
          <a:xfrm>
            <a:off x="503640" y="1768680"/>
            <a:ext cx="9069840" cy="4383000"/>
          </a:xfrm>
          <a:prstGeom prst="rect">
            <a:avLst/>
          </a:prstGeom>
          <a:noFill/>
          <a:ln>
            <a:noFill/>
          </a:ln>
        </p:spPr>
        <p:txBody>
          <a:bodyPr lIns="0" rIns="0" tIns="0" bIns="0"/>
          <a:p>
            <a:pPr>
              <a:lnSpc>
                <a:spcPct val="100000"/>
              </a:lnSpc>
              <a:buSzPct val="45000"/>
              <a:buFont typeface="StarSymbol"/>
              <a:buChar char="l"/>
            </a:pPr>
            <a:r>
              <a:rPr lang="en-US" sz="2000">
                <a:latin typeface="Courier 10 Pitch"/>
              </a:rPr>
              <a:t>buffer.memory: default</a:t>
            </a:r>
            <a:endParaRPr/>
          </a:p>
          <a:p>
            <a:pPr>
              <a:lnSpc>
                <a:spcPct val="100000"/>
              </a:lnSpc>
              <a:buSzPct val="45000"/>
              <a:buFont typeface="StarSymbol"/>
              <a:buChar char="l"/>
            </a:pPr>
            <a:r>
              <a:rPr lang="en-US" sz="2000">
                <a:latin typeface="Courier 10 Pitch"/>
              </a:rPr>
              <a:t>batch.size: "655357"</a:t>
            </a:r>
            <a:endParaRPr/>
          </a:p>
          <a:p>
            <a:pPr>
              <a:lnSpc>
                <a:spcPct val="100000"/>
              </a:lnSpc>
              <a:buSzPct val="45000"/>
              <a:buFont typeface="StarSymbol"/>
              <a:buChar char="l"/>
            </a:pPr>
            <a:r>
              <a:rPr lang="en-US" sz="2000">
                <a:latin typeface="Courier 10 Pitch"/>
              </a:rPr>
              <a:t>linger.ms: "5"</a:t>
            </a:r>
            <a:endParaRPr/>
          </a:p>
          <a:p>
            <a:pPr>
              <a:lnSpc>
                <a:spcPct val="100000"/>
              </a:lnSpc>
              <a:buSzPct val="45000"/>
              <a:buFont typeface="StarSymbol"/>
              <a:buChar char="l"/>
            </a:pPr>
            <a:r>
              <a:rPr lang="en-US" sz="2000">
                <a:latin typeface="Courier 10 Pitch"/>
              </a:rPr>
              <a:t>compression.type: lz4</a:t>
            </a:r>
            <a:endParaRPr/>
          </a:p>
          <a:p>
            <a:pPr>
              <a:lnSpc>
                <a:spcPct val="100000"/>
              </a:lnSpc>
              <a:buSzPct val="45000"/>
              <a:buFont typeface="StarSymbol"/>
              <a:buChar char="l"/>
            </a:pPr>
            <a:r>
              <a:rPr lang="en-US" sz="2000">
                <a:latin typeface="Courier 10 Pitch"/>
              </a:rPr>
              <a:t>retries: default</a:t>
            </a:r>
            <a:endParaRPr/>
          </a:p>
          <a:p>
            <a:pPr>
              <a:lnSpc>
                <a:spcPct val="100000"/>
              </a:lnSpc>
              <a:buSzPct val="45000"/>
              <a:buFont typeface="StarSymbol"/>
              <a:buChar char="l"/>
            </a:pPr>
            <a:r>
              <a:rPr lang="en-US" sz="2000">
                <a:latin typeface="Courier 10 Pitch"/>
              </a:rPr>
              <a:t>send.buffer.bytes: default</a:t>
            </a:r>
            <a:endParaRPr/>
          </a:p>
          <a:p>
            <a:pPr>
              <a:lnSpc>
                <a:spcPct val="100000"/>
              </a:lnSpc>
              <a:buSzPct val="45000"/>
              <a:buFont typeface="StarSymbol"/>
              <a:buChar char="l"/>
            </a:pPr>
            <a:r>
              <a:rPr lang="en-US" sz="2000">
                <a:latin typeface="Courier 10 Pitch"/>
              </a:rPr>
              <a:t>connections.max.idle.ms: default</a:t>
            </a:r>
            <a:endParaRPr/>
          </a:p>
          <a:p>
            <a:pPr>
              <a:lnSpc>
                <a:spcPct val="100000"/>
              </a:lnSpc>
            </a:pPr>
            <a:endParaRPr/>
          </a:p>
          <a:p>
            <a:pPr>
              <a:lnSpc>
                <a:spcPct val="100000"/>
              </a:lnSpc>
              <a:buSzPct val="45000"/>
              <a:buFont typeface="StarSymbol"/>
              <a:buChar char="l"/>
            </a:pPr>
            <a:r>
              <a:rPr lang="en-US" sz="2000">
                <a:solidFill>
                  <a:srgbClr val="3333ff"/>
                </a:solidFill>
                <a:latin typeface="Courier 10 Pitch"/>
              </a:rPr>
              <a:t>bootstrap.servers</a:t>
            </a:r>
            <a:endParaRPr/>
          </a:p>
          <a:p>
            <a:pPr>
              <a:lnSpc>
                <a:spcPct val="100000"/>
              </a:lnSpc>
              <a:buSzPct val="45000"/>
              <a:buFont typeface="StarSymbol"/>
              <a:buChar char="l"/>
            </a:pPr>
            <a:r>
              <a:rPr lang="en-US" sz="2000">
                <a:solidFill>
                  <a:srgbClr val="3333ff"/>
                </a:solidFill>
                <a:latin typeface="Courier 10 Pitch"/>
              </a:rPr>
              <a:t>batch.size</a:t>
            </a:r>
            <a:endParaRPr/>
          </a:p>
          <a:p>
            <a:pPr>
              <a:lnSpc>
                <a:spcPct val="100000"/>
              </a:lnSpc>
              <a:buSzPct val="45000"/>
              <a:buFont typeface="StarSymbol"/>
              <a:buChar char="l"/>
            </a:pPr>
            <a:r>
              <a:rPr lang="en-US" sz="2000">
                <a:solidFill>
                  <a:srgbClr val="3333ff"/>
                </a:solidFill>
                <a:latin typeface="Courier 10 Pitch"/>
              </a:rPr>
              <a:t>linger.ms</a:t>
            </a:r>
            <a:endParaRPr/>
          </a:p>
          <a:p>
            <a:pPr>
              <a:lnSpc>
                <a:spcPct val="100000"/>
              </a:lnSpc>
              <a:buSzPct val="45000"/>
              <a:buFont typeface="StarSymbol"/>
              <a:buChar char="l"/>
            </a:pPr>
            <a:r>
              <a:rPr lang="en-US" sz="2000">
                <a:solidFill>
                  <a:srgbClr val="3333ff"/>
                </a:solidFill>
                <a:latin typeface="Courier 10 Pitch"/>
              </a:rPr>
              <a:t>connections.max.idle.ms = 10000</a:t>
            </a:r>
            <a:endParaRPr/>
          </a:p>
          <a:p>
            <a:pPr>
              <a:lnSpc>
                <a:spcPct val="100000"/>
              </a:lnSpc>
              <a:buSzPct val="45000"/>
              <a:buFont typeface="StarSymbol"/>
              <a:buChar char="l"/>
            </a:pPr>
            <a:r>
              <a:rPr lang="en-US" sz="2000">
                <a:solidFill>
                  <a:srgbClr val="3333ff"/>
                </a:solidFill>
                <a:latin typeface="Courier 10 Pitch"/>
              </a:rPr>
              <a:t>compression.type</a:t>
            </a:r>
            <a:endParaRPr/>
          </a:p>
          <a:p>
            <a:pPr>
              <a:lnSpc>
                <a:spcPct val="100000"/>
              </a:lnSpc>
              <a:buSzPct val="45000"/>
              <a:buFont typeface="StarSymbol"/>
              <a:buChar char="l"/>
            </a:pPr>
            <a:r>
              <a:rPr lang="en-US" sz="2000">
                <a:solidFill>
                  <a:srgbClr val="3333ff"/>
                </a:solidFill>
                <a:latin typeface="Courier 10 Pitch"/>
              </a:rPr>
              <a:t>retries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3640" y="276480"/>
            <a:ext cx="9069840" cy="131004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5" name="CustomShape 2"/>
          <p:cNvSpPr/>
          <p:nvPr/>
        </p:nvSpPr>
        <p:spPr>
          <a:xfrm>
            <a:off x="503640" y="1768680"/>
            <a:ext cx="9069840" cy="5270760"/>
          </a:xfrm>
          <a:prstGeom prst="rect">
            <a:avLst/>
          </a:prstGeom>
          <a:noFill/>
          <a:ln>
            <a:noFill/>
          </a:ln>
        </p:spPr>
        <p:txBody>
          <a:bodyPr lIns="0" rIns="0" tIns="0" bIns="0"/>
          <a:p>
            <a:pPr>
              <a:lnSpc>
                <a:spcPct val="100000"/>
              </a:lnSpc>
              <a:buSzPct val="45000"/>
              <a:buFont typeface="StarSymbol"/>
              <a:buChar char="l"/>
            </a:pPr>
            <a:r>
              <a:rPr b="1" lang="en-US">
                <a:latin typeface="Courier 10 Pitch"/>
              </a:rPr>
              <a:t>1) ./spark-shell --conf</a:t>
            </a:r>
            <a:endParaRPr/>
          </a:p>
          <a:p>
            <a:pPr>
              <a:lnSpc>
                <a:spcPct val="100000"/>
              </a:lnSpc>
              <a:buSzPct val="45000"/>
              <a:buFont typeface="StarSymbol"/>
              <a:buChar char="l"/>
            </a:pPr>
            <a:r>
              <a:rPr lang="en-US">
                <a:latin typeface="Courier 10 Pitch"/>
              </a:rPr>
              <a:t>--conf spark.executor.memory=50g</a:t>
            </a:r>
            <a:endParaRPr/>
          </a:p>
          <a:p>
            <a:pPr>
              <a:lnSpc>
                <a:spcPct val="100000"/>
              </a:lnSpc>
              <a:buSzPct val="45000"/>
              <a:buFont typeface="StarSymbol"/>
              <a:buChar char="l"/>
            </a:pPr>
            <a:r>
              <a:rPr lang="en-US">
                <a:latin typeface="Courier 10 Pitch"/>
              </a:rPr>
              <a:t>--conf spark.driver.memory=150g</a:t>
            </a:r>
            <a:endParaRPr/>
          </a:p>
          <a:p>
            <a:pPr>
              <a:lnSpc>
                <a:spcPct val="100000"/>
              </a:lnSpc>
              <a:buSzPct val="45000"/>
              <a:buFont typeface="StarSymbol"/>
              <a:buChar char="l"/>
            </a:pPr>
            <a:r>
              <a:rPr lang="en-US">
                <a:latin typeface="Courier 10 Pitch"/>
              </a:rPr>
              <a:t>--conf spark.kryoserializer.buffer.max=256 </a:t>
            </a:r>
            <a:endParaRPr/>
          </a:p>
          <a:p>
            <a:pPr>
              <a:lnSpc>
                <a:spcPct val="100000"/>
              </a:lnSpc>
              <a:buSzPct val="45000"/>
              <a:buFont typeface="StarSymbol"/>
              <a:buChar char="l"/>
            </a:pPr>
            <a:r>
              <a:rPr lang="en-US">
                <a:latin typeface="Courier 10 Pitch"/>
              </a:rPr>
              <a:t>--conf spark.driver.maxResultSize=1g </a:t>
            </a:r>
            <a:endParaRPr/>
          </a:p>
          <a:p>
            <a:pPr>
              <a:lnSpc>
                <a:spcPct val="100000"/>
              </a:lnSpc>
              <a:buSzPct val="45000"/>
              <a:buFont typeface="StarSymbol"/>
              <a:buChar char="l"/>
            </a:pPr>
            <a:r>
              <a:rPr lang="en-US">
                <a:latin typeface="Courier 10 Pitch"/>
              </a:rPr>
              <a:t>--conf spark.dynamicAllocation.enabled=true </a:t>
            </a:r>
            <a:endParaRPr/>
          </a:p>
          <a:p>
            <a:pPr>
              <a:lnSpc>
                <a:spcPct val="100000"/>
              </a:lnSpc>
              <a:buSzPct val="45000"/>
              <a:buFont typeface="StarSymbol"/>
              <a:buChar char="l"/>
            </a:pPr>
            <a:r>
              <a:rPr lang="en-US">
                <a:latin typeface="Courier 10 Pitch"/>
              </a:rPr>
              <a:t>--conf spark.shuffle.service.enabled=true </a:t>
            </a:r>
            <a:endParaRPr/>
          </a:p>
          <a:p>
            <a:pPr>
              <a:lnSpc>
                <a:spcPct val="100000"/>
              </a:lnSpc>
              <a:buSzPct val="45000"/>
              <a:buFont typeface="StarSymbol"/>
              <a:buChar char="l"/>
            </a:pPr>
            <a:r>
              <a:rPr lang="en-US">
                <a:latin typeface="Courier 10 Pitch"/>
              </a:rPr>
              <a:t>--conf spark.rpc.askTimeout=300s </a:t>
            </a:r>
            <a:endParaRPr/>
          </a:p>
          <a:p>
            <a:pPr>
              <a:lnSpc>
                <a:spcPct val="100000"/>
              </a:lnSpc>
              <a:buSzPct val="45000"/>
              <a:buFont typeface="StarSymbol"/>
              <a:buChar char="l"/>
            </a:pPr>
            <a:r>
              <a:rPr lang="en-US">
                <a:latin typeface="Courier 10 Pitch"/>
              </a:rPr>
              <a:t>--conf spark.dynamicAllocation.minExecutors=5 </a:t>
            </a:r>
            <a:endParaRPr/>
          </a:p>
          <a:p>
            <a:pPr>
              <a:lnSpc>
                <a:spcPct val="100000"/>
              </a:lnSpc>
              <a:buSzPct val="45000"/>
              <a:buFont typeface="StarSymbol"/>
              <a:buChar char="l"/>
            </a:pPr>
            <a:r>
              <a:rPr lang="en-US">
                <a:latin typeface="Courier 10 Pitch"/>
              </a:rPr>
              <a:t>--conf spark.sql.shuffle.partitions=1024</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3640" y="276480"/>
            <a:ext cx="9069840" cy="131004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7" name="CustomShape 2"/>
          <p:cNvSpPr/>
          <p:nvPr/>
        </p:nvSpPr>
        <p:spPr>
          <a:xfrm>
            <a:off x="503640" y="1768680"/>
            <a:ext cx="9069840" cy="4383000"/>
          </a:xfrm>
          <a:prstGeom prst="rect">
            <a:avLst/>
          </a:prstGeom>
          <a:noFill/>
          <a:ln>
            <a:noFill/>
          </a:ln>
        </p:spPr>
        <p:txBody>
          <a:bodyPr lIns="0" rIns="0" tIns="0" bIns="0"/>
          <a:p>
            <a:pPr>
              <a:lnSpc>
                <a:spcPct val="100000"/>
              </a:lnSpc>
              <a:buSzPct val="45000"/>
              <a:buFont typeface="StarSymbol"/>
              <a:buChar char="l"/>
            </a:pPr>
            <a:r>
              <a:rPr lang="en-US">
                <a:latin typeface="Century Schoolbook L"/>
              </a:rPr>
              <a:t>2) Configuration in </a:t>
            </a:r>
            <a:r>
              <a:rPr b="1" lang="en-US">
                <a:latin typeface="Century Schoolbook L"/>
              </a:rPr>
              <a:t>spark-defaults.conf </a:t>
            </a:r>
            <a:r>
              <a:rPr lang="en-US">
                <a:latin typeface="Century Schoolbook L"/>
              </a:rPr>
              <a:t>at /usr/local/spark-1.6.1/conf</a:t>
            </a:r>
            <a:endParaRPr/>
          </a:p>
        </p:txBody>
      </p:sp>
      <p:pic>
        <p:nvPicPr>
          <p:cNvPr id="98" name="" descr=""/>
          <p:cNvPicPr/>
          <p:nvPr/>
        </p:nvPicPr>
        <p:blipFill>
          <a:blip r:embed="rId1"/>
          <a:stretch>
            <a:fillRect/>
          </a:stretch>
        </p:blipFill>
        <p:spPr>
          <a:xfrm>
            <a:off x="508320" y="2286000"/>
            <a:ext cx="9091440" cy="518112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503640" y="276480"/>
            <a:ext cx="9069840" cy="131004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100" name="CustomShape 2"/>
          <p:cNvSpPr/>
          <p:nvPr/>
        </p:nvSpPr>
        <p:spPr>
          <a:xfrm>
            <a:off x="503640" y="1768680"/>
            <a:ext cx="9069840" cy="4383000"/>
          </a:xfrm>
          <a:prstGeom prst="rect">
            <a:avLst/>
          </a:prstGeom>
          <a:noFill/>
          <a:ln>
            <a:noFill/>
          </a:ln>
        </p:spPr>
        <p:txBody>
          <a:bodyPr lIns="0" rIns="0" tIns="0" bIns="0"/>
          <a:p>
            <a:pPr>
              <a:lnSpc>
                <a:spcPct val="100000"/>
              </a:lnSpc>
              <a:buSzPct val="45000"/>
              <a:buFont typeface="StarSymbol"/>
              <a:buChar char="l"/>
            </a:pPr>
            <a:r>
              <a:rPr lang="en-US">
                <a:latin typeface="Courier 10 Pitch"/>
              </a:rPr>
              <a:t>spark.master                     spark://master.prod.chetan.com:7077</a:t>
            </a:r>
            <a:endParaRPr/>
          </a:p>
          <a:p>
            <a:pPr>
              <a:lnSpc>
                <a:spcPct val="100000"/>
              </a:lnSpc>
              <a:buSzPct val="45000"/>
              <a:buFont typeface="StarSymbol"/>
              <a:buChar char="l"/>
            </a:pPr>
            <a:r>
              <a:rPr lang="en-US">
                <a:latin typeface="Courier 10 Pitch"/>
              </a:rPr>
              <a:t>spark.serializer                 org.apache.spark.serializer.KryoSerializer</a:t>
            </a:r>
            <a:endParaRPr/>
          </a:p>
          <a:p>
            <a:pPr>
              <a:lnSpc>
                <a:spcPct val="100000"/>
              </a:lnSpc>
              <a:buSzPct val="45000"/>
              <a:buFont typeface="StarSymbol"/>
              <a:buChar char="l"/>
            </a:pPr>
            <a:r>
              <a:rPr lang="en-US">
                <a:latin typeface="Courier 10 Pitch"/>
              </a:rPr>
              <a:t>spark.eventLog.enabled           true</a:t>
            </a:r>
            <a:endParaRPr/>
          </a:p>
          <a:p>
            <a:pPr>
              <a:lnSpc>
                <a:spcPct val="100000"/>
              </a:lnSpc>
              <a:buSzPct val="45000"/>
              <a:buFont typeface="StarSymbol"/>
              <a:buChar char="l"/>
            </a:pPr>
            <a:r>
              <a:rPr lang="en-US">
                <a:latin typeface="Courier 10 Pitch"/>
              </a:rPr>
              <a:t>spark.history.fs.logDirectory    file:/data/tmp/spark-events</a:t>
            </a:r>
            <a:endParaRPr/>
          </a:p>
          <a:p>
            <a:pPr>
              <a:lnSpc>
                <a:spcPct val="100000"/>
              </a:lnSpc>
              <a:buSzPct val="45000"/>
              <a:buFont typeface="StarSymbol"/>
              <a:buChar char="l"/>
            </a:pPr>
            <a:r>
              <a:rPr lang="en-US">
                <a:solidFill>
                  <a:srgbClr val="3333ff"/>
                </a:solidFill>
                <a:latin typeface="Courier 10 Pitch"/>
              </a:rPr>
              <a:t>#spark.eventLog.dir=hdfs://namenode_host:namenode_port/user/spark/applicationHistory4</a:t>
            </a:r>
            <a:endParaRPr/>
          </a:p>
          <a:p>
            <a:pPr>
              <a:lnSpc>
                <a:spcPct val="100000"/>
              </a:lnSpc>
              <a:buSzPct val="45000"/>
              <a:buFont typeface="StarSymbol"/>
              <a:buChar char="l"/>
            </a:pPr>
            <a:r>
              <a:rPr lang="en-US">
                <a:solidFill>
                  <a:srgbClr val="3333ff"/>
                </a:solidFill>
                <a:latin typeface="Courier 10 Pitch"/>
              </a:rPr>
              <a:t>spark.eventLog.dir file:/data/tmp/spark-events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503640" y="301320"/>
            <a:ext cx="9069840" cy="1260360"/>
          </a:xfrm>
          <a:prstGeom prst="rect">
            <a:avLst/>
          </a:prstGeom>
          <a:noFill/>
          <a:ln>
            <a:noFill/>
          </a:ln>
        </p:spPr>
      </p:sp>
      <p:sp>
        <p:nvSpPr>
          <p:cNvPr id="102" name="CustomShape 2"/>
          <p:cNvSpPr/>
          <p:nvPr/>
        </p:nvSpPr>
        <p:spPr>
          <a:xfrm>
            <a:off x="503640" y="1768680"/>
            <a:ext cx="9069840" cy="4383000"/>
          </a:xfrm>
          <a:prstGeom prst="rect">
            <a:avLst/>
          </a:prstGeom>
          <a:noFill/>
          <a:ln>
            <a:noFill/>
          </a:ln>
        </p:spPr>
        <p:txBody>
          <a:bodyPr lIns="0" rIns="0" tIns="0" bIns="0"/>
          <a:p>
            <a:pPr algn="ctr">
              <a:lnSpc>
                <a:spcPct val="100000"/>
              </a:lnSpc>
            </a:pPr>
            <a:endParaRPr/>
          </a:p>
          <a:p>
            <a:pPr algn="ctr">
              <a:lnSpc>
                <a:spcPct val="100000"/>
              </a:lnSpc>
            </a:pPr>
            <a:endParaRPr/>
          </a:p>
          <a:p>
            <a:pPr algn="ctr">
              <a:lnSpc>
                <a:spcPct val="100000"/>
              </a:lnSpc>
              <a:buSzPct val="45000"/>
              <a:buFont typeface="StarSymbol"/>
              <a:buChar char="l"/>
            </a:pPr>
            <a:r>
              <a:rPr lang="en-US" sz="4400">
                <a:latin typeface="Century Schoolbook L"/>
              </a:rPr>
              <a:t>PySpark with Hadoop Demo</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3200">
                <a:latin typeface="Arial"/>
              </a:rPr>
              <a:t>PySpark with Hadoop Demo- MapReduce with wordcount </a:t>
            </a:r>
            <a:endParaRPr/>
          </a:p>
        </p:txBody>
      </p:sp>
      <p:sp>
        <p:nvSpPr>
          <p:cNvPr id="104" name="CustomShape 2"/>
          <p:cNvSpPr/>
          <p:nvPr/>
        </p:nvSpPr>
        <p:spPr>
          <a:xfrm>
            <a:off x="503640" y="2452680"/>
            <a:ext cx="9069840" cy="438300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&gt;&gt;&gt; textFile = sc.textFile("file:///home/chetan306/inputfile.txt")</a:t>
            </a:r>
            <a:endParaRPr/>
          </a:p>
          <a:p>
            <a:pPr>
              <a:lnSpc>
                <a:spcPct val="100000"/>
              </a:lnSpc>
              <a:buSzPct val="45000"/>
              <a:buFont typeface="StarSymbol"/>
              <a:buChar char="l"/>
            </a:pPr>
            <a:r>
              <a:rPr lang="en-US" sz="2200">
                <a:latin typeface="Century Schoolbook L"/>
              </a:rPr>
              <a:t>&gt;&gt;&gt; textFile.count()</a:t>
            </a:r>
            <a:endParaRPr/>
          </a:p>
          <a:p>
            <a:pPr>
              <a:lnSpc>
                <a:spcPct val="100000"/>
              </a:lnSpc>
              <a:buSzPct val="45000"/>
              <a:buFont typeface="StarSymbol"/>
              <a:buChar char="l"/>
            </a:pPr>
            <a:r>
              <a:rPr lang="en-US" sz="2200">
                <a:latin typeface="Century Schoolbook L"/>
              </a:rPr>
              <a:t>&gt;&gt;&gt; textFile.first()</a:t>
            </a:r>
            <a:endParaRPr/>
          </a:p>
          <a:p>
            <a:pPr>
              <a:lnSpc>
                <a:spcPct val="100000"/>
              </a:lnSpc>
              <a:buSzPct val="45000"/>
              <a:buFont typeface="StarSymbol"/>
              <a:buChar char="l"/>
            </a:pPr>
            <a:r>
              <a:rPr lang="en-US" sz="2200">
                <a:latin typeface="Century Schoolbook L"/>
              </a:rPr>
              <a:t>&gt;&gt;&gt; wordCounts = textFile.flatMap(lambda line: line.split()).map(lambda word: (word, 1)).reduceByKey(lambda a, b: a+b)</a:t>
            </a:r>
            <a:endParaRPr/>
          </a:p>
          <a:p>
            <a:pPr>
              <a:lnSpc>
                <a:spcPct val="100000"/>
              </a:lnSpc>
              <a:buSzPct val="45000"/>
              <a:buFont typeface="StarSymbol"/>
              <a:buChar char="l"/>
            </a:pPr>
            <a:r>
              <a:rPr lang="en-US" sz="2200">
                <a:latin typeface="Century Schoolbook L"/>
              </a:rPr>
              <a:t>&gt;&gt;&gt; wordCounts.collect()</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3640" y="-58680"/>
            <a:ext cx="9069840" cy="1260360"/>
          </a:xfrm>
          <a:prstGeom prst="rect">
            <a:avLst/>
          </a:prstGeom>
          <a:noFill/>
          <a:ln>
            <a:noFill/>
          </a:ln>
        </p:spPr>
        <p:txBody>
          <a:bodyPr lIns="0" rIns="0" tIns="0" bIns="0" anchor="ctr"/>
          <a:p>
            <a:pPr algn="ctr">
              <a:lnSpc>
                <a:spcPct val="100000"/>
              </a:lnSpc>
            </a:pPr>
            <a:r>
              <a:rPr lang="en-US" sz="2800">
                <a:latin typeface="Century Schoolbook L"/>
              </a:rPr>
              <a:t>Data Science in University Education Initiative</a:t>
            </a:r>
            <a:endParaRPr/>
          </a:p>
        </p:txBody>
      </p:sp>
      <p:sp>
        <p:nvSpPr>
          <p:cNvPr id="106" name="CustomShape 2"/>
          <p:cNvSpPr/>
          <p:nvPr/>
        </p:nvSpPr>
        <p:spPr>
          <a:xfrm>
            <a:off x="503640" y="1227600"/>
            <a:ext cx="9069840" cy="581292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Data Science Lab, Computer Science Department – University of Kachchh.</a:t>
            </a:r>
            <a:endParaRPr/>
          </a:p>
        </p:txBody>
      </p:sp>
      <p:pic>
        <p:nvPicPr>
          <p:cNvPr id="107" name="" descr=""/>
          <p:cNvPicPr/>
          <p:nvPr/>
        </p:nvPicPr>
        <p:blipFill>
          <a:blip r:embed="rId1"/>
          <a:stretch>
            <a:fillRect/>
          </a:stretch>
        </p:blipFill>
        <p:spPr>
          <a:xfrm>
            <a:off x="32040" y="2082600"/>
            <a:ext cx="10048320" cy="532368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3640" y="-58680"/>
            <a:ext cx="9069840" cy="1260360"/>
          </a:xfrm>
          <a:prstGeom prst="rect">
            <a:avLst/>
          </a:prstGeom>
          <a:noFill/>
          <a:ln>
            <a:noFill/>
          </a:ln>
        </p:spPr>
        <p:txBody>
          <a:bodyPr lIns="0" rIns="0" tIns="0" bIns="0" anchor="ctr"/>
          <a:p>
            <a:pPr algn="ctr">
              <a:lnSpc>
                <a:spcPct val="100000"/>
              </a:lnSpc>
            </a:pPr>
            <a:r>
              <a:rPr lang="en-US" sz="2800">
                <a:latin typeface="Century Schoolbook L"/>
              </a:rPr>
              <a:t>Data Science in University Education Initiative</a:t>
            </a:r>
            <a:endParaRPr/>
          </a:p>
        </p:txBody>
      </p:sp>
      <p:sp>
        <p:nvSpPr>
          <p:cNvPr id="109" name="CustomShape 2"/>
          <p:cNvSpPr/>
          <p:nvPr/>
        </p:nvSpPr>
        <p:spPr>
          <a:xfrm>
            <a:off x="503640" y="1227600"/>
            <a:ext cx="9069840" cy="581292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 </a:t>
            </a:r>
            <a:r>
              <a:rPr b="1" lang="en-US" sz="2000">
                <a:latin typeface="Century Schoolbook L"/>
              </a:rPr>
              <a:t>Machine learning / Data Science with Python</a:t>
            </a:r>
            <a:endParaRPr/>
          </a:p>
        </p:txBody>
      </p:sp>
      <p:pic>
        <p:nvPicPr>
          <p:cNvPr id="110" name="" descr=""/>
          <p:cNvPicPr/>
          <p:nvPr/>
        </p:nvPicPr>
        <p:blipFill>
          <a:blip r:embed="rId1"/>
          <a:stretch>
            <a:fillRect/>
          </a:stretch>
        </p:blipFill>
        <p:spPr>
          <a:xfrm>
            <a:off x="914400" y="1645920"/>
            <a:ext cx="6949080" cy="591336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Questions ?</a:t>
            </a:r>
            <a:endParaRPr/>
          </a:p>
        </p:txBody>
      </p:sp>
      <p:sp>
        <p:nvSpPr>
          <p:cNvPr id="112" name="CustomShape 2"/>
          <p:cNvSpPr/>
          <p:nvPr/>
        </p:nvSpPr>
        <p:spPr>
          <a:xfrm>
            <a:off x="503640" y="1768680"/>
            <a:ext cx="9069840" cy="4383000"/>
          </a:xfrm>
          <a:prstGeom prst="rect">
            <a:avLst/>
          </a:prstGeom>
          <a:noFill/>
          <a:ln>
            <a:noFill/>
          </a:ln>
        </p:spPr>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Resources</a:t>
            </a:r>
            <a:endParaRPr/>
          </a:p>
        </p:txBody>
      </p:sp>
      <p:sp>
        <p:nvSpPr>
          <p:cNvPr id="114" name="CustomShape 2"/>
          <p:cNvSpPr/>
          <p:nvPr/>
        </p:nvSpPr>
        <p:spPr>
          <a:xfrm>
            <a:off x="503640" y="1768680"/>
            <a:ext cx="9069840" cy="4383000"/>
          </a:xfrm>
          <a:prstGeom prst="rect">
            <a:avLst/>
          </a:prstGeom>
          <a:noFill/>
          <a:ln>
            <a:noFill/>
          </a:ln>
        </p:spPr>
        <p:txBody>
          <a:bodyPr lIns="0" rIns="0" tIns="0" bIns="0"/>
          <a:p>
            <a:pPr algn="ctr">
              <a:lnSpc>
                <a:spcPct val="100000"/>
              </a:lnSpc>
            </a:pPr>
            <a:r>
              <a:rPr lang="en-US" sz="2600">
                <a:latin typeface="Century Schoolbook L"/>
              </a:rPr>
              <a:t>https://github.com/dskskv/pycon-india-2016</a:t>
            </a:r>
            <a:endParaRPr/>
          </a:p>
          <a:p>
            <a:pPr algn="ctr">
              <a:lnSpc>
                <a:spcPct val="100000"/>
              </a:lnSpc>
            </a:pPr>
            <a:r>
              <a:rPr lang="en-US" sz="2600">
                <a:latin typeface="Century Schoolbook L"/>
              </a:rPr>
              <a:t>chetan@kutchuni.edu.in</a:t>
            </a:r>
            <a:endParaRPr/>
          </a:p>
          <a:p>
            <a:pPr algn="ctr">
              <a:lnSpc>
                <a:spcPct val="100000"/>
              </a:lnSpc>
            </a:pPr>
            <a:r>
              <a:rPr lang="en-US" sz="2600">
                <a:latin typeface="Century Schoolbook L"/>
              </a:rPr>
              <a:t>Twitter: @khatri_chetan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Data Analytics Cycle</a:t>
            </a:r>
            <a:endParaRPr/>
          </a:p>
        </p:txBody>
      </p:sp>
      <p:sp>
        <p:nvSpPr>
          <p:cNvPr id="76" name="CustomShape 2"/>
          <p:cNvSpPr/>
          <p:nvPr/>
        </p:nvSpPr>
        <p:spPr>
          <a:xfrm>
            <a:off x="503640" y="1768680"/>
            <a:ext cx="9069840" cy="4383000"/>
          </a:xfrm>
          <a:prstGeom prst="rect">
            <a:avLst/>
          </a:prstGeom>
          <a:noFill/>
          <a:ln>
            <a:noFill/>
          </a:ln>
        </p:spPr>
        <p:txBody>
          <a:bodyPr lIns="0" rIns="0" tIns="0" bIns="0"/>
          <a:p>
            <a:pPr>
              <a:lnSpc>
                <a:spcPct val="100000"/>
              </a:lnSpc>
              <a:buSzPct val="45000"/>
              <a:buFont typeface="StarSymbol"/>
              <a:buChar char="l"/>
            </a:pPr>
            <a:r>
              <a:rPr lang="en-US" sz="2600">
                <a:latin typeface="Century Schoolbook L"/>
              </a:rPr>
              <a:t> </a:t>
            </a:r>
            <a:r>
              <a:rPr lang="en-US" sz="2600">
                <a:latin typeface="Century Schoolbook L"/>
              </a:rPr>
              <a:t>Understand the Business</a:t>
            </a:r>
            <a:endParaRPr/>
          </a:p>
          <a:p>
            <a:pPr>
              <a:lnSpc>
                <a:spcPct val="100000"/>
              </a:lnSpc>
              <a:buSzPct val="45000"/>
              <a:buFont typeface="StarSymbol"/>
              <a:buChar char="l"/>
            </a:pPr>
            <a:r>
              <a:rPr lang="en-US" sz="2600">
                <a:latin typeface="Century Schoolbook L"/>
              </a:rPr>
              <a:t> </a:t>
            </a:r>
            <a:r>
              <a:rPr lang="en-US" sz="2600">
                <a:latin typeface="Century Schoolbook L"/>
              </a:rPr>
              <a:t>Understand the Data</a:t>
            </a:r>
            <a:endParaRPr/>
          </a:p>
          <a:p>
            <a:pPr>
              <a:lnSpc>
                <a:spcPct val="100000"/>
              </a:lnSpc>
              <a:buSzPct val="45000"/>
              <a:buFont typeface="StarSymbol"/>
              <a:buChar char="l"/>
            </a:pPr>
            <a:r>
              <a:rPr lang="en-US" sz="2600">
                <a:latin typeface="Century Schoolbook L"/>
              </a:rPr>
              <a:t> </a:t>
            </a:r>
            <a:r>
              <a:rPr lang="en-US" sz="2600">
                <a:latin typeface="Century Schoolbook L"/>
              </a:rPr>
              <a:t>Cleanse the Data</a:t>
            </a:r>
            <a:endParaRPr/>
          </a:p>
          <a:p>
            <a:pPr>
              <a:lnSpc>
                <a:spcPct val="100000"/>
              </a:lnSpc>
              <a:buSzPct val="45000"/>
              <a:buFont typeface="StarSymbol"/>
              <a:buChar char="l"/>
            </a:pPr>
            <a:r>
              <a:rPr lang="en-US" sz="2600">
                <a:latin typeface="Century Schoolbook L"/>
              </a:rPr>
              <a:t> </a:t>
            </a:r>
            <a:r>
              <a:rPr lang="en-US" sz="2600">
                <a:latin typeface="Century Schoolbook L"/>
              </a:rPr>
              <a:t>Do Analytics the Data</a:t>
            </a:r>
            <a:endParaRPr/>
          </a:p>
          <a:p>
            <a:pPr>
              <a:lnSpc>
                <a:spcPct val="100000"/>
              </a:lnSpc>
              <a:buSzPct val="45000"/>
              <a:buFont typeface="StarSymbol"/>
              <a:buChar char="l"/>
            </a:pPr>
            <a:r>
              <a:rPr lang="en-US" sz="2600">
                <a:latin typeface="Century Schoolbook L"/>
              </a:rPr>
              <a:t> </a:t>
            </a:r>
            <a:r>
              <a:rPr lang="en-US" sz="2600">
                <a:latin typeface="Century Schoolbook L"/>
              </a:rPr>
              <a:t>Predict the Data</a:t>
            </a:r>
            <a:endParaRPr/>
          </a:p>
          <a:p>
            <a:pPr>
              <a:lnSpc>
                <a:spcPct val="100000"/>
              </a:lnSpc>
              <a:buSzPct val="45000"/>
              <a:buFont typeface="StarSymbol"/>
              <a:buChar char="l"/>
            </a:pPr>
            <a:r>
              <a:rPr lang="en-US" sz="2600">
                <a:latin typeface="Century Schoolbook L"/>
              </a:rPr>
              <a:t> </a:t>
            </a:r>
            <a:r>
              <a:rPr lang="en-US" sz="2600">
                <a:latin typeface="Century Schoolbook L"/>
              </a:rPr>
              <a:t>Visualize the data</a:t>
            </a:r>
            <a:endParaRPr/>
          </a:p>
          <a:p>
            <a:pPr>
              <a:lnSpc>
                <a:spcPct val="100000"/>
              </a:lnSpc>
              <a:buSzPct val="45000"/>
              <a:buFont typeface="StarSymbol"/>
              <a:buChar char="l"/>
            </a:pPr>
            <a:r>
              <a:rPr lang="en-US" sz="2600">
                <a:latin typeface="Century Schoolbook L"/>
              </a:rPr>
              <a:t> </a:t>
            </a:r>
            <a:r>
              <a:rPr lang="en-US" sz="2600">
                <a:latin typeface="Century Schoolbook L"/>
              </a:rPr>
              <a:t>Build Insight that helps to grow Business Revenue</a:t>
            </a:r>
            <a:endParaRPr/>
          </a:p>
          <a:p>
            <a:pPr>
              <a:lnSpc>
                <a:spcPct val="100000"/>
              </a:lnSpc>
              <a:buSzPct val="45000"/>
              <a:buFont typeface="StarSymbol"/>
              <a:buChar char="l"/>
            </a:pPr>
            <a:r>
              <a:rPr lang="en-US" sz="2600">
                <a:latin typeface="Century Schoolbook L"/>
              </a:rPr>
              <a:t> </a:t>
            </a:r>
            <a:r>
              <a:rPr lang="en-US" sz="2600">
                <a:latin typeface="Century Schoolbook L"/>
              </a:rPr>
              <a:t>Explain to Executive (CxO)</a:t>
            </a:r>
            <a:endParaRPr/>
          </a:p>
          <a:p>
            <a:pPr>
              <a:lnSpc>
                <a:spcPct val="100000"/>
              </a:lnSpc>
              <a:buSzPct val="45000"/>
              <a:buFont typeface="StarSymbol"/>
              <a:buChar char="l"/>
            </a:pPr>
            <a:r>
              <a:rPr lang="en-US" sz="2600">
                <a:latin typeface="Century Schoolbook L"/>
              </a:rPr>
              <a:t> </a:t>
            </a:r>
            <a:r>
              <a:rPr lang="en-US" sz="2600">
                <a:latin typeface="Century Schoolbook L"/>
              </a:rPr>
              <a:t>Take Decision</a:t>
            </a:r>
            <a:endParaRPr/>
          </a:p>
          <a:p>
            <a:pPr>
              <a:lnSpc>
                <a:spcPct val="100000"/>
              </a:lnSpc>
              <a:buSzPct val="45000"/>
              <a:buFont typeface="StarSymbol"/>
              <a:buChar char="l"/>
            </a:pPr>
            <a:r>
              <a:rPr lang="en-US" sz="2600">
                <a:latin typeface="Century Schoolbook L"/>
              </a:rPr>
              <a:t> </a:t>
            </a:r>
            <a:r>
              <a:rPr lang="en-US" sz="2600">
                <a:latin typeface="Century Schoolbook L"/>
              </a:rPr>
              <a:t>Increase Revenue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3600">
                <a:latin typeface="Century Schoolbook L"/>
              </a:rPr>
              <a:t>Capacity Planning (Cluster Sizing)</a:t>
            </a:r>
            <a:endParaRPr/>
          </a:p>
        </p:txBody>
      </p:sp>
      <p:sp>
        <p:nvSpPr>
          <p:cNvPr id="78" name="CustomShape 2"/>
          <p:cNvSpPr/>
          <p:nvPr/>
        </p:nvSpPr>
        <p:spPr>
          <a:xfrm>
            <a:off x="503640" y="1768680"/>
            <a:ext cx="9069840" cy="4383000"/>
          </a:xfrm>
          <a:prstGeom prst="rect">
            <a:avLst/>
          </a:prstGeom>
          <a:noFill/>
          <a:ln>
            <a:noFill/>
          </a:ln>
        </p:spPr>
        <p:txBody>
          <a:bodyPr lIns="0" rIns="0" tIns="0" bIns="0"/>
          <a:p>
            <a:pPr>
              <a:lnSpc>
                <a:spcPct val="100000"/>
              </a:lnSpc>
              <a:buSzPct val="45000"/>
              <a:buFont typeface="StarSymbol"/>
              <a:buChar char="l"/>
            </a:pPr>
            <a:r>
              <a:rPr lang="en-US" sz="2400">
                <a:latin typeface="Century Schoolbook L"/>
              </a:rPr>
              <a:t>Telecom Business:</a:t>
            </a:r>
            <a:endParaRPr/>
          </a:p>
          <a:p>
            <a:pPr lvl="1">
              <a:lnSpc>
                <a:spcPct val="100000"/>
              </a:lnSpc>
              <a:buSzPct val="45000"/>
              <a:buFont typeface="StarSymbol"/>
              <a:buChar char="l"/>
            </a:pPr>
            <a:r>
              <a:rPr lang="en-US" sz="2400">
                <a:latin typeface="Century Schoolbook L"/>
              </a:rPr>
              <a:t>122 Operators , 4 Region(INDIA, Africa, ME, Latin America.</a:t>
            </a:r>
            <a:endParaRPr/>
          </a:p>
          <a:p>
            <a:pPr lvl="1">
              <a:lnSpc>
                <a:spcPct val="100000"/>
              </a:lnSpc>
              <a:buSzPct val="45000"/>
              <a:buFont typeface="StarSymbol"/>
              <a:buChar char="l"/>
            </a:pPr>
            <a:r>
              <a:rPr lang="en-US" sz="2400">
                <a:latin typeface="Century Schoolbook L"/>
              </a:rPr>
              <a:t>12 TB of Data per Year</a:t>
            </a:r>
            <a:endParaRPr/>
          </a:p>
          <a:p>
            <a:pPr lvl="1">
              <a:lnSpc>
                <a:spcPct val="100000"/>
              </a:lnSpc>
              <a:buSzPct val="45000"/>
              <a:buFont typeface="StarSymbol"/>
              <a:buChar char="l"/>
            </a:pPr>
            <a:r>
              <a:rPr lang="en-US" sz="2400">
                <a:latin typeface="Century Schoolbook L"/>
              </a:rPr>
              <a:t>11,00,000 Transactions per day.</a:t>
            </a:r>
            <a:endParaRPr/>
          </a:p>
          <a:p>
            <a:pPr>
              <a:lnSpc>
                <a:spcPct val="100000"/>
              </a:lnSpc>
              <a:buSzPct val="45000"/>
              <a:buFont typeface="StarSymbol"/>
              <a:buChar char="l"/>
            </a:pPr>
            <a:r>
              <a:rPr lang="en-US" sz="2400">
                <a:latin typeface="Century Schoolbook L"/>
              </a:rPr>
              <a:t>Gaming Business:</a:t>
            </a:r>
            <a:endParaRPr/>
          </a:p>
          <a:p>
            <a:pPr lvl="1">
              <a:lnSpc>
                <a:spcPct val="100000"/>
              </a:lnSpc>
              <a:buSzPct val="45000"/>
              <a:buFont typeface="StarSymbol"/>
              <a:buChar char="l"/>
            </a:pPr>
            <a:r>
              <a:rPr lang="en-US" sz="2400">
                <a:latin typeface="Century Schoolbook L"/>
              </a:rPr>
              <a:t>6 Billion events per month = (near by) 15 TB of Data per year.</a:t>
            </a:r>
            <a:endParaRPr/>
          </a:p>
          <a:p>
            <a:pPr>
              <a:lnSpc>
                <a:spcPct val="100000"/>
              </a:lnSpc>
              <a:buSzPct val="45000"/>
              <a:buFont typeface="StarSymbol"/>
              <a:buChar char="l"/>
            </a:pPr>
            <a:r>
              <a:rPr lang="en-US" sz="2400">
                <a:latin typeface="Century Schoolbook L"/>
              </a:rPr>
              <a:t>Total: 27 TB of Data per year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503640" y="300960"/>
            <a:ext cx="9072000" cy="1261800"/>
          </a:xfrm>
          <a:prstGeom prst="rect">
            <a:avLst/>
          </a:prstGeom>
        </p:spPr>
        <p:txBody>
          <a:bodyPr lIns="0" rIns="0" tIns="0" bIns="0" anchor="ctr"/>
          <a:p>
            <a:pPr algn="ctr"/>
            <a:endParaRPr/>
          </a:p>
        </p:txBody>
      </p:sp>
      <p:sp>
        <p:nvSpPr>
          <p:cNvPr id="80" name="TextShape 2"/>
          <p:cNvSpPr txBox="1"/>
          <p:nvPr/>
        </p:nvSpPr>
        <p:spPr>
          <a:xfrm>
            <a:off x="503640" y="1768320"/>
            <a:ext cx="9072000" cy="4384080"/>
          </a:xfrm>
          <a:prstGeom prst="rect">
            <a:avLst/>
          </a:prstGeom>
        </p:spPr>
        <p:txBody>
          <a:bodyPr lIns="0" rIns="0" tIns="0" bIns="0"/>
          <a:p>
            <a:endParaRPr/>
          </a:p>
        </p:txBody>
      </p:sp>
      <p:pic>
        <p:nvPicPr>
          <p:cNvPr id="81" name="" descr=""/>
          <p:cNvPicPr/>
          <p:nvPr/>
        </p:nvPicPr>
        <p:blipFill>
          <a:blip r:embed="rId1"/>
          <a:stretch>
            <a:fillRect/>
          </a:stretch>
        </p:blipFill>
        <p:spPr>
          <a:xfrm>
            <a:off x="19080" y="0"/>
            <a:ext cx="10222920" cy="755964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Predictive</a:t>
            </a:r>
            <a:r>
              <a:rPr lang="en-US" sz="4400">
                <a:latin typeface="Arial"/>
              </a:rPr>
              <a:t> </a:t>
            </a:r>
            <a:r>
              <a:rPr lang="en-US" sz="4000">
                <a:latin typeface="Century Schoolbook L"/>
              </a:rPr>
              <a:t>Modeling Cycle</a:t>
            </a:r>
            <a:endParaRPr/>
          </a:p>
        </p:txBody>
      </p:sp>
      <p:sp>
        <p:nvSpPr>
          <p:cNvPr id="83" name="CustomShape 2"/>
          <p:cNvSpPr/>
          <p:nvPr/>
        </p:nvSpPr>
        <p:spPr>
          <a:xfrm>
            <a:off x="365760" y="1768680"/>
            <a:ext cx="9069840" cy="5270760"/>
          </a:xfrm>
          <a:prstGeom prst="rect">
            <a:avLst/>
          </a:prstGeom>
          <a:noFill/>
          <a:ln>
            <a:noFill/>
          </a:ln>
        </p:spPr>
        <p:txBody>
          <a:bodyPr lIns="0" rIns="0" tIns="0" bIns="0"/>
          <a:p>
            <a:pPr>
              <a:lnSpc>
                <a:spcPct val="100000"/>
              </a:lnSpc>
            </a:pPr>
            <a:r>
              <a:rPr lang="en-US" sz="2000">
                <a:latin typeface="Century Schoolbook L"/>
              </a:rPr>
              <a:t>1. Data Quality (Removing Noisy, Missing Data)</a:t>
            </a:r>
            <a:endParaRPr/>
          </a:p>
          <a:p>
            <a:pPr>
              <a:lnSpc>
                <a:spcPct val="100000"/>
              </a:lnSpc>
            </a:pPr>
            <a:r>
              <a:rPr lang="en-US" sz="2000">
                <a:latin typeface="Century Schoolbook L"/>
              </a:rPr>
              <a:t>2. Feature Engineering</a:t>
            </a:r>
            <a:endParaRPr/>
          </a:p>
          <a:p>
            <a:pPr>
              <a:lnSpc>
                <a:spcPct val="100000"/>
              </a:lnSpc>
            </a:pPr>
            <a:r>
              <a:rPr lang="en-US" sz="2000">
                <a:latin typeface="Century Schoolbook L"/>
              </a:rPr>
              <a:t>3. Choosing Best Model: " based on culture of Data, For ex. If continues data-points go with Linear Regression , If categorical binomial prediction requires then go with Logistic Regression, For Random sample of data(Feature randomization) and have better generalization performance. other like Gradient Boosting Trees for optimal linear combination of trees and weighted sum of predictions of individual trees."</a:t>
            </a:r>
            <a:endParaRPr/>
          </a:p>
          <a:p>
            <a:pPr>
              <a:lnSpc>
                <a:spcPct val="100000"/>
              </a:lnSpc>
            </a:pPr>
            <a:r>
              <a:rPr lang="en-US" sz="2000">
                <a:latin typeface="Century Schoolbook L"/>
              </a:rPr>
              <a:t>Try from Linear Regression to Deep Learning (RNN, CNN)</a:t>
            </a:r>
            <a:endParaRPr/>
          </a:p>
          <a:p>
            <a:pPr>
              <a:lnSpc>
                <a:spcPct val="100000"/>
              </a:lnSpc>
            </a:pPr>
            <a:r>
              <a:rPr lang="en-US" sz="2000">
                <a:latin typeface="Century Schoolbook L"/>
              </a:rPr>
              <a:t>4. Ensemble Model (Regression + Random Forest + XGBoost)</a:t>
            </a:r>
            <a:endParaRPr/>
          </a:p>
          <a:p>
            <a:pPr>
              <a:lnSpc>
                <a:spcPct val="100000"/>
              </a:lnSpc>
            </a:pPr>
            <a:r>
              <a:rPr lang="en-US" sz="2000">
                <a:latin typeface="Century Schoolbook L"/>
              </a:rPr>
              <a:t>5. Tune Hyper-parameters(For ex in Deep Neural Network, Needs to tune mini-batch size, learning rate, epoch, hidden layers)</a:t>
            </a:r>
            <a:endParaRPr/>
          </a:p>
          <a:p>
            <a:pPr>
              <a:lnSpc>
                <a:spcPct val="100000"/>
              </a:lnSpc>
            </a:pPr>
            <a:r>
              <a:rPr lang="en-US" sz="2000">
                <a:latin typeface="Century Schoolbook L"/>
              </a:rPr>
              <a:t>6. Model Compression - Port model to embedded / mobile devices using Compress matrices(Sparsify, Shrink, Break, Quantize)</a:t>
            </a:r>
            <a:endParaRPr/>
          </a:p>
          <a:p>
            <a:pPr>
              <a:lnSpc>
                <a:spcPct val="100000"/>
              </a:lnSpc>
            </a:pPr>
            <a:r>
              <a:rPr lang="en-US" sz="2000">
                <a:latin typeface="Century Schoolbook L"/>
              </a:rPr>
              <a:t>7. Run on smart-phone</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Big Data Cluster Tuning – </a:t>
            </a:r>
            <a:r>
              <a:rPr lang="en-US" sz="2800">
                <a:latin typeface="Century Schoolbook L"/>
              </a:rPr>
              <a:t>OS Parameters</a:t>
            </a:r>
            <a:endParaRPr/>
          </a:p>
        </p:txBody>
      </p:sp>
      <p:sp>
        <p:nvSpPr>
          <p:cNvPr id="85" name="CustomShape 2"/>
          <p:cNvSpPr/>
          <p:nvPr/>
        </p:nvSpPr>
        <p:spPr>
          <a:xfrm>
            <a:off x="503640" y="1768680"/>
            <a:ext cx="9069840" cy="5362200"/>
          </a:xfrm>
          <a:prstGeom prst="rect">
            <a:avLst/>
          </a:prstGeom>
          <a:noFill/>
          <a:ln>
            <a:noFill/>
          </a:ln>
        </p:spPr>
        <p:txBody>
          <a:bodyPr lIns="0" rIns="0" tIns="0" bIns="0"/>
          <a:p>
            <a:r>
              <a:rPr lang="en-US" sz="1600">
                <a:latin typeface="Courier 10 Pitch"/>
              </a:rPr>
              <a:t>TPS (Transaction Per Second) - throughput for every Jobs.</a:t>
            </a:r>
            <a:endParaRPr/>
          </a:p>
          <a:p>
            <a:endParaRPr/>
          </a:p>
          <a:p>
            <a:r>
              <a:rPr lang="en-US" sz="1600">
                <a:latin typeface="Courier 10 Pitch"/>
              </a:rPr>
              <a:t>Time Wait Interval - TCP - For ex. 4 min</a:t>
            </a:r>
            <a:endParaRPr/>
          </a:p>
          <a:p>
            <a:endParaRPr/>
          </a:p>
          <a:p>
            <a:r>
              <a:rPr lang="en-US" sz="1600">
                <a:latin typeface="Courier 10 Pitch"/>
              </a:rPr>
              <a:t>Max.port</a:t>
            </a:r>
            <a:endParaRPr/>
          </a:p>
          <a:p>
            <a:r>
              <a:rPr lang="en-US" sz="1600">
                <a:latin typeface="Courier 10 Pitch"/>
              </a:rPr>
              <a:t>max.connection</a:t>
            </a:r>
            <a:endParaRPr/>
          </a:p>
          <a:p>
            <a:endParaRPr/>
          </a:p>
          <a:p>
            <a:r>
              <a:rPr lang="en-US" sz="1600">
                <a:latin typeface="Courier 10 Pitch"/>
              </a:rPr>
              <a:t>sysctl net.ipv4.ip_local_port_range</a:t>
            </a:r>
            <a:endParaRPr/>
          </a:p>
          <a:p>
            <a:r>
              <a:rPr lang="en-US" sz="1600">
                <a:latin typeface="Courier 10 Pitch"/>
              </a:rPr>
              <a:t>sysctl net.ipv4.tcp_fin_timeout</a:t>
            </a:r>
            <a:endParaRPr/>
          </a:p>
          <a:p>
            <a:endParaRPr/>
          </a:p>
          <a:p>
            <a:r>
              <a:rPr lang="en-US" sz="1600">
                <a:latin typeface="Courier 10 Pitch"/>
              </a:rPr>
              <a:t>Max Thread - sysctl -a | grep threads_max</a:t>
            </a:r>
            <a:endParaRPr/>
          </a:p>
          <a:p>
            <a:r>
              <a:rPr lang="en-US" sz="1600">
                <a:latin typeface="Courier 10 Pitch"/>
              </a:rPr>
              <a:t>echo 120000 &gt; /proc/sys/kernal/threads_max</a:t>
            </a:r>
            <a:endParaRPr/>
          </a:p>
          <a:p>
            <a:r>
              <a:rPr lang="en-US" sz="1600">
                <a:latin typeface="Courier 10 Pitch"/>
              </a:rPr>
              <a:t>echo 600000 &gt; /proc/sys</a:t>
            </a:r>
            <a:endParaRPr/>
          </a:p>
          <a:p>
            <a:endParaRPr/>
          </a:p>
          <a:p>
            <a:r>
              <a:rPr lang="en-US" sz="1600">
                <a:latin typeface="Courier 10 Pitch"/>
              </a:rPr>
              <a:t>cat /proc/sys/kernal/threads_max</a:t>
            </a:r>
            <a:endParaRPr/>
          </a:p>
          <a:p>
            <a:endParaRPr/>
          </a:p>
          <a:p>
            <a:r>
              <a:rPr lang="en-US" sz="1600">
                <a:latin typeface="Courier 10 Pitch"/>
              </a:rPr>
              <a:t>Number of Thread = Total Virtual Memory / (Stacksize * 1024 * 2024)</a:t>
            </a:r>
            <a:endParaRPr/>
          </a:p>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503640" y="276480"/>
            <a:ext cx="9069840" cy="1310040"/>
          </a:xfrm>
          <a:prstGeom prst="rect">
            <a:avLst/>
          </a:prstGeom>
          <a:noFill/>
          <a:ln>
            <a:noFill/>
          </a:ln>
        </p:spPr>
        <p:txBody>
          <a:bodyPr lIns="0" rIns="0" tIns="0" bIns="0" anchor="ctr"/>
          <a:p>
            <a:pPr algn="ctr">
              <a:lnSpc>
                <a:spcPct val="100000"/>
              </a:lnSpc>
            </a:pPr>
            <a:r>
              <a:rPr lang="en-US" sz="4000">
                <a:latin typeface="Century Schoolbook L"/>
              </a:rPr>
              <a:t>java.lang.OutOfMemoryError: Java heap space !</a:t>
            </a:r>
            <a:endParaRPr/>
          </a:p>
        </p:txBody>
      </p:sp>
      <p:sp>
        <p:nvSpPr>
          <p:cNvPr id="87" name="CustomShape 2"/>
          <p:cNvSpPr/>
          <p:nvPr/>
        </p:nvSpPr>
        <p:spPr>
          <a:xfrm>
            <a:off x="503640" y="1984680"/>
            <a:ext cx="9069840" cy="4383000"/>
          </a:xfrm>
          <a:prstGeom prst="rect">
            <a:avLst/>
          </a:prstGeom>
          <a:noFill/>
          <a:ln>
            <a:noFill/>
          </a:ln>
        </p:spPr>
        <p:txBody>
          <a:bodyPr lIns="0" rIns="0" tIns="0" bIns="0"/>
          <a:p>
            <a:pPr>
              <a:lnSpc>
                <a:spcPct val="100000"/>
              </a:lnSpc>
              <a:buSzPct val="45000"/>
              <a:buFont typeface="StarSymbol"/>
              <a:buChar char="l"/>
            </a:pPr>
            <a:r>
              <a:rPr lang="en-US">
                <a:latin typeface="Courier 10 Pitch"/>
              </a:rPr>
              <a:t>List Ram: free -m</a:t>
            </a:r>
            <a:endParaRPr/>
          </a:p>
          <a:p>
            <a:pPr>
              <a:lnSpc>
                <a:spcPct val="100000"/>
              </a:lnSpc>
              <a:buSzPct val="45000"/>
              <a:buFont typeface="StarSymbol"/>
              <a:buChar char="l"/>
            </a:pPr>
            <a:r>
              <a:rPr lang="en-US">
                <a:latin typeface="Courier 10 Pitch"/>
              </a:rPr>
              <a:t>Storage: df -h</a:t>
            </a:r>
            <a:endParaRPr/>
          </a:p>
          <a:p>
            <a:pPr>
              <a:lnSpc>
                <a:spcPct val="100000"/>
              </a:lnSpc>
            </a:pPr>
            <a:endParaRPr/>
          </a:p>
          <a:p>
            <a:pPr>
              <a:lnSpc>
                <a:spcPct val="100000"/>
              </a:lnSpc>
              <a:buSzPct val="45000"/>
              <a:buFont typeface="StarSymbol"/>
              <a:buChar char="l"/>
            </a:pPr>
            <a:r>
              <a:rPr lang="en-US">
                <a:latin typeface="Courier 10 Pitch"/>
              </a:rPr>
              <a:t>ulimit -s  // Stack memory</a:t>
            </a:r>
            <a:endParaRPr/>
          </a:p>
          <a:p>
            <a:pPr>
              <a:lnSpc>
                <a:spcPct val="100000"/>
              </a:lnSpc>
              <a:buSzPct val="45000"/>
              <a:buFont typeface="StarSymbol"/>
              <a:buChar char="l"/>
            </a:pPr>
            <a:r>
              <a:rPr lang="en-US">
                <a:latin typeface="Courier 10 Pitch"/>
              </a:rPr>
              <a:t>ulimit -v  // Virtual Memory</a:t>
            </a:r>
            <a:endParaRPr/>
          </a:p>
          <a:p>
            <a:pPr>
              <a:lnSpc>
                <a:spcPct val="100000"/>
              </a:lnSpc>
            </a:pPr>
            <a:endParaRPr/>
          </a:p>
          <a:p>
            <a:pPr>
              <a:lnSpc>
                <a:spcPct val="100000"/>
              </a:lnSpc>
              <a:buSzPct val="45000"/>
              <a:buFont typeface="StarSymbol"/>
              <a:buChar char="l"/>
            </a:pPr>
            <a:r>
              <a:rPr lang="en-US">
                <a:latin typeface="Courier 10 Pitch"/>
              </a:rPr>
              <a:t>echo 120000 &gt; /proc/sys/kernal/threads_max</a:t>
            </a:r>
            <a:endParaRPr/>
          </a:p>
          <a:p>
            <a:pPr>
              <a:lnSpc>
                <a:spcPct val="100000"/>
              </a:lnSpc>
              <a:buSzPct val="45000"/>
              <a:buFont typeface="StarSymbol"/>
              <a:buChar char="l"/>
            </a:pPr>
            <a:r>
              <a:rPr lang="en-US">
                <a:latin typeface="Courier 10 Pitch"/>
              </a:rPr>
              <a:t>echo 600000 &gt; /proc/sys/kernal/max_map_count</a:t>
            </a:r>
            <a:endParaRPr/>
          </a:p>
          <a:p>
            <a:pPr>
              <a:lnSpc>
                <a:spcPct val="100000"/>
              </a:lnSpc>
              <a:buSzPct val="45000"/>
              <a:buFont typeface="StarSymbol"/>
              <a:buChar char="l"/>
            </a:pPr>
            <a:r>
              <a:rPr lang="en-US">
                <a:latin typeface="Courier 10 Pitch"/>
              </a:rPr>
              <a:t>echo 200000 &gt; /proc/sys/kernal/pid_max</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3640" y="276480"/>
            <a:ext cx="9069840" cy="1310040"/>
          </a:xfrm>
          <a:prstGeom prst="rect">
            <a:avLst/>
          </a:prstGeom>
          <a:noFill/>
          <a:ln>
            <a:noFill/>
          </a:ln>
        </p:spPr>
        <p:txBody>
          <a:bodyPr lIns="0" rIns="0" tIns="0" bIns="0" anchor="ctr"/>
          <a:p>
            <a:pPr algn="ctr">
              <a:lnSpc>
                <a:spcPct val="100000"/>
              </a:lnSpc>
            </a:pPr>
            <a:r>
              <a:rPr lang="en-US" sz="4000">
                <a:latin typeface="Century Schoolbook L"/>
              </a:rPr>
              <a:t>Virtual Memory Configuration – </a:t>
            </a:r>
            <a:r>
              <a:rPr lang="en-US" sz="2800">
                <a:latin typeface="Century Schoolbook L"/>
              </a:rPr>
              <a:t>swap configuration</a:t>
            </a:r>
            <a:r>
              <a:rPr lang="en-US" sz="4000">
                <a:latin typeface="Century Schoolbook L"/>
              </a:rPr>
              <a:t> </a:t>
            </a:r>
            <a:endParaRPr/>
          </a:p>
        </p:txBody>
      </p:sp>
      <p:sp>
        <p:nvSpPr>
          <p:cNvPr id="89" name="CustomShape 2"/>
          <p:cNvSpPr/>
          <p:nvPr/>
        </p:nvSpPr>
        <p:spPr>
          <a:xfrm>
            <a:off x="529920" y="2194560"/>
            <a:ext cx="9069840" cy="4383000"/>
          </a:xfrm>
          <a:prstGeom prst="rect">
            <a:avLst/>
          </a:prstGeom>
          <a:noFill/>
          <a:ln>
            <a:noFill/>
          </a:ln>
        </p:spPr>
        <p:txBody>
          <a:bodyPr lIns="0" rIns="0" tIns="0" bIns="0"/>
          <a:p>
            <a:pPr>
              <a:lnSpc>
                <a:spcPct val="100000"/>
              </a:lnSpc>
              <a:buSzPct val="45000"/>
              <a:buFont typeface="StarSymbol"/>
              <a:buChar char="l"/>
            </a:pPr>
            <a:r>
              <a:rPr lang="en-US">
                <a:latin typeface="Courier 10 Pitch"/>
              </a:rPr>
              <a:t>sudo fallocate -l 20G /swapfile</a:t>
            </a:r>
            <a:endParaRPr/>
          </a:p>
          <a:p>
            <a:pPr>
              <a:lnSpc>
                <a:spcPct val="100000"/>
              </a:lnSpc>
              <a:buSzPct val="45000"/>
              <a:buFont typeface="StarSymbol"/>
              <a:buChar char="l"/>
            </a:pPr>
            <a:r>
              <a:rPr lang="en-US">
                <a:latin typeface="Courier 10 Pitch"/>
              </a:rPr>
              <a:t>sudo chmod 600 /swapfile</a:t>
            </a:r>
            <a:endParaRPr/>
          </a:p>
          <a:p>
            <a:pPr>
              <a:lnSpc>
                <a:spcPct val="100000"/>
              </a:lnSpc>
              <a:buSzPct val="45000"/>
              <a:buFont typeface="StarSymbol"/>
              <a:buChar char="l"/>
            </a:pPr>
            <a:r>
              <a:rPr lang="en-US">
                <a:latin typeface="Courier 10 Pitch"/>
              </a:rPr>
              <a:t>sudo mkswap /swapfile</a:t>
            </a:r>
            <a:endParaRPr/>
          </a:p>
          <a:p>
            <a:pPr>
              <a:lnSpc>
                <a:spcPct val="100000"/>
              </a:lnSpc>
              <a:buSzPct val="45000"/>
              <a:buFont typeface="StarSymbol"/>
              <a:buChar char="l"/>
            </a:pPr>
            <a:r>
              <a:rPr lang="en-US">
                <a:latin typeface="Courier 10 Pitch"/>
              </a:rPr>
              <a:t>sudo swapon /swapfile</a:t>
            </a:r>
            <a:endParaRPr/>
          </a:p>
          <a:p>
            <a:pPr>
              <a:lnSpc>
                <a:spcPct val="100000"/>
              </a:lnSpc>
              <a:buSzPct val="45000"/>
              <a:buFont typeface="StarSymbol"/>
              <a:buChar char="l"/>
            </a:pPr>
            <a:r>
              <a:rPr lang="en-US">
                <a:latin typeface="Courier 10 Pitch"/>
              </a:rPr>
              <a:t>sudo swapon -s</a:t>
            </a:r>
            <a:endParaRPr/>
          </a:p>
          <a:p>
            <a:pPr>
              <a:lnSpc>
                <a:spcPct val="100000"/>
              </a:lnSpc>
              <a:buSzPct val="45000"/>
              <a:buFont typeface="StarSymbol"/>
              <a:buChar char="l"/>
            </a:pPr>
            <a:r>
              <a:rPr lang="en-US">
                <a:latin typeface="Courier 10 Pitch"/>
              </a:rPr>
              <a:t>sudo nano /etc/fstab</a:t>
            </a:r>
            <a:endParaRPr/>
          </a:p>
          <a:p>
            <a:pPr>
              <a:lnSpc>
                <a:spcPct val="100000"/>
              </a:lnSpc>
              <a:buSzPct val="45000"/>
              <a:buFont typeface="StarSymbol"/>
              <a:buChar char="l"/>
            </a:pPr>
            <a:r>
              <a:rPr lang="en-US">
                <a:latin typeface="Courier 10 Pitch"/>
              </a:rPr>
              <a:t>/swapfile   none    swap    sw    0   0</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503640" y="301320"/>
            <a:ext cx="9069840" cy="1260360"/>
          </a:xfrm>
          <a:prstGeom prst="rect">
            <a:avLst/>
          </a:prstGeom>
          <a:noFill/>
          <a:ln>
            <a:noFill/>
          </a:ln>
        </p:spPr>
        <p:txBody>
          <a:bodyPr lIns="0" rIns="0" tIns="0" bIns="0" anchor="ctr"/>
          <a:p>
            <a:pPr algn="ctr">
              <a:lnSpc>
                <a:spcPct val="100000"/>
              </a:lnSpc>
            </a:pPr>
            <a:r>
              <a:rPr lang="en-US" sz="4000">
                <a:latin typeface="Century Schoolbook L"/>
              </a:rPr>
              <a:t>Maximum number of open files</a:t>
            </a:r>
            <a:endParaRPr/>
          </a:p>
        </p:txBody>
      </p:sp>
      <p:sp>
        <p:nvSpPr>
          <p:cNvPr id="91" name="CustomShape 2"/>
          <p:cNvSpPr/>
          <p:nvPr/>
        </p:nvSpPr>
        <p:spPr>
          <a:xfrm>
            <a:off x="503640" y="1768680"/>
            <a:ext cx="9069840" cy="4383000"/>
          </a:xfrm>
          <a:prstGeom prst="rect">
            <a:avLst/>
          </a:prstGeom>
          <a:noFill/>
          <a:ln>
            <a:noFill/>
          </a:ln>
        </p:spPr>
        <p:txBody>
          <a:bodyPr lIns="0" rIns="0" tIns="0" bIns="0"/>
          <a:p>
            <a:pPr>
              <a:lnSpc>
                <a:spcPct val="100000"/>
              </a:lnSpc>
              <a:buSzPct val="45000"/>
              <a:buFont typeface="StarSymbol"/>
              <a:buChar char="l"/>
            </a:pPr>
            <a:r>
              <a:rPr lang="en-US">
                <a:latin typeface="Courier 10 Pitch"/>
              </a:rPr>
              <a:t>ulimit -n</a:t>
            </a:r>
            <a:endParaRPr/>
          </a:p>
          <a:p>
            <a:pPr>
              <a:lnSpc>
                <a:spcPct val="100000"/>
              </a:lnSpc>
            </a:pPr>
            <a:endParaRPr/>
          </a:p>
          <a:p>
            <a:pPr>
              <a:lnSpc>
                <a:spcPct val="100000"/>
              </a:lnSpc>
              <a:buSzPct val="45000"/>
              <a:buFont typeface="StarSymbol"/>
              <a:buChar char="l"/>
            </a:pPr>
            <a:r>
              <a:rPr lang="en-US">
                <a:latin typeface="Courier 10 Pitch"/>
              </a:rPr>
              <a:t>sudo nano /etc/security/limits.conf</a:t>
            </a:r>
            <a:endParaRPr/>
          </a:p>
          <a:p>
            <a:pPr>
              <a:lnSpc>
                <a:spcPct val="100000"/>
              </a:lnSpc>
              <a:buSzPct val="45000"/>
              <a:buFont typeface="StarSymbol"/>
              <a:buChar char="l"/>
            </a:pPr>
            <a:r>
              <a:rPr lang="en-US">
                <a:latin typeface="Courier 10 Pitch"/>
              </a:rPr>
              <a:t>*    soft nofile 64000</a:t>
            </a:r>
            <a:endParaRPr/>
          </a:p>
          <a:p>
            <a:pPr>
              <a:lnSpc>
                <a:spcPct val="100000"/>
              </a:lnSpc>
              <a:buSzPct val="45000"/>
              <a:buFont typeface="StarSymbol"/>
              <a:buChar char="l"/>
            </a:pPr>
            <a:r>
              <a:rPr lang="en-US">
                <a:latin typeface="Courier 10 Pitch"/>
              </a:rPr>
              <a:t>*    hard nofile 64000</a:t>
            </a:r>
            <a:endParaRPr/>
          </a:p>
          <a:p>
            <a:pPr>
              <a:lnSpc>
                <a:spcPct val="100000"/>
              </a:lnSpc>
              <a:buSzPct val="45000"/>
              <a:buFont typeface="StarSymbol"/>
              <a:buChar char="l"/>
            </a:pPr>
            <a:r>
              <a:rPr lang="en-US">
                <a:latin typeface="Courier 10 Pitch"/>
              </a:rPr>
              <a:t>root soft nofile 64000</a:t>
            </a:r>
            <a:endParaRPr/>
          </a:p>
          <a:p>
            <a:pPr>
              <a:lnSpc>
                <a:spcPct val="100000"/>
              </a:lnSpc>
              <a:buSzPct val="45000"/>
              <a:buFont typeface="StarSymbol"/>
              <a:buChar char="l"/>
            </a:pPr>
            <a:r>
              <a:rPr lang="en-US">
                <a:latin typeface="Courier 10 Pitch"/>
              </a:rPr>
              <a:t>root hard nofile 64000</a:t>
            </a:r>
            <a:endParaRPr/>
          </a:p>
          <a:p>
            <a:pPr>
              <a:lnSpc>
                <a:spcPct val="100000"/>
              </a:lnSpc>
            </a:pPr>
            <a:endParaRPr/>
          </a:p>
          <a:p>
            <a:pPr>
              <a:lnSpc>
                <a:spcPct val="100000"/>
              </a:lnSpc>
              <a:buSzPct val="45000"/>
              <a:buFont typeface="StarSymbol"/>
              <a:buChar char="l"/>
            </a:pPr>
            <a:r>
              <a:rPr lang="en-US">
                <a:latin typeface="Courier 10 Pitch"/>
              </a:rPr>
              <a:t>sudo nano /etc/pam.d/common-session</a:t>
            </a:r>
            <a:endParaRPr/>
          </a:p>
          <a:p>
            <a:pPr>
              <a:lnSpc>
                <a:spcPct val="100000"/>
              </a:lnSpc>
              <a:buSzPct val="45000"/>
              <a:buFont typeface="StarSymbol"/>
              <a:buChar char="l"/>
            </a:pPr>
            <a:r>
              <a:rPr lang="en-US">
                <a:latin typeface="Courier 10 Pitch"/>
              </a:rPr>
              <a:t>session required        pam_limits.so</a:t>
            </a:r>
            <a:endParaRPr/>
          </a:p>
          <a:p>
            <a:pPr>
              <a:lnSpc>
                <a:spcPct val="100000"/>
              </a:lnSpc>
              <a:buSzPct val="45000"/>
              <a:buFont typeface="StarSymbol"/>
              <a:buChar char="l"/>
            </a:pPr>
            <a:r>
              <a:rPr lang="en-US">
                <a:latin typeface="Courier 10 Pitch"/>
              </a:rPr>
              <a:t>sudo nano /etc/pam.d/common-session-noninteractive</a:t>
            </a:r>
            <a:endParaRPr/>
          </a:p>
          <a:p>
            <a:pPr>
              <a:lnSpc>
                <a:spcPct val="100000"/>
              </a:lnSpc>
              <a:buSzPct val="45000"/>
              <a:buFont typeface="StarSymbol"/>
              <a:buChar char="l"/>
            </a:pPr>
            <a:r>
              <a:rPr lang="en-US">
                <a:latin typeface="Courier 10 Pitch"/>
              </a:rPr>
              <a:t>session required        pam_limits.so</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