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Oswald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swald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63" Type="http://schemas.openxmlformats.org/officeDocument/2006/relationships/font" Target="fonts/Oswald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aleway-bold.fntdata"/><Relationship Id="rId10" Type="http://schemas.openxmlformats.org/officeDocument/2006/relationships/slide" Target="slides/slide6.xml"/><Relationship Id="rId54" Type="http://schemas.openxmlformats.org/officeDocument/2006/relationships/font" Target="fonts/Raleway-regular.fntdata"/><Relationship Id="rId13" Type="http://schemas.openxmlformats.org/officeDocument/2006/relationships/slide" Target="slides/slide9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56" Type="http://schemas.openxmlformats.org/officeDocument/2006/relationships/font" Target="fonts/Raleway-italic.fntdata"/><Relationship Id="rId15" Type="http://schemas.openxmlformats.org/officeDocument/2006/relationships/slide" Target="slides/slide11.xml"/><Relationship Id="rId59" Type="http://schemas.openxmlformats.org/officeDocument/2006/relationships/font" Target="fonts/Roboto-bold.fntdata"/><Relationship Id="rId14" Type="http://schemas.openxmlformats.org/officeDocument/2006/relationships/slide" Target="slides/slide10.xml"/><Relationship Id="rId58" Type="http://schemas.openxmlformats.org/officeDocument/2006/relationships/font" Target="fonts/Robot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a0ba6323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a0ba6323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a0fe854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a0fe854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a0ba6323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a0ba6323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a0fe854a5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a0fe854a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a0fe854a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a0fe854a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a0fe854a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a0fe854a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a0fe854a5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a0fe854a5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a0fe854a5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a0fe854a5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a0fe854a5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a0fe854a5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a0fe854a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a0fe854a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d6c7e10c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d6c7e10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a0fe854a5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a0fe854a5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a0fe854a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a0fe854a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a0fe854a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a0fe854a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a0fe854a5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a0fe854a5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a0fe854a5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a0fe854a5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a0fe854a5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a0fe854a5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a0fe854a5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a0fe854a5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a0fe854a5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a0fe854a5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a0fe854a5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a0fe854a5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a0fe854a5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a0fe854a5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9a769482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9a769482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a0fe854a5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a0fe854a5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a0fe854a5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a0fe854a5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a0fe854a5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a0fe854a5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a0fe854a5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a0fe854a5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a0fe854a5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a0fe854a5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a0fe854a5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a0fe854a5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c1997cb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c1997cb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a0fe854a5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a0fe854a5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a0fe854a5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a0fe854a5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9a769482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9a769482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a0fe854a5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a0fe854a5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a0fe854a5b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a0fe854a5b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a0fe854a5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a0fe854a5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a0fe854a5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a0fe854a5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a0fe854a5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a0fe854a5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a0fe854a5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a0fe854a5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a0fe854a5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a0fe854a5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a0fe854a5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a0fe854a5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a0fe854a5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a0fe854a5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426b04ef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426b04ef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9a769482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9a769482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9a769482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9a769482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8c1997cbf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8c1997cbf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a0ba6323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a0ba6323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a0ba6323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a0ba6323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264450" y="840550"/>
            <a:ext cx="47631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Napredno softversko inženjerstvo</a:t>
            </a:r>
            <a:br>
              <a:rPr lang="en"/>
            </a:br>
            <a:r>
              <a:rPr lang="en"/>
              <a:t>NestJs</a:t>
            </a:r>
            <a:br>
              <a:rPr lang="en"/>
            </a:br>
            <a:r>
              <a:rPr lang="en" sz="1500"/>
              <a:t>Razvoj backend dela aplikacije</a:t>
            </a:r>
            <a:endParaRPr sz="1500"/>
          </a:p>
        </p:txBody>
      </p:sp>
      <p:pic>
        <p:nvPicPr>
          <p:cNvPr id="509" name="Google Shape;5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800" y="840538"/>
            <a:ext cx="3476003" cy="34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5"/>
          <p:cNvSpPr txBox="1"/>
          <p:nvPr>
            <p:ph type="ctrTitle"/>
          </p:nvPr>
        </p:nvSpPr>
        <p:spPr>
          <a:xfrm>
            <a:off x="27950" y="4030223"/>
            <a:ext cx="24561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Studenti</a:t>
            </a:r>
            <a:r>
              <a:rPr lang="en" sz="1400"/>
              <a:t>:</a:t>
            </a:r>
            <a:br>
              <a:rPr lang="en" sz="1400"/>
            </a:br>
            <a:r>
              <a:rPr lang="en" sz="1400"/>
              <a:t>Nemanja Petrović 1499</a:t>
            </a:r>
            <a:br>
              <a:rPr lang="en" sz="1400"/>
            </a:br>
            <a:r>
              <a:rPr lang="en" sz="1400"/>
              <a:t>Ivan Šušter 1548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src/app.service.ts</a:t>
            </a:r>
            <a:endParaRPr/>
          </a:p>
        </p:txBody>
      </p:sp>
      <p:sp>
        <p:nvSpPr>
          <p:cNvPr id="611" name="Google Shape;611;p34"/>
          <p:cNvSpPr txBox="1"/>
          <p:nvPr/>
        </p:nvSpPr>
        <p:spPr>
          <a:xfrm>
            <a:off x="4730700" y="1934425"/>
            <a:ext cx="353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Obično sadrže metode za upis, čitanje, brisanje i ažuriranje baze podataka odnosno biznis logiku za te pozive, dok se sam rad sa bazom radi u okviru repository klasa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2" name="Google Shape;6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00" y="1809750"/>
            <a:ext cx="22288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/>
          <p:nvPr>
            <p:ph type="title"/>
          </p:nvPr>
        </p:nvSpPr>
        <p:spPr>
          <a:xfrm>
            <a:off x="4939700" y="1288250"/>
            <a:ext cx="25566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modula</a:t>
            </a:r>
            <a:endParaRPr/>
          </a:p>
        </p:txBody>
      </p:sp>
      <p:sp>
        <p:nvSpPr>
          <p:cNvPr id="618" name="Google Shape;618;p35"/>
          <p:cNvSpPr txBox="1"/>
          <p:nvPr>
            <p:ph idx="1" type="body"/>
          </p:nvPr>
        </p:nvSpPr>
        <p:spPr>
          <a:xfrm>
            <a:off x="4939700" y="2182550"/>
            <a:ext cx="33678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 g module 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Unutar ovog modula nalaziće se sve što se tiče korisnika i autorizacije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5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620" name="Google Shape;620;p35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29" name="Google Shape;629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635" name="Google Shape;635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Šta se dešava kada kreiramo novi modul?</a:t>
            </a:r>
            <a:endParaRPr/>
          </a:p>
        </p:txBody>
      </p:sp>
      <p:sp>
        <p:nvSpPr>
          <p:cNvPr id="645" name="Google Shape;645;p36"/>
          <p:cNvSpPr txBox="1"/>
          <p:nvPr>
            <p:ph idx="2" type="subTitle"/>
          </p:nvPr>
        </p:nvSpPr>
        <p:spPr>
          <a:xfrm>
            <a:off x="747725" y="3028002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 je novi folder sa klasom koja predstavlja novi modul</a:t>
            </a:r>
            <a:endParaRPr/>
          </a:p>
        </p:txBody>
      </p:sp>
      <p:sp>
        <p:nvSpPr>
          <p:cNvPr id="646" name="Google Shape;646;p36"/>
          <p:cNvSpPr txBox="1"/>
          <p:nvPr>
            <p:ph idx="6" type="subTitle"/>
          </p:nvPr>
        </p:nvSpPr>
        <p:spPr>
          <a:xfrm>
            <a:off x="6930875" y="2229402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Kreirani modul je importovan u glavni AppModule</a:t>
            </a:r>
            <a:endParaRPr/>
          </a:p>
        </p:txBody>
      </p:sp>
      <p:pic>
        <p:nvPicPr>
          <p:cNvPr id="647" name="Google Shape;6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2101627"/>
            <a:ext cx="23717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050" y="1837577"/>
            <a:ext cx="2438659" cy="146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Entiteti</a:t>
            </a:r>
            <a:endParaRPr/>
          </a:p>
        </p:txBody>
      </p:sp>
      <p:sp>
        <p:nvSpPr>
          <p:cNvPr id="654" name="Google Shape;654;p37"/>
          <p:cNvSpPr txBox="1"/>
          <p:nvPr/>
        </p:nvSpPr>
        <p:spPr>
          <a:xfrm>
            <a:off x="3925550" y="1374900"/>
            <a:ext cx="3761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Za rad sa bazom koristimo biblioteku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typeorm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Entiteti predstavlja objektnu reprezentaciju tabele iz relacione baze 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(u našem slučaju korismo PostgreSQL)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Svaki entitet nosi dekorator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Entity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Ime entiteta je isto kao i ime tabele ali može i da se promeni ako se dekoratoru prosledi opcioni parametar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Svaki entitet mora da ima ID koji predstavlja primarni ključ u bazi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Entiteti podržavaju sve veze koje su podržane u relacionoj bazi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5" name="Google Shape;6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450" y="1112700"/>
            <a:ext cx="1813053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Šta se nam još treba da bi radili sa bazom?</a:t>
            </a:r>
            <a:endParaRPr/>
          </a:p>
        </p:txBody>
      </p:sp>
      <p:sp>
        <p:nvSpPr>
          <p:cNvPr id="661" name="Google Shape;661;p38"/>
          <p:cNvSpPr txBox="1"/>
          <p:nvPr>
            <p:ph idx="2" type="subTitle"/>
          </p:nvPr>
        </p:nvSpPr>
        <p:spPr>
          <a:xfrm>
            <a:off x="656625" y="2368975"/>
            <a:ext cx="29973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Kreirati repozitorijum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Repozitorijum služi za komunikaciju sa bazom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Svaki entitet mora da ima i svoj repozitorijum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Repozitorijum nasleđuje TypeOrm repozitorijum i sadrži metode za CRUD operacije</a:t>
            </a:r>
            <a:endParaRPr sz="1200"/>
          </a:p>
        </p:txBody>
      </p:sp>
      <p:pic>
        <p:nvPicPr>
          <p:cNvPr id="662" name="Google Shape;6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25" y="1369050"/>
            <a:ext cx="3347924" cy="9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8"/>
          <p:cNvSpPr txBox="1"/>
          <p:nvPr>
            <p:ph idx="2" type="subTitle"/>
          </p:nvPr>
        </p:nvSpPr>
        <p:spPr>
          <a:xfrm>
            <a:off x="4904538" y="2610075"/>
            <a:ext cx="36900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Importovati TypeORM u Auth modul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Svaki modul koji sadrži entitete tj. Koji radi sa bazom mora da importuje TypeORM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Prilikom importa navode se svi repozitorijumi koji se nalaze u tom modulu ili repozitorijumi iz eksternih modula ako ih koristimo</a:t>
            </a:r>
            <a:endParaRPr sz="1200"/>
          </a:p>
        </p:txBody>
      </p:sp>
      <p:pic>
        <p:nvPicPr>
          <p:cNvPr id="664" name="Google Shape;6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50" y="1361425"/>
            <a:ext cx="4700565" cy="9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9"/>
          <p:cNvSpPr txBox="1"/>
          <p:nvPr>
            <p:ph type="title"/>
          </p:nvPr>
        </p:nvSpPr>
        <p:spPr>
          <a:xfrm>
            <a:off x="4939700" y="1288250"/>
            <a:ext cx="25566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servisa i kontrolera</a:t>
            </a:r>
            <a:endParaRPr/>
          </a:p>
        </p:txBody>
      </p:sp>
      <p:sp>
        <p:nvSpPr>
          <p:cNvPr id="670" name="Google Shape;670;p39"/>
          <p:cNvSpPr txBox="1"/>
          <p:nvPr>
            <p:ph idx="1" type="body"/>
          </p:nvPr>
        </p:nvSpPr>
        <p:spPr>
          <a:xfrm>
            <a:off x="4939700" y="2182550"/>
            <a:ext cx="33678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 g service auth</a:t>
            </a:r>
            <a:br>
              <a:rPr lang="en"/>
            </a:br>
            <a:r>
              <a:rPr lang="en"/>
              <a:t>nest g controller 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Navedene komande kreiraju servis i kontroler klasu i automatski izmene modul fajl</a:t>
            </a:r>
            <a:br>
              <a:rPr lang="en" sz="1200"/>
            </a:br>
            <a:br>
              <a:rPr lang="en" sz="1200"/>
            </a:br>
            <a:r>
              <a:rPr lang="en" sz="1200"/>
              <a:t>Servis klasa koristi </a:t>
            </a:r>
            <a:r>
              <a:rPr b="1" lang="en" sz="1200"/>
              <a:t>@Injectable</a:t>
            </a:r>
            <a:r>
              <a:rPr lang="en" sz="1200"/>
              <a:t> dekorator što znači da ćemo moći da koristimo “dependency injection” i da umetnemo taj servis gde nam je potreban</a:t>
            </a:r>
            <a:endParaRPr sz="1200"/>
          </a:p>
        </p:txBody>
      </p:sp>
      <p:grpSp>
        <p:nvGrpSpPr>
          <p:cNvPr id="671" name="Google Shape;671;p3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72" name="Google Shape;672;p3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39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678" name="Google Shape;678;p3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3" name="Google Shape;6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300" y="1225800"/>
            <a:ext cx="1745375" cy="12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23" y="2662048"/>
            <a:ext cx="4294802" cy="1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"/>
          <p:cNvSpPr txBox="1"/>
          <p:nvPr>
            <p:ph type="title"/>
          </p:nvPr>
        </p:nvSpPr>
        <p:spPr>
          <a:xfrm>
            <a:off x="4939700" y="871800"/>
            <a:ext cx="25566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DTO Klase</a:t>
            </a:r>
            <a:endParaRPr/>
          </a:p>
        </p:txBody>
      </p:sp>
      <p:sp>
        <p:nvSpPr>
          <p:cNvPr id="690" name="Google Shape;690;p40"/>
          <p:cNvSpPr txBox="1"/>
          <p:nvPr>
            <p:ph idx="1" type="body"/>
          </p:nvPr>
        </p:nvSpPr>
        <p:spPr>
          <a:xfrm>
            <a:off x="4939700" y="1774975"/>
            <a:ext cx="39120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DTO(Data Transfer Object) klase služe za prenos podataka.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Dobra praksa kaže da se nikad ne koriste direktno klase koje predstavljaju entitete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DTO klase se kreiraju za konkretne use case-ve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 NestJs-u dto klase podržavaju validaciju koristeći dekoratore za validaciju (</a:t>
            </a:r>
            <a:r>
              <a:rPr b="1" lang="en" sz="1200"/>
              <a:t>IsString</a:t>
            </a:r>
            <a:r>
              <a:rPr lang="en" sz="1200"/>
              <a:t>, </a:t>
            </a:r>
            <a:r>
              <a:rPr b="1" lang="en" sz="1200"/>
              <a:t>IsEmail…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 bi aplikacija validirala podatke na osnovu tih validatora potrebno je da se korsiti globalni pipe - </a:t>
            </a:r>
            <a:r>
              <a:rPr b="1" lang="en" sz="1200"/>
              <a:t>ValidationPipe</a:t>
            </a:r>
            <a:endParaRPr b="1" sz="1200"/>
          </a:p>
        </p:txBody>
      </p:sp>
      <p:grpSp>
        <p:nvGrpSpPr>
          <p:cNvPr id="691" name="Google Shape;691;p4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92" name="Google Shape;692;p4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40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698" name="Google Shape;698;p4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6" y="1037400"/>
            <a:ext cx="4156274" cy="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756" y="2213475"/>
            <a:ext cx="2211395" cy="228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korisnika - repository</a:t>
            </a:r>
            <a:endParaRPr/>
          </a:p>
        </p:txBody>
      </p:sp>
      <p:sp>
        <p:nvSpPr>
          <p:cNvPr id="710" name="Google Shape;710;p41"/>
          <p:cNvSpPr txBox="1"/>
          <p:nvPr>
            <p:ph idx="2" type="subTitle"/>
          </p:nvPr>
        </p:nvSpPr>
        <p:spPr>
          <a:xfrm>
            <a:off x="4931113" y="1272150"/>
            <a:ext cx="36900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 repozitorijumu za User entitet kreiramo novu metodu kojoj prosleđujemo DTO kreiran za kreiranje korisnika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Metoda je asinhrona jer je rad sa bazom asinhron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Prvi korak je da lozinku koju je poslao korisnik heširamo, za to koristimo bcrypt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 bazi čuvamo samo heširanu lozinku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Nakon što popunimo sve podatke za entitet, pozivamo postojeću </a:t>
            </a:r>
            <a:r>
              <a:rPr b="1" lang="en" sz="1200"/>
              <a:t>save() </a:t>
            </a:r>
            <a:r>
              <a:rPr lang="en" sz="1200"/>
              <a:t>metodu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Ako metoda ne vrata nikakav exception vraćamo nazad kreiranog korisnika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Metoda može da baci grešku sa kodom 23505 što znači da korisnik sa tim korisničkim imenom već postoji, u našem slučaju gleda se email i tu grešku  obrađujemo i poruku vraćamo nazad</a:t>
            </a:r>
            <a:endParaRPr sz="1200"/>
          </a:p>
        </p:txBody>
      </p:sp>
      <p:pic>
        <p:nvPicPr>
          <p:cNvPr id="711" name="Google Shape;7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75" y="1112700"/>
            <a:ext cx="4402747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korisnika - servis i kontroler</a:t>
            </a:r>
            <a:endParaRPr/>
          </a:p>
        </p:txBody>
      </p:sp>
      <p:sp>
        <p:nvSpPr>
          <p:cNvPr id="717" name="Google Shape;717;p42"/>
          <p:cNvSpPr txBox="1"/>
          <p:nvPr>
            <p:ph idx="2" type="subTitle"/>
          </p:nvPr>
        </p:nvSpPr>
        <p:spPr>
          <a:xfrm>
            <a:off x="337950" y="3131025"/>
            <a:ext cx="38091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Kontroler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Za kontroler koristimo dekorator </a:t>
            </a:r>
            <a:r>
              <a:rPr b="1" lang="en" sz="1200"/>
              <a:t>@Controller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Pošto servis ima dekorator </a:t>
            </a:r>
            <a:r>
              <a:rPr b="1" lang="en" sz="1200"/>
              <a:t>@Injectable</a:t>
            </a:r>
            <a:r>
              <a:rPr lang="en" sz="1200"/>
              <a:t> možemo da ga samo kroz konstruktor ubacimo bez da kreiramo objekat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Za kreiranje korisnika imamo metodu koja ima dekorator </a:t>
            </a:r>
            <a:r>
              <a:rPr b="1" lang="en" sz="1200"/>
              <a:t>@Post</a:t>
            </a:r>
            <a:r>
              <a:rPr lang="en" sz="1200"/>
              <a:t> koji ozačava da je u pitanju POST Rest metoda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Jedini posao kontrolera je da pozove servis</a:t>
            </a:r>
            <a:endParaRPr sz="1200"/>
          </a:p>
        </p:txBody>
      </p:sp>
      <p:sp>
        <p:nvSpPr>
          <p:cNvPr id="718" name="Google Shape;718;p42"/>
          <p:cNvSpPr txBox="1"/>
          <p:nvPr>
            <p:ph idx="2" type="subTitle"/>
          </p:nvPr>
        </p:nvSpPr>
        <p:spPr>
          <a:xfrm>
            <a:off x="4873850" y="3177150"/>
            <a:ext cx="36900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Koristeći dekorator </a:t>
            </a:r>
            <a:r>
              <a:rPr b="1" lang="en" sz="1200"/>
              <a:t>@InjectRepository</a:t>
            </a:r>
            <a:r>
              <a:rPr lang="en" sz="1200"/>
              <a:t> u servis ubacujemo repozitorijum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Imamo metodu create koja je asinhrona jer radi sa bazom koja radi asinhrono i čiji je jedini posao da pozove repozitorijum.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Kad bi imali neku dodatnu biznis logiku ona bi se nalazila u servisu</a:t>
            </a:r>
            <a:endParaRPr sz="1200"/>
          </a:p>
        </p:txBody>
      </p:sp>
      <p:pic>
        <p:nvPicPr>
          <p:cNvPr id="719" name="Google Shape;7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38" y="1287526"/>
            <a:ext cx="3634675" cy="16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751" y="1287525"/>
            <a:ext cx="3926235" cy="16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"/>
          <p:cNvSpPr txBox="1"/>
          <p:nvPr>
            <p:ph type="title"/>
          </p:nvPr>
        </p:nvSpPr>
        <p:spPr>
          <a:xfrm>
            <a:off x="4939700" y="1288250"/>
            <a:ext cx="2928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Pokretanje projekta</a:t>
            </a:r>
            <a:endParaRPr/>
          </a:p>
        </p:txBody>
      </p:sp>
      <p:sp>
        <p:nvSpPr>
          <p:cNvPr id="726" name="Google Shape;726;p43"/>
          <p:cNvSpPr txBox="1"/>
          <p:nvPr>
            <p:ph idx="1" type="body"/>
          </p:nvPr>
        </p:nvSpPr>
        <p:spPr>
          <a:xfrm>
            <a:off x="4939700" y="2182550"/>
            <a:ext cx="33678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 toga moramo da podesimo bazu podataka</a:t>
            </a:r>
            <a:endParaRPr sz="1200"/>
          </a:p>
        </p:txBody>
      </p:sp>
      <p:grpSp>
        <p:nvGrpSpPr>
          <p:cNvPr id="727" name="Google Shape;727;p43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28" name="Google Shape;728;p43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37" name="Google Shape;737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4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43" name="Google Shape;743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516" name="Google Shape;516;p26"/>
          <p:cNvSpPr txBox="1"/>
          <p:nvPr/>
        </p:nvSpPr>
        <p:spPr>
          <a:xfrm>
            <a:off x="720000" y="1617450"/>
            <a:ext cx="666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Šta je NestJs i za šta se koristi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Kako se instalira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Kako se kreira projekat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Struktura projekta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 i generisanje servisa, kontrolera…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 sa bazom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Šta nam je potrebno za rad sa bazom?</a:t>
            </a:r>
            <a:endParaRPr/>
          </a:p>
        </p:txBody>
      </p:sp>
      <p:sp>
        <p:nvSpPr>
          <p:cNvPr id="753" name="Google Shape;753;p44"/>
          <p:cNvSpPr txBox="1"/>
          <p:nvPr/>
        </p:nvSpPr>
        <p:spPr>
          <a:xfrm>
            <a:off x="720000" y="1617450"/>
            <a:ext cx="666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Konfiguracija konekcije za bazu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Konfiguracija migracija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Kreiranje migracija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Izvršavanje migracija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Zašto migracije?   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Zato što je dobra praksa da se verzija baza (kreiranje tabela, izmena tabela…) radi uz pomoć nekih skripta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Konfiguracija konekcije i migracija</a:t>
            </a:r>
            <a:endParaRPr/>
          </a:p>
        </p:txBody>
      </p:sp>
      <p:sp>
        <p:nvSpPr>
          <p:cNvPr id="759" name="Google Shape;759;p45"/>
          <p:cNvSpPr txBox="1"/>
          <p:nvPr>
            <p:ph idx="2" type="subTitle"/>
          </p:nvPr>
        </p:nvSpPr>
        <p:spPr>
          <a:xfrm>
            <a:off x="4931113" y="1272150"/>
            <a:ext cx="36900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Kreiramo fajl ormconfig.js u root folderu projekta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Tu podesimo sve parametre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Parametri konekcije se uzimaju iz env varijabli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 AppModulu importujemo TypeORM</a:t>
            </a:r>
            <a:endParaRPr sz="1200"/>
          </a:p>
        </p:txBody>
      </p:sp>
      <p:pic>
        <p:nvPicPr>
          <p:cNvPr id="760" name="Google Shape;7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50" y="1272150"/>
            <a:ext cx="327660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825" y="2946725"/>
            <a:ext cx="4400954" cy="1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6"/>
          <p:cNvSpPr txBox="1"/>
          <p:nvPr>
            <p:ph type="title"/>
          </p:nvPr>
        </p:nvSpPr>
        <p:spPr>
          <a:xfrm>
            <a:off x="4939700" y="871800"/>
            <a:ext cx="32475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i izvršavanje migracija</a:t>
            </a:r>
            <a:endParaRPr/>
          </a:p>
        </p:txBody>
      </p:sp>
      <p:sp>
        <p:nvSpPr>
          <p:cNvPr id="767" name="Google Shape;767;p46"/>
          <p:cNvSpPr txBox="1"/>
          <p:nvPr>
            <p:ph idx="1" type="body"/>
          </p:nvPr>
        </p:nvSpPr>
        <p:spPr>
          <a:xfrm>
            <a:off x="4501125" y="1774975"/>
            <a:ext cx="46431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Komandom </a:t>
            </a:r>
            <a:r>
              <a:rPr b="1" lang="en" sz="1200"/>
              <a:t>npm run migration-generate -n ime_migracije</a:t>
            </a:r>
            <a:br>
              <a:rPr lang="en" sz="1200"/>
            </a:br>
            <a:r>
              <a:rPr lang="en" sz="1200"/>
              <a:t>kreiramo migraciju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TypeORM automatski nalazi sve entitete i gleda raziliku u odnosu na prethodnu migraciju i tako kreira novu migraciju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Rezultat je fajl unutar foldera </a:t>
            </a:r>
            <a:r>
              <a:rPr b="1" lang="en" sz="1200"/>
              <a:t>migracije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Migracije izvršavamo komandom</a:t>
            </a:r>
            <a:br>
              <a:rPr lang="en" sz="1200"/>
            </a:br>
            <a:r>
              <a:rPr b="1" lang="en" sz="1200"/>
              <a:t>Npm run migration-run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Tada TypeORM gleda tabelu </a:t>
            </a:r>
            <a:r>
              <a:rPr b="1" lang="en" sz="1200"/>
              <a:t>migrations</a:t>
            </a:r>
            <a:r>
              <a:rPr lang="en" sz="1200"/>
              <a:t> koja je automatski kreirana i izvršava sve migracije iz foldera </a:t>
            </a:r>
            <a:r>
              <a:rPr b="1" lang="en" sz="1200"/>
              <a:t>migrations</a:t>
            </a:r>
            <a:r>
              <a:rPr lang="en" sz="1200"/>
              <a:t> koje se ne nalaze u tabeli u samoj bazi</a:t>
            </a:r>
            <a:endParaRPr sz="1200"/>
          </a:p>
        </p:txBody>
      </p:sp>
      <p:grpSp>
        <p:nvGrpSpPr>
          <p:cNvPr id="768" name="Google Shape;768;p4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69" name="Google Shape;769;p4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75" name="Google Shape;775;p4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0" name="Google Shape;7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875" y="775250"/>
            <a:ext cx="2667925" cy="38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Testiranje kreiranja korisnika</a:t>
            </a:r>
            <a:endParaRPr/>
          </a:p>
        </p:txBody>
      </p:sp>
      <p:sp>
        <p:nvSpPr>
          <p:cNvPr id="786" name="Google Shape;786;p47"/>
          <p:cNvSpPr txBox="1"/>
          <p:nvPr>
            <p:ph idx="2" type="subTitle"/>
          </p:nvPr>
        </p:nvSpPr>
        <p:spPr>
          <a:xfrm>
            <a:off x="337950" y="3131025"/>
            <a:ext cx="38091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Kada smo kreirali i izvršili migracije možemo komandom </a:t>
            </a:r>
            <a:r>
              <a:rPr b="1" lang="en" sz="1200"/>
              <a:t>yarn start</a:t>
            </a:r>
            <a:r>
              <a:rPr lang="en" sz="1200"/>
              <a:t> da pokrenemo projekat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Za testiranje endpointa koristimo </a:t>
            </a:r>
            <a:r>
              <a:rPr b="1" lang="en" sz="1200"/>
              <a:t>Postman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Slanje POST zahteva gde body izgleda kao i dto klasa za kreiranje korisnika, kreiramo korisnika</a:t>
            </a:r>
            <a:endParaRPr sz="1200"/>
          </a:p>
        </p:txBody>
      </p:sp>
      <p:sp>
        <p:nvSpPr>
          <p:cNvPr id="787" name="Google Shape;787;p47"/>
          <p:cNvSpPr txBox="1"/>
          <p:nvPr>
            <p:ph idx="2" type="subTitle"/>
          </p:nvPr>
        </p:nvSpPr>
        <p:spPr>
          <a:xfrm>
            <a:off x="4855800" y="3355500"/>
            <a:ext cx="36900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Ako pošaljemo podatke koji nisu ispravni možemo da vidimo da dekoratori za validaciju rade i vraćaju nam greške</a:t>
            </a:r>
            <a:endParaRPr sz="1200"/>
          </a:p>
        </p:txBody>
      </p:sp>
      <p:pic>
        <p:nvPicPr>
          <p:cNvPr id="788" name="Google Shape;7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" y="1494975"/>
            <a:ext cx="4419600" cy="125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450" y="981225"/>
            <a:ext cx="3072551" cy="22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Generisanje dodatnog modula</a:t>
            </a:r>
            <a:endParaRPr/>
          </a:p>
        </p:txBody>
      </p:sp>
      <p:sp>
        <p:nvSpPr>
          <p:cNvPr id="795" name="Google Shape;795;p48"/>
          <p:cNvSpPr txBox="1"/>
          <p:nvPr/>
        </p:nvSpPr>
        <p:spPr>
          <a:xfrm>
            <a:off x="720000" y="1617450"/>
            <a:ext cx="666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Cilj aplikacije je da se vodi evidencija o zaposlenima i timovima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Kako bi maksimalno iskoristili modularnost NestJS-a kreiramo novi modul za timove (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 g module team)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Novi modul će se koristiti za sve što ima veze sa timovima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Sadržaće entitet za Tim, repozitorijum, servis, kontroler, DTO klase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9"/>
          <p:cNvSpPr txBox="1"/>
          <p:nvPr>
            <p:ph type="title"/>
          </p:nvPr>
        </p:nvSpPr>
        <p:spPr>
          <a:xfrm>
            <a:off x="4939700" y="688613"/>
            <a:ext cx="32475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 za Tim i veza sa User entitetom</a:t>
            </a:r>
            <a:endParaRPr/>
          </a:p>
        </p:txBody>
      </p:sp>
      <p:sp>
        <p:nvSpPr>
          <p:cNvPr id="801" name="Google Shape;801;p49"/>
          <p:cNvSpPr txBox="1"/>
          <p:nvPr>
            <p:ph idx="1" type="body"/>
          </p:nvPr>
        </p:nvSpPr>
        <p:spPr>
          <a:xfrm>
            <a:off x="4500900" y="1629763"/>
            <a:ext cx="46431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Entite Tim kreiramo na isti način kao što smo kreirali User entitet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Kako bi podržali vezu jedan prema više - Jedan tim može da ima više korisnika potrebni je da u oba entiteta “podesimo” tu vezu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Na strani Tim entiteta dodajemo niz korisnika i stavljamo dekorator </a:t>
            </a:r>
            <a:r>
              <a:rPr b="1" lang="en" sz="1200"/>
              <a:t>@OneToMany </a:t>
            </a:r>
            <a:r>
              <a:rPr lang="en" sz="1200"/>
              <a:t>jer jedan tim može da ima više korisnika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Na strani User entiteta dodajemo polje tim, i stavljamo dekorator </a:t>
            </a:r>
            <a:r>
              <a:rPr b="1" lang="en" sz="1200"/>
              <a:t>@ManyToOne </a:t>
            </a:r>
            <a:r>
              <a:rPr lang="en" sz="1200"/>
              <a:t>jer više korisnika može da pripada jednom timu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 oba dekoratora stavljamo i naziv polja sa druge strane veze</a:t>
            </a:r>
            <a:endParaRPr sz="1200"/>
          </a:p>
        </p:txBody>
      </p:sp>
      <p:grpSp>
        <p:nvGrpSpPr>
          <p:cNvPr id="802" name="Google Shape;802;p4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03" name="Google Shape;803;p4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09" name="Google Shape;809;p4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4" name="Google Shape;8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1661163"/>
            <a:ext cx="4196326" cy="1821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500" y="4490373"/>
            <a:ext cx="6889991" cy="5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Repozitorijum i migracija za tim</a:t>
            </a:r>
            <a:endParaRPr/>
          </a:p>
        </p:txBody>
      </p:sp>
      <p:sp>
        <p:nvSpPr>
          <p:cNvPr id="821" name="Google Shape;821;p50"/>
          <p:cNvSpPr txBox="1"/>
          <p:nvPr>
            <p:ph idx="2" type="subTitle"/>
          </p:nvPr>
        </p:nvSpPr>
        <p:spPr>
          <a:xfrm>
            <a:off x="337950" y="3453475"/>
            <a:ext cx="38091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Kreiramo repozitorijum za entite Tim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Importujemo TypeORM modul u modul za Tim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odmah definišemo i repozitorijum za Tim na istom mestu</a:t>
            </a:r>
            <a:endParaRPr sz="1200"/>
          </a:p>
        </p:txBody>
      </p:sp>
      <p:sp>
        <p:nvSpPr>
          <p:cNvPr id="822" name="Google Shape;822;p50"/>
          <p:cNvSpPr txBox="1"/>
          <p:nvPr>
            <p:ph idx="2" type="subTitle"/>
          </p:nvPr>
        </p:nvSpPr>
        <p:spPr>
          <a:xfrm>
            <a:off x="4855800" y="3355500"/>
            <a:ext cx="41430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Nakon kreiranja repozitorijuma, potrebno je da kreiramo migraciju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npm run migration-generate -n create-team-table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Nakon što je migracija kreirana, potrebno je da je izvršimo kako bi se u bazi kreirala nova table i modifikovala tabela za korisnika kako bi imala strani ključ prema tabeli za tim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npm run migration-run</a:t>
            </a:r>
            <a:endParaRPr b="1" sz="1200"/>
          </a:p>
        </p:txBody>
      </p:sp>
      <p:pic>
        <p:nvPicPr>
          <p:cNvPr id="823" name="Google Shape;8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" y="1180850"/>
            <a:ext cx="4216274" cy="8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50" y="2155921"/>
            <a:ext cx="4216274" cy="114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800" y="1686463"/>
            <a:ext cx="4142999" cy="109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1"/>
          <p:cNvSpPr txBox="1"/>
          <p:nvPr>
            <p:ph type="title"/>
          </p:nvPr>
        </p:nvSpPr>
        <p:spPr>
          <a:xfrm>
            <a:off x="4939700" y="894175"/>
            <a:ext cx="2928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Operacije nad timom</a:t>
            </a:r>
            <a:endParaRPr/>
          </a:p>
        </p:txBody>
      </p:sp>
      <p:sp>
        <p:nvSpPr>
          <p:cNvPr id="831" name="Google Shape;831;p51"/>
          <p:cNvSpPr txBox="1"/>
          <p:nvPr>
            <p:ph idx="1" type="body"/>
          </p:nvPr>
        </p:nvSpPr>
        <p:spPr>
          <a:xfrm>
            <a:off x="4939700" y="1475225"/>
            <a:ext cx="33678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Potrebno je da nad timom obezbedimo sledeće operacije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Kreiranje tima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Izmena tima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Brisanje tima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Čitanje svih timova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Čitanje jednog tima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Dodavanje i uklanjanje korisnika iz tima</a:t>
            </a:r>
            <a:endParaRPr/>
          </a:p>
        </p:txBody>
      </p:sp>
      <p:grpSp>
        <p:nvGrpSpPr>
          <p:cNvPr id="832" name="Google Shape;832;p5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833" name="Google Shape;833;p51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5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42" name="Google Shape;842;p5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5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48" name="Google Shape;848;p5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tima</a:t>
            </a:r>
            <a:endParaRPr/>
          </a:p>
        </p:txBody>
      </p:sp>
      <p:sp>
        <p:nvSpPr>
          <p:cNvPr id="858" name="Google Shape;858;p52"/>
          <p:cNvSpPr txBox="1"/>
          <p:nvPr>
            <p:ph idx="2" type="subTitle"/>
          </p:nvPr>
        </p:nvSpPr>
        <p:spPr>
          <a:xfrm>
            <a:off x="248525" y="1264225"/>
            <a:ext cx="38091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Za kreiranje tima imamo par koraka: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Prvo kreiramo dto klasu, istu klasu ćemo koristiti i za izmenu tima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 repozitorijumu kreiramo metodu za kreiranje tima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 servisu kreiramo metodu za kreiranje tima koja poziva repozitorijum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Ostaje još da u kontroleru iskoristimo servisnu metodu ali to ćemo na kraju, kada završimo ostale funkcionalnosti na nivou repozitorijuma i servisa</a:t>
            </a:r>
            <a:endParaRPr sz="1200"/>
          </a:p>
        </p:txBody>
      </p:sp>
      <p:pic>
        <p:nvPicPr>
          <p:cNvPr id="859" name="Google Shape;8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175" y="3620900"/>
            <a:ext cx="2585651" cy="10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800" y="540000"/>
            <a:ext cx="3480775" cy="26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688" y="3355475"/>
            <a:ext cx="4039004" cy="16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Izmena tima</a:t>
            </a:r>
            <a:endParaRPr/>
          </a:p>
        </p:txBody>
      </p:sp>
      <p:sp>
        <p:nvSpPr>
          <p:cNvPr id="867" name="Google Shape;867;p53"/>
          <p:cNvSpPr txBox="1"/>
          <p:nvPr>
            <p:ph idx="2" type="subTitle"/>
          </p:nvPr>
        </p:nvSpPr>
        <p:spPr>
          <a:xfrm>
            <a:off x="427400" y="1599575"/>
            <a:ext cx="38091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Izmena tima se sastoji od sledećih koraka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Prvo po jedinstvenom id-u pronađemo tim, ako ne postoji vratimo odgovarajuću grešku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Ako tim postoji, izmenimo mu podatke, u našem slučaju samo je ime moguće promeniti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Sačuvamo tim koristeći već ugrađenu metodu iz repozitorijuma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 ovom koraku nemamo nikakav dodatni kod unutar repozitorijuma, korisnimo samo stvari koje su već ugrađene u TypeORM, isti slučaj će biti i za čitanje i brisanje tima</a:t>
            </a:r>
            <a:endParaRPr sz="1200"/>
          </a:p>
        </p:txBody>
      </p:sp>
      <p:pic>
        <p:nvPicPr>
          <p:cNvPr id="868" name="Google Shape;8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500" y="1717875"/>
            <a:ext cx="4865283" cy="17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Šta je NestJs?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720000" y="1617450"/>
            <a:ext cx="666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 je Node.js framework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Koristi se za kreiranje backend dela web aplikacija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Koristi Typescript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Modularan je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Lak za učenje naročito za one koji znaju Angular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Čitanje timova</a:t>
            </a:r>
            <a:endParaRPr/>
          </a:p>
        </p:txBody>
      </p:sp>
      <p:sp>
        <p:nvSpPr>
          <p:cNvPr id="874" name="Google Shape;874;p54"/>
          <p:cNvSpPr txBox="1"/>
          <p:nvPr>
            <p:ph idx="2" type="subTitle"/>
          </p:nvPr>
        </p:nvSpPr>
        <p:spPr>
          <a:xfrm>
            <a:off x="335350" y="1599575"/>
            <a:ext cx="3901200" cy="21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Imamo dve vrste čitanja, čitanje jednog tima i svih timova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Kod čitanja jednog tima imamo istu proceduru kao kod izmene, po id-u potražimo tim u bazi i ako postoji vratimo ga, ako ne postoji vratimo grešku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Čitanje svih timova se radi metodom </a:t>
            </a:r>
            <a:r>
              <a:rPr b="1" lang="en" sz="1200"/>
              <a:t>find()</a:t>
            </a:r>
            <a:r>
              <a:rPr lang="en" sz="1200"/>
              <a:t> bez slanja parametara. </a:t>
            </a:r>
            <a:br>
              <a:rPr lang="en" sz="1200"/>
            </a:br>
            <a:r>
              <a:rPr lang="en" sz="1200"/>
              <a:t>Ako postoje timovi oni će biti vraćeni, ako ne postoje vratiće se prazna lista</a:t>
            </a:r>
            <a:endParaRPr sz="1200"/>
          </a:p>
        </p:txBody>
      </p:sp>
      <p:pic>
        <p:nvPicPr>
          <p:cNvPr id="875" name="Google Shape;8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00" y="1522225"/>
            <a:ext cx="4602698" cy="231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Brisanje tima</a:t>
            </a:r>
            <a:endParaRPr/>
          </a:p>
        </p:txBody>
      </p:sp>
      <p:sp>
        <p:nvSpPr>
          <p:cNvPr id="881" name="Google Shape;881;p55"/>
          <p:cNvSpPr txBox="1"/>
          <p:nvPr>
            <p:ph idx="2" type="subTitle"/>
          </p:nvPr>
        </p:nvSpPr>
        <p:spPr>
          <a:xfrm>
            <a:off x="413625" y="1182925"/>
            <a:ext cx="39012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Brisanje tima može da se obavi na dva načina.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Prvi način je da se po id-u potraži tim, zatim ako postoji da se pozove </a:t>
            </a:r>
            <a:r>
              <a:rPr b="1" lang="en" sz="1200"/>
              <a:t>remove()</a:t>
            </a:r>
            <a:r>
              <a:rPr lang="en" sz="1200"/>
              <a:t> metoda a ako ne postoji da se vrati greška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Drugi je da se odmah pozove </a:t>
            </a:r>
            <a:r>
              <a:rPr b="1" lang="en" sz="1200"/>
              <a:t>delete()</a:t>
            </a:r>
            <a:r>
              <a:rPr lang="en" sz="1200"/>
              <a:t> metoda i da joj se prosledi 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 prvom slučaju imamo dva poziva prema bazi dok u drugom ne znamo da li tim postoji ili ne a imamo jedan poziv prema bazi.</a:t>
            </a:r>
            <a:br>
              <a:rPr lang="en" sz="1200"/>
            </a:br>
            <a:r>
              <a:rPr lang="en" sz="1200"/>
              <a:t>Ali, ako se pogelda rezultat </a:t>
            </a:r>
            <a:r>
              <a:rPr b="1" lang="en" sz="1200"/>
              <a:t>delete() </a:t>
            </a:r>
            <a:r>
              <a:rPr lang="en" sz="1200"/>
              <a:t>metode, možemo da zaključimo da li je neki red u bazi bio promenjen, ako jeste znači da tim postoji i da je obrisan, ako nije izmenjen ni jedan red, tim ne postoji i možemo da vratimo grešku.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Zaključak je da je optimalnije koristiti </a:t>
            </a:r>
            <a:r>
              <a:rPr b="1" lang="en" sz="1200"/>
              <a:t>delete() </a:t>
            </a:r>
            <a:r>
              <a:rPr lang="en" sz="1200"/>
              <a:t>metodu</a:t>
            </a:r>
            <a:endParaRPr sz="1200"/>
          </a:p>
        </p:txBody>
      </p:sp>
      <p:pic>
        <p:nvPicPr>
          <p:cNvPr id="882" name="Google Shape;8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250" y="1006800"/>
            <a:ext cx="4306724" cy="14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088" y="2910301"/>
            <a:ext cx="4557049" cy="118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Dodavanje korisnika u tim</a:t>
            </a:r>
            <a:endParaRPr/>
          </a:p>
        </p:txBody>
      </p:sp>
      <p:sp>
        <p:nvSpPr>
          <p:cNvPr id="889" name="Google Shape;889;p56"/>
          <p:cNvSpPr txBox="1"/>
          <p:nvPr>
            <p:ph idx="2" type="subTitle"/>
          </p:nvPr>
        </p:nvSpPr>
        <p:spPr>
          <a:xfrm>
            <a:off x="248525" y="1264225"/>
            <a:ext cx="38091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 nego što možemo da radimo sa korisnicima u okviru modula za tim potrebno je da u taj modul dodamo korisnički repozitorijum.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Radi jednostavnosti ovog demo-a, ako je korisnik već u nekom timu, taj tim će biti zamenjen novim timom.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Ovde naravno može da se vrati i greška da nije dozvoljeno da se korisnik doda u tim jer je već član drugog tima.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Za pretragu tima po id-u koristimo metodu koju smo napravili u prethonim koracima, dok smo za pretragu korisnika napravili istu takvu metodu</a:t>
            </a:r>
            <a:endParaRPr sz="1200"/>
          </a:p>
        </p:txBody>
      </p:sp>
      <p:pic>
        <p:nvPicPr>
          <p:cNvPr id="890" name="Google Shape;8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800" y="1264225"/>
            <a:ext cx="3971201" cy="9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624" y="2916571"/>
            <a:ext cx="5090751" cy="12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Brisanje korisnika iz tima</a:t>
            </a:r>
            <a:endParaRPr/>
          </a:p>
        </p:txBody>
      </p:sp>
      <p:sp>
        <p:nvSpPr>
          <p:cNvPr id="897" name="Google Shape;897;p57"/>
          <p:cNvSpPr txBox="1"/>
          <p:nvPr>
            <p:ph idx="2" type="subTitle"/>
          </p:nvPr>
        </p:nvSpPr>
        <p:spPr>
          <a:xfrm>
            <a:off x="248525" y="1264225"/>
            <a:ext cx="38091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Kod brisanja korisnika iz tima koristimo iste one metode za pretragu tima i korisnika koje već posedujemo.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Ovde imamo dodatne validacije, ako korisnik nema tim, onda nemamo odakle da ga sklonimo pa vraćamo odgovarajuću grešku.</a:t>
            </a:r>
            <a:br>
              <a:rPr lang="en" sz="1200"/>
            </a:br>
            <a:r>
              <a:rPr lang="en" sz="1200"/>
              <a:t>Takođe, ako korisnik ima tim ali taj tim nije onaj tim sa kojim trenutno manipulišemo, javljamo da ne možemo da ga sklonimo iz tog tima jer nije član tog tima</a:t>
            </a:r>
            <a:endParaRPr sz="1200"/>
          </a:p>
        </p:txBody>
      </p:sp>
      <p:pic>
        <p:nvPicPr>
          <p:cNvPr id="898" name="Google Shape;8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75" y="1690075"/>
            <a:ext cx="4781576" cy="185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TeamController</a:t>
            </a:r>
            <a:endParaRPr/>
          </a:p>
        </p:txBody>
      </p:sp>
      <p:sp>
        <p:nvSpPr>
          <p:cNvPr id="904" name="Google Shape;904;p58"/>
          <p:cNvSpPr txBox="1"/>
          <p:nvPr>
            <p:ph idx="2" type="subTitle"/>
          </p:nvPr>
        </p:nvSpPr>
        <p:spPr>
          <a:xfrm>
            <a:off x="248525" y="1264225"/>
            <a:ext cx="38091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 sada smo napravili svu biznis logiku. Kako bi to zapravo moglo da se koristi potrebno je da se izlože REST endpoint-i. </a:t>
            </a:r>
            <a:br>
              <a:rPr lang="en" sz="1200"/>
            </a:br>
            <a:r>
              <a:rPr lang="en" sz="1200"/>
              <a:t>U kontroleru imamo sledeće metode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POST</a:t>
            </a:r>
            <a:r>
              <a:rPr lang="en" sz="1200"/>
              <a:t> metodu koja se koristi za kreiranje tima. Ona prihvata body i radi isto kao kod kreiranja korisnika što je već objašnjeno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PUT</a:t>
            </a:r>
            <a:r>
              <a:rPr lang="en" sz="1200"/>
              <a:t> metodu za izmenu tima. Ovde se koristi </a:t>
            </a:r>
            <a:r>
              <a:rPr b="1" lang="en" sz="1200"/>
              <a:t>PUT</a:t>
            </a:r>
            <a:r>
              <a:rPr lang="en" sz="1200"/>
              <a:t> a ne </a:t>
            </a:r>
            <a:r>
              <a:rPr b="1" lang="en" sz="1200"/>
              <a:t>POST</a:t>
            </a:r>
            <a:r>
              <a:rPr lang="en" sz="1200"/>
              <a:t> jer je praksa da se za izmene koristi </a:t>
            </a:r>
            <a:r>
              <a:rPr b="1" lang="en" sz="1200"/>
              <a:t>PUT</a:t>
            </a:r>
            <a:r>
              <a:rPr lang="en" sz="1200"/>
              <a:t> a za kreiranje </a:t>
            </a:r>
            <a:r>
              <a:rPr b="1" lang="en" sz="1200"/>
              <a:t>POST</a:t>
            </a:r>
            <a:r>
              <a:rPr lang="en" sz="1200"/>
              <a:t>.</a:t>
            </a:r>
            <a:br>
              <a:rPr lang="en" sz="1200"/>
            </a:br>
            <a:r>
              <a:rPr lang="en" sz="1200"/>
              <a:t>Metoda pored body parametra sadrži i jedan path parametar koji predstavlja id tima koji želimo da izmenimo. Path parametar se u NestJS-u označava sa :ime</a:t>
            </a:r>
            <a:br>
              <a:rPr lang="en" sz="1200"/>
            </a:br>
            <a:r>
              <a:rPr lang="en" sz="1200"/>
              <a:t>U konkretnom slučaju izgled url-a za ovu </a:t>
            </a:r>
            <a:r>
              <a:rPr b="1" lang="en" sz="1200"/>
              <a:t>PUT</a:t>
            </a:r>
            <a:r>
              <a:rPr lang="en" sz="1200"/>
              <a:t> metodu bi bio na primer </a:t>
            </a:r>
            <a:r>
              <a:rPr b="1" lang="en" sz="1200"/>
              <a:t>/teams/1</a:t>
            </a:r>
            <a:r>
              <a:rPr lang="en" sz="1200"/>
              <a:t> gde je </a:t>
            </a:r>
            <a:r>
              <a:rPr b="1" lang="en" sz="1200"/>
              <a:t>1</a:t>
            </a:r>
            <a:r>
              <a:rPr lang="en" sz="1200"/>
              <a:t> id tima tj path promenljiva</a:t>
            </a:r>
            <a:endParaRPr sz="1200"/>
          </a:p>
        </p:txBody>
      </p:sp>
      <p:pic>
        <p:nvPicPr>
          <p:cNvPr id="905" name="Google Shape;9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475" y="1762200"/>
            <a:ext cx="4781574" cy="2096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TeamController</a:t>
            </a:r>
            <a:endParaRPr/>
          </a:p>
        </p:txBody>
      </p:sp>
      <p:sp>
        <p:nvSpPr>
          <p:cNvPr id="911" name="Google Shape;911;p59"/>
          <p:cNvSpPr txBox="1"/>
          <p:nvPr>
            <p:ph idx="2" type="subTitle"/>
          </p:nvPr>
        </p:nvSpPr>
        <p:spPr>
          <a:xfrm>
            <a:off x="248525" y="1264225"/>
            <a:ext cx="38091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GET</a:t>
            </a:r>
            <a:r>
              <a:rPr lang="en" sz="1200"/>
              <a:t> metodu za čitanje jednog tima po id-u.</a:t>
            </a:r>
            <a:br>
              <a:rPr lang="en" sz="1200"/>
            </a:br>
            <a:r>
              <a:rPr lang="en" sz="1200"/>
              <a:t>Ovde smo takođe iskoristili path promenljivu za id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GET</a:t>
            </a:r>
            <a:r>
              <a:rPr lang="en" sz="1200"/>
              <a:t> metodu za čitanje svih timova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DELETE</a:t>
            </a:r>
            <a:r>
              <a:rPr lang="en" sz="1200"/>
              <a:t> metodu za brisanje tima po id-u.</a:t>
            </a:r>
            <a:br>
              <a:rPr lang="en" sz="1200"/>
            </a:br>
            <a:r>
              <a:rPr lang="en" sz="1200"/>
              <a:t>I ovde je takođe iskorišćena path promenljiva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PUT</a:t>
            </a:r>
            <a:r>
              <a:rPr lang="en" sz="1200"/>
              <a:t> metodu za dodavanje korisnika u tim. Ovde smo iskoristili dve path promenljive, jednu za id tima a drugu za id korisnika. Primer url-a bi bio: </a:t>
            </a:r>
            <a:r>
              <a:rPr b="1" lang="en" sz="1200"/>
              <a:t>/team/1/user/2</a:t>
            </a:r>
            <a:r>
              <a:rPr lang="en" sz="1200"/>
              <a:t> </a:t>
            </a:r>
            <a:br>
              <a:rPr lang="en" sz="1200"/>
            </a:br>
            <a:r>
              <a:rPr lang="en" sz="1200"/>
              <a:t>Gde je 1 id tima a 2 id korisnika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DELETE</a:t>
            </a:r>
            <a:r>
              <a:rPr lang="en" sz="1200"/>
              <a:t> metodu za uklanjanje korisnika iz tima. Kao i metoda iznad imamo dve path varijable i url bi isto izgledao</a:t>
            </a:r>
            <a:endParaRPr sz="1200"/>
          </a:p>
        </p:txBody>
      </p:sp>
      <p:pic>
        <p:nvPicPr>
          <p:cNvPr id="912" name="Google Shape;9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25" y="1150988"/>
            <a:ext cx="4781575" cy="284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Presek stanja</a:t>
            </a:r>
            <a:endParaRPr/>
          </a:p>
        </p:txBody>
      </p:sp>
      <p:sp>
        <p:nvSpPr>
          <p:cNvPr id="918" name="Google Shape;918;p60"/>
          <p:cNvSpPr txBox="1"/>
          <p:nvPr>
            <p:ph idx="1" type="subTitle"/>
          </p:nvPr>
        </p:nvSpPr>
        <p:spPr>
          <a:xfrm>
            <a:off x="719825" y="248357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projekta</a:t>
            </a:r>
            <a:endParaRPr/>
          </a:p>
        </p:txBody>
      </p:sp>
      <p:sp>
        <p:nvSpPr>
          <p:cNvPr id="919" name="Google Shape;919;p60"/>
          <p:cNvSpPr txBox="1"/>
          <p:nvPr>
            <p:ph idx="2" type="title"/>
          </p:nvPr>
        </p:nvSpPr>
        <p:spPr>
          <a:xfrm>
            <a:off x="1329425" y="203127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0" name="Google Shape;920;p60"/>
          <p:cNvSpPr txBox="1"/>
          <p:nvPr>
            <p:ph idx="4" type="subTitle"/>
          </p:nvPr>
        </p:nvSpPr>
        <p:spPr>
          <a:xfrm>
            <a:off x="3413725" y="24835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 sa bazom</a:t>
            </a:r>
            <a:endParaRPr/>
          </a:p>
        </p:txBody>
      </p:sp>
      <p:sp>
        <p:nvSpPr>
          <p:cNvPr id="921" name="Google Shape;921;p60"/>
          <p:cNvSpPr txBox="1"/>
          <p:nvPr>
            <p:ph idx="5" type="title"/>
          </p:nvPr>
        </p:nvSpPr>
        <p:spPr>
          <a:xfrm>
            <a:off x="4023250" y="203127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2" name="Google Shape;922;p60"/>
          <p:cNvSpPr txBox="1"/>
          <p:nvPr>
            <p:ph idx="7" type="subTitle"/>
          </p:nvPr>
        </p:nvSpPr>
        <p:spPr>
          <a:xfrm>
            <a:off x="6107275" y="24835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 sa modulima</a:t>
            </a:r>
            <a:endParaRPr/>
          </a:p>
        </p:txBody>
      </p:sp>
      <p:sp>
        <p:nvSpPr>
          <p:cNvPr id="923" name="Google Shape;923;p60"/>
          <p:cNvSpPr txBox="1"/>
          <p:nvPr>
            <p:ph idx="8" type="title"/>
          </p:nvPr>
        </p:nvSpPr>
        <p:spPr>
          <a:xfrm>
            <a:off x="6716775" y="203127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4" name="Google Shape;924;p60"/>
          <p:cNvSpPr txBox="1"/>
          <p:nvPr>
            <p:ph idx="13" type="subTitle"/>
          </p:nvPr>
        </p:nvSpPr>
        <p:spPr>
          <a:xfrm>
            <a:off x="2066675" y="41398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servisa</a:t>
            </a:r>
            <a:endParaRPr/>
          </a:p>
        </p:txBody>
      </p:sp>
      <p:sp>
        <p:nvSpPr>
          <p:cNvPr id="925" name="Google Shape;925;p60"/>
          <p:cNvSpPr txBox="1"/>
          <p:nvPr>
            <p:ph idx="14" type="title"/>
          </p:nvPr>
        </p:nvSpPr>
        <p:spPr>
          <a:xfrm>
            <a:off x="2676275" y="36875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6" name="Google Shape;926;p60"/>
          <p:cNvSpPr txBox="1"/>
          <p:nvPr>
            <p:ph idx="16" type="subTitle"/>
          </p:nvPr>
        </p:nvSpPr>
        <p:spPr>
          <a:xfrm>
            <a:off x="4760475" y="41398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kontrolera</a:t>
            </a:r>
            <a:endParaRPr/>
          </a:p>
        </p:txBody>
      </p:sp>
      <p:sp>
        <p:nvSpPr>
          <p:cNvPr id="927" name="Google Shape;927;p60"/>
          <p:cNvSpPr txBox="1"/>
          <p:nvPr>
            <p:ph idx="17" type="title"/>
          </p:nvPr>
        </p:nvSpPr>
        <p:spPr>
          <a:xfrm>
            <a:off x="5370100" y="36875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1"/>
          <p:cNvSpPr txBox="1"/>
          <p:nvPr>
            <p:ph idx="1" type="body"/>
          </p:nvPr>
        </p:nvSpPr>
        <p:spPr>
          <a:xfrm>
            <a:off x="6158850" y="3379513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Slojevita arhitektura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6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934" name="Google Shape;934;p61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1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1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1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1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1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1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1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6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943" name="Google Shape;943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6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949" name="Google Shape;949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4" name="Google Shape;95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50" y="1071792"/>
            <a:ext cx="1994200" cy="26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Problemi</a:t>
            </a:r>
            <a:endParaRPr/>
          </a:p>
        </p:txBody>
      </p:sp>
      <p:sp>
        <p:nvSpPr>
          <p:cNvPr id="960" name="Google Shape;960;p62"/>
          <p:cNvSpPr txBox="1"/>
          <p:nvPr/>
        </p:nvSpPr>
        <p:spPr>
          <a:xfrm>
            <a:off x="720000" y="1368900"/>
            <a:ext cx="666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Aplikacija nam nije zaštićena, tj: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Svako može da kreira korisnika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Svako može da kreira tim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Svako može da vidi sve timove i sve članove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Svako može da doda ili ukloni korisnike iz nekog tima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Cilj je da imamo dve korisničke role, USER i ADMIN.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Korisnik sa USER rolom bi trebalo da može samo da se prijavi i da pročita sve timove kao i da pročita neki tim po id-u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Korisnik sa ADMIN rolom bi trebalo da može da kreira druge korisnike, kreira timove, dodaje i uklanja korisnike iz timova kao i da radi sve što može i korisnik sa USER rolom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3"/>
          <p:cNvSpPr txBox="1"/>
          <p:nvPr>
            <p:ph type="title"/>
          </p:nvPr>
        </p:nvSpPr>
        <p:spPr>
          <a:xfrm>
            <a:off x="4939700" y="1111650"/>
            <a:ext cx="2928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Instalacija biblioteka za security</a:t>
            </a:r>
            <a:endParaRPr/>
          </a:p>
        </p:txBody>
      </p:sp>
      <p:sp>
        <p:nvSpPr>
          <p:cNvPr id="966" name="Google Shape;966;p63"/>
          <p:cNvSpPr txBox="1"/>
          <p:nvPr>
            <p:ph idx="1" type="body"/>
          </p:nvPr>
        </p:nvSpPr>
        <p:spPr>
          <a:xfrm>
            <a:off x="4939700" y="2182550"/>
            <a:ext cx="33678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 add passport</a:t>
            </a:r>
            <a:br>
              <a:rPr lang="en"/>
            </a:br>
            <a:r>
              <a:rPr lang="en"/>
              <a:t>yarn add passport-jwt</a:t>
            </a:r>
            <a:br>
              <a:rPr lang="en"/>
            </a:br>
            <a:r>
              <a:rPr lang="en"/>
              <a:t>yarn add @nestjs/jwt</a:t>
            </a:r>
            <a:br>
              <a:rPr lang="en"/>
            </a:br>
            <a:r>
              <a:rPr lang="en"/>
              <a:t>yarn add @nestjs/passport</a:t>
            </a:r>
            <a:endParaRPr sz="1200"/>
          </a:p>
        </p:txBody>
      </p:sp>
      <p:grpSp>
        <p:nvGrpSpPr>
          <p:cNvPr id="967" name="Google Shape;967;p63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968" name="Google Shape;968;p63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3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3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3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3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3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3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3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6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977" name="Google Shape;977;p6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6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983" name="Google Shape;983;p6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Instalacija</a:t>
            </a:r>
            <a:endParaRPr/>
          </a:p>
        </p:txBody>
      </p:sp>
      <p:sp>
        <p:nvSpPr>
          <p:cNvPr id="528" name="Google Shape;528;p28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 -g @nestjs/cli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530" name="Google Shape;530;p28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39" name="Google Shape;539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45" name="Google Shape;545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Podešavanje modula za korišćenje security biblioteka</a:t>
            </a:r>
            <a:endParaRPr/>
          </a:p>
        </p:txBody>
      </p:sp>
      <p:sp>
        <p:nvSpPr>
          <p:cNvPr id="993" name="Google Shape;993;p64"/>
          <p:cNvSpPr txBox="1"/>
          <p:nvPr>
            <p:ph idx="2" type="subTitle"/>
          </p:nvPr>
        </p:nvSpPr>
        <p:spPr>
          <a:xfrm>
            <a:off x="337950" y="3131025"/>
            <a:ext cx="38091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 modul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Potrebno je da registrujemo PassportModule i da mu kažemo koju strategiju koristimo, u našem slučaju to je JWT (JSON Web Token)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Potrebno je takođe registrovati i JwtModule.</a:t>
            </a:r>
            <a:br>
              <a:rPr lang="en" sz="1200"/>
            </a:br>
            <a:r>
              <a:rPr lang="en" sz="1200"/>
              <a:t>Ovde podešamo stvari koje se tiču izdavanja i validacije tokena, tačnije podešavamo tajni ključ koji se koristi za potpisivanje i podešavamo trajanje tokena u sekundama</a:t>
            </a:r>
            <a:endParaRPr sz="1200"/>
          </a:p>
        </p:txBody>
      </p:sp>
      <p:sp>
        <p:nvSpPr>
          <p:cNvPr id="994" name="Google Shape;994;p64"/>
          <p:cNvSpPr txBox="1"/>
          <p:nvPr>
            <p:ph idx="2" type="subTitle"/>
          </p:nvPr>
        </p:nvSpPr>
        <p:spPr>
          <a:xfrm>
            <a:off x="4873850" y="3177150"/>
            <a:ext cx="36900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 modul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 ovde registrujemo PassportModule i podešavamo ga za JWT strategiju.</a:t>
            </a:r>
            <a:br>
              <a:rPr lang="en" sz="1200"/>
            </a:br>
            <a:r>
              <a:rPr lang="en" sz="1200"/>
              <a:t>Ovaj modul je potrebno registrovati u svim modulima gde ćemo da imamo zaštićene endpointe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 Tim modulu nema potrebe da registrujemo JwtModule zato što se Tim modul ne bavi izdavanjem i validacijom tokena</a:t>
            </a:r>
            <a:endParaRPr sz="1200"/>
          </a:p>
        </p:txBody>
      </p:sp>
      <p:pic>
        <p:nvPicPr>
          <p:cNvPr id="995" name="Google Shape;9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750" y="1639238"/>
            <a:ext cx="3809100" cy="1134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525" y="1279562"/>
            <a:ext cx="2347424" cy="185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DTO klase za prijavu korisnika</a:t>
            </a:r>
            <a:endParaRPr/>
          </a:p>
        </p:txBody>
      </p:sp>
      <p:sp>
        <p:nvSpPr>
          <p:cNvPr id="1002" name="Google Shape;1002;p65"/>
          <p:cNvSpPr txBox="1"/>
          <p:nvPr>
            <p:ph idx="2" type="subTitle"/>
          </p:nvPr>
        </p:nvSpPr>
        <p:spPr>
          <a:xfrm>
            <a:off x="337950" y="3131025"/>
            <a:ext cx="32727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LoginRequestDto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Jednostavna klasa sa validacijom. </a:t>
            </a:r>
            <a:br>
              <a:rPr lang="en" sz="1000"/>
            </a:br>
            <a:r>
              <a:rPr lang="en" sz="1000"/>
              <a:t>Sadrži dva parametra koji su potrebni za prijavu na sistem, email i lozinku</a:t>
            </a:r>
            <a:endParaRPr sz="1000"/>
          </a:p>
        </p:txBody>
      </p:sp>
      <p:sp>
        <p:nvSpPr>
          <p:cNvPr id="1003" name="Google Shape;1003;p65"/>
          <p:cNvSpPr txBox="1"/>
          <p:nvPr>
            <p:ph idx="2" type="subTitle"/>
          </p:nvPr>
        </p:nvSpPr>
        <p:spPr>
          <a:xfrm>
            <a:off x="3475075" y="3131025"/>
            <a:ext cx="30600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LoginResponseDto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Ako su podaci poslati prilikom prijave ispravni, korisnik nazad dobija objekat koji sadrži podatke o tokenu, roli koju ima i imenu korisnika.</a:t>
            </a:r>
            <a:br>
              <a:rPr lang="en" sz="1000"/>
            </a:br>
            <a:r>
              <a:rPr lang="en" sz="1000"/>
              <a:t>Rola i ime su tu čisto radi primera, token je najbitniji jer taj token se šalje u svim pozivima koje korisnik poziva nakon prijave</a:t>
            </a:r>
            <a:endParaRPr sz="1000"/>
          </a:p>
        </p:txBody>
      </p:sp>
      <p:pic>
        <p:nvPicPr>
          <p:cNvPr id="1004" name="Google Shape;10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50" y="1369763"/>
            <a:ext cx="23336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688" y="1412625"/>
            <a:ext cx="24669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375" y="1780700"/>
            <a:ext cx="2121000" cy="8164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65"/>
          <p:cNvSpPr txBox="1"/>
          <p:nvPr>
            <p:ph idx="2" type="subTitle"/>
          </p:nvPr>
        </p:nvSpPr>
        <p:spPr>
          <a:xfrm>
            <a:off x="6641900" y="3131025"/>
            <a:ext cx="24669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JwtPayload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Jednostavni objekat koji će biti potpisan u token koji se kreira. Ovde možemo da ubacimo šta god želimo od podataka ali sada za demonstraciju je dovoljan email korisnika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Prijava korisnika - izdavanje tokena</a:t>
            </a:r>
            <a:endParaRPr/>
          </a:p>
        </p:txBody>
      </p:sp>
      <p:sp>
        <p:nvSpPr>
          <p:cNvPr id="1013" name="Google Shape;1013;p66"/>
          <p:cNvSpPr txBox="1"/>
          <p:nvPr>
            <p:ph idx="2" type="subTitle"/>
          </p:nvPr>
        </p:nvSpPr>
        <p:spPr>
          <a:xfrm>
            <a:off x="248525" y="1264225"/>
            <a:ext cx="38091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Kreiramo </a:t>
            </a:r>
            <a:r>
              <a:rPr b="1" lang="en" sz="1000"/>
              <a:t>POST </a:t>
            </a:r>
            <a:r>
              <a:rPr lang="en" sz="1000"/>
              <a:t>metodu u klasi </a:t>
            </a:r>
            <a:r>
              <a:rPr b="1" lang="en" sz="1000"/>
              <a:t>AuthController</a:t>
            </a:r>
            <a:br>
              <a:rPr lang="en" sz="1000"/>
            </a:br>
            <a:r>
              <a:rPr lang="en" sz="1000"/>
              <a:t>Metoda prihvata body u obliku dto-a koji smo kreirali u prethodnom koraku i poziva servis koji radi prijavljivanje korisnika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Kreiramo </a:t>
            </a:r>
            <a:r>
              <a:rPr b="1" lang="en" sz="1000"/>
              <a:t>singIn</a:t>
            </a:r>
            <a:r>
              <a:rPr lang="en" sz="1000"/>
              <a:t> metodu u klasi </a:t>
            </a:r>
            <a:r>
              <a:rPr b="1" lang="en" sz="1000"/>
              <a:t>AuthService </a:t>
            </a:r>
            <a:br>
              <a:rPr lang="en" sz="1000"/>
            </a:br>
            <a:r>
              <a:rPr lang="en" sz="1000"/>
              <a:t>A zatim radimo prijavu korisnika koja se sastoji iz sledećih koraka</a:t>
            </a:r>
            <a:br>
              <a:rPr lang="en" sz="1000"/>
            </a:br>
            <a:r>
              <a:rPr lang="en" sz="1000"/>
              <a:t>- Tražimo korisnika u bazi po emailu, za to koristimo već poznatu metodu </a:t>
            </a:r>
            <a:r>
              <a:rPr b="1" lang="en" sz="1000"/>
              <a:t>findOne</a:t>
            </a:r>
            <a:r>
              <a:rPr lang="en" sz="1000"/>
              <a:t> ali ovog puta joj šaljemo objekat umesto paremtra id, u objektu unosimo parametar po kom pretražujemo.</a:t>
            </a:r>
            <a:br>
              <a:rPr lang="en" sz="1000"/>
            </a:br>
            <a:r>
              <a:rPr lang="en" sz="1000"/>
              <a:t>- Zatim, ako korisnik postoji potrebno je da validiramo lozinku.  Kada smo kreirali korisnika njegovu lozinku smo heširali koristeći </a:t>
            </a:r>
            <a:r>
              <a:rPr b="1" lang="en" sz="1000"/>
              <a:t>bcrypt</a:t>
            </a:r>
            <a:r>
              <a:rPr lang="en" sz="1000"/>
              <a:t> pa sada ne možemo samo da proverimo da li je ista kao i poslata lozinka već moramo da koristimo compare metodu iz bcrypt biblioteke koja za nas upoređuje heširanu vrednost i poslatu lozinku.</a:t>
            </a:r>
            <a:br>
              <a:rPr lang="en" sz="1000"/>
            </a:br>
            <a:r>
              <a:rPr lang="en" sz="1000"/>
              <a:t>- Na kraju ako je sve uspešno, potpisujemo i kreiramo token koristeći </a:t>
            </a:r>
            <a:r>
              <a:rPr b="1" lang="en" sz="1000"/>
              <a:t>jwtService</a:t>
            </a:r>
            <a:r>
              <a:rPr lang="en" sz="1000"/>
              <a:t>.</a:t>
            </a:r>
            <a:br>
              <a:rPr lang="en" sz="1000"/>
            </a:br>
            <a:r>
              <a:rPr lang="en" sz="1000"/>
              <a:t>- Ako nije prošla validacija lozinke ili korisnik ne postoji, vraćamo grešku</a:t>
            </a:r>
            <a:endParaRPr sz="1000"/>
          </a:p>
        </p:txBody>
      </p:sp>
      <p:pic>
        <p:nvPicPr>
          <p:cNvPr id="1014" name="Google Shape;101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300" y="1327896"/>
            <a:ext cx="4158674" cy="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300" y="2281450"/>
            <a:ext cx="4158675" cy="215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Validacija tokena</a:t>
            </a:r>
            <a:endParaRPr/>
          </a:p>
        </p:txBody>
      </p:sp>
      <p:sp>
        <p:nvSpPr>
          <p:cNvPr id="1021" name="Google Shape;1021;p67"/>
          <p:cNvSpPr txBox="1"/>
          <p:nvPr>
            <p:ph idx="2" type="subTitle"/>
          </p:nvPr>
        </p:nvSpPr>
        <p:spPr>
          <a:xfrm>
            <a:off x="248525" y="1264225"/>
            <a:ext cx="38091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Kako bi prilikom poziva nekog endpointa mogli da validiramo token koji je poslat, potrebno je da uradimo par stvari: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Kreiramo klasu koja nasleđuje strategiju iz </a:t>
            </a:r>
            <a:r>
              <a:rPr b="1" lang="en" sz="1000"/>
              <a:t>Passport</a:t>
            </a:r>
            <a:r>
              <a:rPr lang="en" sz="1000"/>
              <a:t> biblioteke čiji je jedini posao da validira token.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Izvlačenje i validacija tokena je skroz automatizovana i taj deo kompletno radimo u samom konstruktoru tako što navedemo ključ kojim je potpisan token prilikom kreiranja i način na koji da se pročita iz HTTP zahteva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U našem slučaju kažemo da se token čita iz </a:t>
            </a:r>
            <a:r>
              <a:rPr b="1" lang="en" sz="1000"/>
              <a:t>headera</a:t>
            </a:r>
            <a:r>
              <a:rPr lang="en" sz="1000"/>
              <a:t> kao </a:t>
            </a:r>
            <a:r>
              <a:rPr b="1" lang="en" sz="1000"/>
              <a:t>BearerToken</a:t>
            </a:r>
            <a:r>
              <a:rPr lang="en" sz="1000"/>
              <a:t>, tj aplikacija očekuje da se token nalazi u headeru HTTP zahteva u formatu:</a:t>
            </a:r>
            <a:br>
              <a:rPr lang="en" sz="1000"/>
            </a:br>
            <a:r>
              <a:rPr b="1" lang="en" sz="1000"/>
              <a:t>Authorization: Bearer some_token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Ako je token validiran da postoji i da je validan tj da je potpisan našim ključem, pravimo dodatnu validaciju u metodi validate, koja iz tokena uzima email korisnika i na osnovu emaila traži tok koisnika kod nas u bazi, ako korisnik postoji taj korisnik se vraća kao rezultat metode a ako ne postoji vraća se greška</a:t>
            </a:r>
            <a:endParaRPr sz="1000"/>
          </a:p>
        </p:txBody>
      </p:sp>
      <p:pic>
        <p:nvPicPr>
          <p:cNvPr id="1022" name="Google Shape;102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900" y="1074013"/>
            <a:ext cx="3652000" cy="352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Testiranje prijave korisnika</a:t>
            </a:r>
            <a:endParaRPr/>
          </a:p>
        </p:txBody>
      </p:sp>
      <p:sp>
        <p:nvSpPr>
          <p:cNvPr id="1028" name="Google Shape;1028;p68"/>
          <p:cNvSpPr txBox="1"/>
          <p:nvPr>
            <p:ph idx="2" type="subTitle"/>
          </p:nvPr>
        </p:nvSpPr>
        <p:spPr>
          <a:xfrm>
            <a:off x="1600325" y="3355500"/>
            <a:ext cx="66804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Slanjem </a:t>
            </a:r>
            <a:r>
              <a:rPr b="1" lang="en" sz="1200"/>
              <a:t>POST</a:t>
            </a:r>
            <a:r>
              <a:rPr lang="en" sz="1200"/>
              <a:t> zahteva u Postman-u sa podacima korisnika kog smo kreirali kada smo pravili kreiranje korisnika, dobijamo odgovor koji sadrži token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Kada bi taj token dekodirali koristeći neki besplatni alat videli bi da on sadrži ono što smo upisali u njega tačnije email korisnika kao i podatke o tome kada je izdat i kada ističe</a:t>
            </a:r>
            <a:endParaRPr sz="1200"/>
          </a:p>
        </p:txBody>
      </p:sp>
      <p:pic>
        <p:nvPicPr>
          <p:cNvPr id="1029" name="Google Shape;102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50" y="1265100"/>
            <a:ext cx="3254711" cy="171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800" y="1152863"/>
            <a:ext cx="4210305" cy="19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Obezbeđivanje endpointa</a:t>
            </a:r>
            <a:endParaRPr/>
          </a:p>
        </p:txBody>
      </p:sp>
      <p:sp>
        <p:nvSpPr>
          <p:cNvPr id="1036" name="Google Shape;1036;p69"/>
          <p:cNvSpPr txBox="1"/>
          <p:nvPr>
            <p:ph idx="2" type="subTitle"/>
          </p:nvPr>
        </p:nvSpPr>
        <p:spPr>
          <a:xfrm>
            <a:off x="1646125" y="3104875"/>
            <a:ext cx="63468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Endpointe obezbeđujemo kristeći dekorator iz NestJS-a @UseGuards() kome prosleđujemo neki Guard. Postoji već ugrađeni Guard u NestJs a to je AuthGuard, on proverava da li je u zahtevu prisutan validan token</a:t>
            </a:r>
            <a:br>
              <a:rPr lang="en" sz="1200"/>
            </a:br>
            <a:br>
              <a:rPr lang="en" sz="1200"/>
            </a:br>
            <a:r>
              <a:rPr lang="en" sz="1200"/>
              <a:t>Endpointe možemo obezbediti na dva načina: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Možemo obezbediti konkretni endpoint, kao što smo uradili za kreiranje korisnika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možemo i staviti dekotrator na nivou celog kontrolera čime smo obezbedili sve endpointe u tom kontroleru</a:t>
            </a:r>
            <a:endParaRPr sz="1200"/>
          </a:p>
        </p:txBody>
      </p:sp>
      <p:pic>
        <p:nvPicPr>
          <p:cNvPr id="1037" name="Google Shape;103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87" y="1812525"/>
            <a:ext cx="3413163" cy="76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649" y="1812525"/>
            <a:ext cx="39624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Obezbeđivanje na osnovu role</a:t>
            </a:r>
            <a:endParaRPr/>
          </a:p>
        </p:txBody>
      </p:sp>
      <p:sp>
        <p:nvSpPr>
          <p:cNvPr id="1044" name="Google Shape;1044;p70"/>
          <p:cNvSpPr txBox="1"/>
          <p:nvPr>
            <p:ph idx="2" type="subTitle"/>
          </p:nvPr>
        </p:nvSpPr>
        <p:spPr>
          <a:xfrm>
            <a:off x="248525" y="1264225"/>
            <a:ext cx="38091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 prethodnom koraku smo obezbedili endpointe ali problem je to što i dalje svaki korisnik može sve da radi. Potrebno je da neke stvari zaštitimo na role korisnika, da bi to postigli raidmo sledeće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Kreiramo naš Guard tako što implementiramo CanActivate interfejs iz NestJs-a i pravimo canActivate metodu koja radi sledeće: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 Iz HTTP zahteva čita korisnika, on je tu jer smo kada smo validirali token vraćanjem korisnika zapravo njega upisali u HTTP zahtev</a:t>
            </a:r>
            <a:br>
              <a:rPr lang="en" sz="1000"/>
            </a:br>
            <a:r>
              <a:rPr lang="en" sz="1000"/>
              <a:t>- Uzima rolu tog korisnika i upoređuje je sa poslatom rolom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-        Zatim taj kreirani Guard stavljamo iznad onih metoda u kontroleru koje želimo da zaštitimo, desno je dat primer na metodi za kreiranje tima ali isto to postavljamo i na ostalim metodama gde je potrebno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45" name="Google Shape;104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825" y="1264225"/>
            <a:ext cx="3525150" cy="20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825" y="3704050"/>
            <a:ext cx="3525150" cy="82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Šta smo sve uradili</a:t>
            </a:r>
            <a:endParaRPr/>
          </a:p>
        </p:txBody>
      </p:sp>
      <p:sp>
        <p:nvSpPr>
          <p:cNvPr id="1052" name="Google Shape;1052;p71"/>
          <p:cNvSpPr txBox="1"/>
          <p:nvPr/>
        </p:nvSpPr>
        <p:spPr>
          <a:xfrm>
            <a:off x="720000" y="1368900"/>
            <a:ext cx="666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Nakon svega što smo prošli imamo potpuno funkcionalni backend deo jedne web aplikacije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Videli smo kako u NestJS-u napraviti sve što je potrebno da bi se dobila funkcionalna aplikacija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Prošli smo kroz neke dobre prakse vezane za rad sa bazom, za razdvajanje aplikacije u module itd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Nakon svega ovoga možemo da se osvrnemo i pogledamo prednosti i mane ove tehnologije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2"/>
          <p:cNvSpPr txBox="1"/>
          <p:nvPr>
            <p:ph type="title"/>
          </p:nvPr>
        </p:nvSpPr>
        <p:spPr>
          <a:xfrm>
            <a:off x="5515300" y="572750"/>
            <a:ext cx="25566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</a:t>
            </a:r>
            <a:endParaRPr/>
          </a:p>
        </p:txBody>
      </p:sp>
      <p:sp>
        <p:nvSpPr>
          <p:cNvPr id="1058" name="Google Shape;1058;p72"/>
          <p:cNvSpPr txBox="1"/>
          <p:nvPr>
            <p:ph idx="1" type="body"/>
          </p:nvPr>
        </p:nvSpPr>
        <p:spPr>
          <a:xfrm>
            <a:off x="4939700" y="1986325"/>
            <a:ext cx="39624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Relativno nova tehnologija pa je ne koristi veliki broj ljudi, što može da oteža rešavanje nekih kompleksnijih problema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Kompleksna struktura za nekog ko dolazi iz Js sveta i ko nije navikao na TypeScript i Angular</a:t>
            </a:r>
            <a:endParaRPr/>
          </a:p>
        </p:txBody>
      </p:sp>
      <p:grpSp>
        <p:nvGrpSpPr>
          <p:cNvPr id="1059" name="Google Shape;1059;p7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60" name="Google Shape;1060;p7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72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066" name="Google Shape;1066;p7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72"/>
          <p:cNvSpPr txBox="1"/>
          <p:nvPr>
            <p:ph type="title"/>
          </p:nvPr>
        </p:nvSpPr>
        <p:spPr>
          <a:xfrm>
            <a:off x="919100" y="572750"/>
            <a:ext cx="25566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Prednosti</a:t>
            </a:r>
            <a:endParaRPr/>
          </a:p>
        </p:txBody>
      </p:sp>
      <p:sp>
        <p:nvSpPr>
          <p:cNvPr id="1072" name="Google Shape;1072;p72"/>
          <p:cNvSpPr txBox="1"/>
          <p:nvPr>
            <p:ph idx="1" type="body"/>
          </p:nvPr>
        </p:nvSpPr>
        <p:spPr>
          <a:xfrm>
            <a:off x="683625" y="1844400"/>
            <a:ext cx="3561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Korišćenje TypeScript-a i vrlo lako učenje za nekog ko zna Angular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Moćan CLI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Dosta ugrađenih stvari i dostupnih biblioteka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Dosta brz razvoj aplikacija jer je dosta stvari već ugrađen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Modularna organizacija projekta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Ugrađen Dependency Injection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73"/>
          <p:cNvSpPr txBox="1"/>
          <p:nvPr>
            <p:ph type="title"/>
          </p:nvPr>
        </p:nvSpPr>
        <p:spPr>
          <a:xfrm>
            <a:off x="1097400" y="1458200"/>
            <a:ext cx="69492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Hvala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9"/>
          <p:cNvSpPr txBox="1"/>
          <p:nvPr>
            <p:ph type="title"/>
          </p:nvPr>
        </p:nvSpPr>
        <p:spPr>
          <a:xfrm>
            <a:off x="4939700" y="1288250"/>
            <a:ext cx="25566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projekta</a:t>
            </a:r>
            <a:endParaRPr/>
          </a:p>
        </p:txBody>
      </p:sp>
      <p:sp>
        <p:nvSpPr>
          <p:cNvPr id="555" name="Google Shape;555;p29"/>
          <p:cNvSpPr txBox="1"/>
          <p:nvPr>
            <p:ph idx="1" type="body"/>
          </p:nvPr>
        </p:nvSpPr>
        <p:spPr>
          <a:xfrm>
            <a:off x="4939700" y="2182550"/>
            <a:ext cx="25125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 new company-centar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29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557" name="Google Shape;557;p29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66" name="Google Shape;566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9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72" name="Google Shape;572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Struktura projekta</a:t>
            </a:r>
            <a:endParaRPr/>
          </a:p>
        </p:txBody>
      </p:sp>
      <p:pic>
        <p:nvPicPr>
          <p:cNvPr id="582" name="Google Shape;5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75" y="1484375"/>
            <a:ext cx="2290399" cy="2605651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0"/>
          <p:cNvSpPr txBox="1"/>
          <p:nvPr>
            <p:ph type="title"/>
          </p:nvPr>
        </p:nvSpPr>
        <p:spPr>
          <a:xfrm>
            <a:off x="4770825" y="1484375"/>
            <a:ext cx="27300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Najbitniji fajlovi/folderi</a:t>
            </a:r>
            <a:endParaRPr sz="2100"/>
          </a:p>
        </p:txBody>
      </p:sp>
      <p:sp>
        <p:nvSpPr>
          <p:cNvPr id="584" name="Google Shape;584;p30"/>
          <p:cNvSpPr txBox="1"/>
          <p:nvPr/>
        </p:nvSpPr>
        <p:spPr>
          <a:xfrm>
            <a:off x="3892700" y="2039150"/>
            <a:ext cx="666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 folder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Folder gde se nalazi kod aplikacije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ackage.json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Fajl sa svim zavisnostima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src/main.ts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Fajl gde se inicijalizuje Nest aplikacija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src/main.ts</a:t>
            </a:r>
            <a:endParaRPr/>
          </a:p>
        </p:txBody>
      </p:sp>
      <p:sp>
        <p:nvSpPr>
          <p:cNvPr id="590" name="Google Shape;590;p31"/>
          <p:cNvSpPr txBox="1"/>
          <p:nvPr/>
        </p:nvSpPr>
        <p:spPr>
          <a:xfrm>
            <a:off x="5370075" y="1817925"/>
            <a:ext cx="330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NestFactory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core class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static method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Startovanje HTTP listener-a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1" name="Google Shape;5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75" y="1938225"/>
            <a:ext cx="4537325" cy="1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src/app.module.ts</a:t>
            </a:r>
            <a:endParaRPr/>
          </a:p>
        </p:txBody>
      </p:sp>
      <p:sp>
        <p:nvSpPr>
          <p:cNvPr id="597" name="Google Shape;597;p32"/>
          <p:cNvSpPr txBox="1"/>
          <p:nvPr/>
        </p:nvSpPr>
        <p:spPr>
          <a:xfrm>
            <a:off x="5279450" y="1186500"/>
            <a:ext cx="353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 ovom fajlu se definišu ostali fajlovi koje Nest koristi za kompajliranje aplikacije, odnosno fajlovi koji su neophodni za rad aplikacije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@Module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dekorator koji Nest koristi da organizuje strukturu aplikacije u ovom slučaju potrebno je proslediti objekat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controllers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skup kontrolera definisanih u modulu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skup servisa koje koriste kontroleri?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8" name="Google Shape;5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25" y="1790700"/>
            <a:ext cx="29146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src/app.controller.ts</a:t>
            </a:r>
            <a:endParaRPr/>
          </a:p>
        </p:txBody>
      </p:sp>
      <p:sp>
        <p:nvSpPr>
          <p:cNvPr id="604" name="Google Shape;604;p33"/>
          <p:cNvSpPr txBox="1"/>
          <p:nvPr/>
        </p:nvSpPr>
        <p:spPr>
          <a:xfrm>
            <a:off x="5279450" y="1564575"/>
            <a:ext cx="353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Kontroler je odgovoran za rad sa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zahtevima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odgovorima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routing 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kontroliše koji od kontrolera dobija zahtev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Koriste se klase i dekoratori koji povezuju klase sa metadata kako bi Nest kreirao mapu rutiranja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5" name="Google Shape;6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50" y="1595075"/>
            <a:ext cx="3778600" cy="19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