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Hammersmith One"/>
      <p:regular r:id="rId39"/>
    </p:embeddedFont>
    <p:embeddedFont>
      <p:font typeface="Manjari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juBPPrTuGz6itwRDj4g5H4raZ0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97342B-C126-40F2-9AFC-A0EA4095272A}">
  <a:tblStyle styleId="{D297342B-C126-40F2-9AFC-A0EA4095272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ED"/>
          </a:solidFill>
        </a:fill>
      </a:tcStyle>
    </a:wholeTbl>
    <a:band1H>
      <a:tcTxStyle b="off" i="off"/>
      <a:tcStyle>
        <a:fill>
          <a:solidFill>
            <a:srgbClr val="CADFD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FD8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69E78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69E78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njari-regular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Manjari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ammersmithOn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5" name="Google Shape;1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2" name="Google Shape;1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9" name="Google Shape;1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6" name="Google Shape;1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9" name="Google Shape;1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6" name="Google Shape;1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8" name="Google Shape;12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243b0d0f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243b0d0f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0" name="Google Shape;1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9" name="Google Shape;13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243b0d0f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243b0d0f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2" name="Google Shape;13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2" name="Google Shape;13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24402645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24402645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3" name="Google Shape;1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24402645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224402645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24402645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24402645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224402645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224402645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5" name="Google Shape;1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2" name="Google Shape;1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8" name="Google Shape;1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2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4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4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4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84"/>
          <p:cNvGrpSpPr/>
          <p:nvPr/>
        </p:nvGrpSpPr>
        <p:grpSpPr>
          <a:xfrm>
            <a:off x="6412578" y="-640069"/>
            <a:ext cx="1962482" cy="1953285"/>
            <a:chOff x="386328" y="2672681"/>
            <a:chExt cx="1962482" cy="1953285"/>
          </a:xfrm>
        </p:grpSpPr>
        <p:sp>
          <p:nvSpPr>
            <p:cNvPr id="13" name="Google Shape;13;p84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4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84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4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4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4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4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4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4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4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4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4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4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4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4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4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4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4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4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4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4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4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4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4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4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4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4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4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4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4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4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4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4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4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4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84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4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84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3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93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3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9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4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" name="Google Shape;358;p94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359" name="Google Shape;359;p9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9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9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9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9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9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9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94">
            <a:hlinkClick action="ppaction://hlinksldjump" r:id="rId2"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4" name="Google Shape;384;p94"/>
          <p:cNvSpPr txBox="1"/>
          <p:nvPr>
            <p:ph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85" name="Google Shape;385;p94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4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94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388" name="Google Shape;388;p9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9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9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9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9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9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9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9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9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9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9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9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9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9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9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9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9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9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9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5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95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425" name="Google Shape;425;p9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9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9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9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9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9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9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9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9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9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9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9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9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9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9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9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9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9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9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95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9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1" name="Google Shape;461;p95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95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95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95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95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95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95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95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95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7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6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9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474" name="Google Shape;474;p9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9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9" name="Google Shape;509;p96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7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97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97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9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8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98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9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98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9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99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99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9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0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00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00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0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1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01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01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01">
            <a:hlinkClick action="ppaction://hlinksldjump" r:id="rId2"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5" name="Google Shape;535;p101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grpSp>
        <p:nvGrpSpPr>
          <p:cNvPr id="536" name="Google Shape;536;p101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537" name="Google Shape;537;p10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0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0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0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0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0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0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0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0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0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0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0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0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0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02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74" name="Google Shape;574;p102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575" name="Google Shape;575;p10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0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5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5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85"/>
          <p:cNvGrpSpPr/>
          <p:nvPr/>
        </p:nvGrpSpPr>
        <p:grpSpPr>
          <a:xfrm>
            <a:off x="5119018" y="713081"/>
            <a:ext cx="2270935" cy="2260335"/>
            <a:chOff x="6762468" y="1386456"/>
            <a:chExt cx="2270935" cy="2260335"/>
          </a:xfrm>
        </p:grpSpPr>
        <p:sp>
          <p:nvSpPr>
            <p:cNvPr id="55" name="Google Shape;55;p85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5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5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5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5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5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5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5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5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85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5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5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5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85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5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5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5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5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5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5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5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5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5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5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5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5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5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5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5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5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5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5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5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5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03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03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03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103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614" name="Google Shape;614;p10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0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0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0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0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0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0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0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0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0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0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0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0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0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0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0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0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0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0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0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0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0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0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8" name="Google Shape;648;p103">
            <a:hlinkClick action="ppaction://hlinksldjump" r:id="rId2"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9" name="Google Shape;649;p103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4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04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04"/>
          <p:cNvSpPr/>
          <p:nvPr/>
        </p:nvSpPr>
        <p:spPr>
          <a:xfrm rot="-7977683">
            <a:off x="6409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0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2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05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05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05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0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0" name="Google Shape;660;p105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661" name="Google Shape;661;p105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662" name="Google Shape;662;p10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0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0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0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0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0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0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0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0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0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0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0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0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0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0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0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0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0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0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0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0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0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0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0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0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0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0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0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0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0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0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0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29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06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699" name="Google Shape;699;p106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06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06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7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07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07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07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07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07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8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08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2" name="Google Shape;712;p108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713" name="Google Shape;713;p10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0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0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0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0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0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0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0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0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0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0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0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0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0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0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0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0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0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0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0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0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0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0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0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0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7" name="Google Shape;747;p108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08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9" name="Google Shape;749;p108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9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09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09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0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5" name="Google Shape;755;p109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109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109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109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109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09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109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09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109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109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109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6" name="Google Shape;766;p109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10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10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10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10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2" name="Google Shape;772;p110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110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110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10"/>
          <p:cNvSpPr txBox="1"/>
          <p:nvPr>
            <p:ph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6" name="Google Shape;776;p110"/>
          <p:cNvSpPr txBox="1"/>
          <p:nvPr>
            <p:ph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7" name="Google Shape;777;p110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110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110"/>
          <p:cNvSpPr txBox="1"/>
          <p:nvPr>
            <p:ph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0" name="Google Shape;780;p110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1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11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111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785" name="Google Shape;785;p1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9" name="Google Shape;819;p111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11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111"/>
          <p:cNvSpPr txBox="1"/>
          <p:nvPr>
            <p:ph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2" name="Google Shape;822;p111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111"/>
          <p:cNvSpPr txBox="1"/>
          <p:nvPr>
            <p:ph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1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111"/>
          <p:cNvSpPr txBox="1"/>
          <p:nvPr>
            <p:ph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12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8" name="Google Shape;828;p112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112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12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112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832" name="Google Shape;832;p11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1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1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1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1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1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1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1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1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1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1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1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1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1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1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1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1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1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1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1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1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1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1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1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112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12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6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91" name="Google Shape;91;p86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6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6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6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6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86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97" name="Google Shape;97;p8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8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8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8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8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8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8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86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32" name="Google Shape;132;p86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6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86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6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6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4">
  <p:cSld name="CUSTOM_27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3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13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13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2" name="Google Shape;862;p113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863" name="Google Shape;863;p113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13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13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13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13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13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13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13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13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13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13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13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13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13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13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13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13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13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13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13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13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13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13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13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13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13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13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13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13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13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13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13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13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13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7" name="Google Shape;897;p113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8" name="Google Shape;898;p113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14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1" name="Google Shape;901;p114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902" name="Google Shape;902;p11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1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1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1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1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1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1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1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1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1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1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1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1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1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1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1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1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1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1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1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1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1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1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1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1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1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1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1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1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1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1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1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1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1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6" name="Google Shape;936;p114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14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1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9" name="Google Shape;939;p114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114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114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114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114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114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15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15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15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1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115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p115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15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3" name="Google Shape;953;p115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5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16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956" name="Google Shape;956;p11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1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1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1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1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1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1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1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1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1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1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1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1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1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1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1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1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1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1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1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1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1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1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1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1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1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1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1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1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1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p116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16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16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3" name="Google Shape;993;p116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6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17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117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17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17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9" name="Google Shape;999;p117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8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18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18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118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005" name="Google Shape;1005;p11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1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1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1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1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1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1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1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1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1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1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1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118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18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1" name="Google Shape;1041;p118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042" name="Google Shape;1042;p118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2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19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19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19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19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" name="Google Shape;1048;p119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2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21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21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121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5" name="Google Shape;1055;p121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1056" name="Google Shape;1056;p1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0" name="Google Shape;1090;p12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1" name="Google Shape;1091;p121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2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122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12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6" name="Google Shape;1096;p122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7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87"/>
          <p:cNvGrpSpPr/>
          <p:nvPr/>
        </p:nvGrpSpPr>
        <p:grpSpPr>
          <a:xfrm>
            <a:off x="6352643" y="607781"/>
            <a:ext cx="2270935" cy="2260335"/>
            <a:chOff x="6762468" y="1386456"/>
            <a:chExt cx="2270935" cy="2260335"/>
          </a:xfrm>
        </p:grpSpPr>
        <p:sp>
          <p:nvSpPr>
            <p:cNvPr id="140" name="Google Shape;140;p87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7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7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7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7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7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7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87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87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7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7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7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7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7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87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7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7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7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7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7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87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87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87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7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7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7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7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7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7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7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7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7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7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87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7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7">
            <a:hlinkClick action="ppaction://hlinksldjump" r:id="rId2"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6" name="Google Shape;176;p87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2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8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88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180" name="Google Shape;180;p88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181" name="Google Shape;181;p88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88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88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8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88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8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8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8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8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8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8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8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8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8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8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8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8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88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8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8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8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8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8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8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88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8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8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8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210" name="Google Shape;210;p8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89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9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9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0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0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0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90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242" name="Google Shape;242;p9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9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9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9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90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0">
            <a:hlinkClick action="ppaction://hlinksldjump" r:id="rId2"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90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4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1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91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282" name="Google Shape;282;p91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1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1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1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1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1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1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1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1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91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91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1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1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91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91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91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91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91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91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91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91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91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91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91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p91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8" name="Google Shape;308;p91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2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2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2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2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92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315" name="Google Shape;315;p9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9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9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9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9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9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9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9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9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9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9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9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9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9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9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9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9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9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9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9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9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9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9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9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9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9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p92">
            <a:hlinkClick action="ppaction://hlinksldjump" r:id="rId2"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92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b="0" i="0" sz="18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2"/>
                </a:solidFill>
              </a:rPr>
              <a:t>Introdução ao Python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03" name="Google Shape;1103;p1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Por: Felipe Cardoso MIngarelli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Operadores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68" name="Google Shape;1168;p12"/>
          <p:cNvSpPr/>
          <p:nvPr/>
        </p:nvSpPr>
        <p:spPr>
          <a:xfrm>
            <a:off x="3881688" y="11616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9" name="Google Shape;1169;p12"/>
          <p:cNvGraphicFramePr/>
          <p:nvPr/>
        </p:nvGraphicFramePr>
        <p:xfrm>
          <a:off x="1523997" y="1638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{D297342B-C126-40F2-9AFC-A0EA4095272A}</a:tableStyleId>
              </a:tblPr>
              <a:tblGrid>
                <a:gridCol w="3048000"/>
                <a:gridCol w="30480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Comparação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Maior que: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 &gt; 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Menor que: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 &lt; 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Igual a: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 == 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Diferente de: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 != 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Maior ou igual a: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 &gt;= 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Menor ou igual a: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 &lt;= y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Operadores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75" name="Google Shape;1175;p13"/>
          <p:cNvSpPr/>
          <p:nvPr/>
        </p:nvSpPr>
        <p:spPr>
          <a:xfrm>
            <a:off x="3881688" y="11616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6" name="Google Shape;1176;p13"/>
          <p:cNvGraphicFramePr/>
          <p:nvPr/>
        </p:nvGraphicFramePr>
        <p:xfrm>
          <a:off x="1523997" y="16388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{D297342B-C126-40F2-9AFC-A0EA4095272A}</a:tableStyleId>
              </a:tblPr>
              <a:tblGrid>
                <a:gridCol w="3048000"/>
                <a:gridCol w="30480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Lógicos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AND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“E”, só retornara valor verdadeiro se os operandos forem iguais.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OR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“OU”, se apenas um operando for verdadeiro a operação toda terá o retorno verdadeiro.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NOT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“NÃO”, este operador inverte o valor do operando de verdadeiro para falso, e vice-versa.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Estruturas de controle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82" name="Google Shape;1182;p14"/>
          <p:cNvSpPr/>
          <p:nvPr/>
        </p:nvSpPr>
        <p:spPr>
          <a:xfrm>
            <a:off x="3881688" y="11616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3" name="Google Shape;1183;p14"/>
          <p:cNvGraphicFramePr/>
          <p:nvPr/>
        </p:nvGraphicFramePr>
        <p:xfrm>
          <a:off x="1524000" y="1475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{D297342B-C126-40F2-9AFC-A0EA4095272A}</a:tableStyleId>
              </a:tblPr>
              <a:tblGrid>
                <a:gridCol w="3048000"/>
                <a:gridCol w="3048000"/>
              </a:tblGrid>
              <a:tr h="672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Condicionais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6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IF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69098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Serve para testarmos uma condição, os operadores que querem dizer “SE”, ”SENÃO SE”, “SENÃO” dão fluxo ao código, testando as variáveis e e executando diferentes blocos de códigos.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ELIF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69098"/>
                    </a:solidFill>
                  </a:tcPr>
                </a:tc>
                <a:tc vMerge="1"/>
              </a:tr>
              <a:tr h="6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ELSE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69098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Estruturas de controle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89" name="Google Shape;1189;p15"/>
          <p:cNvSpPr/>
          <p:nvPr/>
        </p:nvSpPr>
        <p:spPr>
          <a:xfrm>
            <a:off x="3881688" y="11616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0" name="Google Shape;1190;p15"/>
          <p:cNvGraphicFramePr/>
          <p:nvPr/>
        </p:nvGraphicFramePr>
        <p:xfrm>
          <a:off x="713250" y="1475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{D297342B-C126-40F2-9AFC-A0EA4095272A}</a:tableStyleId>
              </a:tblPr>
              <a:tblGrid>
                <a:gridCol w="3858750"/>
                <a:gridCol w="3858750"/>
              </a:tblGrid>
              <a:tr h="672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Loops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</a:tr>
              <a:tr h="6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FOR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69098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/>
                        <a:t>O loop for é usado para percorrer sequências, como listas ou ranges, enquanto o loop while continua a execução enquanto uma condição é verdadeira. Comandos como break interrompem o loop, e continue pula para a próxima iteração. Loops aninhados permitem executar um loop dentro de outro. </a:t>
                      </a:r>
                      <a:endParaRPr sz="1800" u="none" cap="none" strike="noStrike"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T="45725" marB="45725" marR="91450" marL="91450"/>
                </a:tc>
              </a:tr>
              <a:tr h="672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WHILE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869098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5" name="Google Shape;1195;p16"/>
          <p:cNvGrpSpPr/>
          <p:nvPr/>
        </p:nvGrpSpPr>
        <p:grpSpPr>
          <a:xfrm>
            <a:off x="5938221" y="1516829"/>
            <a:ext cx="2847527" cy="2850776"/>
            <a:chOff x="4206459" y="1191441"/>
            <a:chExt cx="712556" cy="785901"/>
          </a:xfrm>
        </p:grpSpPr>
        <p:sp>
          <p:nvSpPr>
            <p:cNvPr id="1196" name="Google Shape;1196;p16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1B1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1B1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1B1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1B1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0" name="Google Shape;1200;p16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1201" name="Google Shape;1201;p16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16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16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16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5" name="Google Shape;1205;p16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1206" name="Google Shape;1206;p16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16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16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16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0" name="Google Shape;1210;p16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1211" name="Google Shape;1211;p16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16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16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16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5" name="Google Shape;1215;p16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216" name="Google Shape;1216;p16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16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16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16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0" name="Google Shape;1220;p16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1B1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1B1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1B1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tile algn="tl" flip="none" tx="0" sx="100000" ty="0" sy="100000"/>
            </a:blipFill>
            <a:ln cap="flat" cmpd="sng" w="25400">
              <a:solidFill>
                <a:srgbClr val="1B1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4" name="Google Shape;1224;p16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225" name="Google Shape;1225;p16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16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16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16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9" name="Google Shape;1229;p16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1230" name="Google Shape;1230;p16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16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16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16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blipFill rotWithShape="1">
                <a:blip r:embed="rId3">
                  <a:alphaModFix/>
                </a:blip>
                <a:tile algn="tl" flip="none" tx="0" sx="100000" ty="0" sy="100000"/>
              </a:blipFill>
              <a:ln cap="flat" cmpd="sng" w="25400">
                <a:solidFill>
                  <a:srgbClr val="1B1D1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4" name="Google Shape;1234;p16"/>
          <p:cNvSpPr txBox="1"/>
          <p:nvPr/>
        </p:nvSpPr>
        <p:spPr>
          <a:xfrm>
            <a:off x="713250" y="640583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Funções</a:t>
            </a:r>
            <a:endParaRPr/>
          </a:p>
        </p:txBody>
      </p:sp>
      <p:sp>
        <p:nvSpPr>
          <p:cNvPr id="1235" name="Google Shape;1235;p16"/>
          <p:cNvSpPr/>
          <p:nvPr/>
        </p:nvSpPr>
        <p:spPr>
          <a:xfrm>
            <a:off x="3881690" y="1155658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16"/>
          <p:cNvSpPr txBox="1"/>
          <p:nvPr/>
        </p:nvSpPr>
        <p:spPr>
          <a:xfrm>
            <a:off x="1204856" y="1753496"/>
            <a:ext cx="417867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rPr>
              <a:t>Funções são as engrenagens que fazem o código funcionar, ao digitarmos “DEF” e atribuirmos os elementos, começamos dar complexidade as linhas de código pois atrelamos algumas funções a outras criando infinitas possibilidades. Para isso temos funções com retorno, com parâmetros padrão, múltiplos, anônimos ou como argumentos.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7"/>
          <p:cNvSpPr txBox="1"/>
          <p:nvPr>
            <p:ph type="title"/>
          </p:nvPr>
        </p:nvSpPr>
        <p:spPr>
          <a:xfrm>
            <a:off x="1709656" y="1964850"/>
            <a:ext cx="5724682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Estrutura de dados</a:t>
            </a:r>
            <a:endParaRPr/>
          </a:p>
        </p:txBody>
      </p:sp>
      <p:sp>
        <p:nvSpPr>
          <p:cNvPr id="1242" name="Google Shape;1242;p17"/>
          <p:cNvSpPr txBox="1"/>
          <p:nvPr>
            <p:ph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43" name="Google Shape;1243;p17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8"/>
          <p:cNvSpPr txBox="1"/>
          <p:nvPr>
            <p:ph type="title"/>
          </p:nvPr>
        </p:nvSpPr>
        <p:spPr>
          <a:xfrm>
            <a:off x="986671" y="1171724"/>
            <a:ext cx="751187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>
                <a:latin typeface="Manjari"/>
                <a:ea typeface="Manjari"/>
                <a:cs typeface="Manjari"/>
                <a:sym typeface="Manjari"/>
              </a:rPr>
              <a:t>São maneiras de armazenar e organizar dados para que possam ser usados de forma eficiente. Python oferece várias estruturas de dados integradas, cada uma com características e usos específicos.</a:t>
            </a:r>
            <a:endParaRPr/>
          </a:p>
        </p:txBody>
      </p:sp>
      <p:sp>
        <p:nvSpPr>
          <p:cNvPr id="1249" name="Google Shape;1249;p18"/>
          <p:cNvSpPr/>
          <p:nvPr/>
        </p:nvSpPr>
        <p:spPr>
          <a:xfrm>
            <a:off x="4004446" y="3037269"/>
            <a:ext cx="1476319" cy="1586251"/>
          </a:xfrm>
          <a:custGeom>
            <a:rect b="b" l="l" r="r" t="t"/>
            <a:pathLst>
              <a:path extrusionOk="0" h="11657" w="11658">
                <a:moveTo>
                  <a:pt x="5829" y="662"/>
                </a:moveTo>
                <a:cubicBezTo>
                  <a:pt x="6396" y="662"/>
                  <a:pt x="6869" y="1134"/>
                  <a:pt x="6869" y="1670"/>
                </a:cubicBezTo>
                <a:cubicBezTo>
                  <a:pt x="6869" y="2237"/>
                  <a:pt x="6396" y="2741"/>
                  <a:pt x="5829" y="2741"/>
                </a:cubicBezTo>
                <a:cubicBezTo>
                  <a:pt x="5294" y="2710"/>
                  <a:pt x="4821" y="2237"/>
                  <a:pt x="4821" y="1670"/>
                </a:cubicBezTo>
                <a:cubicBezTo>
                  <a:pt x="4821" y="1134"/>
                  <a:pt x="5294" y="662"/>
                  <a:pt x="5829" y="662"/>
                </a:cubicBezTo>
                <a:close/>
                <a:moveTo>
                  <a:pt x="5829" y="3403"/>
                </a:moveTo>
                <a:cubicBezTo>
                  <a:pt x="7058" y="3403"/>
                  <a:pt x="8034" y="4316"/>
                  <a:pt x="8192" y="5451"/>
                </a:cubicBezTo>
                <a:lnTo>
                  <a:pt x="3466" y="5451"/>
                </a:lnTo>
                <a:cubicBezTo>
                  <a:pt x="3624" y="4285"/>
                  <a:pt x="4600" y="3403"/>
                  <a:pt x="5829" y="3403"/>
                </a:cubicBezTo>
                <a:close/>
                <a:moveTo>
                  <a:pt x="1702" y="8885"/>
                </a:moveTo>
                <a:cubicBezTo>
                  <a:pt x="2269" y="8885"/>
                  <a:pt x="2710" y="9357"/>
                  <a:pt x="2710" y="9924"/>
                </a:cubicBezTo>
                <a:cubicBezTo>
                  <a:pt x="2710" y="10460"/>
                  <a:pt x="2269" y="10932"/>
                  <a:pt x="1702" y="10932"/>
                </a:cubicBezTo>
                <a:cubicBezTo>
                  <a:pt x="1135" y="10932"/>
                  <a:pt x="694" y="10460"/>
                  <a:pt x="694" y="9924"/>
                </a:cubicBezTo>
                <a:cubicBezTo>
                  <a:pt x="694" y="9357"/>
                  <a:pt x="1135" y="8885"/>
                  <a:pt x="1702" y="8885"/>
                </a:cubicBezTo>
                <a:close/>
                <a:moveTo>
                  <a:pt x="5829" y="8885"/>
                </a:moveTo>
                <a:cubicBezTo>
                  <a:pt x="6396" y="8885"/>
                  <a:pt x="6869" y="9357"/>
                  <a:pt x="6869" y="9924"/>
                </a:cubicBezTo>
                <a:cubicBezTo>
                  <a:pt x="6869" y="10460"/>
                  <a:pt x="6396" y="10932"/>
                  <a:pt x="5829" y="10932"/>
                </a:cubicBezTo>
                <a:cubicBezTo>
                  <a:pt x="5294" y="10932"/>
                  <a:pt x="4821" y="10460"/>
                  <a:pt x="4821" y="9924"/>
                </a:cubicBezTo>
                <a:cubicBezTo>
                  <a:pt x="4821" y="9357"/>
                  <a:pt x="5294" y="8885"/>
                  <a:pt x="5829" y="8885"/>
                </a:cubicBezTo>
                <a:close/>
                <a:moveTo>
                  <a:pt x="9956" y="8885"/>
                </a:moveTo>
                <a:cubicBezTo>
                  <a:pt x="10523" y="8885"/>
                  <a:pt x="10996" y="9357"/>
                  <a:pt x="10996" y="9924"/>
                </a:cubicBezTo>
                <a:cubicBezTo>
                  <a:pt x="10996" y="10460"/>
                  <a:pt x="10523" y="10932"/>
                  <a:pt x="9956" y="10932"/>
                </a:cubicBezTo>
                <a:cubicBezTo>
                  <a:pt x="9421" y="10932"/>
                  <a:pt x="8948" y="10460"/>
                  <a:pt x="8948" y="9924"/>
                </a:cubicBezTo>
                <a:cubicBezTo>
                  <a:pt x="8948" y="9357"/>
                  <a:pt x="9421" y="8885"/>
                  <a:pt x="9956" y="8885"/>
                </a:cubicBezTo>
                <a:close/>
                <a:moveTo>
                  <a:pt x="5829" y="0"/>
                </a:moveTo>
                <a:cubicBezTo>
                  <a:pt x="4884" y="0"/>
                  <a:pt x="4128" y="725"/>
                  <a:pt x="4128" y="1670"/>
                </a:cubicBezTo>
                <a:cubicBezTo>
                  <a:pt x="4128" y="2143"/>
                  <a:pt x="4285" y="2584"/>
                  <a:pt x="4663" y="2899"/>
                </a:cubicBezTo>
                <a:lnTo>
                  <a:pt x="4695" y="2930"/>
                </a:lnTo>
                <a:cubicBezTo>
                  <a:pt x="3561" y="3403"/>
                  <a:pt x="2773" y="4505"/>
                  <a:pt x="2773" y="5766"/>
                </a:cubicBezTo>
                <a:cubicBezTo>
                  <a:pt x="2773" y="5955"/>
                  <a:pt x="2931" y="6144"/>
                  <a:pt x="3120" y="6144"/>
                </a:cubicBezTo>
                <a:lnTo>
                  <a:pt x="5514" y="6144"/>
                </a:lnTo>
                <a:lnTo>
                  <a:pt x="5514" y="6837"/>
                </a:lnTo>
                <a:lnTo>
                  <a:pt x="2395" y="6837"/>
                </a:lnTo>
                <a:cubicBezTo>
                  <a:pt x="1860" y="6837"/>
                  <a:pt x="1387" y="7309"/>
                  <a:pt x="1387" y="7876"/>
                </a:cubicBezTo>
                <a:lnTo>
                  <a:pt x="1387" y="8254"/>
                </a:lnTo>
                <a:cubicBezTo>
                  <a:pt x="599" y="8412"/>
                  <a:pt x="1" y="9137"/>
                  <a:pt x="1" y="9956"/>
                </a:cubicBezTo>
                <a:cubicBezTo>
                  <a:pt x="1" y="10901"/>
                  <a:pt x="757" y="11657"/>
                  <a:pt x="1702" y="11657"/>
                </a:cubicBezTo>
                <a:cubicBezTo>
                  <a:pt x="2647" y="11657"/>
                  <a:pt x="3403" y="10901"/>
                  <a:pt x="3403" y="9956"/>
                </a:cubicBezTo>
                <a:cubicBezTo>
                  <a:pt x="3403" y="9137"/>
                  <a:pt x="2805" y="8412"/>
                  <a:pt x="2017" y="8254"/>
                </a:cubicBezTo>
                <a:lnTo>
                  <a:pt x="2017" y="7876"/>
                </a:lnTo>
                <a:cubicBezTo>
                  <a:pt x="2017" y="7656"/>
                  <a:pt x="2175" y="7498"/>
                  <a:pt x="2364" y="7498"/>
                </a:cubicBezTo>
                <a:lnTo>
                  <a:pt x="5483" y="7498"/>
                </a:lnTo>
                <a:lnTo>
                  <a:pt x="5483" y="8223"/>
                </a:lnTo>
                <a:cubicBezTo>
                  <a:pt x="4695" y="8380"/>
                  <a:pt x="4096" y="9074"/>
                  <a:pt x="4096" y="9924"/>
                </a:cubicBezTo>
                <a:cubicBezTo>
                  <a:pt x="4096" y="10869"/>
                  <a:pt x="4852" y="11594"/>
                  <a:pt x="5798" y="11594"/>
                </a:cubicBezTo>
                <a:cubicBezTo>
                  <a:pt x="6743" y="11594"/>
                  <a:pt x="7499" y="10869"/>
                  <a:pt x="7499" y="9924"/>
                </a:cubicBezTo>
                <a:cubicBezTo>
                  <a:pt x="7499" y="9074"/>
                  <a:pt x="6900" y="8380"/>
                  <a:pt x="6113" y="8223"/>
                </a:cubicBezTo>
                <a:lnTo>
                  <a:pt x="6113" y="7498"/>
                </a:lnTo>
                <a:lnTo>
                  <a:pt x="9232" y="7498"/>
                </a:lnTo>
                <a:cubicBezTo>
                  <a:pt x="9421" y="7498"/>
                  <a:pt x="9578" y="7656"/>
                  <a:pt x="9578" y="7876"/>
                </a:cubicBezTo>
                <a:lnTo>
                  <a:pt x="9578" y="8254"/>
                </a:lnTo>
                <a:cubicBezTo>
                  <a:pt x="8791" y="8412"/>
                  <a:pt x="8192" y="9137"/>
                  <a:pt x="8192" y="9956"/>
                </a:cubicBezTo>
                <a:cubicBezTo>
                  <a:pt x="8192" y="10901"/>
                  <a:pt x="8948" y="11657"/>
                  <a:pt x="9893" y="11657"/>
                </a:cubicBezTo>
                <a:cubicBezTo>
                  <a:pt x="10838" y="11657"/>
                  <a:pt x="11595" y="10901"/>
                  <a:pt x="11595" y="9956"/>
                </a:cubicBezTo>
                <a:cubicBezTo>
                  <a:pt x="11658" y="9074"/>
                  <a:pt x="11059" y="8412"/>
                  <a:pt x="10271" y="8254"/>
                </a:cubicBezTo>
                <a:lnTo>
                  <a:pt x="10271" y="7876"/>
                </a:lnTo>
                <a:cubicBezTo>
                  <a:pt x="10271" y="7309"/>
                  <a:pt x="9799" y="6837"/>
                  <a:pt x="9263" y="6837"/>
                </a:cubicBezTo>
                <a:lnTo>
                  <a:pt x="6144" y="6837"/>
                </a:lnTo>
                <a:lnTo>
                  <a:pt x="6144" y="6144"/>
                </a:lnTo>
                <a:lnTo>
                  <a:pt x="8539" y="6144"/>
                </a:lnTo>
                <a:cubicBezTo>
                  <a:pt x="8759" y="6144"/>
                  <a:pt x="8917" y="5955"/>
                  <a:pt x="8917" y="5766"/>
                </a:cubicBezTo>
                <a:cubicBezTo>
                  <a:pt x="8917" y="4474"/>
                  <a:pt x="8129" y="3371"/>
                  <a:pt x="6963" y="2930"/>
                </a:cubicBezTo>
                <a:lnTo>
                  <a:pt x="7026" y="2899"/>
                </a:lnTo>
                <a:cubicBezTo>
                  <a:pt x="7341" y="2584"/>
                  <a:pt x="7530" y="2143"/>
                  <a:pt x="7530" y="1670"/>
                </a:cubicBezTo>
                <a:cubicBezTo>
                  <a:pt x="7530" y="725"/>
                  <a:pt x="6774" y="0"/>
                  <a:pt x="5829" y="0"/>
                </a:cubicBezTo>
                <a:close/>
              </a:path>
            </a:pathLst>
          </a:custGeom>
          <a:solidFill>
            <a:schemeClr val="accent2"/>
          </a:solidFill>
          <a:ln cap="flat" cmpd="sng" w="25400">
            <a:solidFill>
              <a:srgbClr val="1B1D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9"/>
          <p:cNvSpPr txBox="1"/>
          <p:nvPr>
            <p:ph idx="1" type="subTitle"/>
          </p:nvPr>
        </p:nvSpPr>
        <p:spPr>
          <a:xfrm>
            <a:off x="805656" y="121979"/>
            <a:ext cx="3669525" cy="390489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/>
          </a:p>
        </p:txBody>
      </p:sp>
      <p:sp>
        <p:nvSpPr>
          <p:cNvPr id="1255" name="Google Shape;1255;p19"/>
          <p:cNvSpPr txBox="1"/>
          <p:nvPr>
            <p:ph idx="2" type="subTitle"/>
          </p:nvPr>
        </p:nvSpPr>
        <p:spPr>
          <a:xfrm>
            <a:off x="4688783" y="121979"/>
            <a:ext cx="3649561" cy="398127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Dicionários</a:t>
            </a:r>
            <a:endParaRPr/>
          </a:p>
        </p:txBody>
      </p:sp>
      <p:sp>
        <p:nvSpPr>
          <p:cNvPr id="1256" name="Google Shape;1256;p19"/>
          <p:cNvSpPr txBox="1"/>
          <p:nvPr>
            <p:ph idx="3" type="subTitle"/>
          </p:nvPr>
        </p:nvSpPr>
        <p:spPr>
          <a:xfrm>
            <a:off x="805656" y="512468"/>
            <a:ext cx="3669525" cy="193019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Ordenadas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Mutáveis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Permitem elementos duplicados</a:t>
            </a:r>
            <a:endParaRPr/>
          </a:p>
        </p:txBody>
      </p:sp>
      <p:sp>
        <p:nvSpPr>
          <p:cNvPr id="1257" name="Google Shape;1257;p19"/>
          <p:cNvSpPr txBox="1"/>
          <p:nvPr>
            <p:ph idx="4" type="subTitle"/>
          </p:nvPr>
        </p:nvSpPr>
        <p:spPr>
          <a:xfrm>
            <a:off x="4688783" y="520106"/>
            <a:ext cx="3649561" cy="1930188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Não ordenados até Python 3.6, ordenados a partir do Python 3.7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Mutáveis</a:t>
            </a:r>
            <a:endParaRPr/>
          </a:p>
          <a:p>
            <a:pPr indent="-2857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Chaves devem ser únicas</a:t>
            </a:r>
            <a:endParaRPr/>
          </a:p>
        </p:txBody>
      </p:sp>
      <p:sp>
        <p:nvSpPr>
          <p:cNvPr id="1258" name="Google Shape;1258;p19"/>
          <p:cNvSpPr txBox="1"/>
          <p:nvPr>
            <p:ph idx="5" type="subTitle"/>
          </p:nvPr>
        </p:nvSpPr>
        <p:spPr>
          <a:xfrm>
            <a:off x="825620" y="2637902"/>
            <a:ext cx="3649561" cy="390489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Tuplas</a:t>
            </a:r>
            <a:endParaRPr/>
          </a:p>
        </p:txBody>
      </p:sp>
      <p:sp>
        <p:nvSpPr>
          <p:cNvPr id="1259" name="Google Shape;1259;p19"/>
          <p:cNvSpPr txBox="1"/>
          <p:nvPr>
            <p:ph idx="6" type="subTitle"/>
          </p:nvPr>
        </p:nvSpPr>
        <p:spPr>
          <a:xfrm>
            <a:off x="4688783" y="2645540"/>
            <a:ext cx="3649561" cy="42086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Conjuntos</a:t>
            </a:r>
            <a:endParaRPr/>
          </a:p>
        </p:txBody>
      </p:sp>
      <p:sp>
        <p:nvSpPr>
          <p:cNvPr id="1260" name="Google Shape;1260;p19"/>
          <p:cNvSpPr txBox="1"/>
          <p:nvPr>
            <p:ph idx="7" type="subTitle"/>
          </p:nvPr>
        </p:nvSpPr>
        <p:spPr>
          <a:xfrm>
            <a:off x="815637" y="3028389"/>
            <a:ext cx="3669525" cy="193019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Ordenadas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Imutáveis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Permitem elementos dplicados</a:t>
            </a:r>
            <a:endParaRPr/>
          </a:p>
        </p:txBody>
      </p:sp>
      <p:sp>
        <p:nvSpPr>
          <p:cNvPr id="1261" name="Google Shape;1261;p19"/>
          <p:cNvSpPr txBox="1"/>
          <p:nvPr>
            <p:ph idx="8" type="subTitle"/>
          </p:nvPr>
        </p:nvSpPr>
        <p:spPr>
          <a:xfrm>
            <a:off x="4688783" y="3036029"/>
            <a:ext cx="3649561" cy="1930188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Não ordenados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Mutáveis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Não permitem elementos duplicados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0"/>
          <p:cNvSpPr txBox="1"/>
          <p:nvPr>
            <p:ph type="title"/>
          </p:nvPr>
        </p:nvSpPr>
        <p:spPr>
          <a:xfrm>
            <a:off x="-414693" y="27327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Listas</a:t>
            </a:r>
            <a:endParaRPr/>
          </a:p>
        </p:txBody>
      </p:sp>
      <p:sp>
        <p:nvSpPr>
          <p:cNvPr id="1267" name="Google Shape;1267;p20"/>
          <p:cNvSpPr txBox="1"/>
          <p:nvPr>
            <p:ph idx="1" type="subTitle"/>
          </p:nvPr>
        </p:nvSpPr>
        <p:spPr>
          <a:xfrm>
            <a:off x="713225" y="1168075"/>
            <a:ext cx="5461664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Listas são coleções ordenadas e mutáveis de elementos. Elas podem armazenar diferentes tipos de dados e permitem a modificação de seus elementos.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frutas = ["maçã", "banana", "laranja"]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print(frutas[0])  # Acessa o primeiro elemento (maçã)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frutas.append("uva")  # Adiciona um novo elemento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1268" name="Google Shape;1268;p20"/>
          <p:cNvGrpSpPr/>
          <p:nvPr/>
        </p:nvGrpSpPr>
        <p:grpSpPr>
          <a:xfrm>
            <a:off x="6589582" y="1557887"/>
            <a:ext cx="1841193" cy="2027725"/>
            <a:chOff x="-60988625" y="2310475"/>
            <a:chExt cx="316650" cy="311150"/>
          </a:xfrm>
        </p:grpSpPr>
        <p:sp>
          <p:nvSpPr>
            <p:cNvPr id="1269" name="Google Shape;1269;p20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Tuplas</a:t>
            </a:r>
            <a:endParaRPr/>
          </a:p>
        </p:txBody>
      </p:sp>
      <p:sp>
        <p:nvSpPr>
          <p:cNvPr id="1280" name="Google Shape;1280;p21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Tuplas são similares às listas, mas são imutáveis, ou seja, uma vez criadas, não podem ser modificadas (não se pode alterar, adicionar ou remover elementos).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coordenadas = (10, 20)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print(coordenadas[0])  # Acessa o primeiro elemento (10)</a:t>
            </a:r>
            <a:endParaRPr/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81" name="Google Shape;1281;p21"/>
          <p:cNvSpPr/>
          <p:nvPr/>
        </p:nvSpPr>
        <p:spPr>
          <a:xfrm>
            <a:off x="6742025" y="1780363"/>
            <a:ext cx="1867799" cy="1582774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rgbClr val="0D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2"/>
                </a:solidFill>
              </a:rPr>
              <a:t>Apresentação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09" name="Google Shape;1109;p4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0" name="Google Shape;1110;p4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2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Dicionários</a:t>
            </a:r>
            <a:endParaRPr/>
          </a:p>
        </p:txBody>
      </p:sp>
      <p:sp>
        <p:nvSpPr>
          <p:cNvPr id="1287" name="Google Shape;1287;p22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Dicionários são coleções de pares chave-valor. Cada chave é única e é usada para acessar seu valor correspondente. Dicionários são mutáveis.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aluno = {"nome": "Ana", "idade": 22, "curso": "Engenharia"}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print(aluno["nome"])  # Acessa o valor associado à chave "nome"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aluno["idade"] = 23   # Modifica o valor associado à chave "idade"</a:t>
            </a:r>
            <a:endParaRPr/>
          </a:p>
          <a:p>
            <a:pPr indent="-241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88" name="Google Shape;1288;p22"/>
          <p:cNvSpPr/>
          <p:nvPr/>
        </p:nvSpPr>
        <p:spPr>
          <a:xfrm>
            <a:off x="6742025" y="1660475"/>
            <a:ext cx="1863900" cy="1822550"/>
          </a:xfrm>
          <a:custGeom>
            <a:rect b="b" l="l" r="r" t="t"/>
            <a:pathLst>
              <a:path extrusionOk="0" h="11878" w="11879">
                <a:moveTo>
                  <a:pt x="5892" y="693"/>
                </a:moveTo>
                <a:cubicBezTo>
                  <a:pt x="6302" y="693"/>
                  <a:pt x="6617" y="1008"/>
                  <a:pt x="6617" y="1418"/>
                </a:cubicBezTo>
                <a:cubicBezTo>
                  <a:pt x="6617" y="1796"/>
                  <a:pt x="6302" y="2111"/>
                  <a:pt x="5892" y="2111"/>
                </a:cubicBezTo>
                <a:cubicBezTo>
                  <a:pt x="5514" y="2111"/>
                  <a:pt x="5199" y="1796"/>
                  <a:pt x="5199" y="1418"/>
                </a:cubicBezTo>
                <a:cubicBezTo>
                  <a:pt x="5231" y="1008"/>
                  <a:pt x="5546" y="693"/>
                  <a:pt x="5892" y="693"/>
                </a:cubicBezTo>
                <a:close/>
                <a:moveTo>
                  <a:pt x="5892" y="2741"/>
                </a:moveTo>
                <a:cubicBezTo>
                  <a:pt x="6837" y="2741"/>
                  <a:pt x="7625" y="3529"/>
                  <a:pt x="7625" y="4505"/>
                </a:cubicBezTo>
                <a:lnTo>
                  <a:pt x="7625" y="5545"/>
                </a:lnTo>
                <a:lnTo>
                  <a:pt x="4159" y="5545"/>
                </a:lnTo>
                <a:lnTo>
                  <a:pt x="4159" y="4505"/>
                </a:lnTo>
                <a:cubicBezTo>
                  <a:pt x="4159" y="3529"/>
                  <a:pt x="4947" y="2741"/>
                  <a:pt x="5892" y="2741"/>
                </a:cubicBezTo>
                <a:close/>
                <a:moveTo>
                  <a:pt x="8381" y="5104"/>
                </a:moveTo>
                <a:cubicBezTo>
                  <a:pt x="9326" y="5356"/>
                  <a:pt x="9767" y="5703"/>
                  <a:pt x="9767" y="5892"/>
                </a:cubicBezTo>
                <a:cubicBezTo>
                  <a:pt x="9767" y="6238"/>
                  <a:pt x="8381" y="6931"/>
                  <a:pt x="5955" y="6931"/>
                </a:cubicBezTo>
                <a:cubicBezTo>
                  <a:pt x="5898" y="6932"/>
                  <a:pt x="5842" y="6932"/>
                  <a:pt x="5787" y="6932"/>
                </a:cubicBezTo>
                <a:cubicBezTo>
                  <a:pt x="3434" y="6932"/>
                  <a:pt x="2112" y="6292"/>
                  <a:pt x="2112" y="5892"/>
                </a:cubicBezTo>
                <a:cubicBezTo>
                  <a:pt x="2112" y="5703"/>
                  <a:pt x="2553" y="5388"/>
                  <a:pt x="3498" y="5104"/>
                </a:cubicBezTo>
                <a:lnTo>
                  <a:pt x="3498" y="5892"/>
                </a:lnTo>
                <a:cubicBezTo>
                  <a:pt x="3498" y="6081"/>
                  <a:pt x="3655" y="6238"/>
                  <a:pt x="3844" y="6238"/>
                </a:cubicBezTo>
                <a:lnTo>
                  <a:pt x="8034" y="6238"/>
                </a:lnTo>
                <a:cubicBezTo>
                  <a:pt x="8223" y="6238"/>
                  <a:pt x="8381" y="6081"/>
                  <a:pt x="8381" y="5892"/>
                </a:cubicBezTo>
                <a:lnTo>
                  <a:pt x="8381" y="5104"/>
                </a:lnTo>
                <a:close/>
                <a:moveTo>
                  <a:pt x="1765" y="10428"/>
                </a:moveTo>
                <a:cubicBezTo>
                  <a:pt x="2427" y="10428"/>
                  <a:pt x="2805" y="10680"/>
                  <a:pt x="2805" y="10775"/>
                </a:cubicBezTo>
                <a:cubicBezTo>
                  <a:pt x="2805" y="10869"/>
                  <a:pt x="2427" y="11121"/>
                  <a:pt x="1765" y="11121"/>
                </a:cubicBezTo>
                <a:cubicBezTo>
                  <a:pt x="1072" y="11121"/>
                  <a:pt x="694" y="10869"/>
                  <a:pt x="694" y="10775"/>
                </a:cubicBezTo>
                <a:cubicBezTo>
                  <a:pt x="694" y="10712"/>
                  <a:pt x="1072" y="10428"/>
                  <a:pt x="1765" y="10428"/>
                </a:cubicBezTo>
                <a:close/>
                <a:moveTo>
                  <a:pt x="5955" y="10428"/>
                </a:moveTo>
                <a:cubicBezTo>
                  <a:pt x="6617" y="10428"/>
                  <a:pt x="6963" y="10712"/>
                  <a:pt x="6963" y="10775"/>
                </a:cubicBezTo>
                <a:cubicBezTo>
                  <a:pt x="6963" y="10869"/>
                  <a:pt x="6617" y="11121"/>
                  <a:pt x="5955" y="11121"/>
                </a:cubicBezTo>
                <a:cubicBezTo>
                  <a:pt x="5262" y="11121"/>
                  <a:pt x="4915" y="10869"/>
                  <a:pt x="4915" y="10775"/>
                </a:cubicBezTo>
                <a:cubicBezTo>
                  <a:pt x="4915" y="10712"/>
                  <a:pt x="5262" y="10428"/>
                  <a:pt x="5955" y="10428"/>
                </a:cubicBezTo>
                <a:close/>
                <a:moveTo>
                  <a:pt x="10082" y="10428"/>
                </a:moveTo>
                <a:cubicBezTo>
                  <a:pt x="10775" y="10428"/>
                  <a:pt x="11153" y="10680"/>
                  <a:pt x="11153" y="10775"/>
                </a:cubicBezTo>
                <a:cubicBezTo>
                  <a:pt x="11153" y="10869"/>
                  <a:pt x="10775" y="11121"/>
                  <a:pt x="10082" y="11121"/>
                </a:cubicBezTo>
                <a:cubicBezTo>
                  <a:pt x="9421" y="11121"/>
                  <a:pt x="9043" y="10869"/>
                  <a:pt x="9043" y="10775"/>
                </a:cubicBezTo>
                <a:cubicBezTo>
                  <a:pt x="9043" y="10712"/>
                  <a:pt x="9421" y="10428"/>
                  <a:pt x="10082" y="10428"/>
                </a:cubicBezTo>
                <a:close/>
                <a:moveTo>
                  <a:pt x="5987" y="0"/>
                </a:moveTo>
                <a:cubicBezTo>
                  <a:pt x="5231" y="0"/>
                  <a:pt x="4600" y="630"/>
                  <a:pt x="4600" y="1355"/>
                </a:cubicBezTo>
                <a:cubicBezTo>
                  <a:pt x="4600" y="1733"/>
                  <a:pt x="4726" y="2016"/>
                  <a:pt x="4947" y="2300"/>
                </a:cubicBezTo>
                <a:cubicBezTo>
                  <a:pt x="4159" y="2710"/>
                  <a:pt x="3624" y="3497"/>
                  <a:pt x="3561" y="4442"/>
                </a:cubicBezTo>
                <a:cubicBezTo>
                  <a:pt x="2742" y="4631"/>
                  <a:pt x="1481" y="5072"/>
                  <a:pt x="1481" y="5923"/>
                </a:cubicBezTo>
                <a:cubicBezTo>
                  <a:pt x="1481" y="6679"/>
                  <a:pt x="2427" y="7120"/>
                  <a:pt x="3151" y="7309"/>
                </a:cubicBezTo>
                <a:lnTo>
                  <a:pt x="1954" y="9798"/>
                </a:lnTo>
                <a:lnTo>
                  <a:pt x="1828" y="9798"/>
                </a:lnTo>
                <a:cubicBezTo>
                  <a:pt x="851" y="9798"/>
                  <a:pt x="64" y="10239"/>
                  <a:pt x="64" y="10806"/>
                </a:cubicBezTo>
                <a:cubicBezTo>
                  <a:pt x="1" y="11373"/>
                  <a:pt x="725" y="11846"/>
                  <a:pt x="1765" y="11846"/>
                </a:cubicBezTo>
                <a:cubicBezTo>
                  <a:pt x="2679" y="11846"/>
                  <a:pt x="3498" y="11436"/>
                  <a:pt x="3498" y="10806"/>
                </a:cubicBezTo>
                <a:cubicBezTo>
                  <a:pt x="3498" y="10334"/>
                  <a:pt x="3057" y="10019"/>
                  <a:pt x="2584" y="9924"/>
                </a:cubicBezTo>
                <a:lnTo>
                  <a:pt x="3781" y="7498"/>
                </a:lnTo>
                <a:cubicBezTo>
                  <a:pt x="4317" y="7624"/>
                  <a:pt x="4947" y="7656"/>
                  <a:pt x="5577" y="7719"/>
                </a:cubicBezTo>
                <a:lnTo>
                  <a:pt x="5577" y="9830"/>
                </a:lnTo>
                <a:cubicBezTo>
                  <a:pt x="4947" y="9924"/>
                  <a:pt x="4222" y="10239"/>
                  <a:pt x="4222" y="10869"/>
                </a:cubicBezTo>
                <a:cubicBezTo>
                  <a:pt x="4222" y="11499"/>
                  <a:pt x="5041" y="11877"/>
                  <a:pt x="5955" y="11877"/>
                </a:cubicBezTo>
                <a:cubicBezTo>
                  <a:pt x="6837" y="11877"/>
                  <a:pt x="7688" y="11499"/>
                  <a:pt x="7688" y="10869"/>
                </a:cubicBezTo>
                <a:cubicBezTo>
                  <a:pt x="7688" y="10239"/>
                  <a:pt x="6932" y="9924"/>
                  <a:pt x="6302" y="9830"/>
                </a:cubicBezTo>
                <a:lnTo>
                  <a:pt x="6302" y="7719"/>
                </a:lnTo>
                <a:cubicBezTo>
                  <a:pt x="6932" y="7719"/>
                  <a:pt x="7562" y="7624"/>
                  <a:pt x="8097" y="7498"/>
                </a:cubicBezTo>
                <a:lnTo>
                  <a:pt x="9295" y="9924"/>
                </a:lnTo>
                <a:cubicBezTo>
                  <a:pt x="8822" y="10082"/>
                  <a:pt x="8381" y="10334"/>
                  <a:pt x="8381" y="10806"/>
                </a:cubicBezTo>
                <a:cubicBezTo>
                  <a:pt x="8381" y="11436"/>
                  <a:pt x="9200" y="11846"/>
                  <a:pt x="10114" y="11846"/>
                </a:cubicBezTo>
                <a:cubicBezTo>
                  <a:pt x="11090" y="11846"/>
                  <a:pt x="11878" y="11405"/>
                  <a:pt x="11878" y="10806"/>
                </a:cubicBezTo>
                <a:cubicBezTo>
                  <a:pt x="11878" y="10239"/>
                  <a:pt x="11153" y="9798"/>
                  <a:pt x="10114" y="9798"/>
                </a:cubicBezTo>
                <a:lnTo>
                  <a:pt x="9988" y="9798"/>
                </a:lnTo>
                <a:lnTo>
                  <a:pt x="8822" y="7309"/>
                </a:lnTo>
                <a:cubicBezTo>
                  <a:pt x="9515" y="7120"/>
                  <a:pt x="10460" y="6679"/>
                  <a:pt x="10460" y="5923"/>
                </a:cubicBezTo>
                <a:cubicBezTo>
                  <a:pt x="10460" y="5072"/>
                  <a:pt x="9200" y="4631"/>
                  <a:pt x="8381" y="4442"/>
                </a:cubicBezTo>
                <a:cubicBezTo>
                  <a:pt x="8350" y="3497"/>
                  <a:pt x="7782" y="2710"/>
                  <a:pt x="6995" y="2300"/>
                </a:cubicBezTo>
                <a:cubicBezTo>
                  <a:pt x="7247" y="2080"/>
                  <a:pt x="7341" y="1764"/>
                  <a:pt x="7341" y="1355"/>
                </a:cubicBezTo>
                <a:cubicBezTo>
                  <a:pt x="7341" y="630"/>
                  <a:pt x="6711" y="0"/>
                  <a:pt x="5987" y="0"/>
                </a:cubicBezTo>
                <a:close/>
              </a:path>
            </a:pathLst>
          </a:custGeom>
          <a:solidFill>
            <a:srgbClr val="0D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Conjuntos</a:t>
            </a:r>
            <a:endParaRPr/>
          </a:p>
        </p:txBody>
      </p:sp>
      <p:sp>
        <p:nvSpPr>
          <p:cNvPr id="1294" name="Google Shape;1294;p23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Conjuntos são coleções não ordenadas de elementos únicos. Eles não permitem duplicatas e são usados principalmente para operações matemáticas como união, interseção e diferença.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numeros = {1, 2, 3, 4}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numeros.add(5)  # Adiciona um novo elemento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print(numeros)  # Saída: {1, 2, 3, 4, 5}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95" name="Google Shape;1295;p23"/>
          <p:cNvSpPr/>
          <p:nvPr/>
        </p:nvSpPr>
        <p:spPr>
          <a:xfrm>
            <a:off x="6742025" y="1484639"/>
            <a:ext cx="1874101" cy="2174221"/>
          </a:xfrm>
          <a:custGeom>
            <a:rect b="b" l="l" r="r" t="t"/>
            <a:pathLst>
              <a:path extrusionOk="0" h="11846" w="11815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0D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8"/>
          <p:cNvSpPr txBox="1"/>
          <p:nvPr>
            <p:ph type="title"/>
          </p:nvPr>
        </p:nvSpPr>
        <p:spPr>
          <a:xfrm>
            <a:off x="1435650" y="1964850"/>
            <a:ext cx="62727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Módulos e pacotes</a:t>
            </a:r>
            <a:endParaRPr/>
          </a:p>
        </p:txBody>
      </p:sp>
      <p:sp>
        <p:nvSpPr>
          <p:cNvPr id="1301" name="Google Shape;1301;p28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02" name="Google Shape;1302;p28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2243b0d0f9d_0_0"/>
          <p:cNvSpPr txBox="1"/>
          <p:nvPr>
            <p:ph type="title"/>
          </p:nvPr>
        </p:nvSpPr>
        <p:spPr>
          <a:xfrm>
            <a:off x="739275" y="617400"/>
            <a:ext cx="7770300" cy="39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Módulos e pacotes em Python são ferramentas essenciais para organizar e reutilizar código, facilitando a manutenção e o compartilhamento de funcionalidades entre diferentes partes de um projeto ou entre projetos distintos.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Módulos</a:t>
            </a:r>
            <a:endParaRPr/>
          </a:p>
        </p:txBody>
      </p:sp>
      <p:sp>
        <p:nvSpPr>
          <p:cNvPr id="1313" name="Google Shape;1313;p31"/>
          <p:cNvSpPr txBox="1"/>
          <p:nvPr/>
        </p:nvSpPr>
        <p:spPr>
          <a:xfrm>
            <a:off x="1478550" y="1399925"/>
            <a:ext cx="6496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Módulos são arquivos que contém códigos (funções,  classes e variáveis) que podem ser </a:t>
            </a:r>
            <a:r>
              <a:rPr lang="en"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reaproveitados</a:t>
            </a:r>
            <a:r>
              <a:rPr lang="en"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em outros projetos, tornando mais enxuto e organizado o corpo do programa.</a:t>
            </a:r>
            <a:endParaRPr sz="18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1314" name="Google Shape;1314;p31"/>
          <p:cNvGrpSpPr/>
          <p:nvPr/>
        </p:nvGrpSpPr>
        <p:grpSpPr>
          <a:xfrm>
            <a:off x="3845570" y="3184453"/>
            <a:ext cx="1452878" cy="1440085"/>
            <a:chOff x="-1333200" y="2770450"/>
            <a:chExt cx="291450" cy="292225"/>
          </a:xfrm>
        </p:grpSpPr>
        <p:sp>
          <p:nvSpPr>
            <p:cNvPr id="1315" name="Google Shape;1315;p31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1B1D1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2"/>
          <p:cNvSpPr txBox="1"/>
          <p:nvPr>
            <p:ph type="title"/>
          </p:nvPr>
        </p:nvSpPr>
        <p:spPr>
          <a:xfrm>
            <a:off x="713250" y="3185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322" name="Google Shape;1322;p32"/>
          <p:cNvSpPr/>
          <p:nvPr/>
        </p:nvSpPr>
        <p:spPr>
          <a:xfrm>
            <a:off x="713250" y="946025"/>
            <a:ext cx="7717500" cy="3930000"/>
          </a:xfrm>
          <a:prstGeom prst="rect">
            <a:avLst/>
          </a:prstGeom>
          <a:solidFill>
            <a:srgbClr val="BBACAC"/>
          </a:solidFill>
          <a:ln cap="flat" cmpd="sng" w="76200">
            <a:solidFill>
              <a:srgbClr val="1B1D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32"/>
          <p:cNvSpPr txBox="1"/>
          <p:nvPr/>
        </p:nvSpPr>
        <p:spPr>
          <a:xfrm>
            <a:off x="1198500" y="993300"/>
            <a:ext cx="6135300" cy="3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# meu_modulo.py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def saudacao(nome):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    return f"Olá, {nome}!"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def soma(a, b):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    return a + b</a:t>
            </a:r>
            <a:endParaRPr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import meu_modulo</a:t>
            </a:r>
            <a:endParaRPr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resultado = meu_modulo.saudacao("Alice")</a:t>
            </a:r>
            <a:endParaRPr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print(resultado)  # Saída: Olá, Alice!</a:t>
            </a:r>
            <a:endParaRPr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soma_resultado = meu_modulo.soma(3, 5)</a:t>
            </a:r>
            <a:endParaRPr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print(soma_resultado)  # Saída: 8</a:t>
            </a:r>
            <a:endParaRPr sz="16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24" name="Google Shape;1324;p32"/>
          <p:cNvSpPr txBox="1"/>
          <p:nvPr/>
        </p:nvSpPr>
        <p:spPr>
          <a:xfrm>
            <a:off x="6409725" y="1652300"/>
            <a:ext cx="17616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jari"/>
                <a:ea typeface="Manjari"/>
                <a:cs typeface="Manjari"/>
                <a:sym typeface="Manjari"/>
              </a:rPr>
              <a:t>Criando o módulo</a:t>
            </a:r>
            <a:endParaRPr sz="18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25" name="Google Shape;1325;p32"/>
          <p:cNvSpPr txBox="1"/>
          <p:nvPr/>
        </p:nvSpPr>
        <p:spPr>
          <a:xfrm>
            <a:off x="6409725" y="3368725"/>
            <a:ext cx="17616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Usando o módulo</a:t>
            </a:r>
            <a:endParaRPr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2243b0d0f9d_0_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Pacotes</a:t>
            </a:r>
            <a:endParaRPr/>
          </a:p>
        </p:txBody>
      </p:sp>
      <p:sp>
        <p:nvSpPr>
          <p:cNvPr id="1331" name="Google Shape;1331;g2243b0d0f9d_0_13"/>
          <p:cNvSpPr txBox="1"/>
          <p:nvPr/>
        </p:nvSpPr>
        <p:spPr>
          <a:xfrm>
            <a:off x="1911125" y="1431375"/>
            <a:ext cx="53715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Um pacote é uma forma de organizar módulos em uma estrutura de diretórios. Um pacote é simplesmente um diretório que contém um ou mais módulos e um arquivo especial chamado </a:t>
            </a:r>
            <a:r>
              <a:rPr lang="en">
                <a:solidFill>
                  <a:srgbClr val="188038"/>
                </a:solidFill>
                <a:latin typeface="Manjari"/>
                <a:ea typeface="Manjari"/>
                <a:cs typeface="Manjari"/>
                <a:sym typeface="Manjari"/>
              </a:rPr>
              <a:t>__init__.py</a:t>
            </a:r>
            <a:r>
              <a:rPr lang="en">
                <a:latin typeface="Manjari"/>
                <a:ea typeface="Manjari"/>
                <a:cs typeface="Manjari"/>
                <a:sym typeface="Manjari"/>
              </a:rPr>
              <a:t>, que pode estar vazio ou incluir código de inicialização para o pacote.</a:t>
            </a:r>
            <a:endParaRPr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grpSp>
        <p:nvGrpSpPr>
          <p:cNvPr id="1332" name="Google Shape;1332;g2243b0d0f9d_0_13"/>
          <p:cNvGrpSpPr/>
          <p:nvPr/>
        </p:nvGrpSpPr>
        <p:grpSpPr>
          <a:xfrm>
            <a:off x="3959514" y="3059454"/>
            <a:ext cx="1342921" cy="1337012"/>
            <a:chOff x="-59475600" y="2658625"/>
            <a:chExt cx="309550" cy="316625"/>
          </a:xfrm>
        </p:grpSpPr>
        <p:sp>
          <p:nvSpPr>
            <p:cNvPr id="1333" name="Google Shape;1333;g2243b0d0f9d_0_13"/>
            <p:cNvSpPr/>
            <p:nvPr/>
          </p:nvSpPr>
          <p:spPr>
            <a:xfrm>
              <a:off x="-59427550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630" y="788"/>
                    <a:pt x="788" y="630"/>
                    <a:pt x="788" y="410"/>
                  </a:cubicBezTo>
                  <a:cubicBezTo>
                    <a:pt x="788" y="189"/>
                    <a:pt x="630" y="0"/>
                    <a:pt x="410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g2243b0d0f9d_0_13"/>
            <p:cNvSpPr/>
            <p:nvPr/>
          </p:nvSpPr>
          <p:spPr>
            <a:xfrm>
              <a:off x="-59428350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671"/>
                  </a:lnTo>
                  <a:cubicBezTo>
                    <a:pt x="1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g2243b0d0f9d_0_13"/>
            <p:cNvSpPr/>
            <p:nvPr/>
          </p:nvSpPr>
          <p:spPr>
            <a:xfrm>
              <a:off x="-59330675" y="291302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58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g2243b0d0f9d_0_13"/>
            <p:cNvSpPr/>
            <p:nvPr/>
          </p:nvSpPr>
          <p:spPr>
            <a:xfrm>
              <a:off x="-593306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378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89" y="6112"/>
                    <a:pt x="378" y="6112"/>
                  </a:cubicBezTo>
                  <a:cubicBezTo>
                    <a:pt x="630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788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g2243b0d0f9d_0_13"/>
            <p:cNvSpPr/>
            <p:nvPr/>
          </p:nvSpPr>
          <p:spPr>
            <a:xfrm>
              <a:off x="-59475600" y="2658625"/>
              <a:ext cx="309550" cy="316625"/>
            </a:xfrm>
            <a:custGeom>
              <a:rect b="b" l="l" r="r" t="t"/>
              <a:pathLst>
                <a:path extrusionOk="0" h="12665" w="12382">
                  <a:moveTo>
                    <a:pt x="3372" y="788"/>
                  </a:moveTo>
                  <a:cubicBezTo>
                    <a:pt x="3624" y="788"/>
                    <a:pt x="3813" y="977"/>
                    <a:pt x="3813" y="1197"/>
                  </a:cubicBezTo>
                  <a:lnTo>
                    <a:pt x="3813" y="8538"/>
                  </a:lnTo>
                  <a:lnTo>
                    <a:pt x="788" y="8538"/>
                  </a:lnTo>
                  <a:lnTo>
                    <a:pt x="788" y="1197"/>
                  </a:lnTo>
                  <a:cubicBezTo>
                    <a:pt x="788" y="977"/>
                    <a:pt x="977" y="788"/>
                    <a:pt x="1166" y="788"/>
                  </a:cubicBezTo>
                  <a:close/>
                  <a:moveTo>
                    <a:pt x="7278" y="788"/>
                  </a:moveTo>
                  <a:cubicBezTo>
                    <a:pt x="7530" y="788"/>
                    <a:pt x="7688" y="977"/>
                    <a:pt x="7688" y="1197"/>
                  </a:cubicBezTo>
                  <a:lnTo>
                    <a:pt x="7688" y="8538"/>
                  </a:lnTo>
                  <a:lnTo>
                    <a:pt x="4632" y="8538"/>
                  </a:lnTo>
                  <a:lnTo>
                    <a:pt x="4632" y="1197"/>
                  </a:lnTo>
                  <a:cubicBezTo>
                    <a:pt x="4632" y="977"/>
                    <a:pt x="4852" y="788"/>
                    <a:pt x="5073" y="788"/>
                  </a:cubicBezTo>
                  <a:close/>
                  <a:moveTo>
                    <a:pt x="11122" y="788"/>
                  </a:moveTo>
                  <a:cubicBezTo>
                    <a:pt x="11342" y="788"/>
                    <a:pt x="11500" y="977"/>
                    <a:pt x="11500" y="1197"/>
                  </a:cubicBezTo>
                  <a:lnTo>
                    <a:pt x="11500" y="8538"/>
                  </a:lnTo>
                  <a:lnTo>
                    <a:pt x="8507" y="8538"/>
                  </a:lnTo>
                  <a:lnTo>
                    <a:pt x="8507" y="1197"/>
                  </a:lnTo>
                  <a:cubicBezTo>
                    <a:pt x="8507" y="977"/>
                    <a:pt x="8696" y="788"/>
                    <a:pt x="8885" y="788"/>
                  </a:cubicBezTo>
                  <a:close/>
                  <a:moveTo>
                    <a:pt x="3813" y="9325"/>
                  </a:moveTo>
                  <a:lnTo>
                    <a:pt x="3813" y="11405"/>
                  </a:lnTo>
                  <a:cubicBezTo>
                    <a:pt x="3813" y="11657"/>
                    <a:pt x="3624" y="11846"/>
                    <a:pt x="3372" y="11846"/>
                  </a:cubicBezTo>
                  <a:lnTo>
                    <a:pt x="1166" y="11846"/>
                  </a:lnTo>
                  <a:cubicBezTo>
                    <a:pt x="946" y="11846"/>
                    <a:pt x="788" y="11657"/>
                    <a:pt x="788" y="11405"/>
                  </a:cubicBezTo>
                  <a:lnTo>
                    <a:pt x="788" y="9325"/>
                  </a:lnTo>
                  <a:close/>
                  <a:moveTo>
                    <a:pt x="7688" y="9325"/>
                  </a:moveTo>
                  <a:lnTo>
                    <a:pt x="7688" y="11405"/>
                  </a:lnTo>
                  <a:cubicBezTo>
                    <a:pt x="7688" y="11657"/>
                    <a:pt x="7467" y="11846"/>
                    <a:pt x="7278" y="11846"/>
                  </a:cubicBezTo>
                  <a:lnTo>
                    <a:pt x="5073" y="11846"/>
                  </a:lnTo>
                  <a:cubicBezTo>
                    <a:pt x="4852" y="11846"/>
                    <a:pt x="4632" y="11657"/>
                    <a:pt x="4632" y="11405"/>
                  </a:cubicBezTo>
                  <a:lnTo>
                    <a:pt x="4632" y="9325"/>
                  </a:lnTo>
                  <a:close/>
                  <a:moveTo>
                    <a:pt x="11563" y="9325"/>
                  </a:moveTo>
                  <a:lnTo>
                    <a:pt x="11563" y="11405"/>
                  </a:lnTo>
                  <a:lnTo>
                    <a:pt x="11531" y="11405"/>
                  </a:lnTo>
                  <a:cubicBezTo>
                    <a:pt x="11531" y="11657"/>
                    <a:pt x="11342" y="11846"/>
                    <a:pt x="11153" y="11846"/>
                  </a:cubicBezTo>
                  <a:lnTo>
                    <a:pt x="8948" y="11846"/>
                  </a:lnTo>
                  <a:cubicBezTo>
                    <a:pt x="8696" y="11846"/>
                    <a:pt x="8538" y="11657"/>
                    <a:pt x="8538" y="11405"/>
                  </a:cubicBezTo>
                  <a:lnTo>
                    <a:pt x="8538" y="9325"/>
                  </a:lnTo>
                  <a:close/>
                  <a:moveTo>
                    <a:pt x="1229" y="0"/>
                  </a:moveTo>
                  <a:cubicBezTo>
                    <a:pt x="536" y="0"/>
                    <a:pt x="0" y="536"/>
                    <a:pt x="0" y="1197"/>
                  </a:cubicBezTo>
                  <a:lnTo>
                    <a:pt x="0" y="11405"/>
                  </a:lnTo>
                  <a:cubicBezTo>
                    <a:pt x="0" y="12066"/>
                    <a:pt x="536" y="12665"/>
                    <a:pt x="1229" y="12665"/>
                  </a:cubicBezTo>
                  <a:lnTo>
                    <a:pt x="3435" y="12665"/>
                  </a:lnTo>
                  <a:cubicBezTo>
                    <a:pt x="3750" y="12665"/>
                    <a:pt x="4002" y="12539"/>
                    <a:pt x="4254" y="12350"/>
                  </a:cubicBezTo>
                  <a:cubicBezTo>
                    <a:pt x="4474" y="12539"/>
                    <a:pt x="4758" y="12665"/>
                    <a:pt x="5073" y="12665"/>
                  </a:cubicBezTo>
                  <a:lnTo>
                    <a:pt x="7278" y="12665"/>
                  </a:lnTo>
                  <a:cubicBezTo>
                    <a:pt x="7593" y="12665"/>
                    <a:pt x="7877" y="12539"/>
                    <a:pt x="8097" y="12350"/>
                  </a:cubicBezTo>
                  <a:cubicBezTo>
                    <a:pt x="8349" y="12539"/>
                    <a:pt x="8633" y="12665"/>
                    <a:pt x="8948" y="12665"/>
                  </a:cubicBezTo>
                  <a:lnTo>
                    <a:pt x="11153" y="12665"/>
                  </a:lnTo>
                  <a:cubicBezTo>
                    <a:pt x="11815" y="12665"/>
                    <a:pt x="12382" y="12129"/>
                    <a:pt x="12382" y="11405"/>
                  </a:cubicBezTo>
                  <a:lnTo>
                    <a:pt x="12382" y="1197"/>
                  </a:lnTo>
                  <a:cubicBezTo>
                    <a:pt x="12350" y="536"/>
                    <a:pt x="11815" y="0"/>
                    <a:pt x="11153" y="0"/>
                  </a:cubicBezTo>
                  <a:lnTo>
                    <a:pt x="8948" y="0"/>
                  </a:lnTo>
                  <a:cubicBezTo>
                    <a:pt x="8633" y="0"/>
                    <a:pt x="8349" y="95"/>
                    <a:pt x="8097" y="315"/>
                  </a:cubicBezTo>
                  <a:cubicBezTo>
                    <a:pt x="7877" y="95"/>
                    <a:pt x="7593" y="0"/>
                    <a:pt x="7278" y="0"/>
                  </a:cubicBezTo>
                  <a:lnTo>
                    <a:pt x="5073" y="0"/>
                  </a:lnTo>
                  <a:cubicBezTo>
                    <a:pt x="4758" y="0"/>
                    <a:pt x="4474" y="95"/>
                    <a:pt x="4254" y="315"/>
                  </a:cubicBezTo>
                  <a:cubicBezTo>
                    <a:pt x="4002" y="95"/>
                    <a:pt x="3750" y="0"/>
                    <a:pt x="3435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g2243b0d0f9d_0_13"/>
            <p:cNvSpPr/>
            <p:nvPr/>
          </p:nvSpPr>
          <p:spPr>
            <a:xfrm>
              <a:off x="-59234600" y="2913025"/>
              <a:ext cx="19725" cy="19700"/>
            </a:xfrm>
            <a:custGeom>
              <a:rect b="b" l="l" r="r" t="t"/>
              <a:pathLst>
                <a:path extrusionOk="0" h="788" w="789">
                  <a:moveTo>
                    <a:pt x="411" y="0"/>
                  </a:moveTo>
                  <a:cubicBezTo>
                    <a:pt x="190" y="0"/>
                    <a:pt x="1" y="189"/>
                    <a:pt x="1" y="410"/>
                  </a:cubicBezTo>
                  <a:cubicBezTo>
                    <a:pt x="1" y="630"/>
                    <a:pt x="190" y="788"/>
                    <a:pt x="411" y="788"/>
                  </a:cubicBezTo>
                  <a:cubicBezTo>
                    <a:pt x="631" y="788"/>
                    <a:pt x="789" y="630"/>
                    <a:pt x="789" y="410"/>
                  </a:cubicBezTo>
                  <a:cubicBezTo>
                    <a:pt x="789" y="189"/>
                    <a:pt x="631" y="0"/>
                    <a:pt x="411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g2243b0d0f9d_0_13"/>
            <p:cNvSpPr/>
            <p:nvPr/>
          </p:nvSpPr>
          <p:spPr>
            <a:xfrm>
              <a:off x="-59235375" y="2699575"/>
              <a:ext cx="20500" cy="152825"/>
            </a:xfrm>
            <a:custGeom>
              <a:rect b="b" l="l" r="r" t="t"/>
              <a:pathLst>
                <a:path extrusionOk="0" h="6113" w="820">
                  <a:moveTo>
                    <a:pt x="442" y="0"/>
                  </a:moveTo>
                  <a:cubicBezTo>
                    <a:pt x="190" y="0"/>
                    <a:pt x="0" y="189"/>
                    <a:pt x="0" y="441"/>
                  </a:cubicBezTo>
                  <a:lnTo>
                    <a:pt x="0" y="5671"/>
                  </a:lnTo>
                  <a:cubicBezTo>
                    <a:pt x="0" y="5923"/>
                    <a:pt x="190" y="6112"/>
                    <a:pt x="442" y="6112"/>
                  </a:cubicBezTo>
                  <a:cubicBezTo>
                    <a:pt x="662" y="6112"/>
                    <a:pt x="820" y="5923"/>
                    <a:pt x="820" y="5671"/>
                  </a:cubicBezTo>
                  <a:lnTo>
                    <a:pt x="820" y="410"/>
                  </a:lnTo>
                  <a:cubicBezTo>
                    <a:pt x="820" y="158"/>
                    <a:pt x="631" y="0"/>
                    <a:pt x="442" y="0"/>
                  </a:cubicBezTo>
                  <a:close/>
                </a:path>
              </a:pathLst>
            </a:custGeom>
            <a:solidFill>
              <a:srgbClr val="0D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1345" name="Google Shape;1345;p33"/>
          <p:cNvSpPr/>
          <p:nvPr/>
        </p:nvSpPr>
        <p:spPr>
          <a:xfrm>
            <a:off x="713250" y="1126925"/>
            <a:ext cx="7717500" cy="3472500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33"/>
          <p:cNvSpPr txBox="1"/>
          <p:nvPr/>
        </p:nvSpPr>
        <p:spPr>
          <a:xfrm>
            <a:off x="1250025" y="1362900"/>
            <a:ext cx="22263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jari"/>
                <a:ea typeface="Manjari"/>
                <a:cs typeface="Manjari"/>
                <a:sym typeface="Manjari"/>
              </a:rPr>
              <a:t>meu_pacote/</a:t>
            </a:r>
            <a:endParaRPr b="1"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jari"/>
                <a:ea typeface="Manjari"/>
                <a:cs typeface="Manjari"/>
                <a:sym typeface="Manjari"/>
              </a:rPr>
              <a:t>    __init__.py</a:t>
            </a:r>
            <a:endParaRPr b="1"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jari"/>
                <a:ea typeface="Manjari"/>
                <a:cs typeface="Manjari"/>
                <a:sym typeface="Manjari"/>
              </a:rPr>
              <a:t>    modulo1.py</a:t>
            </a:r>
            <a:endParaRPr b="1"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jari"/>
                <a:ea typeface="Manjari"/>
                <a:cs typeface="Manjari"/>
                <a:sym typeface="Manjari"/>
              </a:rPr>
              <a:t>    modulo2.py</a:t>
            </a:r>
            <a:endParaRPr b="1" sz="1600"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47" name="Google Shape;1347;p33"/>
          <p:cNvSpPr txBox="1"/>
          <p:nvPr/>
        </p:nvSpPr>
        <p:spPr>
          <a:xfrm>
            <a:off x="1250025" y="2628125"/>
            <a:ext cx="4497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from meu_pacote import modulo1, modulo2</a:t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resultado = modulo1.saudacao("Carlos")</a:t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print(resultado)  # Saída: Olá, Carlos!</a:t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soma_resultado = modulo2.soma(10, 15)</a:t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Manjari"/>
                <a:ea typeface="Manjari"/>
                <a:cs typeface="Manjari"/>
                <a:sym typeface="Manjari"/>
              </a:rPr>
              <a:t>print(soma_resultado)  # Saída: 25</a:t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48" name="Google Shape;1348;p33"/>
          <p:cNvSpPr txBox="1"/>
          <p:nvPr/>
        </p:nvSpPr>
        <p:spPr>
          <a:xfrm>
            <a:off x="5874925" y="1511850"/>
            <a:ext cx="1919100" cy="9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Criando um pacote</a:t>
            </a:r>
            <a:endParaRPr sz="18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49" name="Google Shape;1349;p33"/>
          <p:cNvSpPr txBox="1"/>
          <p:nvPr/>
        </p:nvSpPr>
        <p:spPr>
          <a:xfrm>
            <a:off x="5874925" y="2650400"/>
            <a:ext cx="19191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Usando um pacote</a:t>
            </a:r>
            <a:endParaRPr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34"/>
          <p:cNvSpPr txBox="1"/>
          <p:nvPr>
            <p:ph type="title"/>
          </p:nvPr>
        </p:nvSpPr>
        <p:spPr>
          <a:xfrm>
            <a:off x="910950" y="2298413"/>
            <a:ext cx="73221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Manipulação de arquivos</a:t>
            </a:r>
            <a:endParaRPr/>
          </a:p>
        </p:txBody>
      </p:sp>
      <p:sp>
        <p:nvSpPr>
          <p:cNvPr id="1355" name="Google Shape;1355;p34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356" name="Google Shape;1356;p34"/>
          <p:cNvSpPr/>
          <p:nvPr/>
        </p:nvSpPr>
        <p:spPr>
          <a:xfrm>
            <a:off x="3881688" y="36824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24402645b4_0_0"/>
          <p:cNvSpPr txBox="1"/>
          <p:nvPr>
            <p:ph type="title"/>
          </p:nvPr>
        </p:nvSpPr>
        <p:spPr>
          <a:xfrm>
            <a:off x="905850" y="218875"/>
            <a:ext cx="7332300" cy="39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manipulação de dados é uma ferramenta crucial na análise de dados principalmente na criação de relatórios onde o Python uma forma simples e eficiente de trabalhar com arquivos usando funções embutidas.</a:t>
            </a:r>
            <a:endParaRPr sz="2400"/>
          </a:p>
        </p:txBody>
      </p:sp>
      <p:grpSp>
        <p:nvGrpSpPr>
          <p:cNvPr id="1362" name="Google Shape;1362;g224402645b4_0_0"/>
          <p:cNvGrpSpPr/>
          <p:nvPr/>
        </p:nvGrpSpPr>
        <p:grpSpPr>
          <a:xfrm>
            <a:off x="3930496" y="3501890"/>
            <a:ext cx="1283018" cy="1135318"/>
            <a:chOff x="-47527350" y="2747625"/>
            <a:chExt cx="300100" cy="228425"/>
          </a:xfrm>
        </p:grpSpPr>
        <p:sp>
          <p:nvSpPr>
            <p:cNvPr id="1363" name="Google Shape;1363;g224402645b4_0_0"/>
            <p:cNvSpPr/>
            <p:nvPr/>
          </p:nvSpPr>
          <p:spPr>
            <a:xfrm>
              <a:off x="-47475350" y="2782275"/>
              <a:ext cx="124450" cy="124475"/>
            </a:xfrm>
            <a:custGeom>
              <a:rect b="b" l="l" r="r" t="t"/>
              <a:pathLst>
                <a:path extrusionOk="0" h="4979" w="4978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g224402645b4_0_0"/>
            <p:cNvSpPr/>
            <p:nvPr/>
          </p:nvSpPr>
          <p:spPr>
            <a:xfrm>
              <a:off x="-47333600" y="278227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g224402645b4_0_0"/>
            <p:cNvSpPr/>
            <p:nvPr/>
          </p:nvSpPr>
          <p:spPr>
            <a:xfrm>
              <a:off x="-47333600" y="2817725"/>
              <a:ext cx="53600" cy="18125"/>
            </a:xfrm>
            <a:custGeom>
              <a:rect b="b" l="l" r="r" t="t"/>
              <a:pathLst>
                <a:path extrusionOk="0" h="725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g224402645b4_0_0"/>
            <p:cNvSpPr/>
            <p:nvPr/>
          </p:nvSpPr>
          <p:spPr>
            <a:xfrm>
              <a:off x="-47333600" y="2852375"/>
              <a:ext cx="53600" cy="17350"/>
            </a:xfrm>
            <a:custGeom>
              <a:rect b="b" l="l" r="r" t="t"/>
              <a:pathLst>
                <a:path extrusionOk="0" h="694" w="214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g224402645b4_0_0"/>
            <p:cNvSpPr/>
            <p:nvPr/>
          </p:nvSpPr>
          <p:spPr>
            <a:xfrm>
              <a:off x="-47333600" y="2887800"/>
              <a:ext cx="53600" cy="17375"/>
            </a:xfrm>
            <a:custGeom>
              <a:rect b="b" l="l" r="r" t="t"/>
              <a:pathLst>
                <a:path extrusionOk="0" h="695" w="214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g224402645b4_0_0"/>
            <p:cNvSpPr/>
            <p:nvPr/>
          </p:nvSpPr>
          <p:spPr>
            <a:xfrm>
              <a:off x="-47527350" y="2747625"/>
              <a:ext cx="300100" cy="228425"/>
            </a:xfrm>
            <a:custGeom>
              <a:rect b="b" l="l" r="r" t="t"/>
              <a:pathLst>
                <a:path extrusionOk="0" h="9137" w="12004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5"/>
          <p:cNvSpPr txBox="1"/>
          <p:nvPr>
            <p:ph type="title"/>
          </p:nvPr>
        </p:nvSpPr>
        <p:spPr>
          <a:xfrm>
            <a:off x="713225" y="586800"/>
            <a:ext cx="44508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Felipe Cardoso Mingarelli</a:t>
            </a:r>
            <a:endParaRPr/>
          </a:p>
        </p:txBody>
      </p:sp>
      <p:sp>
        <p:nvSpPr>
          <p:cNvPr id="1116" name="Google Shape;1116;p5"/>
          <p:cNvSpPr txBox="1"/>
          <p:nvPr>
            <p:ph idx="1" type="subTitle"/>
          </p:nvPr>
        </p:nvSpPr>
        <p:spPr>
          <a:xfrm>
            <a:off x="713225" y="2374800"/>
            <a:ext cx="4170300" cy="21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23 anos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 sz="1600">
                <a:latin typeface="Manjari"/>
                <a:ea typeface="Manjari"/>
                <a:cs typeface="Manjari"/>
                <a:sym typeface="Manjari"/>
              </a:rPr>
              <a:t>Estudante de Gestão Ambiental (4º semestre)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Produção de material didático de estatística e ciência de dados agroambientais com aplicações em Python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"/>
              <a:t>Metas pessoais</a:t>
            </a:r>
            <a:endParaRPr/>
          </a:p>
        </p:txBody>
      </p:sp>
      <p:pic>
        <p:nvPicPr>
          <p:cNvPr id="1117" name="Google Shape;1117;p5"/>
          <p:cNvPicPr preferRelativeResize="0"/>
          <p:nvPr/>
        </p:nvPicPr>
        <p:blipFill rotWithShape="1">
          <a:blip r:embed="rId3">
            <a:alphaModFix/>
          </a:blip>
          <a:srcRect b="-417" l="-16951" r="-16950" t="-418"/>
          <a:stretch/>
        </p:blipFill>
        <p:spPr>
          <a:xfrm>
            <a:off x="5443724" y="586800"/>
            <a:ext cx="3952800" cy="384793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224402645b4_0_21"/>
          <p:cNvSpPr txBox="1"/>
          <p:nvPr>
            <p:ph type="title"/>
          </p:nvPr>
        </p:nvSpPr>
        <p:spPr>
          <a:xfrm>
            <a:off x="273600" y="528150"/>
            <a:ext cx="88704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 para isso temos as seguintes ferramentas:</a:t>
            </a:r>
            <a:endParaRPr b="0"/>
          </a:p>
        </p:txBody>
      </p:sp>
      <p:sp>
        <p:nvSpPr>
          <p:cNvPr id="1374" name="Google Shape;1374;g224402645b4_0_21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solidFill>
            <a:srgbClr val="BBACA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Modos Comuns: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88038"/>
                </a:solidFill>
              </a:rPr>
              <a:t>"r"</a:t>
            </a:r>
            <a:r>
              <a:rPr lang="en" sz="1700">
                <a:solidFill>
                  <a:srgbClr val="000000"/>
                </a:solidFill>
              </a:rPr>
              <a:t>: Modo de leitura (padrão). O arquivo deve existir.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88038"/>
                </a:solidFill>
              </a:rPr>
              <a:t>"w"</a:t>
            </a:r>
            <a:r>
              <a:rPr lang="en" sz="1700">
                <a:solidFill>
                  <a:srgbClr val="000000"/>
                </a:solidFill>
              </a:rPr>
              <a:t>: Modo de escrita. Cria um novo arquivo ou sobrescreve o existente.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88038"/>
                </a:solidFill>
              </a:rPr>
              <a:t>"a"</a:t>
            </a:r>
            <a:r>
              <a:rPr lang="en" sz="1700">
                <a:solidFill>
                  <a:srgbClr val="000000"/>
                </a:solidFill>
              </a:rPr>
              <a:t>: Modo de anexação. Adiciona dados ao final do arquivo, sem sobrescrever o conteúdo existente.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88038"/>
                </a:solidFill>
              </a:rPr>
              <a:t>"b"</a:t>
            </a:r>
            <a:r>
              <a:rPr lang="en" sz="1700">
                <a:solidFill>
                  <a:srgbClr val="000000"/>
                </a:solidFill>
              </a:rPr>
              <a:t>: Modo binário (pode ser combinado com </a:t>
            </a:r>
            <a:r>
              <a:rPr lang="en" sz="1700">
                <a:solidFill>
                  <a:srgbClr val="188038"/>
                </a:solidFill>
              </a:rPr>
              <a:t>"r"</a:t>
            </a:r>
            <a:r>
              <a:rPr lang="en" sz="1700">
                <a:solidFill>
                  <a:srgbClr val="000000"/>
                </a:solidFill>
              </a:rPr>
              <a:t>, </a:t>
            </a:r>
            <a:r>
              <a:rPr lang="en" sz="1700">
                <a:solidFill>
                  <a:srgbClr val="188038"/>
                </a:solidFill>
              </a:rPr>
              <a:t>"w"</a:t>
            </a:r>
            <a:r>
              <a:rPr lang="en" sz="1700">
                <a:solidFill>
                  <a:srgbClr val="000000"/>
                </a:solidFill>
              </a:rPr>
              <a:t>, ou </a:t>
            </a:r>
            <a:r>
              <a:rPr lang="en" sz="1700">
                <a:solidFill>
                  <a:srgbClr val="188038"/>
                </a:solidFill>
              </a:rPr>
              <a:t>"a"</a:t>
            </a:r>
            <a:r>
              <a:rPr lang="en" sz="1700">
                <a:solidFill>
                  <a:srgbClr val="000000"/>
                </a:solidFill>
              </a:rPr>
              <a:t>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188038"/>
                </a:solidFill>
              </a:rPr>
              <a:t>"x"</a:t>
            </a:r>
            <a:r>
              <a:rPr lang="en" sz="1700">
                <a:solidFill>
                  <a:srgbClr val="000000"/>
                </a:solidFill>
              </a:rPr>
              <a:t>: Cria um novo arquivo. Se o arquivo já existir, gera um erro.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224402645b4_0_28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lermos e escrevermos:</a:t>
            </a:r>
            <a:endParaRPr/>
          </a:p>
        </p:txBody>
      </p:sp>
      <p:sp>
        <p:nvSpPr>
          <p:cNvPr id="1380" name="Google Shape;1380;g224402645b4_0_28"/>
          <p:cNvSpPr txBox="1"/>
          <p:nvPr>
            <p:ph idx="1" type="subTitle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arquivo = open("exemplo.txt", "w")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arquivo.write("Olá, mundo!\n")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arquivo.write("Escrevendo em um arquivo.")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arquivo.close()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arquivo = open("exemplo.txt", "r")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conteudo = arquivo.read()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print(conteudo)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arquivo.close()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40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Comentários…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4402645b4_0_35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"/>
          <p:cNvSpPr txBox="1"/>
          <p:nvPr/>
        </p:nvSpPr>
        <p:spPr>
          <a:xfrm>
            <a:off x="2764715" y="1232922"/>
            <a:ext cx="560473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 objetivo desta apresentação é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mostrar ao orientador os conhecimentos adquiridos sobre a linguagem de programação Python e sua relevância para o projeto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 que é Phyton ?</a:t>
            </a:r>
            <a:endParaRPr/>
          </a:p>
        </p:txBody>
      </p:sp>
      <p:sp>
        <p:nvSpPr>
          <p:cNvPr id="1128" name="Google Shape;1128;p7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29" name="Google Shape;1129;p7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 criação da linguagem</a:t>
            </a:r>
            <a:endParaRPr/>
          </a:p>
        </p:txBody>
      </p:sp>
      <p:sp>
        <p:nvSpPr>
          <p:cNvPr id="1135" name="Google Shape;1135;p8"/>
          <p:cNvSpPr txBox="1"/>
          <p:nvPr>
            <p:ph idx="1" type="subTitle"/>
          </p:nvPr>
        </p:nvSpPr>
        <p:spPr>
          <a:xfrm>
            <a:off x="699064" y="1411451"/>
            <a:ext cx="3402600" cy="3472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 programador holândes Guido Van Rossum foi quem criou a linguagem em 1994, sendo necessários 5 anos de desenvolvimento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Sua filosofia consiste em ser intuitiva e de fácil aprendizado. É a porta de entrada de muitos programadores devido sua facilidade de aprendizado</a:t>
            </a:r>
            <a:endParaRPr/>
          </a:p>
        </p:txBody>
      </p:sp>
      <p:grpSp>
        <p:nvGrpSpPr>
          <p:cNvPr id="1136" name="Google Shape;1136;p8"/>
          <p:cNvGrpSpPr/>
          <p:nvPr/>
        </p:nvGrpSpPr>
        <p:grpSpPr>
          <a:xfrm>
            <a:off x="4772757" y="1412318"/>
            <a:ext cx="3265149" cy="2624234"/>
            <a:chOff x="1917372" y="1288466"/>
            <a:chExt cx="2993079" cy="2405568"/>
          </a:xfrm>
        </p:grpSpPr>
        <p:sp>
          <p:nvSpPr>
            <p:cNvPr id="1137" name="Google Shape;1137;p8"/>
            <p:cNvSpPr/>
            <p:nvPr/>
          </p:nvSpPr>
          <p:spPr>
            <a:xfrm>
              <a:off x="2962748" y="2186357"/>
              <a:ext cx="902196" cy="1507677"/>
            </a:xfrm>
            <a:custGeom>
              <a:rect b="b" l="l" r="r" t="t"/>
              <a:pathLst>
                <a:path extrusionOk="0" h="92453" w="55324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2962748" y="2186357"/>
              <a:ext cx="902196" cy="1507677"/>
            </a:xfrm>
            <a:custGeom>
              <a:rect b="b" l="l" r="r" t="t"/>
              <a:pathLst>
                <a:path extrusionOk="0" h="92453" w="55324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1917372" y="1288466"/>
              <a:ext cx="2993079" cy="1995402"/>
            </a:xfrm>
            <a:custGeom>
              <a:rect b="b" l="l" r="r" t="t"/>
              <a:pathLst>
                <a:path extrusionOk="0" h="122361" w="18354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2017076" y="1388251"/>
              <a:ext cx="2793524" cy="1485466"/>
            </a:xfrm>
            <a:custGeom>
              <a:rect b="b" l="l" r="r" t="t"/>
              <a:pathLst>
                <a:path extrusionOk="0" h="91091" w="171303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1917372" y="2984544"/>
              <a:ext cx="2993079" cy="299324"/>
            </a:xfrm>
            <a:custGeom>
              <a:rect b="b" l="l" r="r" t="t"/>
              <a:pathLst>
                <a:path extrusionOk="0" h="18355" w="18354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3120490" y="3283851"/>
              <a:ext cx="586711" cy="78276"/>
            </a:xfrm>
            <a:custGeom>
              <a:rect b="b" l="l" r="r" t="t"/>
              <a:pathLst>
                <a:path extrusionOk="0" h="4800" w="35978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3" name="Google Shape;1143;p8"/>
          <p:cNvPicPr preferRelativeResize="0"/>
          <p:nvPr/>
        </p:nvPicPr>
        <p:blipFill rotWithShape="1">
          <a:blip r:embed="rId3">
            <a:alphaModFix/>
          </a:blip>
          <a:srcRect b="0" l="4130" r="4130" t="0"/>
          <a:stretch/>
        </p:blipFill>
        <p:spPr>
          <a:xfrm>
            <a:off x="4851973" y="1521173"/>
            <a:ext cx="3106555" cy="189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9"/>
          <p:cNvSpPr txBox="1"/>
          <p:nvPr/>
        </p:nvSpPr>
        <p:spPr>
          <a:xfrm>
            <a:off x="2216600" y="1017478"/>
            <a:ext cx="5809785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O Python é uma linguagem de programação de alto nível, interpretada de script, imperativa, orientada a objetos, funcional, de tipagem dinâmica e forte. É fortemente indicada para iniciantes em programação devido a alta versatilidade que ele proporciona ao usuário, suas sintaxes são intuitivas e é OpenSource, sendo utilizado em análise de dados e desenvolvimento web.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Sendo multiplataforma e multiparadigma, a linguagem é amplamente utilizada por várias empresas e empregada em diversos objetivos. O Instagram, Spotify, Netflix e outras empresas utilizam Python. Mas o ponto que nos interessa para o projeto são as ferramentas de Big Data, Machine Learning e Data Science para manipulação de grandes bancos de dados, construção de modelos analíticos e análises de dados.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10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Sintaxe Básica</a:t>
            </a:r>
            <a:endParaRPr/>
          </a:p>
        </p:txBody>
      </p:sp>
      <p:sp>
        <p:nvSpPr>
          <p:cNvPr id="1154" name="Google Shape;1154;p10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55" name="Google Shape;1155;p10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anjari"/>
                <a:ea typeface="Manjari"/>
                <a:cs typeface="Manjari"/>
                <a:sym typeface="Manjari"/>
              </a:rPr>
              <a:t>Variáveis e tipos de dados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161" name="Google Shape;1161;p11"/>
          <p:cNvSpPr/>
          <p:nvPr/>
        </p:nvSpPr>
        <p:spPr>
          <a:xfrm>
            <a:off x="3881688" y="1161600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2" name="Google Shape;1162;p11"/>
          <p:cNvGraphicFramePr/>
          <p:nvPr/>
        </p:nvGraphicFramePr>
        <p:xfrm>
          <a:off x="1523997" y="2127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{D297342B-C126-40F2-9AFC-A0EA4095272A}</a:tableStyleId>
              </a:tblPr>
              <a:tblGrid>
                <a:gridCol w="3048000"/>
                <a:gridCol w="30480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Variáveis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String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Utilizado para variáveis de texto.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Int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Utilizado para varáveis de números inteiros.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Float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Utilizado para varáveis de ponto flutuante (com casas decimais).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Bool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86909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Utilizado para variáveis de condição, ou seja, retornando valores falsos ou verdadeiros.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