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8"/>
  </p:notesMasterIdLst>
  <p:sldIdLst>
    <p:sldId id="256" r:id="rId2"/>
    <p:sldId id="284" r:id="rId3"/>
    <p:sldId id="280" r:id="rId4"/>
    <p:sldId id="258" r:id="rId5"/>
    <p:sldId id="282" r:id="rId6"/>
    <p:sldId id="286" r:id="rId7"/>
    <p:sldId id="285" r:id="rId8"/>
    <p:sldId id="283" r:id="rId9"/>
    <p:sldId id="262" r:id="rId10"/>
    <p:sldId id="276" r:id="rId11"/>
    <p:sldId id="271" r:id="rId12"/>
    <p:sldId id="272" r:id="rId13"/>
    <p:sldId id="274" r:id="rId14"/>
    <p:sldId id="275" r:id="rId15"/>
    <p:sldId id="27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4"/>
    <p:restoredTop sz="94749"/>
  </p:normalViewPr>
  <p:slideViewPr>
    <p:cSldViewPr snapToGrid="0" snapToObjects="1">
      <p:cViewPr varScale="1">
        <p:scale>
          <a:sx n="139" d="100"/>
          <a:sy n="139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32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69 24575,'45'0'0,"-16"0"0,19 0 0,-29 0 0,-1 0 0,-4 0 0,0 0 0,-2 0 0,1 0 0,-4 0 0,8 0 0,-7 0 0,7-4 0,-7 3 0,3-3 0,-5 4 0,0 0 0,1 0 0,-5-3 0,0-2 0,-13 1 0,4-3 0,-8 6 0,4-3 0,1 4 0,-1 0 0,-4 0 0,4-3 0,-9 2 0,-1-3 0,-1 0 0,-4 3 0,5-3 0,0-1 0,5 4 0,1-3 0,5 4 0,3-4 0,-3 3 0,4-2 0,-4 3 0,0 0 0,0 0 0,7 0 0,7 0 0,8 0 0,4 0 0,-4 0 0,-1 0 0,-4 0 0,-1 0 0,0 0 0,0 0 0,-3 3 0,-5-2 0,-9 2 0,-5 1 0,-5-3 0,1 3 0,-1-4 0,5 0 0,-4 0 0,4 0 0,-5 0 0,1 0 0,-6 0 0,4 0 0,-4 0 0,5 0 0,5 0 0,1 0 0,4 0 0,1 0 0,6 0 0,7 0 0,3 0 0,4 4 0,-4-3 0,-4 6 0,4-6 0,-3 3 0,3-1 0,0-2 0,0 3 0,-3-1 0,2-2 0,-3 3 0,1-4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3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79 24575,'-7'4'0,"-3"0"0,-7-4 0,-7 0 0,4 0 0,1 0 0,1 0 0,9 0 0,-4-4 0,4 3 0,5-7 0,-3 8 0,2-4 0,-3 4 0,0-4 0,-1 3 0,-4-3 0,4 4 0,-4 0 0,4 0 0,1 0 0,-1 0 0,1 0 0,0 0 0,-1 0 0,1 0 0,0 0 0,-5 0 0,-1 0 0,-10 0 0,4 0 0,-4 0 0,0 0 0,-1 0 0,-6 0 0,0-4 0,1 3 0,4-4 0,7 5 0,6-4 0,4 3 0,1-2 0,6 3 0,7 0 0,3 0 0,4 0 0,-4 0 0,0 0 0,0 0 0,1 0 0,-1 0 0,0 0 0,0 0 0,1 0 0,-1 0 0,1 0 0,-5-4 0,4 3 0,-4-3 0,4 4 0,0 0 0,-3-3 0,2 2 0,-3-3 0,4 1 0,0 2 0,0-3 0,0 4 0,1 0 0,-1-4 0,0 3 0,1-2 0,3-2 0,-2 4 0,3-3 0,-5 4 0,1 0 0,-1 0 0,1 0 0,-1 0 0,0 0 0,0 0 0,0 0 0,0 0 0,0 0 0,0 0 0,0 0 0,1 0 0,-1 0 0,0 0 0,1 0 0,-1 0 0,0 0 0,1 0 0,-1 0 0,0 0 0,0 0 0,0 0 0,0 0 0,0 0 0,0 0 0,0 0 0,5 0 0,-3 0 0,3 0 0,-5 0 0,0 0 0,1 0 0,-1 0 0,1 0 0,-5 0 0,0 0 0</inkml:trace>
  <inkml:trace contextRef="#ctx0" brushRef="#br0" timeOffset="1540">403 22 24575,'22'0'0,"-3"0"0,16 0 0,-14 0 0,10 0 0,-13 0 0,-4 0 0,-1 0 0,-5 0 0,1 0 0,-4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42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35 24575,'-12'0'0,"1"0"0,3 0 0,-1 0 0,-9 0 0,3 0 0,-14 0 0,3 0 0,-4 0 0,-1 0 0,0 0 0,6 0 0,5 0 0,3 0 0,7 0 0,-3 0 0,5 0 0,-1 0 0,1 0 0,0 0 0,0 0 0,-5 0 0,4 0 0,-9 0 0,8 0 0,-3 0 0,0 0 0,4 0 0,-4 0 0,4 0 0,1 0 0,6 0 0,3-4 0,7 3 0,0-2 0,0-1 0,1-1 0,-1 0 0,0 2 0,0-1 0,1 3 0,-1-3 0,0 4 0,1 0 0,-1 0 0,0 0 0,5 0 0,1 0 0,10 0 0,2 0 0,4 0 0,1 0 0,-1 0 0,-5 0 0,-1 0 0,-5 0 0,-5 0 0,3 4 0,-8-3 0,4 3 0,-4 0 0,-1-3 0,-3 3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19:53:45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0 24575,'-12'0'0,"0"0"0,0 0 0,2 0 0,-7 0 0,-3 0 0,5 0 0,-8 0 0,9 0 0,-5 0 0,0 0 0,5 0 0,1 0 0,4 0 0,1 0 0,0 0 0,0 0 0,0 0 0,-5 0 0,-2 0 0,1 0 0,1 0 0,5 0 0,-1 0 0,1 0 0,-1 0 0,5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6:58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 24575,'-34'0'0,"13"0"0,-19 0 0,17 0 0,8 0 0,-8 0 0,7 0 0,-2 0 0,7 0 0,-2 0 0,6 0 0,-3 0 0,3 0 0,1 0 0,-3 0 0,2 0 0,-2 0 0,3 0 0,-1 0 0,1 0 0,-1 0 0,1 0 0,2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2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592 49 24575,'-14'0'0,"3"0"0,-22 0 0,6 0 0,-25 0 0,9 5 0,-10 0 0,7 4 0,4-4 0,-3-1 0,13-4 0,-7 0 0,14 0 0,1 0 0,1 0 0,7 0 0,-2 0 0,7 0 0,0 0 0,5 0 0,-1 0 0,1 0 0,-1 0 0,6 0 0,5-3 0,6-1 0,4 1 0,4-1 0,-2 1 0,3 2 0,-5-2 0,-3 3 0,3 0 0,-7 0 0,3 0 0,0 0 0,-3 0 0,7 0 0,-3 0 0,3 0 0,1 0 0,-1 0 0,-3 0 0,3 0 0,-3 3 0,0-2 0,2 6 0,-2-7 0,0 6 0,-1-5 0,-3 2 0,-1-3 0,1 0 0,-1 0 0,1 3 0,0-2 0,-1 2 0,0-3 0,0 0 0,0 0 0,1 0 0,-1 0 0,0 0 0,0 0 0,-2 0 0,-2 0 0</inkml:trace>
  <inkml:trace contextRef="#ctx0" brushRef="#br0" timeOffset="2099">258 15 24575,'17'0'0,"-3"0"0,5-3 0,-1 2 0,-2-5 0,7 5 0,-11-2 0,6 3 0,-8 0 0,1 0 0,-1 0 0,-3 0 0,-1 0 0,-2 2 0,-1 2 0,-3 2 0,0 1 0,0-1 0,0 1 0,0-1 0,0 1 0,0-1 0,0 1 0,-3-1 0,-1 1 0,-3-1 0,1 1 0,-1-1 0,1 1 0,-1-1 0,0-2 0,1-1 0,0-3 0,0 0 0,2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5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412 0 24575,'-17'0'0,"1"0"0,-3 0 0,0 0 0,-5 0 0,0 0 0,0 0 0,0 0 0,0 0 0,-5 0 0,8 0 0,-6 0 0,11 0 0,-7 0 0,8 0 0,-8 0 0,11 0 0,-6 0 0,10 0 0,-2 0 0,1 0 0,5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8T21:47:07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448 1 24575,'-18'0'0,"-5"0"0,-12 0 0,-1 0 0,-10 0 0,10 0 0,-10 0 0,10 0 0,5 0 0,3 0 0,9 0 0,-1 0 0,1 0 0,8 0 0,1 0 0,3 0 0,1 0 0,-1 0 0,0 0 0,4 2 0,0-1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C0425-6921-594F-91C4-EBCFFABABEA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A8C7-E744-BE4B-B82F-AA363EDD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Our clean up code had two functions (one for each individuals and one for candidates)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Came up with best (not perfect) separator put still had to split the columns up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 the individuals data set was the largest, before we really started to clean, took at only the CO individuals so we could work with a smaller data frame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Columns contained two or four characters, only wanted the first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9993C-E3E5-C34E-95FA-14DF0976B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67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7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97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3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/Colorado_General_Assembl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ED8A-9A66-4B41-9613-12253760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8329"/>
            <a:ext cx="7766936" cy="1646302"/>
          </a:xfrm>
        </p:spPr>
        <p:txBody>
          <a:bodyPr/>
          <a:lstStyle/>
          <a:p>
            <a:r>
              <a:rPr lang="en-US" dirty="0"/>
              <a:t>Colorado’s Political Landscape</a:t>
            </a:r>
            <a:br>
              <a:rPr lang="en-US" dirty="0"/>
            </a:br>
            <a:r>
              <a:rPr lang="en-US" sz="2000" u="sng" dirty="0">
                <a:solidFill>
                  <a:srgbClr val="0070C0"/>
                </a:solidFill>
              </a:rPr>
              <a:t>https://</a:t>
            </a:r>
            <a:r>
              <a:rPr lang="en-US" sz="2000" u="sng" dirty="0" err="1">
                <a:solidFill>
                  <a:srgbClr val="0070C0"/>
                </a:solidFill>
              </a:rPr>
              <a:t>github.com</a:t>
            </a:r>
            <a:r>
              <a:rPr lang="en-US" sz="2000" u="sng" dirty="0">
                <a:solidFill>
                  <a:srgbClr val="0070C0"/>
                </a:solidFill>
              </a:rPr>
              <a:t>/</a:t>
            </a:r>
            <a:r>
              <a:rPr lang="en-US" sz="2000" u="sng" dirty="0" err="1">
                <a:solidFill>
                  <a:srgbClr val="0070C0"/>
                </a:solidFill>
              </a:rPr>
              <a:t>dslachar</a:t>
            </a:r>
            <a:r>
              <a:rPr lang="en-US" sz="2000" u="sng" dirty="0">
                <a:solidFill>
                  <a:srgbClr val="0070C0"/>
                </a:solidFill>
              </a:rPr>
              <a:t>/</a:t>
            </a:r>
            <a:r>
              <a:rPr lang="en-US" sz="2000" u="sng" dirty="0" err="1">
                <a:solidFill>
                  <a:srgbClr val="0070C0"/>
                </a:solidFill>
              </a:rPr>
              <a:t>analysis_of_crp_data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E2451-59DE-994F-88AE-5AB0DABA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23838"/>
            <a:ext cx="7766936" cy="213055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Samantha </a:t>
            </a:r>
            <a:r>
              <a:rPr lang="en-US" sz="2800" dirty="0" err="1">
                <a:solidFill>
                  <a:schemeClr val="tx1"/>
                </a:solidFill>
              </a:rPr>
              <a:t>Werdel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Dave Palazzo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David </a:t>
            </a:r>
            <a:r>
              <a:rPr lang="en-US" sz="2800" dirty="0" err="1">
                <a:solidFill>
                  <a:schemeClr val="tx1"/>
                </a:solidFill>
              </a:rPr>
              <a:t>LaCharite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2E0C583E-4D08-924E-B6E7-EF3B4184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0" y="2723838"/>
            <a:ext cx="5535870" cy="3792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906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57661"/>
            <a:ext cx="8308393" cy="4539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1996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87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85150"/>
            <a:ext cx="8308393" cy="44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44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46341"/>
            <a:ext cx="8308393" cy="4561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6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73493"/>
            <a:ext cx="8308393" cy="4507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82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0748"/>
            <a:ext cx="8308393" cy="4532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2012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9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7394"/>
            <a:ext cx="8308393" cy="4519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2016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45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8CC-24D2-F645-98D5-44EA011D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128"/>
            <a:ext cx="8596668" cy="768364"/>
          </a:xfrm>
        </p:spPr>
        <p:txBody>
          <a:bodyPr>
            <a:normAutofit fontScale="90000"/>
          </a:bodyPr>
          <a:lstStyle/>
          <a:p>
            <a:r>
              <a:rPr lang="en-US" sz="5300" b="1" u="sng" dirty="0"/>
              <a:t>Citations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16ABE-914E-A244-BC1F-A422EF21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53" y="1210491"/>
            <a:ext cx="4140200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B8884-B2B4-4845-B6CB-9926E475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18" y="1210491"/>
            <a:ext cx="4140200" cy="1939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427B4-B80A-6A4F-BBEC-6ADE6CAE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556"/>
            <a:ext cx="3527045" cy="1819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33FF0-8A2C-014F-BDFB-D974DF94F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53" y="3144556"/>
            <a:ext cx="4887500" cy="1496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CB68FC-49D7-FE4B-8409-ACD507A55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33" y="4643423"/>
            <a:ext cx="3007908" cy="1265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989B38-1566-0242-882B-004A089AF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380" y="4805465"/>
            <a:ext cx="325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1F1-F9A9-BF43-9421-251E4097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</p:spPr>
        <p:txBody>
          <a:bodyPr/>
          <a:lstStyle/>
          <a:p>
            <a:r>
              <a:rPr lang="en-US" dirty="0"/>
              <a:t>Data Set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D790-D657-9546-867F-3551F450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46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Source</a:t>
            </a:r>
            <a:r>
              <a:rPr lang="en-US" dirty="0"/>
              <a:t>: Center for Responsive Politics (CRP)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Independent and nonprofit research group that collects political finance data.</a:t>
            </a:r>
          </a:p>
          <a:p>
            <a:pPr lvl="1"/>
            <a:r>
              <a:rPr lang="en-US" dirty="0"/>
              <a:t>Required disclosures from Federal Election Committee </a:t>
            </a:r>
          </a:p>
          <a:p>
            <a:r>
              <a:rPr lang="en-US" b="1" dirty="0"/>
              <a:t>Data Tables: </a:t>
            </a:r>
            <a:r>
              <a:rPr lang="en-US" dirty="0"/>
              <a:t>Across seven political cycles 1992-2016</a:t>
            </a:r>
          </a:p>
          <a:p>
            <a:pPr lvl="1"/>
            <a:r>
              <a:rPr lang="en-US" dirty="0"/>
              <a:t>1. Individual Contributions – 23 attributes </a:t>
            </a:r>
          </a:p>
          <a:p>
            <a:pPr lvl="2"/>
            <a:r>
              <a:rPr lang="en-US" dirty="0"/>
              <a:t>Amount, Address, Candidate ID	</a:t>
            </a:r>
          </a:p>
          <a:p>
            <a:pPr lvl="1"/>
            <a:r>
              <a:rPr lang="en-US" dirty="0"/>
              <a:t>2. Candidate – 12 attributes </a:t>
            </a:r>
          </a:p>
          <a:p>
            <a:pPr lvl="2"/>
            <a:r>
              <a:rPr lang="en-US" dirty="0"/>
              <a:t>Political Affiliation,  Congressional/Presidential Candidate, Results of the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1D37B-6260-1B4C-BB8B-B53E3B88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75" y="1891647"/>
            <a:ext cx="2484967" cy="10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AA9-2DE4-4544-96CD-8B6E18F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8B0D-DDB2-724C-B68F-55F60A00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9" y="1415680"/>
            <a:ext cx="9259401" cy="15686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our literature review: </a:t>
            </a:r>
          </a:p>
          <a:p>
            <a:pPr lvl="1"/>
            <a:r>
              <a:rPr lang="en-US" dirty="0"/>
              <a:t>Voting trends in Colorado have shifted rapidly over the last quarter century. </a:t>
            </a:r>
          </a:p>
          <a:p>
            <a:pPr lvl="1"/>
            <a:r>
              <a:rPr lang="en-US" dirty="0"/>
              <a:t>Once a solidly Republican state. </a:t>
            </a:r>
          </a:p>
          <a:p>
            <a:pPr lvl="1"/>
            <a:r>
              <a:rPr lang="en-US" dirty="0"/>
              <a:t>Colorado’s changing culture and influx of new residents from other regions has shifted Colorado voters more towards Democrats.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CBEF89-0E28-A04C-B744-59D34406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5" y="2986875"/>
            <a:ext cx="10134868" cy="125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481795-B1B8-BD4F-98FC-16534D36990A}"/>
              </a:ext>
            </a:extLst>
          </p:cNvPr>
          <p:cNvSpPr/>
          <p:nvPr/>
        </p:nvSpPr>
        <p:spPr>
          <a:xfrm>
            <a:off x="395227" y="4130768"/>
            <a:ext cx="632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Helvetica Neue" panose="02000503000000020004" pitchFamily="2" charset="0"/>
              </a:rPr>
              <a:t>Source: </a:t>
            </a:r>
            <a:r>
              <a:rPr lang="en-US" i="1" u="sng" dirty="0">
                <a:solidFill>
                  <a:srgbClr val="00B0F0"/>
                </a:solidFill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https://ballotpedia.org/Colorado_General_Assembly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1C3F38-1B02-464A-9EEA-4F7952016040}"/>
              </a:ext>
            </a:extLst>
          </p:cNvPr>
          <p:cNvSpPr txBox="1">
            <a:spLocks/>
          </p:cNvSpPr>
          <p:nvPr/>
        </p:nvSpPr>
        <p:spPr>
          <a:xfrm>
            <a:off x="551829" y="4741585"/>
            <a:ext cx="8722173" cy="156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Why look at donor data when we have voter data?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Donor data provides additional insight into passion and intensity for a party, candidate, or issue.</a:t>
            </a:r>
          </a:p>
        </p:txBody>
      </p:sp>
    </p:spTree>
    <p:extLst>
      <p:ext uri="{BB962C8B-B14F-4D97-AF65-F5344CB8AC3E}">
        <p14:creationId xmlns:p14="http://schemas.microsoft.com/office/powerpoint/2010/main" val="4408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AA9-2DE4-4544-96CD-8B6E18F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841"/>
            <a:ext cx="8596668" cy="73342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D8C40-4AD9-6C4B-9547-A16128527208}"/>
              </a:ext>
            </a:extLst>
          </p:cNvPr>
          <p:cNvSpPr txBox="1">
            <a:spLocks/>
          </p:cNvSpPr>
          <p:nvPr/>
        </p:nvSpPr>
        <p:spPr>
          <a:xfrm>
            <a:off x="668370" y="3504760"/>
            <a:ext cx="8596668" cy="306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set out to use campaign finance data to observe trends over the last 25 years  of Coloradan’s contribution to political campaigns by considering the following research questions:</a:t>
            </a:r>
          </a:p>
          <a:p>
            <a:r>
              <a:rPr lang="en-US" dirty="0"/>
              <a:t>What trends exist in magnitude of money given, number of donations and political affiliation?</a:t>
            </a:r>
          </a:p>
          <a:p>
            <a:r>
              <a:rPr lang="en-US" dirty="0"/>
              <a:t>Has there been a correlation between the amount of money donated and candidate success in elections?</a:t>
            </a:r>
          </a:p>
          <a:p>
            <a:r>
              <a:rPr lang="en-US" dirty="0"/>
              <a:t>How have political contributions evolved in different regions of the state?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0DD647-214E-D949-A6BB-B1F256B1553A}"/>
              </a:ext>
            </a:extLst>
          </p:cNvPr>
          <p:cNvSpPr txBox="1">
            <a:spLocks/>
          </p:cNvSpPr>
          <p:nvPr/>
        </p:nvSpPr>
        <p:spPr>
          <a:xfrm>
            <a:off x="675807" y="3997272"/>
            <a:ext cx="8596668" cy="212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A8E78-0048-674D-93AC-0821EBF9C23D}"/>
              </a:ext>
            </a:extLst>
          </p:cNvPr>
          <p:cNvGrpSpPr/>
          <p:nvPr/>
        </p:nvGrpSpPr>
        <p:grpSpPr>
          <a:xfrm>
            <a:off x="395227" y="439616"/>
            <a:ext cx="9020078" cy="1728314"/>
            <a:chOff x="395227" y="4783018"/>
            <a:chExt cx="9020078" cy="17283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1F4230-BB28-E142-8EDE-9FF1BA77FE9A}"/>
                </a:ext>
              </a:extLst>
            </p:cNvPr>
            <p:cNvSpPr/>
            <p:nvPr/>
          </p:nvSpPr>
          <p:spPr>
            <a:xfrm>
              <a:off x="395227" y="4783018"/>
              <a:ext cx="9020078" cy="1728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FB2EF0-341D-4D47-B5B6-6478C84CA1C6}"/>
                </a:ext>
              </a:extLst>
            </p:cNvPr>
            <p:cNvSpPr txBox="1"/>
            <p:nvPr/>
          </p:nvSpPr>
          <p:spPr>
            <a:xfrm>
              <a:off x="1085222" y="5215100"/>
              <a:ext cx="7676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How has this Colorado’s shifting political landscape effected trends in campaign donations?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612-AA9D-8D4D-B622-86C81C77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754-04EE-6147-83ED-5ED2E64F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024"/>
            <a:ext cx="8596668" cy="4569314"/>
          </a:xfrm>
        </p:spPr>
        <p:txBody>
          <a:bodyPr>
            <a:normAutofit/>
          </a:bodyPr>
          <a:lstStyle/>
          <a:p>
            <a:r>
              <a:rPr lang="en-US" dirty="0"/>
              <a:t>This was a relatively large dataset. </a:t>
            </a:r>
          </a:p>
          <a:p>
            <a:r>
              <a:rPr lang="en-US" dirty="0"/>
              <a:t>Clean up code </a:t>
            </a:r>
          </a:p>
          <a:p>
            <a:pPr lvl="1"/>
            <a:r>
              <a:rPr lang="en-US" dirty="0"/>
              <a:t>Size of Individuals dataset</a:t>
            </a:r>
          </a:p>
          <a:p>
            <a:pPr lvl="1"/>
            <a:r>
              <a:rPr lang="en-US" dirty="0"/>
              <a:t>Separator </a:t>
            </a:r>
          </a:p>
          <a:p>
            <a:r>
              <a:rPr lang="en-US" dirty="0"/>
              <a:t>Cleaning and transformation challenges we needed to address in order to get the data we needed to answer our research questions.</a:t>
            </a:r>
          </a:p>
          <a:p>
            <a:pPr lvl="1"/>
            <a:r>
              <a:rPr lang="en-US" dirty="0"/>
              <a:t>Occasionally missing data</a:t>
            </a:r>
          </a:p>
          <a:p>
            <a:pPr lvl="2"/>
            <a:r>
              <a:rPr lang="en-US" dirty="0"/>
              <a:t>Zip Codes</a:t>
            </a:r>
          </a:p>
          <a:p>
            <a:pPr lvl="2"/>
            <a:r>
              <a:rPr lang="en-US" dirty="0"/>
              <a:t>Win/Loss</a:t>
            </a:r>
          </a:p>
          <a:p>
            <a:pPr lvl="1"/>
            <a:r>
              <a:rPr lang="en-US" dirty="0"/>
              <a:t>Transformation</a:t>
            </a:r>
          </a:p>
          <a:p>
            <a:pPr lvl="2"/>
            <a:r>
              <a:rPr lang="en-US" dirty="0"/>
              <a:t>CO candidates</a:t>
            </a:r>
          </a:p>
          <a:p>
            <a:pPr lvl="2"/>
            <a:r>
              <a:rPr lang="en-US" dirty="0"/>
              <a:t>Party/Results</a:t>
            </a:r>
          </a:p>
        </p:txBody>
      </p:sp>
    </p:spTree>
    <p:extLst>
      <p:ext uri="{BB962C8B-B14F-4D97-AF65-F5344CB8AC3E}">
        <p14:creationId xmlns:p14="http://schemas.microsoft.com/office/powerpoint/2010/main" val="22132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612-AA9D-8D4D-B622-86C81C77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924"/>
            <a:ext cx="8596668" cy="748553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FD5A63-EBDB-D74D-9545-B7279A32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37026"/>
              </p:ext>
            </p:extLst>
          </p:nvPr>
        </p:nvGraphicFramePr>
        <p:xfrm>
          <a:off x="677334" y="2133318"/>
          <a:ext cx="8355830" cy="259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76">
                  <a:extLst>
                    <a:ext uri="{9D8B030D-6E8A-4147-A177-3AD203B41FA5}">
                      <a16:colId xmlns:a16="http://schemas.microsoft.com/office/drawing/2014/main" val="755655665"/>
                    </a:ext>
                  </a:extLst>
                </a:gridCol>
                <a:gridCol w="1248159">
                  <a:extLst>
                    <a:ext uri="{9D8B030D-6E8A-4147-A177-3AD203B41FA5}">
                      <a16:colId xmlns:a16="http://schemas.microsoft.com/office/drawing/2014/main" val="569154185"/>
                    </a:ext>
                  </a:extLst>
                </a:gridCol>
                <a:gridCol w="1439989">
                  <a:extLst>
                    <a:ext uri="{9D8B030D-6E8A-4147-A177-3AD203B41FA5}">
                      <a16:colId xmlns:a16="http://schemas.microsoft.com/office/drawing/2014/main" val="10219815"/>
                    </a:ext>
                  </a:extLst>
                </a:gridCol>
                <a:gridCol w="1356912">
                  <a:extLst>
                    <a:ext uri="{9D8B030D-6E8A-4147-A177-3AD203B41FA5}">
                      <a16:colId xmlns:a16="http://schemas.microsoft.com/office/drawing/2014/main" val="1653269877"/>
                    </a:ext>
                  </a:extLst>
                </a:gridCol>
                <a:gridCol w="1190759">
                  <a:extLst>
                    <a:ext uri="{9D8B030D-6E8A-4147-A177-3AD203B41FA5}">
                      <a16:colId xmlns:a16="http://schemas.microsoft.com/office/drawing/2014/main" val="4044902209"/>
                    </a:ext>
                  </a:extLst>
                </a:gridCol>
                <a:gridCol w="1319990">
                  <a:extLst>
                    <a:ext uri="{9D8B030D-6E8A-4147-A177-3AD203B41FA5}">
                      <a16:colId xmlns:a16="http://schemas.microsoft.com/office/drawing/2014/main" val="3607337556"/>
                    </a:ext>
                  </a:extLst>
                </a:gridCol>
                <a:gridCol w="1126145">
                  <a:extLst>
                    <a:ext uri="{9D8B030D-6E8A-4147-A177-3AD203B41FA5}">
                      <a16:colId xmlns:a16="http://schemas.microsoft.com/office/drawing/2014/main" val="2322787342"/>
                    </a:ext>
                  </a:extLst>
                </a:gridCol>
              </a:tblGrid>
              <a:tr h="4417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Donors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16952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$7,113,570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$652.75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22846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$13,774,660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$735.51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07101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22,284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$21,976,086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$986.18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5578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49,145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$39,929,759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$812.49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82826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$72,180,357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$910.05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7751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80,692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$82,503,809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$1022.45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29964"/>
                  </a:ext>
                </a:extLst>
              </a:tr>
              <a:tr h="307090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$108,923,999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$217.68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2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98-8F45-8242-9147-3A5DAA7B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Visualizations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CEFD97-8DF1-DA47-9076-9D61A1507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56" y="1460665"/>
            <a:ext cx="3130977" cy="259362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B79D21-24D2-E548-B240-D8189EAE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9" y="4054289"/>
            <a:ext cx="2884189" cy="245258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8842E2E-43B6-A545-88A2-08999AB7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467" y="1460665"/>
            <a:ext cx="5080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98-8F45-8242-9147-3A5DAA7B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38449"/>
            <a:ext cx="8124092" cy="1144228"/>
          </a:xfrm>
        </p:spPr>
        <p:txBody>
          <a:bodyPr>
            <a:normAutofit/>
          </a:bodyPr>
          <a:lstStyle/>
          <a:p>
            <a:r>
              <a:rPr lang="en-US" dirty="0"/>
              <a:t>Amounts Given Over All of the Years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9FA16-466A-6840-BC48-B346C84A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37" y="1144228"/>
            <a:ext cx="10189464" cy="48019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AB16D3-923E-7C47-A2CF-A5A1B6DE8A74}"/>
                  </a:ext>
                </a:extLst>
              </p14:cNvPr>
              <p14:cNvContentPartPr/>
              <p14:nvPr/>
            </p14:nvContentPartPr>
            <p14:xfrm>
              <a:off x="655837" y="1119028"/>
              <a:ext cx="166680" cy="2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AB16D3-923E-7C47-A2CF-A5A1B6DE8A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837" y="1110388"/>
                <a:ext cx="184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95EF58-1E16-F34C-AE36-91EAAC99B759}"/>
                  </a:ext>
                </a:extLst>
              </p14:cNvPr>
              <p14:cNvContentPartPr/>
              <p14:nvPr/>
            </p14:nvContentPartPr>
            <p14:xfrm>
              <a:off x="2163877" y="1113628"/>
              <a:ext cx="217080" cy="3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95EF58-1E16-F34C-AE36-91EAAC99B7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77" y="1104628"/>
                <a:ext cx="234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F5B185-0F5D-0449-9969-3031A7AA6EBF}"/>
                  </a:ext>
                </a:extLst>
              </p14:cNvPr>
              <p14:cNvContentPartPr/>
              <p14:nvPr/>
            </p14:nvContentPartPr>
            <p14:xfrm>
              <a:off x="2656717" y="1114708"/>
              <a:ext cx="16704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F5B185-0F5D-0449-9969-3031A7AA6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7717" y="1106068"/>
                <a:ext cx="184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FB1481-3C3E-C743-98D3-69E67C9ECA92}"/>
                  </a:ext>
                </a:extLst>
              </p14:cNvPr>
              <p14:cNvContentPartPr/>
              <p14:nvPr/>
            </p14:nvContentPartPr>
            <p14:xfrm>
              <a:off x="4218397" y="1124068"/>
              <a:ext cx="1220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FB1481-3C3E-C743-98D3-69E67C9EC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9397" y="1115068"/>
                <a:ext cx="13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D54E91-31BF-7646-8CB4-4EA2AECD3E73}"/>
                  </a:ext>
                </a:extLst>
              </p14:cNvPr>
              <p14:cNvContentPartPr/>
              <p14:nvPr/>
            </p14:nvContentPartPr>
            <p14:xfrm>
              <a:off x="1221624" y="1151280"/>
              <a:ext cx="11124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D54E91-31BF-7646-8CB4-4EA2AECD3E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12624" y="1142640"/>
                <a:ext cx="128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79BA2-A9B9-584C-A08E-D87A2D64D387}"/>
                  </a:ext>
                </a:extLst>
              </p14:cNvPr>
              <p14:cNvContentPartPr/>
              <p14:nvPr/>
            </p14:nvContentPartPr>
            <p14:xfrm>
              <a:off x="2434464" y="1143720"/>
              <a:ext cx="213480" cy="3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79BA2-A9B9-584C-A08E-D87A2D64D3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5464" y="1135080"/>
                <a:ext cx="231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7E316E-E82B-AF44-8B12-63ED5A1DA0B8}"/>
                  </a:ext>
                </a:extLst>
              </p14:cNvPr>
              <p14:cNvContentPartPr/>
              <p14:nvPr/>
            </p14:nvContentPartPr>
            <p14:xfrm>
              <a:off x="2885184" y="1149840"/>
              <a:ext cx="1483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7E316E-E82B-AF44-8B12-63ED5A1DA0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6544" y="1140840"/>
                <a:ext cx="165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04735E-7948-2142-8D6B-C92A54DB2557}"/>
                  </a:ext>
                </a:extLst>
              </p14:cNvPr>
              <p14:cNvContentPartPr/>
              <p14:nvPr/>
            </p14:nvContentPartPr>
            <p14:xfrm>
              <a:off x="4120344" y="1155240"/>
              <a:ext cx="161280" cy="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04735E-7948-2142-8D6B-C92A54DB25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1704" y="1146600"/>
                <a:ext cx="1789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24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269E-D1C3-B74B-92B2-E004AB40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2" y="1169961"/>
            <a:ext cx="8308393" cy="4514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33DF5-00C9-DD41-9E78-F689CB28F99E}"/>
              </a:ext>
            </a:extLst>
          </p:cNvPr>
          <p:cNvSpPr txBox="1"/>
          <p:nvPr/>
        </p:nvSpPr>
        <p:spPr>
          <a:xfrm>
            <a:off x="1211498" y="539565"/>
            <a:ext cx="85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Colorado Net Democratic Political Contributions by County </a:t>
            </a:r>
          </a:p>
          <a:p>
            <a:pPr algn="ctr"/>
            <a:r>
              <a:rPr lang="en-US" sz="2400" dirty="0"/>
              <a:t>1992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148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520</Words>
  <Application>Microsoft Macintosh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 Neue</vt:lpstr>
      <vt:lpstr>Trebuchet MS</vt:lpstr>
      <vt:lpstr>Wingdings</vt:lpstr>
      <vt:lpstr>Wingdings 3</vt:lpstr>
      <vt:lpstr>Facet</vt:lpstr>
      <vt:lpstr>Colorado’s Political Landscape https://github.com/dslachar/analysis_of_crp_data</vt:lpstr>
      <vt:lpstr>Data Set and Motivation</vt:lpstr>
      <vt:lpstr>Literature Review</vt:lpstr>
      <vt:lpstr>Research Questions</vt:lpstr>
      <vt:lpstr>Data Cleaning and Transformation</vt:lpstr>
      <vt:lpstr>Summary Statistics</vt:lpstr>
      <vt:lpstr>Summary Visualizations</vt:lpstr>
      <vt:lpstr>Amounts Given Over All of the Years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Colorado’s Political Landsacpe</dc:title>
  <dc:creator>David Lacharite</dc:creator>
  <cp:lastModifiedBy>David Lacharite</cp:lastModifiedBy>
  <cp:revision>20</cp:revision>
  <dcterms:created xsi:type="dcterms:W3CDTF">2019-03-18T04:31:28Z</dcterms:created>
  <dcterms:modified xsi:type="dcterms:W3CDTF">2019-03-18T22:01:29Z</dcterms:modified>
</cp:coreProperties>
</file>