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59" r:id="rId5"/>
    <p:sldId id="260" r:id="rId6"/>
    <p:sldId id="261" r:id="rId7"/>
    <p:sldId id="262" r:id="rId8"/>
    <p:sldId id="276" r:id="rId9"/>
    <p:sldId id="271" r:id="rId10"/>
    <p:sldId id="272" r:id="rId11"/>
    <p:sldId id="274" r:id="rId12"/>
    <p:sldId id="275" r:id="rId13"/>
    <p:sldId id="273"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5"/>
    <p:restoredTop sz="94662"/>
  </p:normalViewPr>
  <p:slideViewPr>
    <p:cSldViewPr snapToGrid="0" snapToObjects="1">
      <p:cViewPr varScale="1">
        <p:scale>
          <a:sx n="115" d="100"/>
          <a:sy n="115" d="100"/>
        </p:scale>
        <p:origin x="6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75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7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567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770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297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780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24002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25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51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11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3528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13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3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66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8676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19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3/17/19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83618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ED8A-9A66-4B41-9613-1225376097AF}"/>
              </a:ext>
            </a:extLst>
          </p:cNvPr>
          <p:cNvSpPr>
            <a:spLocks noGrp="1"/>
          </p:cNvSpPr>
          <p:nvPr>
            <p:ph type="ctrTitle"/>
          </p:nvPr>
        </p:nvSpPr>
        <p:spPr>
          <a:xfrm>
            <a:off x="1507067" y="988329"/>
            <a:ext cx="7766936" cy="1646302"/>
          </a:xfrm>
        </p:spPr>
        <p:txBody>
          <a:bodyPr/>
          <a:lstStyle/>
          <a:p>
            <a:r>
              <a:rPr lang="en-US" dirty="0"/>
              <a:t>Colorado’s Political </a:t>
            </a:r>
            <a:r>
              <a:rPr lang="en-US" dirty="0" err="1"/>
              <a:t>Landsacpe</a:t>
            </a:r>
            <a:endParaRPr lang="en-US" dirty="0"/>
          </a:p>
        </p:txBody>
      </p:sp>
      <p:sp>
        <p:nvSpPr>
          <p:cNvPr id="3" name="Subtitle 2">
            <a:extLst>
              <a:ext uri="{FF2B5EF4-FFF2-40B4-BE49-F238E27FC236}">
                <a16:creationId xmlns:a16="http://schemas.microsoft.com/office/drawing/2014/main" id="{553E2451-59DE-994F-88AE-5AB0DABA8B4F}"/>
              </a:ext>
            </a:extLst>
          </p:cNvPr>
          <p:cNvSpPr>
            <a:spLocks noGrp="1"/>
          </p:cNvSpPr>
          <p:nvPr>
            <p:ph type="subTitle" idx="1"/>
          </p:nvPr>
        </p:nvSpPr>
        <p:spPr>
          <a:xfrm>
            <a:off x="1507067" y="2723838"/>
            <a:ext cx="7766936" cy="1646302"/>
          </a:xfrm>
        </p:spPr>
        <p:txBody>
          <a:bodyPr>
            <a:normAutofit/>
          </a:bodyPr>
          <a:lstStyle/>
          <a:p>
            <a:r>
              <a:rPr lang="en-US" sz="2800" dirty="0"/>
              <a:t>Samantha </a:t>
            </a:r>
            <a:r>
              <a:rPr lang="en-US" sz="2800" dirty="0" err="1"/>
              <a:t>Werdel</a:t>
            </a:r>
            <a:endParaRPr lang="en-US" sz="2800" dirty="0"/>
          </a:p>
          <a:p>
            <a:r>
              <a:rPr lang="en-US" sz="2800" dirty="0"/>
              <a:t>Dave Palazzo</a:t>
            </a:r>
          </a:p>
          <a:p>
            <a:r>
              <a:rPr lang="en-US" sz="2800" dirty="0"/>
              <a:t>David </a:t>
            </a:r>
            <a:r>
              <a:rPr lang="en-US" sz="2800" dirty="0" err="1"/>
              <a:t>LaCharite</a:t>
            </a:r>
            <a:endParaRPr lang="en-US" sz="2800" dirty="0"/>
          </a:p>
        </p:txBody>
      </p:sp>
    </p:spTree>
    <p:extLst>
      <p:ext uri="{BB962C8B-B14F-4D97-AF65-F5344CB8AC3E}">
        <p14:creationId xmlns:p14="http://schemas.microsoft.com/office/powerpoint/2010/main" val="411906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46341"/>
            <a:ext cx="8308393" cy="456169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2004</a:t>
            </a:r>
            <a:r>
              <a:rPr lang="en-US" dirty="0"/>
              <a:t> </a:t>
            </a:r>
          </a:p>
        </p:txBody>
      </p:sp>
    </p:spTree>
    <p:extLst>
      <p:ext uri="{BB962C8B-B14F-4D97-AF65-F5344CB8AC3E}">
        <p14:creationId xmlns:p14="http://schemas.microsoft.com/office/powerpoint/2010/main" val="214167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73493"/>
            <a:ext cx="8308393" cy="4507387"/>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2008</a:t>
            </a:r>
            <a:r>
              <a:rPr lang="en-US" dirty="0"/>
              <a:t> </a:t>
            </a:r>
          </a:p>
        </p:txBody>
      </p:sp>
    </p:spTree>
    <p:extLst>
      <p:ext uri="{BB962C8B-B14F-4D97-AF65-F5344CB8AC3E}">
        <p14:creationId xmlns:p14="http://schemas.microsoft.com/office/powerpoint/2010/main" val="110082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0748"/>
            <a:ext cx="8308393" cy="4532878"/>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2012</a:t>
            </a:r>
            <a:r>
              <a:rPr lang="en-US" dirty="0"/>
              <a:t> </a:t>
            </a:r>
          </a:p>
        </p:txBody>
      </p:sp>
    </p:spTree>
    <p:extLst>
      <p:ext uri="{BB962C8B-B14F-4D97-AF65-F5344CB8AC3E}">
        <p14:creationId xmlns:p14="http://schemas.microsoft.com/office/powerpoint/2010/main" val="280898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7394"/>
            <a:ext cx="8308393" cy="4519585"/>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2016</a:t>
            </a:r>
            <a:r>
              <a:rPr lang="en-US" dirty="0"/>
              <a:t> </a:t>
            </a:r>
          </a:p>
        </p:txBody>
      </p:sp>
    </p:spTree>
    <p:extLst>
      <p:ext uri="{BB962C8B-B14F-4D97-AF65-F5344CB8AC3E}">
        <p14:creationId xmlns:p14="http://schemas.microsoft.com/office/powerpoint/2010/main" val="159345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p:txBody>
          <a:bodyPr/>
          <a:lstStyle/>
          <a:p>
            <a:r>
              <a:rPr lang="en-US" dirty="0"/>
              <a:t>Conclusions</a:t>
            </a:r>
            <a:br>
              <a:rPr lang="en-US" dirty="0"/>
            </a:br>
            <a:endParaRPr lang="en-US" dirty="0"/>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696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p:txBody>
          <a:bodyPr>
            <a:normAutofit fontScale="90000"/>
          </a:bodyPr>
          <a:lstStyle/>
          <a:p>
            <a:r>
              <a:rPr lang="en-US" dirty="0"/>
              <a:t>Questions</a:t>
            </a:r>
            <a:br>
              <a:rPr lang="en-US" dirty="0"/>
            </a:br>
            <a:br>
              <a:rPr lang="en-US" dirty="0"/>
            </a:br>
            <a:endParaRPr lang="en-US" dirty="0"/>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786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F1-F9A9-BF43-9421-251E40978597}"/>
              </a:ext>
            </a:extLst>
          </p:cNvPr>
          <p:cNvSpPr>
            <a:spLocks noGrp="1"/>
          </p:cNvSpPr>
          <p:nvPr>
            <p:ph type="title"/>
          </p:nvPr>
        </p:nvSpPr>
        <p:spPr>
          <a:xfrm>
            <a:off x="677334" y="609600"/>
            <a:ext cx="8596668" cy="817756"/>
          </a:xfrm>
        </p:spPr>
        <p:txBody>
          <a:bodyPr/>
          <a:lstStyle/>
          <a:p>
            <a:r>
              <a:rPr lang="en-US" dirty="0"/>
              <a:t>Data Set and Motivation</a:t>
            </a:r>
          </a:p>
        </p:txBody>
      </p:sp>
      <p:sp>
        <p:nvSpPr>
          <p:cNvPr id="3" name="Content Placeholder 2">
            <a:extLst>
              <a:ext uri="{FF2B5EF4-FFF2-40B4-BE49-F238E27FC236}">
                <a16:creationId xmlns:a16="http://schemas.microsoft.com/office/drawing/2014/main" id="{14F1D790-D657-9546-867F-3551F45016FA}"/>
              </a:ext>
            </a:extLst>
          </p:cNvPr>
          <p:cNvSpPr>
            <a:spLocks noGrp="1"/>
          </p:cNvSpPr>
          <p:nvPr>
            <p:ph idx="1"/>
          </p:nvPr>
        </p:nvSpPr>
        <p:spPr>
          <a:xfrm>
            <a:off x="677334" y="1413460"/>
            <a:ext cx="8596668" cy="3880773"/>
          </a:xfrm>
        </p:spPr>
        <p:txBody>
          <a:bodyPr/>
          <a:lstStyle/>
          <a:p>
            <a:r>
              <a:rPr lang="en-US" dirty="0"/>
              <a:t>The data used in this report is from the Center for Responsive Politics (CRP), an independent and nonprofit research group that collects political finance data.</a:t>
            </a:r>
          </a:p>
          <a:p>
            <a:r>
              <a:rPr lang="en-US" dirty="0"/>
              <a:t>Our report utilizes two data tables across seven political cycles, from 1992 – 2016. The first table is individual contribution data, which includes 23 attributes including contribution amounts and political affiliation of recipient. </a:t>
            </a:r>
          </a:p>
          <a:p>
            <a:r>
              <a:rPr lang="en-US" dirty="0"/>
              <a:t>Since the mid-1980s the amount spent on political elections by campaigns and outside groups, measured by the Federal Election Committee, has grown by 555 percent nationwide. While voting ultimately determines the result of any given election, analyzing political contributions can signal how passionate and invested individuals are in the success of a given candidate.</a:t>
            </a:r>
          </a:p>
        </p:txBody>
      </p:sp>
    </p:spTree>
    <p:extLst>
      <p:ext uri="{BB962C8B-B14F-4D97-AF65-F5344CB8AC3E}">
        <p14:creationId xmlns:p14="http://schemas.microsoft.com/office/powerpoint/2010/main" val="202254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0AA9-2DE4-4544-96CD-8B6E18F8324A}"/>
              </a:ext>
            </a:extLst>
          </p:cNvPr>
          <p:cNvSpPr>
            <a:spLocks noGrp="1"/>
          </p:cNvSpPr>
          <p:nvPr>
            <p:ph type="title"/>
          </p:nvPr>
        </p:nvSpPr>
        <p:spPr>
          <a:xfrm>
            <a:off x="677334" y="609600"/>
            <a:ext cx="8596668" cy="733425"/>
          </a:xfrm>
        </p:spPr>
        <p:txBody>
          <a:bodyPr/>
          <a:lstStyle/>
          <a:p>
            <a:r>
              <a:rPr lang="en-US" dirty="0"/>
              <a:t>Research Questions</a:t>
            </a:r>
          </a:p>
        </p:txBody>
      </p:sp>
      <p:sp>
        <p:nvSpPr>
          <p:cNvPr id="3" name="Content Placeholder 2">
            <a:extLst>
              <a:ext uri="{FF2B5EF4-FFF2-40B4-BE49-F238E27FC236}">
                <a16:creationId xmlns:a16="http://schemas.microsoft.com/office/drawing/2014/main" id="{3E1B8B0D-DDB2-724C-B68F-55F60A009E75}"/>
              </a:ext>
            </a:extLst>
          </p:cNvPr>
          <p:cNvSpPr>
            <a:spLocks noGrp="1"/>
          </p:cNvSpPr>
          <p:nvPr>
            <p:ph idx="1"/>
          </p:nvPr>
        </p:nvSpPr>
        <p:spPr>
          <a:xfrm>
            <a:off x="677334" y="1417630"/>
            <a:ext cx="8596668" cy="1162640"/>
          </a:xfrm>
        </p:spPr>
        <p:txBody>
          <a:bodyPr>
            <a:normAutofit lnSpcReduction="10000"/>
          </a:bodyPr>
          <a:lstStyle/>
          <a:p>
            <a:r>
              <a:rPr lang="en-US" dirty="0"/>
              <a:t>The political landscape of Colorado has evolved rapidly over the last quarter century. While once a solidly conservative state, Colorado’s changing culture and influx of new residents from other regions has shifted Colorado’s politics more progressive.</a:t>
            </a:r>
          </a:p>
        </p:txBody>
      </p:sp>
      <p:pic>
        <p:nvPicPr>
          <p:cNvPr id="5" name="Picture 4" descr="A screenshot of a social media post&#10;&#10;Description automatically generated">
            <a:extLst>
              <a:ext uri="{FF2B5EF4-FFF2-40B4-BE49-F238E27FC236}">
                <a16:creationId xmlns:a16="http://schemas.microsoft.com/office/drawing/2014/main" id="{03CBEF89-0E28-A04C-B744-59D344066C40}"/>
              </a:ext>
            </a:extLst>
          </p:cNvPr>
          <p:cNvPicPr>
            <a:picLocks noChangeAspect="1"/>
          </p:cNvPicPr>
          <p:nvPr/>
        </p:nvPicPr>
        <p:blipFill>
          <a:blip r:embed="rId2"/>
          <a:stretch>
            <a:fillRect/>
          </a:stretch>
        </p:blipFill>
        <p:spPr>
          <a:xfrm>
            <a:off x="571500" y="2570749"/>
            <a:ext cx="9386888" cy="1162639"/>
          </a:xfrm>
          <a:prstGeom prst="rect">
            <a:avLst/>
          </a:prstGeom>
        </p:spPr>
      </p:pic>
      <p:sp>
        <p:nvSpPr>
          <p:cNvPr id="6" name="Content Placeholder 2">
            <a:extLst>
              <a:ext uri="{FF2B5EF4-FFF2-40B4-BE49-F238E27FC236}">
                <a16:creationId xmlns:a16="http://schemas.microsoft.com/office/drawing/2014/main" id="{289D8C40-4AD9-6C4B-9547-A16128527208}"/>
              </a:ext>
            </a:extLst>
          </p:cNvPr>
          <p:cNvSpPr txBox="1">
            <a:spLocks/>
          </p:cNvSpPr>
          <p:nvPr/>
        </p:nvSpPr>
        <p:spPr>
          <a:xfrm>
            <a:off x="668370" y="3856026"/>
            <a:ext cx="8596668" cy="20337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We set out to use campaign finance data to observe how these trends over the last 25 years have affected how Coloradans contribute to political campaigns by considering the following research questions:</a:t>
            </a:r>
          </a:p>
          <a:p>
            <a:r>
              <a:rPr lang="en-US" dirty="0"/>
              <a:t>What trends exist in magnitude of money given, number of donations and political affiliation?</a:t>
            </a:r>
          </a:p>
          <a:p>
            <a:r>
              <a:rPr lang="en-US" dirty="0"/>
              <a:t>Is there a relationship between the amount of money donated and candidate success in elections?</a:t>
            </a:r>
          </a:p>
          <a:p>
            <a:r>
              <a:rPr lang="en-US" dirty="0"/>
              <a:t>How have political contributions evolved in different regions of the state?</a:t>
            </a:r>
          </a:p>
        </p:txBody>
      </p:sp>
    </p:spTree>
    <p:extLst>
      <p:ext uri="{BB962C8B-B14F-4D97-AF65-F5344CB8AC3E}">
        <p14:creationId xmlns:p14="http://schemas.microsoft.com/office/powerpoint/2010/main" val="29589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9612-AA9D-8D4D-B622-86C81C7714F6}"/>
              </a:ext>
            </a:extLst>
          </p:cNvPr>
          <p:cNvSpPr>
            <a:spLocks noGrp="1"/>
          </p:cNvSpPr>
          <p:nvPr>
            <p:ph type="title"/>
          </p:nvPr>
        </p:nvSpPr>
        <p:spPr>
          <a:xfrm>
            <a:off x="677334" y="609600"/>
            <a:ext cx="8596668" cy="748553"/>
          </a:xfrm>
        </p:spPr>
        <p:txBody>
          <a:bodyPr/>
          <a:lstStyle/>
          <a:p>
            <a:r>
              <a:rPr lang="en-US" dirty="0"/>
              <a:t>Data Cleaning and Transformation</a:t>
            </a:r>
          </a:p>
        </p:txBody>
      </p:sp>
      <p:sp>
        <p:nvSpPr>
          <p:cNvPr id="3" name="Content Placeholder 2">
            <a:extLst>
              <a:ext uri="{FF2B5EF4-FFF2-40B4-BE49-F238E27FC236}">
                <a16:creationId xmlns:a16="http://schemas.microsoft.com/office/drawing/2014/main" id="{D00D5754-04EE-6147-83ED-5ED2E64F2C60}"/>
              </a:ext>
            </a:extLst>
          </p:cNvPr>
          <p:cNvSpPr>
            <a:spLocks noGrp="1"/>
          </p:cNvSpPr>
          <p:nvPr>
            <p:ph idx="1"/>
          </p:nvPr>
        </p:nvSpPr>
        <p:spPr>
          <a:xfrm>
            <a:off x="677334" y="1491518"/>
            <a:ext cx="8596668" cy="3880773"/>
          </a:xfrm>
        </p:spPr>
        <p:txBody>
          <a:bodyPr/>
          <a:lstStyle/>
          <a:p>
            <a:r>
              <a:rPr lang="en-US" dirty="0"/>
              <a:t>This was a very large but relatively clean dataset. However the dataset did contain several cleaning and transformation challenges we needed to address in order to get the data we needed to answer our research questions.</a:t>
            </a:r>
          </a:p>
          <a:p>
            <a:pPr marL="0" indent="0">
              <a:buNone/>
            </a:pPr>
            <a:r>
              <a:rPr lang="en-US" dirty="0"/>
              <a:t>     Some of these cleaning challenges included:</a:t>
            </a:r>
          </a:p>
          <a:p>
            <a:pPr lvl="1">
              <a:buFont typeface="Wingdings" pitchFamily="2" charset="2"/>
              <a:buChar char="Ø"/>
            </a:pPr>
            <a:r>
              <a:rPr lang="en-US" dirty="0"/>
              <a:t>Occasionally missing data</a:t>
            </a:r>
          </a:p>
          <a:p>
            <a:pPr lvl="1">
              <a:buFont typeface="Wingdings" pitchFamily="2" charset="2"/>
              <a:buChar char="Ø"/>
            </a:pPr>
            <a:r>
              <a:rPr lang="en-US" dirty="0"/>
              <a:t>Improperly formatted data for our uses. For example individual donor’s state and political was imbedded in string with other information.</a:t>
            </a:r>
          </a:p>
          <a:p>
            <a:pPr marL="457200" lvl="1" indent="0">
              <a:buNone/>
            </a:pPr>
            <a:r>
              <a:rPr lang="en-US" dirty="0"/>
              <a:t>Additionally, in order work with </a:t>
            </a:r>
            <a:r>
              <a:rPr lang="en-US" dirty="0" err="1"/>
              <a:t>Plotly</a:t>
            </a:r>
            <a:r>
              <a:rPr lang="en-US" dirty="0"/>
              <a:t> Individual donor zip code had to be converted to county, which in turn had to be converted to </a:t>
            </a:r>
            <a:r>
              <a:rPr lang="en-US" b="1" i="1" dirty="0"/>
              <a:t>Federal Information Processing Standard(FIPS) </a:t>
            </a:r>
            <a:r>
              <a:rPr lang="en-US" dirty="0"/>
              <a:t>required by </a:t>
            </a:r>
            <a:r>
              <a:rPr lang="en-US" dirty="0" err="1"/>
              <a:t>Plotly</a:t>
            </a:r>
            <a:r>
              <a:rPr lang="en-US" dirty="0"/>
              <a:t> to plot geographic data by county.</a:t>
            </a:r>
          </a:p>
        </p:txBody>
      </p:sp>
    </p:spTree>
    <p:extLst>
      <p:ext uri="{BB962C8B-B14F-4D97-AF65-F5344CB8AC3E}">
        <p14:creationId xmlns:p14="http://schemas.microsoft.com/office/powerpoint/2010/main" val="25764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8798-8F45-8242-9147-3A5DAA7B9E2F}"/>
              </a:ext>
            </a:extLst>
          </p:cNvPr>
          <p:cNvSpPr>
            <a:spLocks noGrp="1"/>
          </p:cNvSpPr>
          <p:nvPr>
            <p:ph type="title"/>
          </p:nvPr>
        </p:nvSpPr>
        <p:spPr/>
        <p:txBody>
          <a:bodyPr/>
          <a:lstStyle/>
          <a:p>
            <a:r>
              <a:rPr lang="en-US" dirty="0"/>
              <a:t>Vis 1</a:t>
            </a:r>
          </a:p>
        </p:txBody>
      </p:sp>
      <p:sp>
        <p:nvSpPr>
          <p:cNvPr id="3" name="Content Placeholder 2">
            <a:extLst>
              <a:ext uri="{FF2B5EF4-FFF2-40B4-BE49-F238E27FC236}">
                <a16:creationId xmlns:a16="http://schemas.microsoft.com/office/drawing/2014/main" id="{790B17DF-7D2C-F34A-BC9F-061821D059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313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p:txBody>
          <a:bodyPr/>
          <a:lstStyle/>
          <a:p>
            <a:r>
              <a:rPr lang="en-US" dirty="0"/>
              <a:t>Vis 2</a:t>
            </a:r>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319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9961"/>
            <a:ext cx="8308393" cy="451445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1992</a:t>
            </a:r>
            <a:r>
              <a:rPr lang="en-US" dirty="0"/>
              <a:t> </a:t>
            </a:r>
          </a:p>
        </p:txBody>
      </p:sp>
    </p:spTree>
    <p:extLst>
      <p:ext uri="{BB962C8B-B14F-4D97-AF65-F5344CB8AC3E}">
        <p14:creationId xmlns:p14="http://schemas.microsoft.com/office/powerpoint/2010/main" val="35911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57661"/>
            <a:ext cx="8308393" cy="4539053"/>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1996</a:t>
            </a:r>
            <a:r>
              <a:rPr lang="en-US" dirty="0"/>
              <a:t> </a:t>
            </a:r>
          </a:p>
        </p:txBody>
      </p:sp>
    </p:spTree>
    <p:extLst>
      <p:ext uri="{BB962C8B-B14F-4D97-AF65-F5344CB8AC3E}">
        <p14:creationId xmlns:p14="http://schemas.microsoft.com/office/powerpoint/2010/main" val="382587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85150"/>
            <a:ext cx="8308393" cy="448407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2000</a:t>
            </a:r>
            <a:r>
              <a:rPr lang="en-US" dirty="0"/>
              <a:t> </a:t>
            </a:r>
          </a:p>
        </p:txBody>
      </p:sp>
    </p:spTree>
    <p:extLst>
      <p:ext uri="{BB962C8B-B14F-4D97-AF65-F5344CB8AC3E}">
        <p14:creationId xmlns:p14="http://schemas.microsoft.com/office/powerpoint/2010/main" val="4091447532"/>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otalTime>87</TotalTime>
  <Words>376</Words>
  <Application>Microsoft Macintosh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Colorado’s Political Landsacpe</vt:lpstr>
      <vt:lpstr>Data Set and Motivation</vt:lpstr>
      <vt:lpstr>Research Questions</vt:lpstr>
      <vt:lpstr>Data Cleaning and Transformation</vt:lpstr>
      <vt:lpstr>Vis 1</vt:lpstr>
      <vt:lpstr>Vis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Colorado’s Political Landsacpe</dc:title>
  <dc:creator>David Lacharite</dc:creator>
  <cp:lastModifiedBy>David Lacharite</cp:lastModifiedBy>
  <cp:revision>3</cp:revision>
  <dcterms:created xsi:type="dcterms:W3CDTF">2019-03-18T04:31:28Z</dcterms:created>
  <dcterms:modified xsi:type="dcterms:W3CDTF">2019-03-18T06:03:58Z</dcterms:modified>
</cp:coreProperties>
</file>