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00CC00"/>
    <a:srgbClr val="9900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84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A40A863-7E39-32D5-82C8-C95D6B0A0F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FA9D4F7-769D-8C04-BB4D-1C3111BE40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7CD945B-BC2F-0632-6FE1-63756CE159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10CBA5B-B58B-47A5-492C-7DE41F80B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7781ECB1-31D8-BD40-672D-788781778D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C51176EC-A1CB-CAEE-D24A-16D90A90B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72F993-F76A-4CA1-A1EF-94F9A7A5615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8470E0-E28D-810C-1AAD-C5B2CAFCA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1F428-F098-47BA-B51E-2B888C8BB01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6F4CC4B-BFAB-9FF1-6791-74AEE5DFAC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6E47A8E-8195-A35A-0799-049252FCFD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1F85D8B8-323E-4AD7-0274-149AFD6B9029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868523AF-7F71-00C1-B94F-ABD965D11D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F8B2FA9B-5E50-C730-EC99-5B1CBDBC1D8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8FBB83F8-B267-0B45-5FB8-AC1F0CFCF3B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745D40E3-2F0E-1066-1303-05AF20A0B4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3E796480-7BF9-67A5-8437-8304294E1D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DA589662-CCBA-307D-2747-B6D1A89DC42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80E2A0B6-7253-A86B-CB56-EB7EFAA983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1DE8D4FA-3951-D7FB-8E48-D2A0F1B48E6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031D01E4-52E5-279A-B738-3075C7B9005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F19F4557-4F08-01C3-44E6-BAE1DE97B2D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0BA3066D-D7BE-DDE1-409D-5F3AD7EE7B0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531D9A49-35E8-BB2D-7F61-3C12B01EBA6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5F005545-0926-57C6-61E6-EDBC3868B48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E0B9735B-B93F-DA12-1622-CA546F06388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DCFCFFDA-BD00-0A55-19AD-C09050E0828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007889C5-D151-F080-AC90-EB8A78D444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9187774B-7327-E4C2-8A90-ED07A618855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8D93B554-A328-727A-58FB-D95F2B7D5FB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C1A6EB4B-0985-107F-0DF5-7544B809765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DEDB67A9-198E-0D24-47BD-3C1C0A1D5E8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E2948045-6E32-432E-DB21-7408A06EAF0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AA196CD1-8CE0-97F0-1BE2-BB46D15BB7D1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8C3F32BE-5EFD-D65F-4CEF-CA058311B1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38E8FE22-9872-4CB8-76DA-F4F383CC5D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E23965CA-7350-5FA4-8257-A15AD0562A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640B4A75-0214-FB24-0240-1730FAE6A8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3FA24148-4008-3BE1-A79A-8D8D7F2952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93E68D3D-E615-41FF-AB32-7DC35B9195D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advClick="0" advTm="2000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6E5B-4AA8-BF3E-042A-A8A53E61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E741A9-CB5D-A93B-D102-87D34E652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C6213-35E7-E713-C6CC-90BBA738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53B86-C563-941E-0AB8-2D20E79D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57FF4-10A5-33AA-FBBE-5FE14D33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2D96B-22DE-45A3-BF47-21D555B544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418441"/>
      </p:ext>
    </p:extLst>
  </p:cSld>
  <p:clrMapOvr>
    <a:masterClrMapping/>
  </p:clrMapOvr>
  <p:transition advClick="0" advTm="2000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B44F31-3EE3-79BE-D277-B05537B4A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34D11C-9A8F-2188-9FBC-4BCCA531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443E7-7F1E-5797-563D-ECF21D80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7981DA-CFCB-3A90-3A63-D39C6AA8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3D49B8-F18E-F832-F6A1-4FD55F7C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3666D-94FB-4F90-A05C-05DDD68EDA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759739"/>
      </p:ext>
    </p:extLst>
  </p:cSld>
  <p:clrMapOvr>
    <a:masterClrMapping/>
  </p:clrMapOvr>
  <p:transition advClick="0" advTm="2000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D1C32-2146-80BF-9F51-E6EB42B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42D8043D-83A9-8490-59D2-EC4FFBC2DDF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2A8B3-2378-BB41-9CF2-A758DEAC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B93E0-7519-A8D5-0D8F-D3C8605E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C69CF-4BC3-7112-7A43-A53DCA0E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43D2565-120A-4AC5-BF59-19BBC4266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82263"/>
      </p:ext>
    </p:extLst>
  </p:cSld>
  <p:clrMapOvr>
    <a:masterClrMapping/>
  </p:clrMapOvr>
  <p:transition advClick="0" advTm="2000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A7D7-FBAD-D7E5-AA0C-1B2A845A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50857-C3CB-5F80-D5D0-5E18F8BC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E1EDE-4C23-0367-686A-C6ECB557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31F65-B90D-279C-3AC9-6A92B88E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02F69-E748-317A-AB51-0DA5875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E8C1C-B682-4A85-A1A5-BF87C32E2C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050895"/>
      </p:ext>
    </p:extLst>
  </p:cSld>
  <p:clrMapOvr>
    <a:masterClrMapping/>
  </p:clrMapOvr>
  <p:transition advClick="0" advTm="2000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296B1-61D9-329F-3FF9-E92A1CB3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B0FB5-6427-7A78-BADF-DBBFB6AB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427E1-24A4-2CD9-2E05-3441CC3B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5DC27-C93F-ADFF-698B-827CF0B7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B47F1-7CBB-E97E-48DB-9EB6872D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DBD14-A096-4AEA-ADF7-24ED7A27EF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784845"/>
      </p:ext>
    </p:extLst>
  </p:cSld>
  <p:clrMapOvr>
    <a:masterClrMapping/>
  </p:clrMapOvr>
  <p:transition advClick="0" advTm="2000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46F3D-AADA-5367-8CBC-F263B93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7C43C-D00D-C933-4019-917FC94D5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AFD955-6852-8F39-09B2-0E581A76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567A4B-C020-D099-F1EA-6AF3BADA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C05EC0-631F-281B-D82C-96AE8783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56E2E-3483-89B4-0A67-0A2278AE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FA783-E1B2-40B1-946E-C2380DAA00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9000395"/>
      </p:ext>
    </p:extLst>
  </p:cSld>
  <p:clrMapOvr>
    <a:masterClrMapping/>
  </p:clrMapOvr>
  <p:transition advClick="0" advTm="2000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F4915-C039-038C-55B6-D69572F7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4E380-D91E-9AA4-B3C2-DEC09072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FCB00A-10B2-24C0-4FDB-28A06A52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AE8C03-A844-84CE-9D35-C01E5DB0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4FC59E-1C45-FB86-1AFC-9B9A7936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DD0256-EE37-0C5D-A350-050C1DF2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4752B0-05A8-A378-794D-D62177FC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7F4731-5838-7F49-09F1-368C943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BF9B5-C565-41FD-8742-D7CA391BB7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765525"/>
      </p:ext>
    </p:extLst>
  </p:cSld>
  <p:clrMapOvr>
    <a:masterClrMapping/>
  </p:clrMapOvr>
  <p:transition advClick="0" advTm="2000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3F3F1-930E-D126-5023-19C6849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714E31-3252-09B3-1B07-99A3305B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249A3A-969F-5FFA-1869-E430D9D2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D9000-9448-9CBA-3379-D091D3E1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F0E5-B3D6-469F-82DD-C151AC3EC5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857782"/>
      </p:ext>
    </p:extLst>
  </p:cSld>
  <p:clrMapOvr>
    <a:masterClrMapping/>
  </p:clrMapOvr>
  <p:transition advClick="0" advTm="2000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812B0A-D2C4-50EC-9E09-503D77C4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0E5886-322B-8044-4205-63A84CDC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40EC35-27A3-83B9-F0B2-0F82860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B49B-1D52-47C6-98F9-23EB714A85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070648"/>
      </p:ext>
    </p:extLst>
  </p:cSld>
  <p:clrMapOvr>
    <a:masterClrMapping/>
  </p:clrMapOvr>
  <p:transition advClick="0" advTm="2000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52B36-21CB-C52D-A705-1D503434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600E9-D5A6-A47C-A0AD-0317F5EC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8D017-6B61-5682-C2D8-35BD27DB1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D8A0AC-3961-B444-8134-778F68AD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136A1-7B9B-DC07-BCBE-E0B1837C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7E80E1-9125-474E-1002-4B9AE12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A6F93-77BF-4006-B1AD-43BA4C9F182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216478"/>
      </p:ext>
    </p:extLst>
  </p:cSld>
  <p:clrMapOvr>
    <a:masterClrMapping/>
  </p:clrMapOvr>
  <p:transition advClick="0" advTm="2000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19080-0A38-BD9E-0209-3525F6C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D35595-F4EC-2C69-AB2D-D9666A6A6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2662A1-1C50-751E-A35F-0B806E2D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20FC48-FF5C-081E-03CA-E68617B5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3BF496-E3E4-0DCB-8053-F5C8482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F9232D-B6B2-0E52-2BFD-1CA2475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D23D2-DCCD-4F8A-B419-EC82D08D48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4769064"/>
      </p:ext>
    </p:extLst>
  </p:cSld>
  <p:clrMapOvr>
    <a:masterClrMapping/>
  </p:clrMapOvr>
  <p:transition advClick="0" advTm="2000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78745C2D-90B8-C86A-A05A-A118C8E304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DBC5AC3C-3DC3-62ED-9089-0A0A947ECD36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853B18BB-6C94-36EE-B75F-3C008A61B47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412C4820-2253-80F5-D31E-D332BA8C08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E33DBB56-3779-C5F9-517B-7832F6F986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F24B0F15-F598-8B4D-125E-4964D543513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0D548BE9-E61E-6BB7-05DF-58636FAD765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AD42500A-7644-7811-B98F-06E09F1637E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C847161E-D5DC-CB5F-61F1-71FE7F9AA2D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8B83EDEC-74C9-6643-4A39-2C0B5536476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121A31D4-2922-DF95-48FD-7553A5CB29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7C10C2AB-972C-4494-2CF9-76A59DD7465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5D8BAEBD-0D87-7AA5-FF79-59A3A3DBE7A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18D181A9-A823-5A9E-B1D8-312D75884D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C6A6D4C2-A627-2922-8A7A-F03B37C3F65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2F4C7DC2-0F83-0D60-1C17-3A06BBF5EF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94EBE9A3-A1DF-59BC-2140-41E783956F5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84F4B793-6064-70B6-0A3F-6ED385B5F9D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F063DE1F-9DEC-8E06-AA20-6830A437F2C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6ADC4B1E-6956-3C9F-CF9E-CA48AF14CC6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E7DC3DE9-5CF2-47EE-B9E8-6BE47B6A944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B0B2FA42-DEE8-8CEA-6411-5CF04854BC7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469114CE-0239-7398-2149-35602534859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24B65B3B-FFFA-4AFF-3C48-D606E949466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0BA417A4-67B3-2289-2671-9FF5586FF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EA32FC02-07B8-CA52-E748-95A26B04E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211C00DD-F3B9-496A-263B-2650EF76C3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8A51FAB8-808E-3650-CA51-1088ED726C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5FB88280-34B7-D790-FBCC-F83C06859A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1320CD8C-648A-4268-826D-254AA88495E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advClick="0" advTm="2000"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DE996A-5C1A-5090-9DB1-54C70847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2678113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   </a:t>
            </a:r>
            <a:r>
              <a:rPr lang="zh-TW" altLang="en-US">
                <a:solidFill>
                  <a:srgbClr val="990000"/>
                </a:solidFill>
                <a:ea typeface="標楷體" panose="03000509000000000000" pitchFamily="65" charset="-120"/>
              </a:rPr>
              <a:t>分割繼承登記</a:t>
            </a:r>
            <a:br>
              <a:rPr lang="zh-TW" altLang="en-US">
                <a:ea typeface="標楷體" panose="03000509000000000000" pitchFamily="65" charset="-120"/>
              </a:rPr>
            </a:br>
            <a:r>
              <a:rPr lang="zh-TW" altLang="en-US">
                <a:ea typeface="標楷體" panose="03000509000000000000" pitchFamily="65" charset="-120"/>
              </a:rPr>
              <a:t>         案件申請須知及書寫範例</a:t>
            </a:r>
          </a:p>
        </p:txBody>
      </p:sp>
      <p:sp>
        <p:nvSpPr>
          <p:cNvPr id="2458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5AB896-D5B2-2CE2-F957-71AAF318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91200"/>
            <a:ext cx="5334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08B55AD7-696A-5990-A6BC-69CAF77A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0638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9884B2B8-C94C-20C7-1ED9-7A8DA801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560" r="3459" b="4781"/>
          <a:stretch>
            <a:fillRect/>
          </a:stretch>
        </p:blipFill>
        <p:spPr bwMode="auto">
          <a:xfrm>
            <a:off x="1082675" y="214313"/>
            <a:ext cx="7843838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Text Box 4">
            <a:extLst>
              <a:ext uri="{FF2B5EF4-FFF2-40B4-BE49-F238E27FC236}">
                <a16:creationId xmlns:a16="http://schemas.microsoft.com/office/drawing/2014/main" id="{F9C6FCE5-10DC-9A58-4805-628736F5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596900"/>
            <a:ext cx="8985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陽台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11.5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7DAE5E6B-6F46-7089-9D7F-A32F066A7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5640388"/>
            <a:ext cx="17065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各持分3分之1</a:t>
            </a:r>
          </a:p>
        </p:txBody>
      </p:sp>
      <p:sp>
        <p:nvSpPr>
          <p:cNvPr id="37894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16A05E-CDEC-5232-29BB-2ECB7B9B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509588" cy="4524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DBB660-F2B2-A665-6FB2-57CBD5D4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6248400"/>
            <a:ext cx="504825" cy="49847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 advAuto="0"/>
      <p:bldP spid="378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2059B8C-6C1A-9676-E973-E40D51251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繼承系統表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A903910F-4850-47C1-8A71-965FE801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435100"/>
            <a:ext cx="7570788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r>
              <a:rPr lang="zh-TW" altLang="en-US" sz="1600"/>
              <a:t>                                   </a:t>
            </a:r>
          </a:p>
          <a:p>
            <a:pPr eaLnBrk="0" hangingPunct="0"/>
            <a:r>
              <a:rPr lang="zh-TW" altLang="en-US" sz="1600"/>
              <a:t>                                                  (稱　　謂)　　　　   姓　　名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br>
              <a:rPr lang="zh-TW" altLang="en-US" sz="1600"/>
            </a:br>
            <a:endParaRPr lang="zh-TW" altLang="en-US" sz="1600"/>
          </a:p>
          <a:p>
            <a:pPr eaLnBrk="0" hangingPunct="0"/>
            <a:r>
              <a:rPr lang="zh-TW" altLang="en-US" sz="1600"/>
              <a:t>被繼承人: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死亡日期: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配偶: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                       如有遺漏或錯誤致他人受損害者申請人願負法律責任。</a:t>
            </a:r>
          </a:p>
          <a:p>
            <a:pPr algn="ctr" eaLnBrk="0" hangingPunct="0"/>
            <a:r>
              <a:rPr lang="zh-TW" altLang="en-US" sz="1600"/>
              <a:t>                 申請人: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中華民國      年     月     日</a:t>
            </a:r>
          </a:p>
          <a:p>
            <a:pPr eaLnBrk="0" hangingPunct="0"/>
            <a:endParaRPr lang="zh-TW" altLang="en-US" sz="1600"/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88C0F133-B196-E3E5-5817-651B4DFAC50C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2159000"/>
            <a:ext cx="571500" cy="1828800"/>
            <a:chOff x="3060" y="2160"/>
            <a:chExt cx="900" cy="2880"/>
          </a:xfrm>
        </p:grpSpPr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AE08316E-9F30-B56D-BC61-4D6BD469C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60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8ABE5B82-E4C5-5A74-E478-247A46F8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16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D3E11BC5-0B7C-100B-1AD3-D15C2DF9F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50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5B035D23-4C22-AC18-9CCA-7F5769FF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43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230478A3-134C-76A4-F0C2-CBE5C1D91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8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89" name="Line 5">
              <a:extLst>
                <a:ext uri="{FF2B5EF4-FFF2-40B4-BE49-F238E27FC236}">
                  <a16:creationId xmlns:a16="http://schemas.microsoft.com/office/drawing/2014/main" id="{5CC99D70-46F5-C79F-3DF7-C4086132F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1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12228EA7-B0B6-33C0-8F24-4D584224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10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200"/>
              <a:t> </a:t>
            </a:r>
          </a:p>
          <a:p>
            <a:pPr eaLnBrk="0" hangingPunct="0"/>
            <a:endParaRPr lang="zh-TW" altLang="en-US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5274F9A1-8119-9ACD-F49D-39ABB39B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7086600" cy="5334000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54E53EC0-B110-5BC8-DB4F-21FEDB583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1944688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長男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5B882878-FF0D-6A03-F500-56E3B65B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23495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長女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9B8A8A47-CF82-40A6-0D5A-ADE85198E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924050"/>
            <a:ext cx="204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天(繼承)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217EB9C3-D5C4-A0DD-CA0B-05DA2ABA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312988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地(繼承)</a:t>
            </a: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3D3BECF9-9CFF-3775-111C-F02833F4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285432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</a:rPr>
              <a:t>陳</a:t>
            </a:r>
            <a:r>
              <a:rPr lang="en-US" altLang="zh-TW">
                <a:solidFill>
                  <a:srgbClr val="0000CC"/>
                </a:solidFill>
              </a:rPr>
              <a:t>oo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2C3960EB-FE1E-683D-9734-DF61B63BB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3449638"/>
            <a:ext cx="185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7D82428-CA5A-45E4-90F7-98005289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3825875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oo(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繼承)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B702A315-6186-3296-FC46-72C11351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49768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00AC548B-5472-12EB-E345-4DB6429B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975225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582C38E8-5C9C-7F14-4DB5-0B70B520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9768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4787F1B1-DDA1-413B-69A3-A90679A37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5367338"/>
            <a:ext cx="185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</a:rPr>
              <a:t>o       o         o</a:t>
            </a:r>
            <a:endParaRPr lang="zh-TW" altLang="en-US" sz="1400">
              <a:solidFill>
                <a:srgbClr val="0000CC"/>
              </a:solidFill>
            </a:endParaRPr>
          </a:p>
        </p:txBody>
      </p:sp>
      <p:sp>
        <p:nvSpPr>
          <p:cNvPr id="42014" name="AutoShape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B51DB9D-A263-2C2F-1106-9F5BA43A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6145213"/>
            <a:ext cx="649287" cy="46037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6" name="Text Box 32">
            <a:extLst>
              <a:ext uri="{FF2B5EF4-FFF2-40B4-BE49-F238E27FC236}">
                <a16:creationId xmlns:a16="http://schemas.microsoft.com/office/drawing/2014/main" id="{0743C631-D1F0-D518-CBF4-8C79A863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標楷體" panose="03000509000000000000" pitchFamily="65" charset="-120"/>
              </a:rPr>
              <a:t> </a:t>
            </a: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次女</a:t>
            </a:r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37E03AC3-0D20-351A-36B0-27EEE85F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ea typeface="標楷體" panose="03000509000000000000" pitchFamily="65" charset="-120"/>
              </a:rPr>
              <a:t> </a:t>
            </a: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陳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女</a:t>
            </a:r>
          </a:p>
        </p:txBody>
      </p:sp>
      <p:sp>
        <p:nvSpPr>
          <p:cNvPr id="42018" name="AutoShape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228A05-662B-ECEF-9A79-FFB3BD5C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0"/>
            <a:ext cx="4572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autoUpdateAnimBg="0"/>
      <p:bldP spid="41999" grpId="0" autoUpdateAnimBg="0"/>
      <p:bldP spid="42000" grpId="0" autoUpdateAnimBg="0"/>
      <p:bldP spid="42001" grpId="0" autoUpdateAnimBg="0"/>
      <p:bldP spid="42002" grpId="0" autoUpdateAnimBg="0"/>
      <p:bldP spid="42003" grpId="0" autoUpdateAnimBg="0"/>
      <p:bldP spid="42004" grpId="0" autoUpdateAnimBg="0"/>
      <p:bldP spid="42006" grpId="0" animBg="1" autoUpdateAnimBg="0"/>
      <p:bldP spid="42007" grpId="0" animBg="1" autoUpdateAnimBg="0"/>
      <p:bldP spid="42008" grpId="0" animBg="1" autoUpdateAnimBg="0"/>
      <p:bldP spid="42009" grpId="0" autoUpdateAnimBg="0"/>
      <p:bldP spid="42016" grpId="0" autoUpdateAnimBg="0"/>
      <p:bldP spid="420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4DA64EDA-D22E-7717-88A9-E7F24364E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遺產分割協議書</a:t>
            </a:r>
          </a:p>
        </p:txBody>
      </p:sp>
      <p:grpSp>
        <p:nvGrpSpPr>
          <p:cNvPr id="45168" name="Group 1136">
            <a:extLst>
              <a:ext uri="{FF2B5EF4-FFF2-40B4-BE49-F238E27FC236}">
                <a16:creationId xmlns:a16="http://schemas.microsoft.com/office/drawing/2014/main" id="{C984A9A3-0AC0-B47E-2C98-0F36553642E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8077200" cy="5329238"/>
            <a:chOff x="528" y="864"/>
            <a:chExt cx="5088" cy="3357"/>
          </a:xfrm>
        </p:grpSpPr>
        <p:sp>
          <p:nvSpPr>
            <p:cNvPr id="45167" name="Rectangle 1135">
              <a:extLst>
                <a:ext uri="{FF2B5EF4-FFF2-40B4-BE49-F238E27FC236}">
                  <a16:creationId xmlns:a16="http://schemas.microsoft.com/office/drawing/2014/main" id="{5CB87E58-A6A2-17C4-E04D-B6ACAB85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64"/>
              <a:ext cx="5088" cy="335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61" name="Text Box 1029">
              <a:extLst>
                <a:ext uri="{FF2B5EF4-FFF2-40B4-BE49-F238E27FC236}">
                  <a16:creationId xmlns:a16="http://schemas.microsoft.com/office/drawing/2014/main" id="{36343BF0-A5C0-67D9-04D8-BEAC2ADCF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12"/>
              <a:ext cx="49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/>
                <a:t>被繼承人               於民國       年       月       日不幸亡故,其合法繼承人協議一致同意,按下列方式分割遺產,俾據以辦理繼承登記,如有不實願負法律責任.</a:t>
              </a:r>
              <a:endParaRPr lang="en-US" altLang="zh-TW" sz="1600"/>
            </a:p>
          </p:txBody>
        </p:sp>
        <p:sp>
          <p:nvSpPr>
            <p:cNvPr id="45107" name="Rectangle 1075">
              <a:extLst>
                <a:ext uri="{FF2B5EF4-FFF2-40B4-BE49-F238E27FC236}">
                  <a16:creationId xmlns:a16="http://schemas.microsoft.com/office/drawing/2014/main" id="{CAC280DE-2C86-38BF-32C6-069B820A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6" name="Rectangle 1074">
              <a:extLst>
                <a:ext uri="{FF2B5EF4-FFF2-40B4-BE49-F238E27FC236}">
                  <a16:creationId xmlns:a16="http://schemas.microsoft.com/office/drawing/2014/main" id="{28B0C605-449A-88B4-9F16-ABB125AC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708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5" name="Rectangle 1073">
              <a:extLst>
                <a:ext uri="{FF2B5EF4-FFF2-40B4-BE49-F238E27FC236}">
                  <a16:creationId xmlns:a16="http://schemas.microsoft.com/office/drawing/2014/main" id="{54C3C368-38B2-1B13-8E9B-480E1248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4" name="Rectangle 1072">
              <a:extLst>
                <a:ext uri="{FF2B5EF4-FFF2-40B4-BE49-F238E27FC236}">
                  <a16:creationId xmlns:a16="http://schemas.microsoft.com/office/drawing/2014/main" id="{45699024-631B-FE7D-79EE-16F04F80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3" name="Rectangle 1071">
              <a:extLst>
                <a:ext uri="{FF2B5EF4-FFF2-40B4-BE49-F238E27FC236}">
                  <a16:creationId xmlns:a16="http://schemas.microsoft.com/office/drawing/2014/main" id="{31329491-20EE-3B97-6F2D-89C62BA7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708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2" name="Rectangle 1070">
              <a:extLst>
                <a:ext uri="{FF2B5EF4-FFF2-40B4-BE49-F238E27FC236}">
                  <a16:creationId xmlns:a16="http://schemas.microsoft.com/office/drawing/2014/main" id="{43AD3618-746C-3755-D539-974335A1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1" name="Rectangle 1069">
              <a:extLst>
                <a:ext uri="{FF2B5EF4-FFF2-40B4-BE49-F238E27FC236}">
                  <a16:creationId xmlns:a16="http://schemas.microsoft.com/office/drawing/2014/main" id="{47482FE4-2C9E-E132-00E2-08598A74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100" name="Rectangle 1068">
              <a:extLst>
                <a:ext uri="{FF2B5EF4-FFF2-40B4-BE49-F238E27FC236}">
                  <a16:creationId xmlns:a16="http://schemas.microsoft.com/office/drawing/2014/main" id="{1B27D7CD-B507-C909-31A6-185331D8B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708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9" name="Rectangle 1067">
              <a:extLst>
                <a:ext uri="{FF2B5EF4-FFF2-40B4-BE49-F238E27FC236}">
                  <a16:creationId xmlns:a16="http://schemas.microsoft.com/office/drawing/2014/main" id="{8ED99E71-A256-AD95-94AF-D84EB09A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08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8" name="Rectangle 1066">
              <a:extLst>
                <a:ext uri="{FF2B5EF4-FFF2-40B4-BE49-F238E27FC236}">
                  <a16:creationId xmlns:a16="http://schemas.microsoft.com/office/drawing/2014/main" id="{0243A97F-DBD1-D16B-399D-B981CC9C1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7" name="Rectangle 1065">
              <a:extLst>
                <a:ext uri="{FF2B5EF4-FFF2-40B4-BE49-F238E27FC236}">
                  <a16:creationId xmlns:a16="http://schemas.microsoft.com/office/drawing/2014/main" id="{642FB408-D148-6C60-6A2C-1D64E3D2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376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6" name="Rectangle 1064">
              <a:extLst>
                <a:ext uri="{FF2B5EF4-FFF2-40B4-BE49-F238E27FC236}">
                  <a16:creationId xmlns:a16="http://schemas.microsoft.com/office/drawing/2014/main" id="{1A21B3A6-BB58-FFE8-D719-8C225CBA1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5" name="Rectangle 1063">
              <a:extLst>
                <a:ext uri="{FF2B5EF4-FFF2-40B4-BE49-F238E27FC236}">
                  <a16:creationId xmlns:a16="http://schemas.microsoft.com/office/drawing/2014/main" id="{DB704DCB-961F-F4C9-4FBE-61EA222A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4" name="Rectangle 1062">
              <a:extLst>
                <a:ext uri="{FF2B5EF4-FFF2-40B4-BE49-F238E27FC236}">
                  <a16:creationId xmlns:a16="http://schemas.microsoft.com/office/drawing/2014/main" id="{6E42DFD8-BAB9-B69D-5B0F-4DAD20F1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376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3" name="Rectangle 1061">
              <a:extLst>
                <a:ext uri="{FF2B5EF4-FFF2-40B4-BE49-F238E27FC236}">
                  <a16:creationId xmlns:a16="http://schemas.microsoft.com/office/drawing/2014/main" id="{BD36883A-AF1B-92D7-7C38-01F5F44C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2" name="Rectangle 1060">
              <a:extLst>
                <a:ext uri="{FF2B5EF4-FFF2-40B4-BE49-F238E27FC236}">
                  <a16:creationId xmlns:a16="http://schemas.microsoft.com/office/drawing/2014/main" id="{42CB3607-FF6D-12B0-2E5E-20324913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1" name="Rectangle 1059">
              <a:extLst>
                <a:ext uri="{FF2B5EF4-FFF2-40B4-BE49-F238E27FC236}">
                  <a16:creationId xmlns:a16="http://schemas.microsoft.com/office/drawing/2014/main" id="{518B2234-256E-4C1A-0F61-B3F3EB6B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376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90" name="Rectangle 1058">
              <a:extLst>
                <a:ext uri="{FF2B5EF4-FFF2-40B4-BE49-F238E27FC236}">
                  <a16:creationId xmlns:a16="http://schemas.microsoft.com/office/drawing/2014/main" id="{16FF9232-4C27-BCBA-7270-295F794A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76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建物</a:t>
              </a:r>
            </a:p>
            <a:p>
              <a:pPr>
                <a:buFont typeface="Wingdings" panose="05000000000000000000" pitchFamily="2" charset="2"/>
                <a:buNone/>
              </a:pPr>
              <a:endParaRPr lang="zh-TW" altLang="en-US" sz="1300"/>
            </a:p>
          </p:txBody>
        </p:sp>
        <p:sp>
          <p:nvSpPr>
            <p:cNvPr id="45089" name="Rectangle 1057">
              <a:extLst>
                <a:ext uri="{FF2B5EF4-FFF2-40B4-BE49-F238E27FC236}">
                  <a16:creationId xmlns:a16="http://schemas.microsoft.com/office/drawing/2014/main" id="{E0DFDFC4-A8F4-185A-37F7-DAC1CC8D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8" name="Rectangle 1056">
              <a:extLst>
                <a:ext uri="{FF2B5EF4-FFF2-40B4-BE49-F238E27FC236}">
                  <a16:creationId xmlns:a16="http://schemas.microsoft.com/office/drawing/2014/main" id="{D5452E29-EF9E-3262-29C4-75782491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050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7" name="Rectangle 1055">
              <a:extLst>
                <a:ext uri="{FF2B5EF4-FFF2-40B4-BE49-F238E27FC236}">
                  <a16:creationId xmlns:a16="http://schemas.microsoft.com/office/drawing/2014/main" id="{69997A26-55C9-039F-D2EE-9C4DB2D9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6" name="Rectangle 1054">
              <a:extLst>
                <a:ext uri="{FF2B5EF4-FFF2-40B4-BE49-F238E27FC236}">
                  <a16:creationId xmlns:a16="http://schemas.microsoft.com/office/drawing/2014/main" id="{718D47DD-A193-CF53-B1CB-E60BB947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5" name="Rectangle 1053">
              <a:extLst>
                <a:ext uri="{FF2B5EF4-FFF2-40B4-BE49-F238E27FC236}">
                  <a16:creationId xmlns:a16="http://schemas.microsoft.com/office/drawing/2014/main" id="{03EF70B9-3591-301D-DA0F-FF05B318D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050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4" name="Rectangle 1052">
              <a:extLst>
                <a:ext uri="{FF2B5EF4-FFF2-40B4-BE49-F238E27FC236}">
                  <a16:creationId xmlns:a16="http://schemas.microsoft.com/office/drawing/2014/main" id="{E8EC2FF0-F9C9-4002-431B-3384A109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3" name="Rectangle 1051">
              <a:extLst>
                <a:ext uri="{FF2B5EF4-FFF2-40B4-BE49-F238E27FC236}">
                  <a16:creationId xmlns:a16="http://schemas.microsoft.com/office/drawing/2014/main" id="{126E8F5E-8569-9A94-33DC-53763E564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2" name="Rectangle 1050">
              <a:extLst>
                <a:ext uri="{FF2B5EF4-FFF2-40B4-BE49-F238E27FC236}">
                  <a16:creationId xmlns:a16="http://schemas.microsoft.com/office/drawing/2014/main" id="{28BB0CD0-ABB1-CE11-2EEE-6316FBBFD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050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1" name="Rectangle 1049">
              <a:extLst>
                <a:ext uri="{FF2B5EF4-FFF2-40B4-BE49-F238E27FC236}">
                  <a16:creationId xmlns:a16="http://schemas.microsoft.com/office/drawing/2014/main" id="{1BB11844-264C-E537-9531-CF686C10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50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80" name="Rectangle 1048">
              <a:extLst>
                <a:ext uri="{FF2B5EF4-FFF2-40B4-BE49-F238E27FC236}">
                  <a16:creationId xmlns:a16="http://schemas.microsoft.com/office/drawing/2014/main" id="{A62B0D53-98D6-57DB-3708-D55A218F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9" name="Rectangle 1047">
              <a:extLst>
                <a:ext uri="{FF2B5EF4-FFF2-40B4-BE49-F238E27FC236}">
                  <a16:creationId xmlns:a16="http://schemas.microsoft.com/office/drawing/2014/main" id="{D91429B7-E85C-636A-D8AE-160349135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724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8" name="Rectangle 1046">
              <a:extLst>
                <a:ext uri="{FF2B5EF4-FFF2-40B4-BE49-F238E27FC236}">
                  <a16:creationId xmlns:a16="http://schemas.microsoft.com/office/drawing/2014/main" id="{5EFA04A4-CBB9-2749-BDAC-EB6F32414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7" name="Rectangle 1045">
              <a:extLst>
                <a:ext uri="{FF2B5EF4-FFF2-40B4-BE49-F238E27FC236}">
                  <a16:creationId xmlns:a16="http://schemas.microsoft.com/office/drawing/2014/main" id="{1F8FEBE4-6511-1C9C-1CCD-BC14447E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6" name="Rectangle 1044">
              <a:extLst>
                <a:ext uri="{FF2B5EF4-FFF2-40B4-BE49-F238E27FC236}">
                  <a16:creationId xmlns:a16="http://schemas.microsoft.com/office/drawing/2014/main" id="{59DD8892-2230-5A1E-7C8B-8DC1E442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724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5" name="Rectangle 1043">
              <a:extLst>
                <a:ext uri="{FF2B5EF4-FFF2-40B4-BE49-F238E27FC236}">
                  <a16:creationId xmlns:a16="http://schemas.microsoft.com/office/drawing/2014/main" id="{C22F5D6E-498B-9396-6314-CEAF0DC15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4" name="Rectangle 1042">
              <a:extLst>
                <a:ext uri="{FF2B5EF4-FFF2-40B4-BE49-F238E27FC236}">
                  <a16:creationId xmlns:a16="http://schemas.microsoft.com/office/drawing/2014/main" id="{8EBB439A-9CA7-71AC-3441-88678905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3" name="Rectangle 1041">
              <a:extLst>
                <a:ext uri="{FF2B5EF4-FFF2-40B4-BE49-F238E27FC236}">
                  <a16:creationId xmlns:a16="http://schemas.microsoft.com/office/drawing/2014/main" id="{E6C276C0-A862-9E19-DB1C-9471E662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724"/>
              <a:ext cx="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2" name="Rectangle 1040">
              <a:extLst>
                <a:ext uri="{FF2B5EF4-FFF2-40B4-BE49-F238E27FC236}">
                  <a16:creationId xmlns:a16="http://schemas.microsoft.com/office/drawing/2014/main" id="{9B2E0BFE-1CB6-9729-777C-B6A5425BE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4"/>
              <a:ext cx="5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5071" name="Rectangle 1039">
              <a:extLst>
                <a:ext uri="{FF2B5EF4-FFF2-40B4-BE49-F238E27FC236}">
                  <a16:creationId xmlns:a16="http://schemas.microsoft.com/office/drawing/2014/main" id="{8CB5EF54-68A1-E707-0822-FEEA0251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備註</a:t>
              </a:r>
            </a:p>
          </p:txBody>
        </p:sp>
        <p:sp>
          <p:nvSpPr>
            <p:cNvPr id="45070" name="Rectangle 1038">
              <a:extLst>
                <a:ext uri="{FF2B5EF4-FFF2-40B4-BE49-F238E27FC236}">
                  <a16:creationId xmlns:a16="http://schemas.microsoft.com/office/drawing/2014/main" id="{03185BD7-87F2-FDD9-316D-9F69F149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392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繼承人</a:t>
              </a:r>
            </a:p>
          </p:txBody>
        </p:sp>
        <p:sp>
          <p:nvSpPr>
            <p:cNvPr id="45069" name="Rectangle 1037">
              <a:extLst>
                <a:ext uri="{FF2B5EF4-FFF2-40B4-BE49-F238E27FC236}">
                  <a16:creationId xmlns:a16="http://schemas.microsoft.com/office/drawing/2014/main" id="{DA55F24D-C90C-D808-3C58-4B637C96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權利範圍</a:t>
              </a:r>
            </a:p>
          </p:txBody>
        </p:sp>
        <p:sp>
          <p:nvSpPr>
            <p:cNvPr id="45068" name="Rectangle 1036">
              <a:extLst>
                <a:ext uri="{FF2B5EF4-FFF2-40B4-BE49-F238E27FC236}">
                  <a16:creationId xmlns:a16="http://schemas.microsoft.com/office/drawing/2014/main" id="{3CB7F35B-D1A5-A182-A8E4-40FE3725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面積</a:t>
              </a:r>
            </a:p>
            <a:p>
              <a:pPr>
                <a:buFont typeface="Wingdings" panose="05000000000000000000" pitchFamily="2" charset="2"/>
                <a:buNone/>
              </a:pPr>
              <a:endParaRPr lang="en-US" altLang="zh-TW" sz="1300"/>
            </a:p>
          </p:txBody>
        </p:sp>
        <p:sp>
          <p:nvSpPr>
            <p:cNvPr id="45067" name="Rectangle 1035">
              <a:extLst>
                <a:ext uri="{FF2B5EF4-FFF2-40B4-BE49-F238E27FC236}">
                  <a16:creationId xmlns:a16="http://schemas.microsoft.com/office/drawing/2014/main" id="{696E2EF8-91DE-A6D1-0A39-AACD85403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392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地號建號</a:t>
              </a:r>
            </a:p>
          </p:txBody>
        </p:sp>
        <p:sp>
          <p:nvSpPr>
            <p:cNvPr id="45066" name="Rectangle 1034">
              <a:extLst>
                <a:ext uri="{FF2B5EF4-FFF2-40B4-BE49-F238E27FC236}">
                  <a16:creationId xmlns:a16="http://schemas.microsoft.com/office/drawing/2014/main" id="{85864307-8AB9-9C4C-225E-AFBE104D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小段</a:t>
              </a:r>
            </a:p>
          </p:txBody>
        </p:sp>
        <p:sp>
          <p:nvSpPr>
            <p:cNvPr id="45065" name="Rectangle 1033">
              <a:extLst>
                <a:ext uri="{FF2B5EF4-FFF2-40B4-BE49-F238E27FC236}">
                  <a16:creationId xmlns:a16="http://schemas.microsoft.com/office/drawing/2014/main" id="{69C270FC-DF2D-8000-242F-75FB154A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段</a:t>
              </a:r>
            </a:p>
          </p:txBody>
        </p:sp>
        <p:sp>
          <p:nvSpPr>
            <p:cNvPr id="45064" name="Rectangle 1032">
              <a:extLst>
                <a:ext uri="{FF2B5EF4-FFF2-40B4-BE49-F238E27FC236}">
                  <a16:creationId xmlns:a16="http://schemas.microsoft.com/office/drawing/2014/main" id="{D15D1901-F9B8-B645-8A65-07C1418F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92"/>
              <a:ext cx="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鄉鎮</a:t>
              </a:r>
            </a:p>
          </p:txBody>
        </p:sp>
        <p:sp>
          <p:nvSpPr>
            <p:cNvPr id="45063" name="Rectangle 1031">
              <a:extLst>
                <a:ext uri="{FF2B5EF4-FFF2-40B4-BE49-F238E27FC236}">
                  <a16:creationId xmlns:a16="http://schemas.microsoft.com/office/drawing/2014/main" id="{78E711F0-D057-FEAC-495A-B4BCA365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55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300"/>
                <a:t>土地</a:t>
              </a:r>
            </a:p>
          </p:txBody>
        </p:sp>
        <p:sp>
          <p:nvSpPr>
            <p:cNvPr id="45126" name="Line 1094">
              <a:extLst>
                <a:ext uri="{FF2B5EF4-FFF2-40B4-BE49-F238E27FC236}">
                  <a16:creationId xmlns:a16="http://schemas.microsoft.com/office/drawing/2014/main" id="{5A08CED4-0CBC-9C77-746C-4DDED6950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27" name="Line 1095">
              <a:extLst>
                <a:ext uri="{FF2B5EF4-FFF2-40B4-BE49-F238E27FC236}">
                  <a16:creationId xmlns:a16="http://schemas.microsoft.com/office/drawing/2014/main" id="{BDDF336D-3645-1FFD-2A74-27C9AB2F5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4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28" name="Line 1096">
              <a:extLst>
                <a:ext uri="{FF2B5EF4-FFF2-40B4-BE49-F238E27FC236}">
                  <a16:creationId xmlns:a16="http://schemas.microsoft.com/office/drawing/2014/main" id="{4D512626-AEC5-EAE8-372B-1EBC2002E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50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29" name="Line 1097">
              <a:extLst>
                <a:ext uri="{FF2B5EF4-FFF2-40B4-BE49-F238E27FC236}">
                  <a16:creationId xmlns:a16="http://schemas.microsoft.com/office/drawing/2014/main" id="{FCD6C770-5166-4CAA-9DC8-CAD6DB895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7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0" name="Line 1098">
              <a:extLst>
                <a:ext uri="{FF2B5EF4-FFF2-40B4-BE49-F238E27FC236}">
                  <a16:creationId xmlns:a16="http://schemas.microsoft.com/office/drawing/2014/main" id="{ABC3A31F-14A5-C696-807F-1FDE1294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08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3" name="Line 1101">
              <a:extLst>
                <a:ext uri="{FF2B5EF4-FFF2-40B4-BE49-F238E27FC236}">
                  <a16:creationId xmlns:a16="http://schemas.microsoft.com/office/drawing/2014/main" id="{32257BDA-E366-FEA7-2B7B-487B74E4A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34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4" name="Line 1102">
              <a:extLst>
                <a:ext uri="{FF2B5EF4-FFF2-40B4-BE49-F238E27FC236}">
                  <a16:creationId xmlns:a16="http://schemas.microsoft.com/office/drawing/2014/main" id="{BEE51EA5-CA74-9D2D-6CE2-7510F566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0" cy="16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5" name="Line 1103">
              <a:extLst>
                <a:ext uri="{FF2B5EF4-FFF2-40B4-BE49-F238E27FC236}">
                  <a16:creationId xmlns:a16="http://schemas.microsoft.com/office/drawing/2014/main" id="{8BA5AAC0-B820-F56F-E11F-B45EC842A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6" name="Line 1104">
              <a:extLst>
                <a:ext uri="{FF2B5EF4-FFF2-40B4-BE49-F238E27FC236}">
                  <a16:creationId xmlns:a16="http://schemas.microsoft.com/office/drawing/2014/main" id="{C5815529-A46B-5BDE-D41C-AF4C6DC52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7" name="Line 1105">
              <a:extLst>
                <a:ext uri="{FF2B5EF4-FFF2-40B4-BE49-F238E27FC236}">
                  <a16:creationId xmlns:a16="http://schemas.microsoft.com/office/drawing/2014/main" id="{E55137B8-783A-6794-7C65-54675982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8" name="Line 1106">
              <a:extLst>
                <a:ext uri="{FF2B5EF4-FFF2-40B4-BE49-F238E27FC236}">
                  <a16:creationId xmlns:a16="http://schemas.microsoft.com/office/drawing/2014/main" id="{4E66E6EF-123A-4DEA-2C6F-0CABA87B5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39" name="Line 1107">
              <a:extLst>
                <a:ext uri="{FF2B5EF4-FFF2-40B4-BE49-F238E27FC236}">
                  <a16:creationId xmlns:a16="http://schemas.microsoft.com/office/drawing/2014/main" id="{3BB14596-29C3-6B74-02D0-1A8647B97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40" name="Line 1108">
              <a:extLst>
                <a:ext uri="{FF2B5EF4-FFF2-40B4-BE49-F238E27FC236}">
                  <a16:creationId xmlns:a16="http://schemas.microsoft.com/office/drawing/2014/main" id="{73CDECA2-B5FA-1EA8-732C-0BD9EDEC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41" name="Line 1109">
              <a:extLst>
                <a:ext uri="{FF2B5EF4-FFF2-40B4-BE49-F238E27FC236}">
                  <a16:creationId xmlns:a16="http://schemas.microsoft.com/office/drawing/2014/main" id="{ABE89F04-2BE3-1365-AD29-1184BB5F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42" name="Line 1110">
              <a:extLst>
                <a:ext uri="{FF2B5EF4-FFF2-40B4-BE49-F238E27FC236}">
                  <a16:creationId xmlns:a16="http://schemas.microsoft.com/office/drawing/2014/main" id="{FEE2EEFD-79E0-F721-341C-13E05FBFF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" y="1392"/>
              <a:ext cx="0" cy="1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43" name="Line 1111">
              <a:extLst>
                <a:ext uri="{FF2B5EF4-FFF2-40B4-BE49-F238E27FC236}">
                  <a16:creationId xmlns:a16="http://schemas.microsoft.com/office/drawing/2014/main" id="{D1CB1277-599A-18A1-A28B-CF050656F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392"/>
              <a:ext cx="0" cy="16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165" name="Text Box 1133">
              <a:extLst>
                <a:ext uri="{FF2B5EF4-FFF2-40B4-BE49-F238E27FC236}">
                  <a16:creationId xmlns:a16="http://schemas.microsoft.com/office/drawing/2014/main" id="{BF9CAC91-2020-DA65-C13A-A08FE49A8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20"/>
              <a:ext cx="504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400"/>
                <a:t>繼承人:            印鑑章:                       繼承人:                 印鑑章:</a:t>
              </a:r>
            </a:p>
            <a:p>
              <a:pPr>
                <a:spcBef>
                  <a:spcPct val="50000"/>
                </a:spcBef>
              </a:pPr>
              <a:r>
                <a:rPr lang="zh-TW" altLang="en-US" sz="1400"/>
                <a:t>繼承人:            印鑑章:                       繼承人:                印鑑章:</a:t>
              </a:r>
            </a:p>
            <a:p>
              <a:pPr>
                <a:spcBef>
                  <a:spcPct val="50000"/>
                </a:spcBef>
              </a:pPr>
              <a:r>
                <a:rPr lang="zh-TW" altLang="en-US" sz="1400"/>
                <a:t>繼承人:            印鑑章:                       繼承人:                印鑑章:</a:t>
              </a:r>
              <a:endParaRPr lang="en-US" altLang="zh-TW" sz="1400"/>
            </a:p>
          </p:txBody>
        </p:sp>
        <p:sp>
          <p:nvSpPr>
            <p:cNvPr id="45166" name="Text Box 1134">
              <a:extLst>
                <a:ext uri="{FF2B5EF4-FFF2-40B4-BE49-F238E27FC236}">
                  <a16:creationId xmlns:a16="http://schemas.microsoft.com/office/drawing/2014/main" id="{02CFC498-415E-8106-C626-44508CE5D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4002"/>
              <a:ext cx="49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600"/>
                <a:t>中華民國                   年              月                日</a:t>
              </a:r>
            </a:p>
          </p:txBody>
        </p:sp>
      </p:grpSp>
      <p:sp>
        <p:nvSpPr>
          <p:cNvPr id="45169" name="Text Box 1137">
            <a:extLst>
              <a:ext uri="{FF2B5EF4-FFF2-40B4-BE49-F238E27FC236}">
                <a16:creationId xmlns:a16="http://schemas.microsoft.com/office/drawing/2014/main" id="{C5EC6214-F3E4-44D3-0E95-469594C2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1466850"/>
            <a:ext cx="3176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陳</a:t>
            </a:r>
            <a:r>
              <a:rPr lang="en-US" altLang="zh-TW" sz="1600">
                <a:solidFill>
                  <a:srgbClr val="0000CC"/>
                </a:solidFill>
                <a:cs typeface="Times New Roman" panose="02020603050405020304" pitchFamily="18" charset="0"/>
              </a:rPr>
              <a:t>О О                 О          О      О</a:t>
            </a:r>
          </a:p>
        </p:txBody>
      </p:sp>
      <p:sp>
        <p:nvSpPr>
          <p:cNvPr id="45170" name="Text Box 1138">
            <a:extLst>
              <a:ext uri="{FF2B5EF4-FFF2-40B4-BE49-F238E27FC236}">
                <a16:creationId xmlns:a16="http://schemas.microsoft.com/office/drawing/2014/main" id="{A2FD9125-8734-D9A8-A467-5F0871E1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75907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  大民              9   999   全部</a:t>
            </a:r>
          </a:p>
        </p:txBody>
      </p:sp>
      <p:sp>
        <p:nvSpPr>
          <p:cNvPr id="45171" name="Text Box 1139">
            <a:extLst>
              <a:ext uri="{FF2B5EF4-FFF2-40B4-BE49-F238E27FC236}">
                <a16:creationId xmlns:a16="http://schemas.microsoft.com/office/drawing/2014/main" id="{75F9D441-79D1-F05C-2A8A-25F386AF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2714625"/>
            <a:ext cx="17780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各持分3分之1</a:t>
            </a:r>
          </a:p>
          <a:p>
            <a:endParaRPr lang="zh-TW" altLang="en-US"/>
          </a:p>
        </p:txBody>
      </p:sp>
      <p:sp>
        <p:nvSpPr>
          <p:cNvPr id="45172" name="Text Box 1140">
            <a:extLst>
              <a:ext uri="{FF2B5EF4-FFF2-40B4-BE49-F238E27FC236}">
                <a16:creationId xmlns:a16="http://schemas.microsoft.com/office/drawing/2014/main" id="{80AC1540-3764-BF12-472D-A0E5054B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898900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  大民             45   99    全部</a:t>
            </a:r>
            <a:r>
              <a:rPr lang="zh-TW" altLang="en-US"/>
              <a:t>      </a:t>
            </a:r>
          </a:p>
        </p:txBody>
      </p:sp>
      <p:sp>
        <p:nvSpPr>
          <p:cNvPr id="45173" name="Text Box 1141">
            <a:extLst>
              <a:ext uri="{FF2B5EF4-FFF2-40B4-BE49-F238E27FC236}">
                <a16:creationId xmlns:a16="http://schemas.microsoft.com/office/drawing/2014/main" id="{FE01A360-B544-A4D3-30A9-36EC2D5C7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3765550"/>
            <a:ext cx="17780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各持分3分之1</a:t>
            </a:r>
          </a:p>
          <a:p>
            <a:endParaRPr lang="zh-TW" altLang="en-US"/>
          </a:p>
        </p:txBody>
      </p:sp>
      <p:sp>
        <p:nvSpPr>
          <p:cNvPr id="45174" name="Text Box 1142">
            <a:extLst>
              <a:ext uri="{FF2B5EF4-FFF2-40B4-BE49-F238E27FC236}">
                <a16:creationId xmlns:a16="http://schemas.microsoft.com/office/drawing/2014/main" id="{CE603E50-F46F-DA94-8B4D-20F61D71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62595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           O         O    </a:t>
            </a:r>
          </a:p>
        </p:txBody>
      </p:sp>
      <p:sp>
        <p:nvSpPr>
          <p:cNvPr id="45177" name="Text Box 1145">
            <a:extLst>
              <a:ext uri="{FF2B5EF4-FFF2-40B4-BE49-F238E27FC236}">
                <a16:creationId xmlns:a16="http://schemas.microsoft.com/office/drawing/2014/main" id="{1E155158-1367-B957-0E2C-FC89A2C2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891088"/>
            <a:ext cx="68262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陳</a:t>
            </a:r>
            <a:r>
              <a:rPr lang="en-US" altLang="zh-TW" sz="1400">
                <a:solidFill>
                  <a:srgbClr val="FF0000"/>
                </a:solidFill>
              </a:rPr>
              <a:t>O</a:t>
            </a:r>
            <a:r>
              <a:rPr lang="zh-TW" altLang="en-US" sz="1400">
                <a:solidFill>
                  <a:srgbClr val="FF0000"/>
                </a:solidFill>
              </a:rPr>
              <a:t>天</a:t>
            </a:r>
          </a:p>
        </p:txBody>
      </p:sp>
      <p:sp>
        <p:nvSpPr>
          <p:cNvPr id="45178" name="Text Box 1146">
            <a:extLst>
              <a:ext uri="{FF2B5EF4-FFF2-40B4-BE49-F238E27FC236}">
                <a16:creationId xmlns:a16="http://schemas.microsoft.com/office/drawing/2014/main" id="{436988B1-2024-4D0D-71CE-A92C7887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264150"/>
            <a:ext cx="68262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陳</a:t>
            </a:r>
            <a:r>
              <a:rPr lang="en-US" altLang="zh-TW" sz="1400">
                <a:solidFill>
                  <a:srgbClr val="FF0000"/>
                </a:solidFill>
              </a:rPr>
              <a:t>O</a:t>
            </a:r>
            <a:r>
              <a:rPr lang="zh-TW" altLang="en-US" sz="1400">
                <a:solidFill>
                  <a:srgbClr val="FF0000"/>
                </a:solidFill>
              </a:rPr>
              <a:t>地</a:t>
            </a:r>
          </a:p>
        </p:txBody>
      </p:sp>
      <p:sp>
        <p:nvSpPr>
          <p:cNvPr id="45179" name="Text Box 1147">
            <a:extLst>
              <a:ext uri="{FF2B5EF4-FFF2-40B4-BE49-F238E27FC236}">
                <a16:creationId xmlns:a16="http://schemas.microsoft.com/office/drawing/2014/main" id="{2157A664-1F54-3D71-236B-F0C067F2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638800"/>
            <a:ext cx="68262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</a:t>
            </a:r>
            <a:r>
              <a:rPr lang="en-US" altLang="zh-TW" sz="1400">
                <a:solidFill>
                  <a:srgbClr val="FF0000"/>
                </a:solidFill>
              </a:rPr>
              <a:t>OO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45180" name="Text Box 1148">
            <a:extLst>
              <a:ext uri="{FF2B5EF4-FFF2-40B4-BE49-F238E27FC236}">
                <a16:creationId xmlns:a16="http://schemas.microsoft.com/office/drawing/2014/main" id="{C5BD3AE0-B612-822F-B48E-CFF84495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53000"/>
            <a:ext cx="682625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陳</a:t>
            </a:r>
            <a:r>
              <a:rPr lang="en-US" altLang="zh-TW" sz="1400">
                <a:solidFill>
                  <a:srgbClr val="FF0000"/>
                </a:solidFill>
              </a:rPr>
              <a:t>O</a:t>
            </a:r>
            <a:r>
              <a:rPr lang="zh-TW" altLang="en-US" sz="1400">
                <a:solidFill>
                  <a:srgbClr val="FF0000"/>
                </a:solidFill>
              </a:rPr>
              <a:t>女</a:t>
            </a:r>
          </a:p>
        </p:txBody>
      </p:sp>
      <p:sp>
        <p:nvSpPr>
          <p:cNvPr id="45181" name="Text Box 1149">
            <a:extLst>
              <a:ext uri="{FF2B5EF4-FFF2-40B4-BE49-F238E27FC236}">
                <a16:creationId xmlns:a16="http://schemas.microsoft.com/office/drawing/2014/main" id="{3878077C-5A80-A03D-5B3E-96C7B4204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sp>
        <p:nvSpPr>
          <p:cNvPr id="45182" name="Text Box 1150">
            <a:extLst>
              <a:ext uri="{FF2B5EF4-FFF2-40B4-BE49-F238E27FC236}">
                <a16:creationId xmlns:a16="http://schemas.microsoft.com/office/drawing/2014/main" id="{50A16169-5BE6-FEEB-D77D-EDCB1D15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4954588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</a:rPr>
              <a:t>陳</a:t>
            </a:r>
            <a:r>
              <a:rPr lang="en-US" altLang="zh-TW" sz="1400">
                <a:solidFill>
                  <a:srgbClr val="0000CC"/>
                </a:solidFill>
              </a:rPr>
              <a:t>O</a:t>
            </a:r>
            <a:r>
              <a:rPr lang="zh-TW" altLang="en-US" sz="1400">
                <a:solidFill>
                  <a:srgbClr val="0000CC"/>
                </a:solidFill>
              </a:rPr>
              <a:t>天</a:t>
            </a:r>
          </a:p>
        </p:txBody>
      </p:sp>
      <p:sp>
        <p:nvSpPr>
          <p:cNvPr id="45183" name="Text Box 1151">
            <a:extLst>
              <a:ext uri="{FF2B5EF4-FFF2-40B4-BE49-F238E27FC236}">
                <a16:creationId xmlns:a16="http://schemas.microsoft.com/office/drawing/2014/main" id="{A0EE906D-9C58-658D-2C79-B7EA879F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5280025"/>
            <a:ext cx="1363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</a:rPr>
              <a:t>陳</a:t>
            </a:r>
            <a:r>
              <a:rPr lang="en-US" altLang="zh-TW" sz="1400">
                <a:solidFill>
                  <a:srgbClr val="0000CC"/>
                </a:solidFill>
              </a:rPr>
              <a:t>O</a:t>
            </a:r>
            <a:r>
              <a:rPr lang="zh-TW" altLang="en-US" sz="1400">
                <a:solidFill>
                  <a:srgbClr val="0000CC"/>
                </a:solidFill>
              </a:rPr>
              <a:t>地</a:t>
            </a:r>
          </a:p>
        </p:txBody>
      </p:sp>
      <p:sp>
        <p:nvSpPr>
          <p:cNvPr id="45184" name="Text Box 1152">
            <a:extLst>
              <a:ext uri="{FF2B5EF4-FFF2-40B4-BE49-F238E27FC236}">
                <a16:creationId xmlns:a16="http://schemas.microsoft.com/office/drawing/2014/main" id="{3E0D8797-D7E3-C9C7-3D1D-2E1D468F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5591175"/>
            <a:ext cx="1363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</a:rPr>
              <a:t>王</a:t>
            </a:r>
            <a:r>
              <a:rPr lang="en-US" altLang="zh-TW" sz="1400">
                <a:solidFill>
                  <a:srgbClr val="0000CC"/>
                </a:solidFill>
              </a:rPr>
              <a:t>OO</a:t>
            </a:r>
            <a:endParaRPr lang="zh-TW" altLang="en-US" sz="1400">
              <a:solidFill>
                <a:srgbClr val="0000CC"/>
              </a:solidFill>
            </a:endParaRPr>
          </a:p>
        </p:txBody>
      </p:sp>
      <p:sp>
        <p:nvSpPr>
          <p:cNvPr id="45185" name="Text Box 1153">
            <a:extLst>
              <a:ext uri="{FF2B5EF4-FFF2-40B4-BE49-F238E27FC236}">
                <a16:creationId xmlns:a16="http://schemas.microsoft.com/office/drawing/2014/main" id="{73C16A37-5E99-1374-7A10-A3996A18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49530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</a:rPr>
              <a:t>陳</a:t>
            </a:r>
            <a:r>
              <a:rPr lang="en-US" altLang="zh-TW" sz="1400">
                <a:solidFill>
                  <a:srgbClr val="0000CC"/>
                </a:solidFill>
              </a:rPr>
              <a:t>O</a:t>
            </a:r>
            <a:r>
              <a:rPr lang="zh-TW" altLang="en-US" sz="1400">
                <a:solidFill>
                  <a:srgbClr val="0000CC"/>
                </a:solidFill>
              </a:rPr>
              <a:t>女</a:t>
            </a:r>
          </a:p>
        </p:txBody>
      </p:sp>
      <p:sp>
        <p:nvSpPr>
          <p:cNvPr id="45186" name="AutoShape 115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6F1550-5B65-E08C-0FDA-C74D5FDB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0960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3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7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2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9" grpId="0" autoUpdateAnimBg="0"/>
      <p:bldP spid="45170" grpId="0" autoUpdateAnimBg="0"/>
      <p:bldP spid="45171" grpId="0" autoUpdateAnimBg="0"/>
      <p:bldP spid="45172" grpId="0" autoUpdateAnimBg="0"/>
      <p:bldP spid="45173" grpId="0" autoUpdateAnimBg="0"/>
      <p:bldP spid="45174" grpId="0" autoUpdateAnimBg="0"/>
      <p:bldP spid="45177" grpId="0" animBg="1" autoUpdateAnimBg="0"/>
      <p:bldP spid="45178" grpId="0" animBg="1" autoUpdateAnimBg="0"/>
      <p:bldP spid="45179" grpId="0" animBg="1" autoUpdateAnimBg="0"/>
      <p:bldP spid="45180" grpId="0" animBg="1" autoUpdateAnimBg="0"/>
      <p:bldP spid="45182" grpId="0" autoUpdateAnimBg="0"/>
      <p:bldP spid="45183" grpId="0" autoUpdateAnimBg="0"/>
      <p:bldP spid="45184" grpId="0" autoUpdateAnimBg="0"/>
      <p:bldP spid="451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D4B0319-7134-AE7B-7657-DB7562258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切結書</a:t>
            </a:r>
          </a:p>
        </p:txBody>
      </p:sp>
      <p:grpSp>
        <p:nvGrpSpPr>
          <p:cNvPr id="47549" name="Group 445">
            <a:extLst>
              <a:ext uri="{FF2B5EF4-FFF2-40B4-BE49-F238E27FC236}">
                <a16:creationId xmlns:a16="http://schemas.microsoft.com/office/drawing/2014/main" id="{FF120700-BB97-90ED-11E3-E12EF11C593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66838"/>
            <a:ext cx="8229600" cy="5451475"/>
            <a:chOff x="576" y="861"/>
            <a:chExt cx="5184" cy="3434"/>
          </a:xfrm>
        </p:grpSpPr>
        <p:sp>
          <p:nvSpPr>
            <p:cNvPr id="47110" name="Rectangle 6">
              <a:extLst>
                <a:ext uri="{FF2B5EF4-FFF2-40B4-BE49-F238E27FC236}">
                  <a16:creationId xmlns:a16="http://schemas.microsoft.com/office/drawing/2014/main" id="{14D6FBD9-1AFE-9F58-C8D9-062BABAA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5124" cy="34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21C82AB-EE43-E6B6-1B63-61695F11A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12"/>
              <a:ext cx="5136" cy="1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立切結書人所有下列不動產之              因                 ,於民國  </a:t>
              </a:r>
              <a:r>
                <a:rPr lang="en-US" altLang="zh-TW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年  月   日滅失屬實,特申請補發,並切結如有不實,致他人權益受損害者,立切結書人願負法律責任</a:t>
              </a:r>
            </a:p>
            <a:p>
              <a:pPr>
                <a:spcBef>
                  <a:spcPct val="50000"/>
                </a:spcBef>
              </a:pPr>
              <a:r>
                <a: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此致</a:t>
              </a:r>
            </a:p>
            <a:p>
              <a:pPr>
                <a:spcBef>
                  <a:spcPct val="50000"/>
                </a:spcBef>
              </a:pPr>
              <a:r>
                <a: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桃園縣大溪地政事務所</a:t>
              </a:r>
            </a:p>
            <a:p>
              <a:pPr>
                <a:spcBef>
                  <a:spcPct val="50000"/>
                </a:spcBef>
              </a:pPr>
              <a:r>
                <a: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rPr>
                <a:t>不動產標示</a:t>
              </a:r>
            </a:p>
          </p:txBody>
        </p:sp>
        <p:sp>
          <p:nvSpPr>
            <p:cNvPr id="47152" name="Rectangle 48">
              <a:extLst>
                <a:ext uri="{FF2B5EF4-FFF2-40B4-BE49-F238E27FC236}">
                  <a16:creationId xmlns:a16="http://schemas.microsoft.com/office/drawing/2014/main" id="{CF1F247B-FF5E-E39A-0836-7A6D54F2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595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51" name="Rectangle 47">
              <a:extLst>
                <a:ext uri="{FF2B5EF4-FFF2-40B4-BE49-F238E27FC236}">
                  <a16:creationId xmlns:a16="http://schemas.microsoft.com/office/drawing/2014/main" id="{62A39886-ABCC-28F1-10F6-1D01A8AC8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595"/>
              <a:ext cx="9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50" name="Rectangle 46">
              <a:extLst>
                <a:ext uri="{FF2B5EF4-FFF2-40B4-BE49-F238E27FC236}">
                  <a16:creationId xmlns:a16="http://schemas.microsoft.com/office/drawing/2014/main" id="{96C8A361-81C0-E38E-6647-F403D7E2E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95"/>
              <a:ext cx="5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9" name="Rectangle 45">
              <a:extLst>
                <a:ext uri="{FF2B5EF4-FFF2-40B4-BE49-F238E27FC236}">
                  <a16:creationId xmlns:a16="http://schemas.microsoft.com/office/drawing/2014/main" id="{24A5B80B-7567-8560-0426-0545889F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3595"/>
              <a:ext cx="7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8" name="Rectangle 44">
              <a:extLst>
                <a:ext uri="{FF2B5EF4-FFF2-40B4-BE49-F238E27FC236}">
                  <a16:creationId xmlns:a16="http://schemas.microsoft.com/office/drawing/2014/main" id="{4ED82ADC-68CF-C94E-5C2D-67AA93B2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3595"/>
              <a:ext cx="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7" name="Rectangle 43">
              <a:extLst>
                <a:ext uri="{FF2B5EF4-FFF2-40B4-BE49-F238E27FC236}">
                  <a16:creationId xmlns:a16="http://schemas.microsoft.com/office/drawing/2014/main" id="{E174C345-8133-A595-BFE4-8C313753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595"/>
              <a:ext cx="4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6" name="Rectangle 42">
              <a:extLst>
                <a:ext uri="{FF2B5EF4-FFF2-40B4-BE49-F238E27FC236}">
                  <a16:creationId xmlns:a16="http://schemas.microsoft.com/office/drawing/2014/main" id="{7157E0DF-84DB-E407-8E47-3CFBDB857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95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5" name="Rectangle 41">
              <a:extLst>
                <a:ext uri="{FF2B5EF4-FFF2-40B4-BE49-F238E27FC236}">
                  <a16:creationId xmlns:a16="http://schemas.microsoft.com/office/drawing/2014/main" id="{A1D7ACEA-951C-2038-A55A-CB92629E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3595"/>
              <a:ext cx="7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4" name="Rectangle 40">
              <a:extLst>
                <a:ext uri="{FF2B5EF4-FFF2-40B4-BE49-F238E27FC236}">
                  <a16:creationId xmlns:a16="http://schemas.microsoft.com/office/drawing/2014/main" id="{9D320B4C-C770-D3B2-957E-62EE68BA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69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3" name="Rectangle 39">
              <a:extLst>
                <a:ext uri="{FF2B5EF4-FFF2-40B4-BE49-F238E27FC236}">
                  <a16:creationId xmlns:a16="http://schemas.microsoft.com/office/drawing/2014/main" id="{69B068FF-92CE-C394-E384-BCFDFD792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269"/>
              <a:ext cx="9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2" name="Rectangle 38">
              <a:extLst>
                <a:ext uri="{FF2B5EF4-FFF2-40B4-BE49-F238E27FC236}">
                  <a16:creationId xmlns:a16="http://schemas.microsoft.com/office/drawing/2014/main" id="{135BF096-0BA1-89DB-2C17-5840FBBA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69"/>
              <a:ext cx="5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1" name="Rectangle 37">
              <a:extLst>
                <a:ext uri="{FF2B5EF4-FFF2-40B4-BE49-F238E27FC236}">
                  <a16:creationId xmlns:a16="http://schemas.microsoft.com/office/drawing/2014/main" id="{25EFF5A5-CC4C-C9CB-0DBF-4F380C18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3269"/>
              <a:ext cx="7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40" name="Rectangle 36">
              <a:extLst>
                <a:ext uri="{FF2B5EF4-FFF2-40B4-BE49-F238E27FC236}">
                  <a16:creationId xmlns:a16="http://schemas.microsoft.com/office/drawing/2014/main" id="{02610A1D-4991-94D2-099B-1DA8590F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3269"/>
              <a:ext cx="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9" name="Rectangle 35">
              <a:extLst>
                <a:ext uri="{FF2B5EF4-FFF2-40B4-BE49-F238E27FC236}">
                  <a16:creationId xmlns:a16="http://schemas.microsoft.com/office/drawing/2014/main" id="{8E6D8C1F-6272-6467-D0A4-56974F3F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69"/>
              <a:ext cx="4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8" name="Rectangle 34">
              <a:extLst>
                <a:ext uri="{FF2B5EF4-FFF2-40B4-BE49-F238E27FC236}">
                  <a16:creationId xmlns:a16="http://schemas.microsoft.com/office/drawing/2014/main" id="{07044565-0EA3-D5B4-AFD9-500B89D6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69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7" name="Rectangle 33">
              <a:extLst>
                <a:ext uri="{FF2B5EF4-FFF2-40B4-BE49-F238E27FC236}">
                  <a16:creationId xmlns:a16="http://schemas.microsoft.com/office/drawing/2014/main" id="{842FA8FA-BABC-1981-6B88-2544FD69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3269"/>
              <a:ext cx="7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6" name="Rectangle 32">
              <a:extLst>
                <a:ext uri="{FF2B5EF4-FFF2-40B4-BE49-F238E27FC236}">
                  <a16:creationId xmlns:a16="http://schemas.microsoft.com/office/drawing/2014/main" id="{1CAC94F1-D182-94B3-403E-C4F9A75D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43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5" name="Rectangle 31">
              <a:extLst>
                <a:ext uri="{FF2B5EF4-FFF2-40B4-BE49-F238E27FC236}">
                  <a16:creationId xmlns:a16="http://schemas.microsoft.com/office/drawing/2014/main" id="{42FAADF3-66AD-4734-84C5-C97593932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943"/>
              <a:ext cx="9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4" name="Rectangle 30">
              <a:extLst>
                <a:ext uri="{FF2B5EF4-FFF2-40B4-BE49-F238E27FC236}">
                  <a16:creationId xmlns:a16="http://schemas.microsoft.com/office/drawing/2014/main" id="{3E86B382-5548-A9FF-CCF6-44E955B64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43"/>
              <a:ext cx="5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32B35584-C266-806E-4FAD-302425CE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943"/>
              <a:ext cx="7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2" name="Rectangle 28">
              <a:extLst>
                <a:ext uri="{FF2B5EF4-FFF2-40B4-BE49-F238E27FC236}">
                  <a16:creationId xmlns:a16="http://schemas.microsoft.com/office/drawing/2014/main" id="{3440847C-A6E1-3AAE-D7E1-CC4412BF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943"/>
              <a:ext cx="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1" name="Rectangle 27">
              <a:extLst>
                <a:ext uri="{FF2B5EF4-FFF2-40B4-BE49-F238E27FC236}">
                  <a16:creationId xmlns:a16="http://schemas.microsoft.com/office/drawing/2014/main" id="{85978BC2-46F8-B1D5-9A22-4A1E5879D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43"/>
              <a:ext cx="4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30" name="Rectangle 26">
              <a:extLst>
                <a:ext uri="{FF2B5EF4-FFF2-40B4-BE49-F238E27FC236}">
                  <a16:creationId xmlns:a16="http://schemas.microsoft.com/office/drawing/2014/main" id="{DFC99586-7308-8D08-C5A4-94E9D1DB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43"/>
              <a:ext cx="3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29" name="Rectangle 25">
              <a:extLst>
                <a:ext uri="{FF2B5EF4-FFF2-40B4-BE49-F238E27FC236}">
                  <a16:creationId xmlns:a16="http://schemas.microsoft.com/office/drawing/2014/main" id="{991A6075-6693-674F-BB4C-0F38FEEC4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943"/>
              <a:ext cx="7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en-US"/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8CB6DEC0-A530-9067-CA6B-5A1F25E1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713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權利範圍</a:t>
              </a:r>
            </a:p>
          </p:txBody>
        </p:sp>
        <p:sp>
          <p:nvSpPr>
            <p:cNvPr id="47127" name="Rectangle 23">
              <a:extLst>
                <a:ext uri="{FF2B5EF4-FFF2-40B4-BE49-F238E27FC236}">
                  <a16:creationId xmlns:a16="http://schemas.microsoft.com/office/drawing/2014/main" id="{324D6F22-2C4A-7198-8BB5-0CCBD1335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713"/>
              <a:ext cx="9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門牌</a:t>
              </a:r>
            </a:p>
          </p:txBody>
        </p:sp>
        <p:sp>
          <p:nvSpPr>
            <p:cNvPr id="47126" name="Rectangle 22">
              <a:extLst>
                <a:ext uri="{FF2B5EF4-FFF2-40B4-BE49-F238E27FC236}">
                  <a16:creationId xmlns:a16="http://schemas.microsoft.com/office/drawing/2014/main" id="{35810C9B-464A-FEBD-FDFC-1DB6D1534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13"/>
              <a:ext cx="53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建號</a:t>
              </a:r>
            </a:p>
          </p:txBody>
        </p:sp>
        <p:sp>
          <p:nvSpPr>
            <p:cNvPr id="47125" name="Rectangle 21">
              <a:extLst>
                <a:ext uri="{FF2B5EF4-FFF2-40B4-BE49-F238E27FC236}">
                  <a16:creationId xmlns:a16="http://schemas.microsoft.com/office/drawing/2014/main" id="{786564F2-AD26-8D71-594C-DBA0EBBD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713"/>
              <a:ext cx="7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權利範圍</a:t>
              </a:r>
            </a:p>
          </p:txBody>
        </p:sp>
        <p:sp>
          <p:nvSpPr>
            <p:cNvPr id="47124" name="Rectangle 20">
              <a:extLst>
                <a:ext uri="{FF2B5EF4-FFF2-40B4-BE49-F238E27FC236}">
                  <a16:creationId xmlns:a16="http://schemas.microsoft.com/office/drawing/2014/main" id="{DA2A7CD2-874A-2401-B002-E01260E7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713"/>
              <a:ext cx="4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地號</a:t>
              </a:r>
            </a:p>
          </p:txBody>
        </p:sp>
        <p:sp>
          <p:nvSpPr>
            <p:cNvPr id="47123" name="Rectangle 19">
              <a:extLst>
                <a:ext uri="{FF2B5EF4-FFF2-40B4-BE49-F238E27FC236}">
                  <a16:creationId xmlns:a16="http://schemas.microsoft.com/office/drawing/2014/main" id="{B43F33BA-A81E-43A2-4808-BE694A17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13"/>
              <a:ext cx="4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小段</a:t>
              </a:r>
            </a:p>
          </p:txBody>
        </p:sp>
        <p:sp>
          <p:nvSpPr>
            <p:cNvPr id="47122" name="Rectangle 18">
              <a:extLst>
                <a:ext uri="{FF2B5EF4-FFF2-40B4-BE49-F238E27FC236}">
                  <a16:creationId xmlns:a16="http://schemas.microsoft.com/office/drawing/2014/main" id="{750379A6-5225-F906-46CC-B131D3147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13"/>
              <a:ext cx="3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段</a:t>
              </a:r>
            </a:p>
          </p:txBody>
        </p:sp>
        <p:sp>
          <p:nvSpPr>
            <p:cNvPr id="47121" name="Rectangle 17">
              <a:extLst>
                <a:ext uri="{FF2B5EF4-FFF2-40B4-BE49-F238E27FC236}">
                  <a16:creationId xmlns:a16="http://schemas.microsoft.com/office/drawing/2014/main" id="{80379929-E6A4-48C4-2745-5BEC78488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713"/>
              <a:ext cx="7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鄉鎮市區</a:t>
              </a:r>
            </a:p>
          </p:txBody>
        </p:sp>
        <p:sp>
          <p:nvSpPr>
            <p:cNvPr id="47118" name="Rectangle 14">
              <a:extLst>
                <a:ext uri="{FF2B5EF4-FFF2-40B4-BE49-F238E27FC236}">
                  <a16:creationId xmlns:a16="http://schemas.microsoft.com/office/drawing/2014/main" id="{3E558DC7-34D6-B1DF-5767-EBF4540CE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3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建物標示</a:t>
              </a:r>
            </a:p>
          </p:txBody>
        </p:sp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4E7E3BAA-8E99-0167-06C6-D8DF6C0D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483"/>
              <a:ext cx="279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TW" altLang="en-US" sz="1800">
                  <a:ea typeface="標楷體" panose="03000509000000000000" pitchFamily="65" charset="-120"/>
                </a:rPr>
                <a:t>土地標示</a:t>
              </a:r>
            </a:p>
          </p:txBody>
        </p:sp>
        <p:sp>
          <p:nvSpPr>
            <p:cNvPr id="47154" name="Line 50">
              <a:extLst>
                <a:ext uri="{FF2B5EF4-FFF2-40B4-BE49-F238E27FC236}">
                  <a16:creationId xmlns:a16="http://schemas.microsoft.com/office/drawing/2014/main" id="{D9D4937D-E0EB-EAC7-84CD-1D800B74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2713"/>
              <a:ext cx="50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5" name="Line 51">
              <a:extLst>
                <a:ext uri="{FF2B5EF4-FFF2-40B4-BE49-F238E27FC236}">
                  <a16:creationId xmlns:a16="http://schemas.microsoft.com/office/drawing/2014/main" id="{07012E1C-7F0B-78E9-6E29-C66977429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2943"/>
              <a:ext cx="50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6" name="Line 52">
              <a:extLst>
                <a:ext uri="{FF2B5EF4-FFF2-40B4-BE49-F238E27FC236}">
                  <a16:creationId xmlns:a16="http://schemas.microsoft.com/office/drawing/2014/main" id="{1734EE0B-FDB9-E8E3-8511-BEF70257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3269"/>
              <a:ext cx="50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7" name="Line 53">
              <a:extLst>
                <a:ext uri="{FF2B5EF4-FFF2-40B4-BE49-F238E27FC236}">
                  <a16:creationId xmlns:a16="http://schemas.microsoft.com/office/drawing/2014/main" id="{76D2F5D5-20C6-F621-E1EB-7B0D4C13F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3595"/>
              <a:ext cx="50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3" name="Line 49">
              <a:extLst>
                <a:ext uri="{FF2B5EF4-FFF2-40B4-BE49-F238E27FC236}">
                  <a16:creationId xmlns:a16="http://schemas.microsoft.com/office/drawing/2014/main" id="{18F143AD-2A20-9C8F-9919-28FA71F01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2483"/>
              <a:ext cx="50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9" name="Line 55">
              <a:extLst>
                <a:ext uri="{FF2B5EF4-FFF2-40B4-BE49-F238E27FC236}">
                  <a16:creationId xmlns:a16="http://schemas.microsoft.com/office/drawing/2014/main" id="{FF289AD8-CEE2-8B2F-AF9C-8A99365A5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2483"/>
              <a:ext cx="0" cy="14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67" name="Line 63">
              <a:extLst>
                <a:ext uri="{FF2B5EF4-FFF2-40B4-BE49-F238E27FC236}">
                  <a16:creationId xmlns:a16="http://schemas.microsoft.com/office/drawing/2014/main" id="{D85721EF-7803-4ABA-661B-E698E9A8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2483"/>
              <a:ext cx="0" cy="14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58" name="Line 54">
              <a:extLst>
                <a:ext uri="{FF2B5EF4-FFF2-40B4-BE49-F238E27FC236}">
                  <a16:creationId xmlns:a16="http://schemas.microsoft.com/office/drawing/2014/main" id="{C43408B0-8737-C37F-A5B6-CEB4D33CA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3921"/>
              <a:ext cx="50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46" name="Line 342">
              <a:extLst>
                <a:ext uri="{FF2B5EF4-FFF2-40B4-BE49-F238E27FC236}">
                  <a16:creationId xmlns:a16="http://schemas.microsoft.com/office/drawing/2014/main" id="{1C60242F-7BA0-0136-3852-820AA4D8D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47" name="Line 343">
              <a:extLst>
                <a:ext uri="{FF2B5EF4-FFF2-40B4-BE49-F238E27FC236}">
                  <a16:creationId xmlns:a16="http://schemas.microsoft.com/office/drawing/2014/main" id="{41226DAF-09C0-A14E-322E-752C6869E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49" name="Line 345">
              <a:extLst>
                <a:ext uri="{FF2B5EF4-FFF2-40B4-BE49-F238E27FC236}">
                  <a16:creationId xmlns:a16="http://schemas.microsoft.com/office/drawing/2014/main" id="{CC4DFF21-C314-B6AC-CCC6-B3137AEE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50" name="Line 346">
              <a:extLst>
                <a:ext uri="{FF2B5EF4-FFF2-40B4-BE49-F238E27FC236}">
                  <a16:creationId xmlns:a16="http://schemas.microsoft.com/office/drawing/2014/main" id="{4E378CF2-13A4-0AED-293C-DB1D79CE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51" name="Line 347">
              <a:extLst>
                <a:ext uri="{FF2B5EF4-FFF2-40B4-BE49-F238E27FC236}">
                  <a16:creationId xmlns:a16="http://schemas.microsoft.com/office/drawing/2014/main" id="{DDFA993A-9E01-7533-C12A-6CC1D4CD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452" name="Line 348">
              <a:extLst>
                <a:ext uri="{FF2B5EF4-FFF2-40B4-BE49-F238E27FC236}">
                  <a16:creationId xmlns:a16="http://schemas.microsoft.com/office/drawing/2014/main" id="{952FDBD0-646D-49C4-5D2F-A6B0C6073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" y="2713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164" name="Line 60">
              <a:extLst>
                <a:ext uri="{FF2B5EF4-FFF2-40B4-BE49-F238E27FC236}">
                  <a16:creationId xmlns:a16="http://schemas.microsoft.com/office/drawing/2014/main" id="{FC04D42F-E769-40B8-968F-4597A4FAD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3"/>
              <a:ext cx="0" cy="14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545" name="Text Box 441">
              <a:extLst>
                <a:ext uri="{FF2B5EF4-FFF2-40B4-BE49-F238E27FC236}">
                  <a16:creationId xmlns:a16="http://schemas.microsoft.com/office/drawing/2014/main" id="{59FC8624-24E5-806D-2957-7202C0E56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969"/>
              <a:ext cx="500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rPr>
                <a:t>立切結書人:                      </a:t>
              </a:r>
            </a:p>
            <a:p>
              <a:r>
                <a: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rPr>
                <a:t>  中華民國         年         月            日</a:t>
              </a:r>
            </a:p>
          </p:txBody>
        </p:sp>
        <p:sp>
          <p:nvSpPr>
            <p:cNvPr id="47547" name="Text Box 443">
              <a:extLst>
                <a:ext uri="{FF2B5EF4-FFF2-40B4-BE49-F238E27FC236}">
                  <a16:creationId xmlns:a16="http://schemas.microsoft.com/office/drawing/2014/main" id="{0EBE4BDD-7AF6-0E66-2A27-6182D6F17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861"/>
              <a:ext cx="187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TW" sz="1400">
                  <a:ea typeface="標楷體" panose="03000509000000000000" pitchFamily="65" charset="-120"/>
                </a:rPr>
                <a:t>Ƌ</a:t>
              </a:r>
              <a:r>
                <a:rPr lang="zh-TW" altLang="en-US" sz="1400">
                  <a:ea typeface="標楷體" panose="03000509000000000000" pitchFamily="65" charset="-120"/>
                </a:rPr>
                <a:t>所有權狀</a:t>
              </a:r>
            </a:p>
            <a:p>
              <a:pPr fontAlgn="t">
                <a:spcBef>
                  <a:spcPct val="50000"/>
                </a:spcBef>
              </a:pPr>
              <a:r>
                <a:rPr lang="en-US" altLang="zh-TW" sz="1400">
                  <a:ea typeface="標楷體" panose="03000509000000000000" pitchFamily="65" charset="-120"/>
                </a:rPr>
                <a:t>Ƌ</a:t>
              </a:r>
              <a:r>
                <a:rPr lang="zh-TW" altLang="en-US" sz="1400">
                  <a:ea typeface="標楷體" panose="03000509000000000000" pitchFamily="65" charset="-120"/>
                </a:rPr>
                <a:t>他項權利證明書</a:t>
              </a:r>
            </a:p>
          </p:txBody>
        </p:sp>
      </p:grpSp>
      <p:sp>
        <p:nvSpPr>
          <p:cNvPr id="47550" name="Text Box 446">
            <a:extLst>
              <a:ext uri="{FF2B5EF4-FFF2-40B4-BE49-F238E27FC236}">
                <a16:creationId xmlns:a16="http://schemas.microsoft.com/office/drawing/2014/main" id="{B0468A1F-D43E-BBE9-BF0C-F2ADBBA0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12493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2000">
              <a:solidFill>
                <a:srgbClr val="0000CC"/>
              </a:solidFill>
            </a:endParaRPr>
          </a:p>
        </p:txBody>
      </p:sp>
      <p:sp>
        <p:nvSpPr>
          <p:cNvPr id="47551" name="Text Box 447">
            <a:extLst>
              <a:ext uri="{FF2B5EF4-FFF2-40B4-BE49-F238E27FC236}">
                <a16:creationId xmlns:a16="http://schemas.microsoft.com/office/drawing/2014/main" id="{7ED17047-A9BE-8692-93F7-C8BCD6BFA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466850"/>
            <a:ext cx="1925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某某原因(自行填寫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7554" name="Text Box 450">
            <a:extLst>
              <a:ext uri="{FF2B5EF4-FFF2-40B4-BE49-F238E27FC236}">
                <a16:creationId xmlns:a16="http://schemas.microsoft.com/office/drawing/2014/main" id="{CB59C3ED-CD70-0F00-5E23-423D60CE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  <a:cs typeface="Times New Roman" panose="02020603050405020304" pitchFamily="18" charset="0"/>
              </a:rPr>
              <a:t>O    O     O</a:t>
            </a:r>
            <a:endParaRPr lang="en-US" altLang="zh-TW">
              <a:solidFill>
                <a:srgbClr val="0000CC"/>
              </a:solidFill>
            </a:endParaRPr>
          </a:p>
        </p:txBody>
      </p:sp>
      <p:sp>
        <p:nvSpPr>
          <p:cNvPr id="47555" name="Text Box 451">
            <a:extLst>
              <a:ext uri="{FF2B5EF4-FFF2-40B4-BE49-F238E27FC236}">
                <a16:creationId xmlns:a16="http://schemas.microsoft.com/office/drawing/2014/main" id="{3D30D302-CB2E-3A6F-F154-98FAE2C3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6445250"/>
            <a:ext cx="2741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CC"/>
                </a:solidFill>
                <a:cs typeface="Times New Roman" panose="02020603050405020304" pitchFamily="18" charset="0"/>
              </a:rPr>
              <a:t>O           O          O</a:t>
            </a:r>
            <a:endParaRPr lang="en-US" altLang="zh-TW" sz="2000">
              <a:solidFill>
                <a:srgbClr val="0000CC"/>
              </a:solidFill>
            </a:endParaRPr>
          </a:p>
        </p:txBody>
      </p:sp>
      <p:sp>
        <p:nvSpPr>
          <p:cNvPr id="47556" name="Text Box 452">
            <a:extLst>
              <a:ext uri="{FF2B5EF4-FFF2-40B4-BE49-F238E27FC236}">
                <a16:creationId xmlns:a16="http://schemas.microsoft.com/office/drawing/2014/main" id="{18819C0A-2683-4458-C8F4-64A5662A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     大民        9     全部</a:t>
            </a:r>
          </a:p>
        </p:txBody>
      </p:sp>
      <p:sp>
        <p:nvSpPr>
          <p:cNvPr id="47557" name="Text Box 453">
            <a:extLst>
              <a:ext uri="{FF2B5EF4-FFF2-40B4-BE49-F238E27FC236}">
                <a16:creationId xmlns:a16="http://schemas.microsoft.com/office/drawing/2014/main" id="{69E63E75-668A-2702-3384-FFDF070D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4708525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45   </a:t>
            </a: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龍潭鄉0路0巷0號 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全部</a:t>
            </a:r>
          </a:p>
        </p:txBody>
      </p:sp>
      <p:sp>
        <p:nvSpPr>
          <p:cNvPr id="47558" name="AutoShape 45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2B5095B-C0F3-AA51-A88B-012FB227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324600"/>
            <a:ext cx="5334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50" grpId="0" autoUpdateAnimBg="0"/>
      <p:bldP spid="47551" grpId="0" autoUpdateAnimBg="0"/>
      <p:bldP spid="47554" grpId="0" autoUpdateAnimBg="0"/>
      <p:bldP spid="47555" grpId="0" autoUpdateAnimBg="0"/>
      <p:bldP spid="47556" grpId="0" autoUpdateAnimBg="0"/>
      <p:bldP spid="475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7C210DF-64AA-3B97-5F7E-BCD231BB5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1788755-4D13-98F2-80E3-3BEBA6B36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不動產登記名義人(土地.建物.他項權利</a:t>
            </a:r>
            <a:r>
              <a:rPr lang="en-US" altLang="zh-TW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</a:t>
            </a:r>
            <a:r>
              <a:rPr lang="zh-TW" altLang="en-US" sz="4000">
                <a:solidFill>
                  <a:srgbClr val="99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死亡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,其繼承人於被繼承人死亡之日起</a:t>
            </a:r>
            <a:r>
              <a:rPr lang="zh-TW" altLang="en-US" sz="4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六個月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內向不動產所在地之地政事務所申辦分割繼承登記</a:t>
            </a:r>
            <a:endParaRPr lang="zh-TW" altLang="en-US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5D1CC06-7DB8-B6AE-B0EA-07BB145E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912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9BE384-4437-0B86-0B10-0D1E5BD5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FD9CB1A8-3496-F6C3-F730-5447BF78B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C05AB6CA-32FC-1A40-1C20-C3A8E2A16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遺產分割協議書正.副影本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印鑑證明(參與分割協議所有的人</a:t>
            </a: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申請人戶籍資料(正本)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1.被繼承人除戶戶籍資料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2.繼承人現戶戶籍資料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地政規費收據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權利書狀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(如無法檢附者,應由繼承人出具切結書,並於登記完畢由地政事務所公告註銷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繼承系統表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遺產稅(繳</a:t>
            </a: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免稅證明書正.影本各一份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繼承權拋棄同意書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(無拋棄繼承權者免附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6628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97263A-1900-21D6-3847-CA0415A9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436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327D3F2-0C7A-E0C9-D9BF-0B7FC636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943600"/>
            <a:ext cx="6096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62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3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1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6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6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3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CBD6B74-C1F8-F3FB-5B53-3512FBA35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應備文件說明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0B72E19-114A-05F4-3E2F-4BDDF24F1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遺產分割協議書(無制式格式</a:t>
            </a:r>
            <a:r>
              <a:rPr lang="en-US" altLang="zh-TW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分割協議書正本應貼足不動產價值</a:t>
            </a:r>
            <a:r>
              <a:rPr lang="zh-TW" altLang="en-US" sz="2800">
                <a:solidFill>
                  <a:srgbClr val="00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千分之一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00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印花稅</a:t>
            </a:r>
          </a:p>
          <a:p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印鑑證明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8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參與協議者均需檢附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8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012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88CE06F-3698-2731-99C9-1145FE23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3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7A5679E-04C9-B2B2-8CE1-1D93791A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53000"/>
            <a:ext cx="6858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41FC401-A1AB-2A29-5502-DADD41B14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852C5D26-CE16-0C8C-6E51-D3BD356DB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1924050"/>
            <a:ext cx="738188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AD7677A5-42EB-4F35-3E4E-B44CC213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4305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6BCF5AA8-EE28-2651-427E-2FF36491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1525588"/>
            <a:ext cx="188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計收費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EDB7788A-0DE9-5E95-F4B1-AF48EC3DA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1504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B5CAA09A-6D9C-D214-0940-771EDF81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1174750"/>
            <a:ext cx="13223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複審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37D02908-6BAA-508E-63E3-617DB2AB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6868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F85958C3-ABF8-7727-00F3-6C74C34C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495675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B13C6DEA-C340-348A-FE67-01E37CB5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347980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9B28D16D-AE57-63D3-D2A5-D65D247B8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921250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列印書狀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C42F744D-96F2-69F9-069F-94568DA8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5240338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0886BD33-0B9D-3C73-C215-7D044AB2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5249863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發件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12626F85-F52C-FAF7-F201-C3C76DC92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908175"/>
            <a:ext cx="949325" cy="476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8AC41F5C-BA3D-D601-A035-8DB5FFFC8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725" y="1863725"/>
            <a:ext cx="788988" cy="111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AAF33B3E-08E1-8C95-5DDC-569043642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883025"/>
            <a:ext cx="823913" cy="20638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ADC7D4B0-E3B0-A45A-C0F3-BC1A0A045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6850" y="3892550"/>
            <a:ext cx="773113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FA43142C-008E-1056-1129-9C4A44F03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4208463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5B72FEDC-CFD9-1F31-4E64-2C9914452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5589588"/>
            <a:ext cx="927100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405BCD46-0CB0-AD66-91F3-D1AD980D1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5594350"/>
            <a:ext cx="890588" cy="238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99D5AE24-F95A-DDA2-3841-289454516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608638"/>
            <a:ext cx="952500" cy="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CE03121F-EEBA-D665-9AD8-5C1E27AD7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479800"/>
            <a:ext cx="2430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課長核定</a:t>
            </a:r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62446070-A090-9990-9CB8-DD0070526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2617788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C7196B29-26FA-6E1A-71F3-D912C5647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0913" y="3903663"/>
            <a:ext cx="773112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97940DD9-6B0F-498E-469B-BF9C9B67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52673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結案</a:t>
            </a:r>
          </a:p>
        </p:txBody>
      </p:sp>
      <p:sp>
        <p:nvSpPr>
          <p:cNvPr id="27683" name="AutoShape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9A9FAA-9F7F-4882-A48F-DC022BC6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7620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7575BF0-788B-FA1B-BEB4-FE87E061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248400"/>
            <a:ext cx="6096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7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47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475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1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6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775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7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775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27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775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2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77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27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1" grpId="0" autoUpdateAnimBg="0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utoUpdateAnimBg="0"/>
      <p:bldP spid="27669" grpId="0" autoUpdateAnimBg="0"/>
      <p:bldP spid="27670" grpId="0" autoUpdateAnimBg="0"/>
      <p:bldP spid="27679" grpId="0" autoUpdateAnimBg="0"/>
      <p:bldP spid="276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E075EC4-EB40-B2A5-01DD-C9BADDA9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937F652-C5DD-EE75-BD54-FD7BC49AE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登記費:土地以申報地價.建物以遺產稅繳(免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納證明書之核定價值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千分之一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計徵.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罰鍰:應自被繼承人死亡之日起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6個月內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申請變更登記,逾期者,每逾一個月處應納登記費額一倍之罰鍰,但最高不得超過20倍.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6B72FEE-9B11-2764-E972-A2CDC933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96000"/>
            <a:ext cx="5334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C282D4-6E17-4383-33A1-A38889B0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96000"/>
            <a:ext cx="6858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E2C1728-7177-BB00-6EBA-EAB72808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繼承登記書寫範例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1F02C621-75A6-5521-A264-FC87249A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7013"/>
            <a:ext cx="7924800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A0906972-B6E4-D27D-62BD-6FBFB6E6CFA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39975" y="2582863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FC565026-D1D9-54F3-403C-D559FDB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AE1489FC-F872-EA11-FE2C-62DBD4C88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8170D757-181A-C504-1F16-5B20C0AA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2624138"/>
            <a:ext cx="1627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被繼承人死亡日期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76D13D65-B420-ECFC-E7F9-731E5BA1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54375"/>
            <a:ext cx="3190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E9A8F41A-18E4-C9EC-EE03-1FA5D447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170363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76D30103-7C9E-735A-E8D1-1E8DD1F23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214688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63BCD96E-AF62-7106-BE32-9BE7C3FE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土地所有權狀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2CE5D022-B939-0DD6-04D7-2B52C18C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戶籍資料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C7B6BB0B-7332-D775-1323-A7D7E233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建物所有權狀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ADB5F4B8-613A-2733-6A03-CB63134E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39417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B36AF913-C3A3-B63C-548F-999C7093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4243388"/>
            <a:ext cx="1593850" cy="68738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左列附繳文件及份數視情況需要填寫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55AAFF80-33D2-E480-4803-932A68E1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E3C64CF2-35DC-5446-50E8-AA8AF8D01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312B3A0D-499B-BDC5-CFB1-FDC65F53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7AB93C27-9183-ABBB-D53E-0CFD62A8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707F3B00-5992-CEBB-5F7F-25EB8E0D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3135A76C-60ED-C5FB-8B15-0FA1711E1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38418112-E7A7-060A-879D-A9531099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78338"/>
            <a:ext cx="1349375" cy="381000"/>
          </a:xfrm>
          <a:prstGeom prst="leftArrow">
            <a:avLst>
              <a:gd name="adj1" fmla="val 50000"/>
              <a:gd name="adj2" fmla="val 8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D7E1510F-03D3-62E3-41BA-C23DAC41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8658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DE315123-02C9-5B09-DCDD-7CB0893B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EC4103F2-E2E9-DA4B-1D7E-823BF4FCE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1241DAA4-0B6F-99C5-37AA-7E5E670C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35E2B9DC-E72A-E377-426D-350EA4EC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19A85E9B-90D6-1F12-DCF0-ACB7BE62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599DBF60-8A0D-7129-5898-8FA7248B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1130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繼承系統表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EBF79C8F-0F47-C5FA-B529-83373F526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4494213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遺產稅繳(免</a:t>
            </a:r>
            <a:r>
              <a:rPr lang="en-US" altLang="zh-TW" sz="1200">
                <a:solidFill>
                  <a:srgbClr val="0000CC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證明書</a:t>
            </a:r>
          </a:p>
        </p:txBody>
      </p:sp>
      <p:sp>
        <p:nvSpPr>
          <p:cNvPr id="29741" name="AutoShape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B19604-6503-99AD-DEC2-8C3E0BC7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2484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B8EF65B-FE08-A4E1-0DCB-9D72D702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457200" cy="452438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25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9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4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5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0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57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075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7575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8075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  <p:bldP spid="29739" grpId="0" autoUpdateAnimBg="0"/>
      <p:bldP spid="297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BFD7F8FB-CA83-7118-2BF0-805355DC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B3542FC7-4BAD-ADDC-15C5-0FBFBA3BB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1400175"/>
            <a:ext cx="108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被繼承人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5568AF65-E6EB-2E61-0D6D-FBB493B4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B40785C6-3B3A-3AFB-06D0-C500F700C269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583488" y="1447800"/>
            <a:ext cx="609600" cy="511175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E4CDD01C-3E48-5AB5-6B8A-532BCFCB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57DFFB30-2440-4716-3EE9-9D8FD7FD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E000FEB4-ADD4-4FD2-9F6E-0A06D1609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226E8B98-1B87-655B-AC16-0125E21C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0DAE7FA-3FF1-994B-D1BD-AB582B98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EF6F08BF-8090-5779-A70B-50CC9778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2335213"/>
            <a:ext cx="679450" cy="4683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DFF8C4F7-737C-8F91-D22C-29D41312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D60FA489-5112-1522-1ACD-E7B7BA40A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9610F5AD-41D2-28AF-03BF-9534837B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3E1AB09C-7625-00A1-374D-4EE95881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582738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AEE1633C-B4BA-C398-D385-80A73C08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55575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陳0天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A7F725EE-5B4B-AF40-093C-DB0D768E5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814513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800D42AF-6068-A984-3E0A-81617BC4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801813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陳0地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BE5E5EC5-7BED-D80F-DE51-AE37A819C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15922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569FF09F-3C60-E443-7D37-0C655CC03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789113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BC18F185-2E15-ECEC-FBE7-78DE372D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1603375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D56F2FC8-F243-2009-4695-5BF4400D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161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C1568045-BB78-86A4-F6A4-786631B4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14859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D7991EC3-DF28-5373-3E54-2A9D9274D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1654175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FEDB9493-D68B-2FD2-E974-A666B99B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154146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B55A1D59-DC36-46EA-12A1-784BD2B3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014538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0269FC1D-2181-9BD2-AE18-8F982EBB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00025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20F38358-1BD5-36A2-7CE2-F68B7811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9875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FD14B416-DA58-FF7E-D28E-A890D85A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1984375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BA5F95FD-0930-0A0F-715C-17D04857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8542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:a16="http://schemas.microsoft.com/office/drawing/2014/main" id="{49A8AD7D-CA09-E731-29C8-DC5FE3CC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009775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30770" name="AutoShape 5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0323DD7-69DD-699C-D4A7-DD2EC944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2484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1" name="AutoShape 5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9BFCC97-E0A6-B7CD-4219-716F2ED6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485775" cy="468313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4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1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9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7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52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3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267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297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32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372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4175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925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8" grpId="0" autoUpdateAnimBg="0"/>
      <p:bldP spid="30759" grpId="0" autoUpdateAnimBg="0"/>
      <p:bldP spid="30760" grpId="0" autoUpdateAnimBg="0"/>
      <p:bldP spid="30761" grpId="0" autoUpdateAnimBg="0"/>
      <p:bldP spid="30763" grpId="0" animBg="1" autoUpdateAnimBg="0"/>
      <p:bldP spid="30764" grpId="0" autoUpdateAnimBg="0"/>
      <p:bldP spid="30765" grpId="0" autoUpdateAnimBg="0"/>
      <p:bldP spid="30766" grpId="0" autoUpdateAnimBg="0"/>
      <p:bldP spid="30767" grpId="0" autoUpdateAnimBg="0"/>
      <p:bldP spid="30768" grpId="0" autoUpdateAnimBg="0"/>
      <p:bldP spid="3076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72CBF0A5-406B-911B-FA97-CB59FE3E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143000" y="381000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Text Box 3">
            <a:extLst>
              <a:ext uri="{FF2B5EF4-FFF2-40B4-BE49-F238E27FC236}">
                <a16:creationId xmlns:a16="http://schemas.microsoft.com/office/drawing/2014/main" id="{DEE7D97D-BCE3-EF38-5016-CFB682618C6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3990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724831E5-CCD3-C7AD-9DFD-402A2C4E5710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440488" y="646113"/>
            <a:ext cx="873125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天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A8B910F-52E0-3185-20D9-94FC4916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565150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9E9883BB-6428-2E7E-9CB2-B464B99A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1119188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A39BFF18-7C76-5701-A3E3-79927E69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318125"/>
            <a:ext cx="16621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3分之1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ECF7094F-03CC-A3FD-565D-275AB196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908050"/>
            <a:ext cx="8731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地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C64F2410-FB3D-EF05-CE36-F5574DDD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2557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3D31C1CB-3E61-8114-5D9B-C1A62AFC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1122363"/>
            <a:ext cx="8731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王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  <a:endParaRPr lang="zh-TW" altLang="en-US" sz="1600">
              <a:solidFill>
                <a:srgbClr val="0000CC"/>
              </a:solidFill>
              <a:ea typeface="標楷體" panose="03000509000000000000" pitchFamily="65" charset="-120"/>
            </a:endParaRPr>
          </a:p>
        </p:txBody>
      </p:sp>
      <p:sp>
        <p:nvSpPr>
          <p:cNvPr id="36882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D90E42-4C29-6E29-0869-C48A12F6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172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3" name="AutoShape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EF04401-5470-05C6-264D-7DCAEF59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 advAuto="0"/>
      <p:bldP spid="36873" grpId="0" autoUpdateAnimBg="0"/>
      <p:bldP spid="36874" grpId="0" animBg="1" autoUpdateAnimBg="0"/>
      <p:bldP spid="36875" grpId="0" animBg="1" autoUpdateAnimBg="0"/>
      <p:bldP spid="36877" grpId="0" autoUpdateAnimBg="0"/>
      <p:bldP spid="36878" grpId="0" autoUpdateAnimBg="0"/>
      <p:bldP spid="36880" grpId="0" animBg="1" autoUpdateAnimBg="0"/>
      <p:bldP spid="36881" grpId="0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1115</TotalTime>
  <Words>960</Words>
  <Application>Microsoft Office PowerPoint</Application>
  <PresentationFormat>如螢幕大小 (4:3)</PresentationFormat>
  <Paragraphs>233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Times New Roman</vt:lpstr>
      <vt:lpstr>新細明體</vt:lpstr>
      <vt:lpstr>Arial</vt:lpstr>
      <vt:lpstr>Wingdings</vt:lpstr>
      <vt:lpstr>標楷體</vt:lpstr>
      <vt:lpstr>Albertus Extra Bold</vt:lpstr>
      <vt:lpstr>Dad`s Tie</vt:lpstr>
      <vt:lpstr>   分割繼承登記          案件申請須知及書寫範例</vt:lpstr>
      <vt:lpstr>申請時機</vt:lpstr>
      <vt:lpstr>應備文件</vt:lpstr>
      <vt:lpstr>應備文件說明</vt:lpstr>
      <vt:lpstr>作業流程</vt:lpstr>
      <vt:lpstr>登記費及罰鍰</vt:lpstr>
      <vt:lpstr>繼承登記書寫範例</vt:lpstr>
      <vt:lpstr>陳o天印</vt:lpstr>
      <vt:lpstr> 陳o天</vt:lpstr>
      <vt:lpstr>PowerPoint 簡報</vt:lpstr>
      <vt:lpstr>繼承系統表</vt:lpstr>
      <vt:lpstr>遺產分割協議書</vt:lpstr>
      <vt:lpstr>切結書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35</cp:revision>
  <cp:lastPrinted>1601-01-01T00:00:00Z</cp:lastPrinted>
  <dcterms:created xsi:type="dcterms:W3CDTF">2009-04-30T03:36:51Z</dcterms:created>
  <dcterms:modified xsi:type="dcterms:W3CDTF">2025-08-18T01:40:30Z</dcterms:modified>
</cp:coreProperties>
</file>