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2D2"/>
    <a:srgbClr val="008000"/>
    <a:srgbClr val="A50021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185" autoAdjust="0"/>
    <p:restoredTop sz="94653" autoAdjust="0"/>
  </p:normalViewPr>
  <p:slideViewPr>
    <p:cSldViewPr>
      <p:cViewPr varScale="1">
        <p:scale>
          <a:sx n="104" d="100"/>
          <a:sy n="104" d="100"/>
        </p:scale>
        <p:origin x="1416" y="102"/>
      </p:cViewPr>
      <p:guideLst>
        <p:guide orient="horz" pos="2160"/>
        <p:guide pos="2880"/>
      </p:guideLst>
    </p:cSldViewPr>
  </p:slideViewPr>
  <p:outlineViewPr>
    <p:cViewPr>
      <p:scale>
        <a:sx n="40" d="100"/>
        <a:sy n="4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CCA7E92-C8D3-ABB7-249C-E28EEFD229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CE41984-F294-8F36-5717-38ADAA60D8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D6BB93B4-92B0-988D-83E7-6522E26583C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E01F34CA-4829-2723-B179-0FBFF09108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77EC5469-7F6C-070E-B307-F2EFF6FF09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F5381C15-81E6-F187-5C56-0D4080187C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AC570E-C598-4DB5-B0C8-0FD0F782500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0A854D18-2D93-0318-E98E-14BA27B7FCD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>
              <a:extLst>
                <a:ext uri="{FF2B5EF4-FFF2-40B4-BE49-F238E27FC236}">
                  <a16:creationId xmlns:a16="http://schemas.microsoft.com/office/drawing/2014/main" id="{28D5CF5F-137B-C857-C479-A996E20A02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>
                <a:extLst>
                  <a:ext uri="{FF2B5EF4-FFF2-40B4-BE49-F238E27FC236}">
                    <a16:creationId xmlns:a16="http://schemas.microsoft.com/office/drawing/2014/main" id="{65290C47-51A7-EE9C-5FCC-28F822DA732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" name="Freeform 5">
                <a:extLst>
                  <a:ext uri="{FF2B5EF4-FFF2-40B4-BE49-F238E27FC236}">
                    <a16:creationId xmlns:a16="http://schemas.microsoft.com/office/drawing/2014/main" id="{F78E3D26-012D-52D9-5147-076C74F3365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2" name="Freeform 6">
                <a:extLst>
                  <a:ext uri="{FF2B5EF4-FFF2-40B4-BE49-F238E27FC236}">
                    <a16:creationId xmlns:a16="http://schemas.microsoft.com/office/drawing/2014/main" id="{0D0559F4-290F-05AE-1CAF-2F49D962F74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3" name="Freeform 7">
                <a:extLst>
                  <a:ext uri="{FF2B5EF4-FFF2-40B4-BE49-F238E27FC236}">
                    <a16:creationId xmlns:a16="http://schemas.microsoft.com/office/drawing/2014/main" id="{860174F6-1E1E-D01F-C64E-7F45B8E0A94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4" name="Freeform 8">
                <a:extLst>
                  <a:ext uri="{FF2B5EF4-FFF2-40B4-BE49-F238E27FC236}">
                    <a16:creationId xmlns:a16="http://schemas.microsoft.com/office/drawing/2014/main" id="{5C1CB1DB-5187-C74F-CF91-FEBD2731852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5" name="Freeform 9">
                <a:extLst>
                  <a:ext uri="{FF2B5EF4-FFF2-40B4-BE49-F238E27FC236}">
                    <a16:creationId xmlns:a16="http://schemas.microsoft.com/office/drawing/2014/main" id="{3408DC9C-71B7-792E-ED32-5E6BE86E7D7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6" name="Freeform 10">
                <a:extLst>
                  <a:ext uri="{FF2B5EF4-FFF2-40B4-BE49-F238E27FC236}">
                    <a16:creationId xmlns:a16="http://schemas.microsoft.com/office/drawing/2014/main" id="{2A4A9DCD-299C-096F-F410-8B9F6853FF1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7" name="Freeform 11">
                <a:extLst>
                  <a:ext uri="{FF2B5EF4-FFF2-40B4-BE49-F238E27FC236}">
                    <a16:creationId xmlns:a16="http://schemas.microsoft.com/office/drawing/2014/main" id="{9D1674D2-31D6-4079-B244-3A805DE1BE4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8" name="Freeform 12">
                <a:extLst>
                  <a:ext uri="{FF2B5EF4-FFF2-40B4-BE49-F238E27FC236}">
                    <a16:creationId xmlns:a16="http://schemas.microsoft.com/office/drawing/2014/main" id="{00EAC2AA-A407-0348-A01F-4782AF3900F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9" name="Freeform 13">
                <a:extLst>
                  <a:ext uri="{FF2B5EF4-FFF2-40B4-BE49-F238E27FC236}">
                    <a16:creationId xmlns:a16="http://schemas.microsoft.com/office/drawing/2014/main" id="{B916521E-5D7A-0519-44F2-58F01ED9F9E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0" name="Freeform 14">
                <a:extLst>
                  <a:ext uri="{FF2B5EF4-FFF2-40B4-BE49-F238E27FC236}">
                    <a16:creationId xmlns:a16="http://schemas.microsoft.com/office/drawing/2014/main" id="{04025D56-7240-71B1-482F-06B14213A87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1" name="Freeform 15">
                <a:extLst>
                  <a:ext uri="{FF2B5EF4-FFF2-40B4-BE49-F238E27FC236}">
                    <a16:creationId xmlns:a16="http://schemas.microsoft.com/office/drawing/2014/main" id="{3AFD6B07-8439-1869-74E3-7AC35ACC7F9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2" name="Freeform 16">
                <a:extLst>
                  <a:ext uri="{FF2B5EF4-FFF2-40B4-BE49-F238E27FC236}">
                    <a16:creationId xmlns:a16="http://schemas.microsoft.com/office/drawing/2014/main" id="{39EDEB5F-C0DD-3627-8E69-B793E7635C3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3" name="Freeform 17">
                <a:extLst>
                  <a:ext uri="{FF2B5EF4-FFF2-40B4-BE49-F238E27FC236}">
                    <a16:creationId xmlns:a16="http://schemas.microsoft.com/office/drawing/2014/main" id="{11B32F1D-C698-6DED-FBD6-C2A8094A763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4" name="Freeform 18">
                <a:extLst>
                  <a:ext uri="{FF2B5EF4-FFF2-40B4-BE49-F238E27FC236}">
                    <a16:creationId xmlns:a16="http://schemas.microsoft.com/office/drawing/2014/main" id="{56ADF0E4-818F-277B-B20E-4739EB1772E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5" name="Freeform 19">
                <a:extLst>
                  <a:ext uri="{FF2B5EF4-FFF2-40B4-BE49-F238E27FC236}">
                    <a16:creationId xmlns:a16="http://schemas.microsoft.com/office/drawing/2014/main" id="{987EFEF9-B196-0060-5325-3C5CB6D2D2A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6" name="Freeform 20">
                <a:extLst>
                  <a:ext uri="{FF2B5EF4-FFF2-40B4-BE49-F238E27FC236}">
                    <a16:creationId xmlns:a16="http://schemas.microsoft.com/office/drawing/2014/main" id="{852CF3CD-7763-709E-1CCB-130D4BD6F43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7" name="Freeform 21">
                <a:extLst>
                  <a:ext uri="{FF2B5EF4-FFF2-40B4-BE49-F238E27FC236}">
                    <a16:creationId xmlns:a16="http://schemas.microsoft.com/office/drawing/2014/main" id="{1AA698B5-5EF0-F24E-0DDF-034D4E09A60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8" name="Freeform 22">
                <a:extLst>
                  <a:ext uri="{FF2B5EF4-FFF2-40B4-BE49-F238E27FC236}">
                    <a16:creationId xmlns:a16="http://schemas.microsoft.com/office/drawing/2014/main" id="{FCBD7C5D-6C96-0C4B-162E-D96A0130421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119" name="Freeform 23">
              <a:extLst>
                <a:ext uri="{FF2B5EF4-FFF2-40B4-BE49-F238E27FC236}">
                  <a16:creationId xmlns:a16="http://schemas.microsoft.com/office/drawing/2014/main" id="{BF2DFCBF-FD7C-9D4A-0159-4E889D0194F5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20" name="Freeform 24">
              <a:extLst>
                <a:ext uri="{FF2B5EF4-FFF2-40B4-BE49-F238E27FC236}">
                  <a16:creationId xmlns:a16="http://schemas.microsoft.com/office/drawing/2014/main" id="{2538835F-0498-5948-48F5-013D17629106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121" name="Rectangle 25">
            <a:extLst>
              <a:ext uri="{FF2B5EF4-FFF2-40B4-BE49-F238E27FC236}">
                <a16:creationId xmlns:a16="http://schemas.microsoft.com/office/drawing/2014/main" id="{0FA50516-79E0-5351-8F9C-A7D5E62AD8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122" name="Rectangle 26">
            <a:extLst>
              <a:ext uri="{FF2B5EF4-FFF2-40B4-BE49-F238E27FC236}">
                <a16:creationId xmlns:a16="http://schemas.microsoft.com/office/drawing/2014/main" id="{16F15B6F-8EB5-A7A7-19FD-F6380E4F24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123" name="Rectangle 27">
            <a:extLst>
              <a:ext uri="{FF2B5EF4-FFF2-40B4-BE49-F238E27FC236}">
                <a16:creationId xmlns:a16="http://schemas.microsoft.com/office/drawing/2014/main" id="{24B899D3-E24B-AD50-150D-51D7BDB647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24" name="Rectangle 28">
            <a:extLst>
              <a:ext uri="{FF2B5EF4-FFF2-40B4-BE49-F238E27FC236}">
                <a16:creationId xmlns:a16="http://schemas.microsoft.com/office/drawing/2014/main" id="{3F1AE62D-98A8-1497-48E7-318EB581A5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6B5A1A01-2533-FF0E-72A5-00458C55B6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5C63C9CE-06B9-4A99-BB2D-62D11B98AD0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E691C-52CE-B76F-4E29-708BCD1B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AF9B8C-F0F9-AFBB-B1CB-5251C1B7A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7E1FB7-27CF-B351-38F0-E79F2AF1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2B31A-40C0-BA29-4386-45F61276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6005DE-7746-68E9-174D-486DD61A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81F19-2FDF-424A-8B92-56BC9AE7B0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8162299"/>
      </p:ext>
    </p:extLst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808DE4-7EDA-836C-A336-026D97B92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B7082F-AC93-D15C-B28B-40540753F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560A8D-48E4-2AA2-7A25-12EE6456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623D65-AC1F-BD6B-3106-445773FD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BDF0C7-7AE2-B43B-A640-7ACA977C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9CB2B-9061-48EA-8326-2FE619A8AA0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65132"/>
      </p:ext>
    </p:extLst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F3325-9252-6B14-43A8-A078619A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1B6F98-16AB-3B54-77B7-00DA4A92F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86B72F-17BE-7E3D-E097-0BB3A8CE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83CB73-FE13-7FBB-FBD4-1493EAC9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0DDA73-C817-260B-0D92-A48541A4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2800F-7872-476E-B893-C04984C50DE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4571339"/>
      </p:ext>
    </p:extLst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9895B-59EE-BE52-60AC-7BC8BD83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72A94C-2BFF-D6A8-7F04-DAF7AF23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9B6BC5-9755-8002-6C17-E31058AC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189599-5D75-A798-57A5-DB9AB037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B60816-5627-6BBA-1539-FDB9B67A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142D6-5E4E-404C-B946-0EBC193834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0637163"/>
      </p:ext>
    </p:extLst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0FA1E-B248-3B3B-7234-F7B42D4F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CF6FE0-FFD4-3D95-D36F-357ED8057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0D1796-BFF6-AD4E-83F9-5DF36D2D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160016-0C60-4187-129B-21993454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C5A2D0-69AA-FCD3-AE0D-3FD5CE12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CCB46E-23FC-5B6A-8016-BCAAFB5D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BCB9B-F70A-445F-ABCE-A0C5229A3DD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7876053"/>
      </p:ext>
    </p:extLst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8AB89-41B2-727E-7FD2-480B25BD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B1C9E2-10E6-9CB6-A573-7A4678F3A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B0259-8F13-93FF-3494-5EF7AE46F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8001E5-FC10-B104-8B9F-6D47656EB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C35652-BF92-137B-483C-958F6C6E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8DD891-C4A6-38B5-ACE4-23A78FCD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D3AF40-412A-CDB7-48DE-68C019DF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50938D-29B9-04CB-17A0-1439721A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ED05D-F5EC-47ED-9B1D-E245E443F15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048674"/>
      </p:ext>
    </p:extLst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49B89-A1D8-D544-FB4B-AACCEA0B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55F5EA-8C5A-7323-D05C-5D8C5E3A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3079FA-C24B-0613-C3C5-5EF1791A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6733D4-1FDD-354F-7278-F9898A6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7DCEC-9A5C-46C4-896D-57BD1F61BF1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3295852"/>
      </p:ext>
    </p:extLst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5860AC-A468-8C38-B952-60854BED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AB0612-DF79-493A-D226-3B4BA28F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7AA723-CE40-364D-F599-F58956DD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A8B5A-921E-4C09-8DCB-EE32D5595BE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3556239"/>
      </p:ext>
    </p:extLst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12AEC-45CC-2528-4BD6-FD3B421B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A5284-C2DB-0CF0-1A79-AC556AA2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CC1FF2-299C-9736-C9DC-2219FF77F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B8A522-466F-833B-740B-D5B5E1D7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84EB4A-7721-9C24-BD2E-175A15AC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6F6CD5-2583-2F30-3928-B05655AC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A2E24-3ACD-43FF-9A44-242BAB7C033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6384852"/>
      </p:ext>
    </p:extLst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C2A28-C2D6-BD54-EB5E-4BCA8A32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8A8518-0D9F-96D3-F476-CAA871F4F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EFC2CA-4D55-BB53-FEF0-D1251914F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FDEA1B-8C36-BF56-5160-B5FDBF2F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B84B97-693D-7A01-F4D0-F36675FF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3505EC-69D4-52AE-BDBE-E0317988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56916-DD4F-49BB-B7A8-5865BE2DF11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6214094"/>
      </p:ext>
    </p:extLst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2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Picture 30">
            <a:extLst>
              <a:ext uri="{FF2B5EF4-FFF2-40B4-BE49-F238E27FC236}">
                <a16:creationId xmlns:a16="http://schemas.microsoft.com/office/drawing/2014/main" id="{4FED9181-8C93-2885-133C-EE7578FA34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 t="24907" r="16345" b="25279"/>
          <a:stretch>
            <a:fillRect/>
          </a:stretch>
        </p:blipFill>
        <p:spPr bwMode="auto">
          <a:xfrm>
            <a:off x="2590800" y="1066800"/>
            <a:ext cx="440848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4" name="Group 2">
            <a:extLst>
              <a:ext uri="{FF2B5EF4-FFF2-40B4-BE49-F238E27FC236}">
                <a16:creationId xmlns:a16="http://schemas.microsoft.com/office/drawing/2014/main" id="{47257E90-A598-F47B-0B89-F598455E4EA8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3075" name="Group 3">
              <a:extLst>
                <a:ext uri="{FF2B5EF4-FFF2-40B4-BE49-F238E27FC236}">
                  <a16:creationId xmlns:a16="http://schemas.microsoft.com/office/drawing/2014/main" id="{9E97B5AC-5DC8-BB7E-29AA-6F41664C59B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>
                <a:extLst>
                  <a:ext uri="{FF2B5EF4-FFF2-40B4-BE49-F238E27FC236}">
                    <a16:creationId xmlns:a16="http://schemas.microsoft.com/office/drawing/2014/main" id="{85C0567C-B79C-44F2-2A6B-3AAE2628494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" name="Freeform 5">
                <a:extLst>
                  <a:ext uri="{FF2B5EF4-FFF2-40B4-BE49-F238E27FC236}">
                    <a16:creationId xmlns:a16="http://schemas.microsoft.com/office/drawing/2014/main" id="{D308DDDF-4F31-A0C0-DD9D-5D144A6AD05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8" name="Freeform 6">
                <a:extLst>
                  <a:ext uri="{FF2B5EF4-FFF2-40B4-BE49-F238E27FC236}">
                    <a16:creationId xmlns:a16="http://schemas.microsoft.com/office/drawing/2014/main" id="{9ABB1E50-2668-CAA3-794A-05BE845B45D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9" name="Freeform 7">
                <a:extLst>
                  <a:ext uri="{FF2B5EF4-FFF2-40B4-BE49-F238E27FC236}">
                    <a16:creationId xmlns:a16="http://schemas.microsoft.com/office/drawing/2014/main" id="{411B3AF7-F76D-AC10-92CC-2EC90C05FA2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0" name="Freeform 8">
                <a:extLst>
                  <a:ext uri="{FF2B5EF4-FFF2-40B4-BE49-F238E27FC236}">
                    <a16:creationId xmlns:a16="http://schemas.microsoft.com/office/drawing/2014/main" id="{8A0F6FD0-8B3E-08CC-B6C5-06A341BDD83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1" name="Freeform 9">
                <a:extLst>
                  <a:ext uri="{FF2B5EF4-FFF2-40B4-BE49-F238E27FC236}">
                    <a16:creationId xmlns:a16="http://schemas.microsoft.com/office/drawing/2014/main" id="{CED65B34-8D0B-CEF7-07AB-E5290D01159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2" name="Freeform 10">
                <a:extLst>
                  <a:ext uri="{FF2B5EF4-FFF2-40B4-BE49-F238E27FC236}">
                    <a16:creationId xmlns:a16="http://schemas.microsoft.com/office/drawing/2014/main" id="{12D8768E-1AB9-1FB6-AA2F-26A39329C2C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3" name="Freeform 11">
                <a:extLst>
                  <a:ext uri="{FF2B5EF4-FFF2-40B4-BE49-F238E27FC236}">
                    <a16:creationId xmlns:a16="http://schemas.microsoft.com/office/drawing/2014/main" id="{0E99A3F4-A241-F989-506C-593F344A11D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4" name="Freeform 12">
                <a:extLst>
                  <a:ext uri="{FF2B5EF4-FFF2-40B4-BE49-F238E27FC236}">
                    <a16:creationId xmlns:a16="http://schemas.microsoft.com/office/drawing/2014/main" id="{82FE6649-24CD-DE59-12C4-B04203228BB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5" name="Freeform 13">
                <a:extLst>
                  <a:ext uri="{FF2B5EF4-FFF2-40B4-BE49-F238E27FC236}">
                    <a16:creationId xmlns:a16="http://schemas.microsoft.com/office/drawing/2014/main" id="{4BFB7BB8-5B4F-BCCF-5A28-16908D9E90C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6" name="Freeform 14">
                <a:extLst>
                  <a:ext uri="{FF2B5EF4-FFF2-40B4-BE49-F238E27FC236}">
                    <a16:creationId xmlns:a16="http://schemas.microsoft.com/office/drawing/2014/main" id="{350E6909-D9C6-FBFA-AA88-30B6A629585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7" name="Freeform 15">
                <a:extLst>
                  <a:ext uri="{FF2B5EF4-FFF2-40B4-BE49-F238E27FC236}">
                    <a16:creationId xmlns:a16="http://schemas.microsoft.com/office/drawing/2014/main" id="{8730DBA1-76FC-846E-1BB9-2E7EAE20B06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8" name="Freeform 16">
                <a:extLst>
                  <a:ext uri="{FF2B5EF4-FFF2-40B4-BE49-F238E27FC236}">
                    <a16:creationId xmlns:a16="http://schemas.microsoft.com/office/drawing/2014/main" id="{6CCDF2C2-5934-C0AF-A1BB-C5A7631D249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9" name="Freeform 17">
                <a:extLst>
                  <a:ext uri="{FF2B5EF4-FFF2-40B4-BE49-F238E27FC236}">
                    <a16:creationId xmlns:a16="http://schemas.microsoft.com/office/drawing/2014/main" id="{71B68350-BB9B-DE13-097D-F0C0EF14C5C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0" name="Freeform 18">
                <a:extLst>
                  <a:ext uri="{FF2B5EF4-FFF2-40B4-BE49-F238E27FC236}">
                    <a16:creationId xmlns:a16="http://schemas.microsoft.com/office/drawing/2014/main" id="{F8B84CF9-93B0-1595-3445-7ACD19E77B5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1" name="Freeform 19">
                <a:extLst>
                  <a:ext uri="{FF2B5EF4-FFF2-40B4-BE49-F238E27FC236}">
                    <a16:creationId xmlns:a16="http://schemas.microsoft.com/office/drawing/2014/main" id="{957A0123-221A-41C2-F81A-48D8468FA02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2" name="Freeform 20">
                <a:extLst>
                  <a:ext uri="{FF2B5EF4-FFF2-40B4-BE49-F238E27FC236}">
                    <a16:creationId xmlns:a16="http://schemas.microsoft.com/office/drawing/2014/main" id="{E35B1DC9-7382-5F5D-32A1-A5B54338259A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3" name="Freeform 21">
                <a:extLst>
                  <a:ext uri="{FF2B5EF4-FFF2-40B4-BE49-F238E27FC236}">
                    <a16:creationId xmlns:a16="http://schemas.microsoft.com/office/drawing/2014/main" id="{EC2F2C39-9A52-8F06-559A-B0249C2B030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4" name="Freeform 22">
                <a:extLst>
                  <a:ext uri="{FF2B5EF4-FFF2-40B4-BE49-F238E27FC236}">
                    <a16:creationId xmlns:a16="http://schemas.microsoft.com/office/drawing/2014/main" id="{CDDE4873-4E81-CF0E-6591-50AFE6FA8E6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EFA430DF-DC75-B794-21E2-D24443675ABC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1A759786-720F-4B47-AB76-2118B52DE7A2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097" name="Rectangle 25">
            <a:extLst>
              <a:ext uri="{FF2B5EF4-FFF2-40B4-BE49-F238E27FC236}">
                <a16:creationId xmlns:a16="http://schemas.microsoft.com/office/drawing/2014/main" id="{11463404-FA79-7D77-3369-D52D1094C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98" name="Rectangle 26">
            <a:extLst>
              <a:ext uri="{FF2B5EF4-FFF2-40B4-BE49-F238E27FC236}">
                <a16:creationId xmlns:a16="http://schemas.microsoft.com/office/drawing/2014/main" id="{DE548DF8-483E-F564-98DB-16744F727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08E901B0-2E1E-6936-CEB4-AAF8E20243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9E899B8B-C5B9-3F4D-D46E-2C923E49F2F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B4798556-E031-66A0-0F39-A47F7B546F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fld id="{EBDAB7B1-479B-4A3F-BF65-7F7F549BC80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blinds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B48180A-969A-EF92-320C-A07702218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124200"/>
            <a:ext cx="3638550" cy="1143000"/>
          </a:xfrm>
        </p:spPr>
        <p:txBody>
          <a:bodyPr/>
          <a:lstStyle/>
          <a:p>
            <a:r>
              <a:rPr lang="zh-TW" altLang="en-US" sz="3000">
                <a:ea typeface="標楷體" panose="03000509000000000000" pitchFamily="65" charset="-120"/>
              </a:rPr>
              <a:t>土            地</a:t>
            </a:r>
            <a:br>
              <a:rPr lang="zh-TW" altLang="en-US" sz="3000">
                <a:ea typeface="標楷體" panose="03000509000000000000" pitchFamily="65" charset="-120"/>
              </a:rPr>
            </a:br>
            <a:r>
              <a:rPr lang="zh-TW" altLang="en-US" sz="3000">
                <a:ea typeface="標楷體" panose="03000509000000000000" pitchFamily="65" charset="-120"/>
              </a:rPr>
              <a:t>建築改良物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A4CECC73-05C5-0E3A-1841-D9C401CE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505200"/>
            <a:ext cx="6019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3000">
                <a:solidFill>
                  <a:schemeClr val="tx2"/>
                </a:solidFill>
                <a:ea typeface="標楷體" panose="03000509000000000000" pitchFamily="65" charset="-120"/>
              </a:rPr>
              <a:t>合併登記案件申請須知及書寫範例</a:t>
            </a:r>
          </a:p>
        </p:txBody>
      </p:sp>
      <p:sp>
        <p:nvSpPr>
          <p:cNvPr id="24581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9DE459C-61DD-2432-2B52-1C7724547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81600"/>
            <a:ext cx="4572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8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C9BD3F1F-D449-66F1-142E-22CDC90E8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申請時機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D9B01AA9-71C1-0A5B-5CCA-0D369C67C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已登記之土地.建物原數宗(筆.棟</a:t>
            </a:r>
            <a:r>
              <a:rPr lang="en-US" altLang="zh-TW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>
                <a:solidFill>
                  <a:srgbClr val="A500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合併為一宗</a:t>
            </a: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(筆.棟</a:t>
            </a:r>
            <a:r>
              <a:rPr lang="en-US" altLang="zh-TW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向該管地政事務所申辦合併所為之登記.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604" name="AutoShape 102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261AE4C-ED68-37D3-A2B9-4A269DD01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14800"/>
            <a:ext cx="466725" cy="430213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5" name="AutoShape 10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3034E6-4648-541A-7A8C-66EBDA1A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444500" cy="442913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 advAuto="1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BB360F4-E545-11B3-B983-DAC533970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63500"/>
            <a:ext cx="7772400" cy="1143000"/>
          </a:xfrm>
        </p:spPr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應備文件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EC2E162-3DAC-25D5-C773-1EC651308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846138"/>
            <a:ext cx="7772400" cy="4964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土地登記申請書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土地複丈結果通知書或建物測量成果圖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申請人身分證明: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自然人:戶籍資料或身分證影本或戶口名簿影本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2.</a:t>
            </a: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法人:公司設立變更登記表或抄錄本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3.</a:t>
            </a: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未成年人或受監護宣告之人須檢附法定代理人或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監護人身分證明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4.以上影本請簽註[影本與正本相符,如有不實申請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人願負法律責任]等字樣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協議書</a:t>
            </a:r>
            <a:r>
              <a:rPr lang="zh-TW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—</a:t>
            </a:r>
            <a:r>
              <a:rPr kumimoji="0"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</a:t>
            </a: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有權人不同或設有抵押權之土地需提出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土地或建物所有權狀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地政規費書據</a:t>
            </a:r>
            <a:r>
              <a:rPr lang="zh-TW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—</a:t>
            </a:r>
            <a:r>
              <a:rPr lang="zh-TW" altLang="en-US" sz="240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申請登記時繳納</a:t>
            </a:r>
          </a:p>
        </p:txBody>
      </p:sp>
      <p:sp>
        <p:nvSpPr>
          <p:cNvPr id="26628" name="AutoShape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0409AAB-4FCC-50CE-5B98-C8360AC59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5829300"/>
            <a:ext cx="528638" cy="474663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4D37402-73EB-2D47-7220-8DB8B1C4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791200"/>
            <a:ext cx="503238" cy="51435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12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4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32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47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752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93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367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 advAuto="1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A174264-2875-C57E-60C9-6189786E7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作業流程</a:t>
            </a: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DAD16267-6529-9553-55E1-1A1C0C5AF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7640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收件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1B167803-F81E-13AF-279B-6C6A0BC8E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676400"/>
            <a:ext cx="2649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初審核定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F06AA662-6A9E-2D4F-0992-56A52A1A7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3170238"/>
            <a:ext cx="1485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配件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ACDB5F13-0574-403C-5452-88E80B8B2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3178175"/>
            <a:ext cx="1638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登錄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1035AC2F-C4F9-82D9-558C-C0F824454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3163888"/>
            <a:ext cx="2000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校對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05C0C891-5D1C-0559-E117-0A7E5E52A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4697413"/>
            <a:ext cx="2228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列印書狀</a:t>
            </a:r>
          </a:p>
        </p:txBody>
      </p:sp>
      <p:sp>
        <p:nvSpPr>
          <p:cNvPr id="27679" name="AutoShape 31">
            <a:extLst>
              <a:ext uri="{FF2B5EF4-FFF2-40B4-BE49-F238E27FC236}">
                <a16:creationId xmlns:a16="http://schemas.microsoft.com/office/drawing/2014/main" id="{07079B53-0B83-17BC-D3BF-39CC55B92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752600"/>
            <a:ext cx="1592263" cy="677863"/>
          </a:xfrm>
          <a:prstGeom prst="rightArrow">
            <a:avLst>
              <a:gd name="adj1" fmla="val 50000"/>
              <a:gd name="adj2" fmla="val 587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1" name="AutoShape 33">
            <a:extLst>
              <a:ext uri="{FF2B5EF4-FFF2-40B4-BE49-F238E27FC236}">
                <a16:creationId xmlns:a16="http://schemas.microsoft.com/office/drawing/2014/main" id="{C4690EEF-90DC-357B-6A32-E793B1A0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86000"/>
            <a:ext cx="614363" cy="81915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7682" name="AutoShape 34">
            <a:extLst>
              <a:ext uri="{FF2B5EF4-FFF2-40B4-BE49-F238E27FC236}">
                <a16:creationId xmlns:a16="http://schemas.microsoft.com/office/drawing/2014/main" id="{8AE9CF42-2A8F-D9B5-D19D-CAE8A4287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3152775"/>
            <a:ext cx="1450975" cy="746125"/>
          </a:xfrm>
          <a:prstGeom prst="leftArrow">
            <a:avLst>
              <a:gd name="adj1" fmla="val 50000"/>
              <a:gd name="adj2" fmla="val 486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3" name="AutoShape 35">
            <a:extLst>
              <a:ext uri="{FF2B5EF4-FFF2-40B4-BE49-F238E27FC236}">
                <a16:creationId xmlns:a16="http://schemas.microsoft.com/office/drawing/2014/main" id="{5F06124F-C708-088C-AF26-0E9E5853A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8" y="3200400"/>
            <a:ext cx="1519237" cy="720725"/>
          </a:xfrm>
          <a:prstGeom prst="leftArrow">
            <a:avLst>
              <a:gd name="adj1" fmla="val 50000"/>
              <a:gd name="adj2" fmla="val 526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4" name="AutoShape 36">
            <a:extLst>
              <a:ext uri="{FF2B5EF4-FFF2-40B4-BE49-F238E27FC236}">
                <a16:creationId xmlns:a16="http://schemas.microsoft.com/office/drawing/2014/main" id="{A1BDE4CC-B790-7081-B6AF-7CE3F40C8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3956050"/>
            <a:ext cx="614362" cy="852488"/>
          </a:xfrm>
          <a:prstGeom prst="downArrow">
            <a:avLst>
              <a:gd name="adj1" fmla="val 50000"/>
              <a:gd name="adj2" fmla="val 34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7685" name="AutoShape 37">
            <a:extLst>
              <a:ext uri="{FF2B5EF4-FFF2-40B4-BE49-F238E27FC236}">
                <a16:creationId xmlns:a16="http://schemas.microsoft.com/office/drawing/2014/main" id="{3A64013C-8007-67EC-1DBA-96ADA20B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0685A0F6-27DC-ABA1-D7F7-7F1862E60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64820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用印</a:t>
            </a:r>
          </a:p>
        </p:txBody>
      </p:sp>
      <p:sp>
        <p:nvSpPr>
          <p:cNvPr id="27687" name="AutoShape 39">
            <a:extLst>
              <a:ext uri="{FF2B5EF4-FFF2-40B4-BE49-F238E27FC236}">
                <a16:creationId xmlns:a16="http://schemas.microsoft.com/office/drawing/2014/main" id="{17486B4D-57FE-09A3-0566-9B0BEC08D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8" name="Text Box 40">
            <a:extLst>
              <a:ext uri="{FF2B5EF4-FFF2-40B4-BE49-F238E27FC236}">
                <a16:creationId xmlns:a16="http://schemas.microsoft.com/office/drawing/2014/main" id="{10FDD29C-64E5-2523-0E28-78A2E41E1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6482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拆發件</a:t>
            </a:r>
          </a:p>
        </p:txBody>
      </p:sp>
      <p:sp>
        <p:nvSpPr>
          <p:cNvPr id="27689" name="AutoShape 4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94A989E-FF3C-1BB2-3EB4-275E3BB93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867400"/>
            <a:ext cx="490538" cy="43815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0" name="AutoShape 4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45F6733-0006-B2AC-A878-E9492C02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5840413"/>
            <a:ext cx="482600" cy="479425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1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4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9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4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9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utoUpdateAnimBg="0"/>
      <p:bldP spid="27663" grpId="0" autoUpdateAnimBg="0"/>
      <p:bldP spid="27665" grpId="0" autoUpdateAnimBg="0"/>
      <p:bldP spid="27666" grpId="0" autoUpdateAnimBg="0"/>
      <p:bldP spid="27667" grpId="0" autoUpdateAnimBg="0"/>
      <p:bldP spid="27670" grpId="0" autoUpdateAnimBg="0"/>
      <p:bldP spid="27686" grpId="0" autoUpdateAnimBg="0"/>
      <p:bldP spid="2768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77BCDB1-03B0-2E7B-91A2-0EFDCB571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登記費及罰鍰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C3DB9BE-FE34-0F97-81AF-769F0CE0B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登記費: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免納</a:t>
            </a: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書狀費: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每張新台幣80元</a:t>
            </a: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罰鍰: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</a:p>
        </p:txBody>
      </p:sp>
      <p:sp>
        <p:nvSpPr>
          <p:cNvPr id="28676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03F02A5-0D03-28BE-1203-3F67DA34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588" y="4770438"/>
            <a:ext cx="527050" cy="442912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7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2FF74EE-BA89-E6CE-167F-8F0C2E101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0" y="4773613"/>
            <a:ext cx="539750" cy="415925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549C771-BEEE-351F-260A-A800AF8D0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土地合併登記書寫範例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0503E102-120A-52DE-CCA7-58A825C8F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454150"/>
            <a:ext cx="7924800" cy="53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3" name="Text Box 7">
            <a:extLst>
              <a:ext uri="{FF2B5EF4-FFF2-40B4-BE49-F238E27FC236}">
                <a16:creationId xmlns:a16="http://schemas.microsoft.com/office/drawing/2014/main" id="{32AD7901-3430-24F0-98CC-E9BDB86EF44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2317750" y="2582863"/>
            <a:ext cx="525463" cy="63023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20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20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桃園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DA4A1CE5-5839-B252-0000-BA58A1FFB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2543175"/>
            <a:ext cx="52546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大溪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6A21CA89-95E0-3BB6-514F-A3583FEC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63813"/>
            <a:ext cx="900113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桃園大溪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572DA641-7D27-5C58-F0CA-E88A874E2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2501900"/>
            <a:ext cx="1412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ea typeface="標楷體" panose="03000509000000000000" pitchFamily="65" charset="-120"/>
              </a:rPr>
              <a:t>複丈結果通知書核發日期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8F72ED65-2EA2-8311-D857-9CC391C05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3876675"/>
            <a:ext cx="3460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9BC5B54C-0F51-BCE9-E6D5-66BDFF856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4191000"/>
            <a:ext cx="3460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B910E56A-E216-8D43-6C79-EBAAEA43B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88" y="3860800"/>
            <a:ext cx="339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1A99E91B-216F-3C81-23D5-0C59983D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343400"/>
            <a:ext cx="1724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</a:rPr>
              <a:t>土地複丈結果通知書</a:t>
            </a: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D368F2FC-10F6-7281-494E-103F262BB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4491038"/>
            <a:ext cx="172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</a:rPr>
              <a:t>身份證明證明文件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EBABF756-29B6-5051-8DB5-58C4BE6E7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4643438"/>
            <a:ext cx="172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</a:rPr>
              <a:t>土地所有權狀</a:t>
            </a:r>
          </a:p>
        </p:txBody>
      </p:sp>
      <p:sp>
        <p:nvSpPr>
          <p:cNvPr id="29715" name="Rectangle 19">
            <a:extLst>
              <a:ext uri="{FF2B5EF4-FFF2-40B4-BE49-F238E27FC236}">
                <a16:creationId xmlns:a16="http://schemas.microsoft.com/office/drawing/2014/main" id="{A81449E3-EC59-CC29-D0E6-38E549238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389438"/>
            <a:ext cx="5694362" cy="477837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2DDAC805-AC56-7BEA-3926-C9137868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13" y="3848100"/>
            <a:ext cx="1052512" cy="957263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左列份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數視情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況需要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填寫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DE895259-C8D9-AEC0-6F03-358267DAA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773613"/>
            <a:ext cx="1116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</a:rPr>
              <a:t>王小民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69C036E2-3D9E-3EB9-CEE2-B2230ED80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4979988"/>
            <a:ext cx="560387" cy="5619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王小</a:t>
            </a:r>
          </a:p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民印</a:t>
            </a:r>
          </a:p>
        </p:txBody>
      </p:sp>
      <p:sp>
        <p:nvSpPr>
          <p:cNvPr id="29721" name="Rectangle 25">
            <a:extLst>
              <a:ext uri="{FF2B5EF4-FFF2-40B4-BE49-F238E27FC236}">
                <a16:creationId xmlns:a16="http://schemas.microsoft.com/office/drawing/2014/main" id="{A4D2D502-AC3E-033A-3297-0D5EC6734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4911725"/>
            <a:ext cx="4011612" cy="5064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id="{B1A2BDC2-FA35-3C12-CD8A-2D94E0436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1474788" cy="161925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須填寫本欄者為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1.地政士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2.一般民眾之非本案之關係人</a:t>
            </a:r>
          </a:p>
        </p:txBody>
      </p:sp>
      <p:sp>
        <p:nvSpPr>
          <p:cNvPr id="29724" name="AutoShape 28">
            <a:extLst>
              <a:ext uri="{FF2B5EF4-FFF2-40B4-BE49-F238E27FC236}">
                <a16:creationId xmlns:a16="http://schemas.microsoft.com/office/drawing/2014/main" id="{839A7257-8677-C139-52EF-CF38E402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54575"/>
            <a:ext cx="374650" cy="592138"/>
          </a:xfrm>
          <a:prstGeom prst="rightArrow">
            <a:avLst>
              <a:gd name="adj1" fmla="val 5013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BE936EEF-07BA-8C11-40B6-031D5443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4816475"/>
            <a:ext cx="116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0000CC"/>
                </a:solidFill>
              </a:rPr>
              <a:t>xxx-xxxx</a:t>
            </a:r>
          </a:p>
        </p:txBody>
      </p:sp>
      <p:sp>
        <p:nvSpPr>
          <p:cNvPr id="29730" name="AutoShape 34">
            <a:extLst>
              <a:ext uri="{FF2B5EF4-FFF2-40B4-BE49-F238E27FC236}">
                <a16:creationId xmlns:a16="http://schemas.microsoft.com/office/drawing/2014/main" id="{39B42174-5570-5808-11B4-E6EA35B4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38" y="4478338"/>
            <a:ext cx="727075" cy="381000"/>
          </a:xfrm>
          <a:prstGeom prst="leftArrow">
            <a:avLst>
              <a:gd name="adj1" fmla="val 50000"/>
              <a:gd name="adj2" fmla="val 477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1" name="Text Box 35">
            <a:extLst>
              <a:ext uri="{FF2B5EF4-FFF2-40B4-BE49-F238E27FC236}">
                <a16:creationId xmlns:a16="http://schemas.microsoft.com/office/drawing/2014/main" id="{71173D10-4E66-ED1D-8E34-66D9F75F3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5599113"/>
            <a:ext cx="55530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TW" altLang="en-US" sz="12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本人未給付報酬與代理人,如有虛偽不實,願負法律責任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TW" altLang="en-US" sz="12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本人並非以代理申請土地登記為業,且未收取報酬,如有虛偽不實,願負法律責任</a:t>
            </a:r>
            <a:endParaRPr lang="en-US" altLang="zh-TW" sz="12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</a:pPr>
            <a:endParaRPr lang="en-US" altLang="zh-TW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E52B7BA5-E541-DBF3-55F1-28ED9555A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5556250"/>
            <a:ext cx="387350" cy="317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196BF02D-E315-6CDD-BD7F-75F6E4B9E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5214938"/>
            <a:ext cx="1676400" cy="11652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須填寫本欄者為非地政士之一般民眾之非本案之關係人</a:t>
            </a:r>
          </a:p>
        </p:txBody>
      </p:sp>
      <p:sp>
        <p:nvSpPr>
          <p:cNvPr id="29734" name="AutoShape 38">
            <a:extLst>
              <a:ext uri="{FF2B5EF4-FFF2-40B4-BE49-F238E27FC236}">
                <a16:creationId xmlns:a16="http://schemas.microsoft.com/office/drawing/2014/main" id="{FCCF7CD8-0AF9-5E65-0F92-B6C9B6937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5543550"/>
            <a:ext cx="376237" cy="265113"/>
          </a:xfrm>
          <a:prstGeom prst="leftArrow">
            <a:avLst>
              <a:gd name="adj1" fmla="val 50000"/>
              <a:gd name="adj2" fmla="val 354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7" name="Text Box 41">
            <a:extLst>
              <a:ext uri="{FF2B5EF4-FFF2-40B4-BE49-F238E27FC236}">
                <a16:creationId xmlns:a16="http://schemas.microsoft.com/office/drawing/2014/main" id="{FD9BBF26-A055-A316-6199-CCF3E12ED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992813"/>
            <a:ext cx="387350" cy="317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29738" name="Rectangle 42">
            <a:extLst>
              <a:ext uri="{FF2B5EF4-FFF2-40B4-BE49-F238E27FC236}">
                <a16:creationId xmlns:a16="http://schemas.microsoft.com/office/drawing/2014/main" id="{EA883F13-7387-5AAF-86A4-623C231F5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62600"/>
            <a:ext cx="5302250" cy="476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41" name="Text Box 45">
            <a:extLst>
              <a:ext uri="{FF2B5EF4-FFF2-40B4-BE49-F238E27FC236}">
                <a16:creationId xmlns:a16="http://schemas.microsoft.com/office/drawing/2014/main" id="{18C72288-BFA9-2A18-E871-46A0917C1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4371975"/>
            <a:ext cx="1724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</a:rPr>
              <a:t>合併協議書</a:t>
            </a:r>
          </a:p>
        </p:txBody>
      </p:sp>
      <p:sp>
        <p:nvSpPr>
          <p:cNvPr id="29742" name="AutoShape 4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C627173-719E-E627-756B-108BF3B6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6142038"/>
            <a:ext cx="477838" cy="395287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43" name="AutoShape 4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C1D823-F1C0-05AD-75B1-680AF3579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6130925"/>
            <a:ext cx="428625" cy="403225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92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4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92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6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25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525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2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8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75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575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8075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675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175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1125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7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62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67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72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77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uild="p" autoUpdateAnimBg="0" advAuto="0"/>
      <p:bldP spid="29704" grpId="0" build="p" autoUpdateAnimBg="0" advAuto="0"/>
      <p:bldP spid="29705" grpId="0" autoUpdateAnimBg="0"/>
      <p:bldP spid="29706" grpId="0" autoUpdateAnimBg="0"/>
      <p:bldP spid="29707" grpId="0" autoUpdateAnimBg="0"/>
      <p:bldP spid="29708" grpId="0" autoUpdateAnimBg="0"/>
      <p:bldP spid="29709" grpId="0" autoUpdateAnimBg="0"/>
      <p:bldP spid="29710" grpId="0" autoUpdateAnimBg="0"/>
      <p:bldP spid="29711" grpId="0" autoUpdateAnimBg="0"/>
      <p:bldP spid="29712" grpId="0" autoUpdateAnimBg="0"/>
      <p:bldP spid="29718" grpId="0" animBg="1" autoUpdateAnimBg="0"/>
      <p:bldP spid="29719" grpId="0" autoUpdateAnimBg="0"/>
      <p:bldP spid="29720" grpId="0" animBg="1" autoUpdateAnimBg="0"/>
      <p:bldP spid="29723" grpId="0" animBg="1" autoUpdateAnimBg="0"/>
      <p:bldP spid="29725" grpId="0" autoUpdateAnimBg="0"/>
      <p:bldP spid="29731" grpId="0" autoUpdateAnimBg="0"/>
      <p:bldP spid="29732" grpId="0" animBg="1" autoUpdateAnimBg="0"/>
      <p:bldP spid="29733" grpId="0" animBg="1" autoUpdateAnimBg="0"/>
      <p:bldP spid="29737" grpId="0" animBg="1" autoUpdateAnimBg="0"/>
      <p:bldP spid="2974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>
            <a:extLst>
              <a:ext uri="{FF2B5EF4-FFF2-40B4-BE49-F238E27FC236}">
                <a16:creationId xmlns:a16="http://schemas.microsoft.com/office/drawing/2014/main" id="{69DF0710-E56D-4147-B1AC-F413B3C3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44475"/>
            <a:ext cx="819785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5" name="Text Box 5">
            <a:extLst>
              <a:ext uri="{FF2B5EF4-FFF2-40B4-BE49-F238E27FC236}">
                <a16:creationId xmlns:a16="http://schemas.microsoft.com/office/drawing/2014/main" id="{277CB2B1-F81E-7283-12AB-F9B1C573E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1384300"/>
            <a:ext cx="1184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ea typeface="標楷體" panose="03000509000000000000" pitchFamily="65" charset="-120"/>
              </a:rPr>
              <a:t>請求權人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74632DBD-E937-188F-1527-290CF8E4A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371600"/>
            <a:ext cx="1084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</a:t>
            </a: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231B1991-0595-A834-0CDF-0C8DB21DBB82}"/>
              </a:ext>
            </a:extLst>
          </p:cNvPr>
          <p:cNvSpPr txBox="1">
            <a:spLocks noChangeArrowheads="1"/>
          </p:cNvSpPr>
          <p:nvPr>
            <p:ph type="title"/>
          </p:nvPr>
        </p:nvSpPr>
        <p:spPr>
          <a:xfrm>
            <a:off x="7685088" y="1225550"/>
            <a:ext cx="946150" cy="379413"/>
          </a:xfr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陳00印</a:t>
            </a:r>
          </a:p>
        </p:txBody>
      </p:sp>
      <p:sp>
        <p:nvSpPr>
          <p:cNvPr id="30736" name="Text Box 16">
            <a:extLst>
              <a:ext uri="{FF2B5EF4-FFF2-40B4-BE49-F238E27FC236}">
                <a16:creationId xmlns:a16="http://schemas.microsoft.com/office/drawing/2014/main" id="{A9CF97E3-3236-8253-DB6C-D0D94816D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38400"/>
            <a:ext cx="844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代理人</a:t>
            </a:r>
          </a:p>
        </p:txBody>
      </p:sp>
      <p:sp>
        <p:nvSpPr>
          <p:cNvPr id="30737" name="Text Box 17">
            <a:extLst>
              <a:ext uri="{FF2B5EF4-FFF2-40B4-BE49-F238E27FC236}">
                <a16:creationId xmlns:a16="http://schemas.microsoft.com/office/drawing/2014/main" id="{4C1C65BF-85FD-B0A7-8F1A-F412D45D1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24098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王小民</a:t>
            </a:r>
          </a:p>
        </p:txBody>
      </p:sp>
      <p:sp>
        <p:nvSpPr>
          <p:cNvPr id="30739" name="Text Box 19">
            <a:extLst>
              <a:ext uri="{FF2B5EF4-FFF2-40B4-BE49-F238E27FC236}">
                <a16:creationId xmlns:a16="http://schemas.microsoft.com/office/drawing/2014/main" id="{E0A61D87-644B-E1C2-BB19-E2138C871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24384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40" name="Text Box 20">
            <a:extLst>
              <a:ext uri="{FF2B5EF4-FFF2-40B4-BE49-F238E27FC236}">
                <a16:creationId xmlns:a16="http://schemas.microsoft.com/office/drawing/2014/main" id="{F4626B94-D1C2-F86A-7E4B-4D1B1E69A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2387600"/>
            <a:ext cx="1231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4857A969-29E0-844B-0498-348314E0E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123825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09490D10-9AB3-ED8D-62CC-6086AD738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538" y="2320925"/>
            <a:ext cx="1011237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ea typeface="標楷體" panose="03000509000000000000" pitchFamily="65" charset="-120"/>
              </a:rPr>
              <a:t>王小民印</a:t>
            </a:r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1BE55402-4B72-D905-882F-6720E231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1346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45" name="Text Box 25">
            <a:extLst>
              <a:ext uri="{FF2B5EF4-FFF2-40B4-BE49-F238E27FC236}">
                <a16:creationId xmlns:a16="http://schemas.microsoft.com/office/drawing/2014/main" id="{9BE90466-7753-6DAA-5ADF-5A5E3F671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1357313"/>
            <a:ext cx="1231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28475FF6-260F-EF23-A6A2-3DFD2DDC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227330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52" name="Text Box 32">
            <a:extLst>
              <a:ext uri="{FF2B5EF4-FFF2-40B4-BE49-F238E27FC236}">
                <a16:creationId xmlns:a16="http://schemas.microsoft.com/office/drawing/2014/main" id="{F5D59C42-6C76-AEEB-B57B-3768CED1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1579563"/>
            <a:ext cx="1084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邱00</a:t>
            </a:r>
          </a:p>
        </p:txBody>
      </p:sp>
      <p:sp>
        <p:nvSpPr>
          <p:cNvPr id="30754" name="Text Box 34">
            <a:extLst>
              <a:ext uri="{FF2B5EF4-FFF2-40B4-BE49-F238E27FC236}">
                <a16:creationId xmlns:a16="http://schemas.microsoft.com/office/drawing/2014/main" id="{1938E834-80E9-95B6-768D-6FC1B5913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1592263"/>
            <a:ext cx="1184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ea typeface="標楷體" panose="03000509000000000000" pitchFamily="65" charset="-120"/>
              </a:rPr>
              <a:t>請求權人</a:t>
            </a:r>
          </a:p>
        </p:txBody>
      </p:sp>
      <p:sp>
        <p:nvSpPr>
          <p:cNvPr id="30755" name="Text Box 35">
            <a:extLst>
              <a:ext uri="{FF2B5EF4-FFF2-40B4-BE49-F238E27FC236}">
                <a16:creationId xmlns:a16="http://schemas.microsoft.com/office/drawing/2014/main" id="{BE7F2728-436E-0799-AAB3-4ADAD4BDF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888" y="158115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56" name="Text Box 36">
            <a:extLst>
              <a:ext uri="{FF2B5EF4-FFF2-40B4-BE49-F238E27FC236}">
                <a16:creationId xmlns:a16="http://schemas.microsoft.com/office/drawing/2014/main" id="{F92FC4AF-0D9B-DBA7-BF99-7F4702AA6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1577975"/>
            <a:ext cx="1231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57" name="Text Box 37">
            <a:extLst>
              <a:ext uri="{FF2B5EF4-FFF2-40B4-BE49-F238E27FC236}">
                <a16:creationId xmlns:a16="http://schemas.microsoft.com/office/drawing/2014/main" id="{62DB7239-E445-0C31-0370-D47F5E192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0" y="1458913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58" name="Text Box 38">
            <a:extLst>
              <a:ext uri="{FF2B5EF4-FFF2-40B4-BE49-F238E27FC236}">
                <a16:creationId xmlns:a16="http://schemas.microsoft.com/office/drawing/2014/main" id="{5A05624A-F9E4-3FA8-5E71-CFE3CEA5F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413" y="1635125"/>
            <a:ext cx="946150" cy="379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邱00印</a:t>
            </a:r>
          </a:p>
        </p:txBody>
      </p:sp>
      <p:sp>
        <p:nvSpPr>
          <p:cNvPr id="30759" name="AutoShape 3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2DFDE2C-1ADB-3385-8F1C-D1BF8228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5664200"/>
            <a:ext cx="450850" cy="422275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0" name="AutoShape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542C4B5-A7FA-AE74-B083-0FAA1B2D9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638800"/>
            <a:ext cx="512763" cy="447675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875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7125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3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5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9975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6" grpId="0" autoUpdateAnimBg="0"/>
      <p:bldP spid="30733" grpId="0" animBg="1" autoUpdateAnimBg="0"/>
      <p:bldP spid="30736" grpId="0" autoUpdateAnimBg="0"/>
      <p:bldP spid="30737" grpId="0" autoUpdateAnimBg="0"/>
      <p:bldP spid="30739" grpId="0" autoUpdateAnimBg="0"/>
      <p:bldP spid="30740" grpId="0" autoUpdateAnimBg="0"/>
      <p:bldP spid="30741" grpId="0" autoUpdateAnimBg="0"/>
      <p:bldP spid="30742" grpId="0" animBg="1" autoUpdateAnimBg="0"/>
      <p:bldP spid="30743" grpId="0" autoUpdateAnimBg="0"/>
      <p:bldP spid="30745" grpId="0" autoUpdateAnimBg="0"/>
      <p:bldP spid="30747" grpId="0" autoUpdateAnimBg="0"/>
      <p:bldP spid="30752" grpId="0" autoUpdateAnimBg="0"/>
      <p:bldP spid="30754" grpId="0" autoUpdateAnimBg="0"/>
      <p:bldP spid="30755" grpId="0" autoUpdateAnimBg="0"/>
      <p:bldP spid="30756" grpId="0" autoUpdateAnimBg="0"/>
      <p:bldP spid="30757" grpId="0" autoUpdateAnimBg="0"/>
      <p:bldP spid="3075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71" name="Picture 27">
            <a:extLst>
              <a:ext uri="{FF2B5EF4-FFF2-40B4-BE49-F238E27FC236}">
                <a16:creationId xmlns:a16="http://schemas.microsoft.com/office/drawing/2014/main" id="{2174AE29-6ED6-5A08-5709-1BF6F2408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4781" r="3459" b="9560"/>
          <a:stretch>
            <a:fillRect/>
          </a:stretch>
        </p:blipFill>
        <p:spPr bwMode="auto">
          <a:xfrm>
            <a:off x="1098550" y="396875"/>
            <a:ext cx="7694613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4" name="Text Box 10">
            <a:extLst>
              <a:ext uri="{FF2B5EF4-FFF2-40B4-BE49-F238E27FC236}">
                <a16:creationId xmlns:a16="http://schemas.microsoft.com/office/drawing/2014/main" id="{100239AA-F12E-B049-BF59-EC7EB07A2F7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2911475" y="1508125"/>
            <a:ext cx="738188" cy="53498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大民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9-1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建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555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14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400">
                <a:solidFill>
                  <a:srgbClr val="A500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合併前</a:t>
            </a:r>
          </a:p>
        </p:txBody>
      </p:sp>
      <p:sp>
        <p:nvSpPr>
          <p:cNvPr id="31773" name="Text Box 29">
            <a:extLst>
              <a:ext uri="{FF2B5EF4-FFF2-40B4-BE49-F238E27FC236}">
                <a16:creationId xmlns:a16="http://schemas.microsoft.com/office/drawing/2014/main" id="{7D385CDE-C46D-A4F2-CFFA-D8A285A2E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3" y="827088"/>
            <a:ext cx="906462" cy="3794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陳00印</a:t>
            </a:r>
          </a:p>
        </p:txBody>
      </p:sp>
      <p:sp>
        <p:nvSpPr>
          <p:cNvPr id="31779" name="Text Box 35">
            <a:extLst>
              <a:ext uri="{FF2B5EF4-FFF2-40B4-BE49-F238E27FC236}">
                <a16:creationId xmlns:a16="http://schemas.microsoft.com/office/drawing/2014/main" id="{E30E5742-9F70-39C1-6BA5-9A74211DC9BF}"/>
              </a:ext>
            </a:extLst>
          </p:cNvPr>
          <p:cNvSpPr txBox="1">
            <a:spLocks noChangeArrowheads="1"/>
          </p:cNvSpPr>
          <p:nvPr>
            <p:ph type="title"/>
          </p:nvPr>
        </p:nvSpPr>
        <p:spPr>
          <a:xfrm>
            <a:off x="6435725" y="709613"/>
            <a:ext cx="661988" cy="41592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 陳</a:t>
            </a:r>
            <a:r>
              <a:rPr lang="en-US" altLang="zh-TW" sz="1600">
                <a:solidFill>
                  <a:srgbClr val="0000CC"/>
                </a:solidFill>
                <a:ea typeface="標楷體" panose="03000509000000000000" pitchFamily="65" charset="-120"/>
              </a:rPr>
              <a:t>oo</a:t>
            </a:r>
          </a:p>
        </p:txBody>
      </p:sp>
      <p:sp>
        <p:nvSpPr>
          <p:cNvPr id="31780" name="Text Box 36">
            <a:extLst>
              <a:ext uri="{FF2B5EF4-FFF2-40B4-BE49-F238E27FC236}">
                <a16:creationId xmlns:a16="http://schemas.microsoft.com/office/drawing/2014/main" id="{71C8F0AB-46C6-544F-9B58-3E36B1962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524000"/>
            <a:ext cx="762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</a:t>
            </a:r>
          </a:p>
          <a:p>
            <a:pPr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大民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9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建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444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邱00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14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400">
                <a:solidFill>
                  <a:srgbClr val="A500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合併前</a:t>
            </a:r>
          </a:p>
        </p:txBody>
      </p:sp>
      <p:sp>
        <p:nvSpPr>
          <p:cNvPr id="31781" name="Text Box 37">
            <a:extLst>
              <a:ext uri="{FF2B5EF4-FFF2-40B4-BE49-F238E27FC236}">
                <a16:creationId xmlns:a16="http://schemas.microsoft.com/office/drawing/2014/main" id="{C716982F-812F-0A95-203E-8034464B2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501775"/>
            <a:ext cx="838200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</a:t>
            </a:r>
          </a:p>
          <a:p>
            <a:pPr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大民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9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建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999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14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14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782" name="Text Box 38">
            <a:extLst>
              <a:ext uri="{FF2B5EF4-FFF2-40B4-BE49-F238E27FC236}">
                <a16:creationId xmlns:a16="http://schemas.microsoft.com/office/drawing/2014/main" id="{4BC96276-99D6-990E-BA98-266DBE565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992188"/>
            <a:ext cx="6619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 邱</a:t>
            </a:r>
            <a:r>
              <a:rPr lang="en-US" altLang="zh-TW" sz="1600">
                <a:solidFill>
                  <a:srgbClr val="0000CC"/>
                </a:solidFill>
                <a:ea typeface="標楷體" panose="03000509000000000000" pitchFamily="65" charset="-120"/>
              </a:rPr>
              <a:t>oo</a:t>
            </a:r>
          </a:p>
        </p:txBody>
      </p:sp>
      <p:sp>
        <p:nvSpPr>
          <p:cNvPr id="31783" name="Text Box 39">
            <a:extLst>
              <a:ext uri="{FF2B5EF4-FFF2-40B4-BE49-F238E27FC236}">
                <a16:creationId xmlns:a16="http://schemas.microsoft.com/office/drawing/2014/main" id="{65F4E3FD-98E7-7DBB-B663-072786556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1252538"/>
            <a:ext cx="906462" cy="3794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邱00印</a:t>
            </a:r>
          </a:p>
        </p:txBody>
      </p:sp>
      <p:sp>
        <p:nvSpPr>
          <p:cNvPr id="31784" name="Rectangle 40">
            <a:extLst>
              <a:ext uri="{FF2B5EF4-FFF2-40B4-BE49-F238E27FC236}">
                <a16:creationId xmlns:a16="http://schemas.microsoft.com/office/drawing/2014/main" id="{402AD78D-A572-C010-53BD-02C3A41DF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1600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A500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陳00:555 </a:t>
            </a:r>
            <a:r>
              <a:rPr lang="zh-TW" altLang="en-US" sz="1200">
                <a:solidFill>
                  <a:srgbClr val="A50021"/>
                </a:solidFill>
                <a:latin typeface="標楷體" panose="03000509000000000000" pitchFamily="65" charset="-120"/>
                <a:ea typeface="Arial Unicode MS" pitchFamily="34" charset="-120"/>
              </a:rPr>
              <a:t>⁄ </a:t>
            </a:r>
            <a:r>
              <a:rPr lang="zh-TW" altLang="en-US" sz="1200">
                <a:solidFill>
                  <a:srgbClr val="A500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999</a:t>
            </a:r>
          </a:p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A500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邱00:444 </a:t>
            </a:r>
            <a:r>
              <a:rPr lang="zh-TW" altLang="en-US" sz="1200">
                <a:solidFill>
                  <a:srgbClr val="A50021"/>
                </a:solidFill>
                <a:latin typeface="標楷體" panose="03000509000000000000" pitchFamily="65" charset="-120"/>
                <a:ea typeface="Arial Unicode MS" pitchFamily="34" charset="-120"/>
              </a:rPr>
              <a:t>⁄</a:t>
            </a:r>
            <a:r>
              <a:rPr lang="zh-TW" altLang="en-US" sz="1200">
                <a:solidFill>
                  <a:srgbClr val="A500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999</a:t>
            </a:r>
          </a:p>
        </p:txBody>
      </p:sp>
      <p:sp>
        <p:nvSpPr>
          <p:cNvPr id="31785" name="Rectangle 41">
            <a:extLst>
              <a:ext uri="{FF2B5EF4-FFF2-40B4-BE49-F238E27FC236}">
                <a16:creationId xmlns:a16="http://schemas.microsoft.com/office/drawing/2014/main" id="{D5038CD9-B83D-5AA3-ABF5-4A5E3E53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536416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400">
                <a:solidFill>
                  <a:srgbClr val="A500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分割後</a:t>
            </a:r>
          </a:p>
        </p:txBody>
      </p:sp>
      <p:sp>
        <p:nvSpPr>
          <p:cNvPr id="31787" name="AutoShape 4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F0AA6B8-22BF-16F4-705D-8C01427A6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19800"/>
            <a:ext cx="423863" cy="395288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325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475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075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375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875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375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825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125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build="p" autoUpdateAnimBg="0" advAuto="0"/>
      <p:bldP spid="31773" grpId="0" animBg="1" autoUpdateAnimBg="0"/>
      <p:bldP spid="31779" grpId="0" autoUpdateAnimBg="0"/>
      <p:bldP spid="31780" grpId="0" build="p" autoUpdateAnimBg="0" advAuto="0"/>
      <p:bldP spid="31781" grpId="0" build="p" autoUpdateAnimBg="0" advAuto="0"/>
      <p:bldP spid="31782" grpId="0" autoUpdateAnimBg="0"/>
      <p:bldP spid="31783" grpId="0" animBg="1" autoUpdateAnimBg="0"/>
      <p:bldP spid="31784" grpId="0" autoUpdateAnimBg="0"/>
      <p:bldP spid="31785" grpId="0" autoUpdateAnimBg="0"/>
    </p:bldLst>
  </p:timing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675</TotalTime>
  <Words>446</Words>
  <Application>Microsoft Office PowerPoint</Application>
  <PresentationFormat>如螢幕大小 (4:3)</PresentationFormat>
  <Paragraphs>125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Times New Roman</vt:lpstr>
      <vt:lpstr>新細明體</vt:lpstr>
      <vt:lpstr>Arial</vt:lpstr>
      <vt:lpstr>Wingdings</vt:lpstr>
      <vt:lpstr>標楷體</vt:lpstr>
      <vt:lpstr>Arial Unicode MS</vt:lpstr>
      <vt:lpstr>Dad`s Tie</vt:lpstr>
      <vt:lpstr>土            地 建築改良物</vt:lpstr>
      <vt:lpstr>申請時機</vt:lpstr>
      <vt:lpstr>應備文件</vt:lpstr>
      <vt:lpstr>作業流程</vt:lpstr>
      <vt:lpstr>登記費及罰鍰</vt:lpstr>
      <vt:lpstr>土地合併登記書寫範例</vt:lpstr>
      <vt:lpstr>陳00印</vt:lpstr>
      <vt:lpstr> 陳oo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R0035</dc:creator>
  <cp:lastModifiedBy>Rogers Wang</cp:lastModifiedBy>
  <cp:revision>26</cp:revision>
  <cp:lastPrinted>1601-01-01T00:00:00Z</cp:lastPrinted>
  <dcterms:created xsi:type="dcterms:W3CDTF">2009-04-30T03:36:51Z</dcterms:created>
  <dcterms:modified xsi:type="dcterms:W3CDTF">2025-08-18T01:40:43Z</dcterms:modified>
</cp:coreProperties>
</file>