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2D2"/>
    <a:srgbClr val="009900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185" autoAdjust="0"/>
    <p:restoredTop sz="94653" autoAdjust="0"/>
  </p:normalViewPr>
  <p:slideViewPr>
    <p:cSldViewPr>
      <p:cViewPr varScale="1">
        <p:scale>
          <a:sx n="104" d="100"/>
          <a:sy n="104" d="100"/>
        </p:scale>
        <p:origin x="1416" y="102"/>
      </p:cViewPr>
      <p:guideLst>
        <p:guide orient="horz" pos="2160"/>
        <p:guide pos="2880"/>
      </p:guideLst>
    </p:cSldViewPr>
  </p:slideViewPr>
  <p:outlineViewPr>
    <p:cViewPr>
      <p:scale>
        <a:sx n="60" d="100"/>
        <a:sy n="6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BC38E03-64D9-1BFB-59F0-72EFA46E30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27D7717-F389-F6FF-BFE1-F31195BBE6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D437D1FF-71F2-F259-85D8-8C0C139325E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4FC2EDC5-357A-3D2C-DA3D-F1CE6E5D9F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CD156688-EC70-3679-1CF2-60B4797B86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F80F7D6D-9B3C-1550-EEF2-A9746CD72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EF68E0-68D0-4C2A-BE56-E9A4383D3D5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7F1F481-E151-940D-0EA6-726DB4CDF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AB9F6-44C4-4971-BCC7-CBC73E34C3D5}" type="slidenum">
              <a:rPr lang="zh-TW" altLang="en-US"/>
              <a:pPr/>
              <a:t>9</a:t>
            </a:fld>
            <a:endParaRPr lang="zh-TW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4E4BA88-41BB-DCC5-8D13-C72FBE77FB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DA1FA9B-095C-0CBD-2934-E6EF5B6A8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A3AE4060-80F1-0284-417A-C16A10CB08CA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>
              <a:extLst>
                <a:ext uri="{FF2B5EF4-FFF2-40B4-BE49-F238E27FC236}">
                  <a16:creationId xmlns:a16="http://schemas.microsoft.com/office/drawing/2014/main" id="{848D599A-1E63-0A00-F672-80474416AE7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>
                <a:extLst>
                  <a:ext uri="{FF2B5EF4-FFF2-40B4-BE49-F238E27FC236}">
                    <a16:creationId xmlns:a16="http://schemas.microsoft.com/office/drawing/2014/main" id="{2EA6DFC2-9BE6-FC98-4C26-00C1EEA15CD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" name="Freeform 5">
                <a:extLst>
                  <a:ext uri="{FF2B5EF4-FFF2-40B4-BE49-F238E27FC236}">
                    <a16:creationId xmlns:a16="http://schemas.microsoft.com/office/drawing/2014/main" id="{2AA7352B-8676-D7B0-032C-B040BCD8794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2" name="Freeform 6">
                <a:extLst>
                  <a:ext uri="{FF2B5EF4-FFF2-40B4-BE49-F238E27FC236}">
                    <a16:creationId xmlns:a16="http://schemas.microsoft.com/office/drawing/2014/main" id="{8CE3AB7D-CBF9-9AE7-33E3-ACC7E0F8D3B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3" name="Freeform 7">
                <a:extLst>
                  <a:ext uri="{FF2B5EF4-FFF2-40B4-BE49-F238E27FC236}">
                    <a16:creationId xmlns:a16="http://schemas.microsoft.com/office/drawing/2014/main" id="{ABD09A77-0CD9-D78B-85A1-E3CCAE2E25C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4" name="Freeform 8">
                <a:extLst>
                  <a:ext uri="{FF2B5EF4-FFF2-40B4-BE49-F238E27FC236}">
                    <a16:creationId xmlns:a16="http://schemas.microsoft.com/office/drawing/2014/main" id="{298EC886-E635-A040-739E-A78C54FC82C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5" name="Freeform 9">
                <a:extLst>
                  <a:ext uri="{FF2B5EF4-FFF2-40B4-BE49-F238E27FC236}">
                    <a16:creationId xmlns:a16="http://schemas.microsoft.com/office/drawing/2014/main" id="{05555AB0-58CD-0E95-BE39-1D03BEE9221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6" name="Freeform 10">
                <a:extLst>
                  <a:ext uri="{FF2B5EF4-FFF2-40B4-BE49-F238E27FC236}">
                    <a16:creationId xmlns:a16="http://schemas.microsoft.com/office/drawing/2014/main" id="{A414B44A-CBC2-8CB3-136F-4F93C0A4E2B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7" name="Freeform 11">
                <a:extLst>
                  <a:ext uri="{FF2B5EF4-FFF2-40B4-BE49-F238E27FC236}">
                    <a16:creationId xmlns:a16="http://schemas.microsoft.com/office/drawing/2014/main" id="{2715BFCB-2E23-D684-D5C8-F21F7D66C75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8" name="Freeform 12">
                <a:extLst>
                  <a:ext uri="{FF2B5EF4-FFF2-40B4-BE49-F238E27FC236}">
                    <a16:creationId xmlns:a16="http://schemas.microsoft.com/office/drawing/2014/main" id="{D81C59C7-E7EC-BD08-95C3-4A7EC7A0BEF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9" name="Freeform 13">
                <a:extLst>
                  <a:ext uri="{FF2B5EF4-FFF2-40B4-BE49-F238E27FC236}">
                    <a16:creationId xmlns:a16="http://schemas.microsoft.com/office/drawing/2014/main" id="{0E060C58-5AB3-79D4-13B3-D76CCA1B1B6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0" name="Freeform 14">
                <a:extLst>
                  <a:ext uri="{FF2B5EF4-FFF2-40B4-BE49-F238E27FC236}">
                    <a16:creationId xmlns:a16="http://schemas.microsoft.com/office/drawing/2014/main" id="{8473AC1C-772E-D132-36DF-1FFAB1D8BD1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1" name="Freeform 15">
                <a:extLst>
                  <a:ext uri="{FF2B5EF4-FFF2-40B4-BE49-F238E27FC236}">
                    <a16:creationId xmlns:a16="http://schemas.microsoft.com/office/drawing/2014/main" id="{CF92332B-3281-5497-C52B-0ADD845A842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2" name="Freeform 16">
                <a:extLst>
                  <a:ext uri="{FF2B5EF4-FFF2-40B4-BE49-F238E27FC236}">
                    <a16:creationId xmlns:a16="http://schemas.microsoft.com/office/drawing/2014/main" id="{9ABEC5A5-BE5D-9CBF-525C-378A07AFAD7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3" name="Freeform 17">
                <a:extLst>
                  <a:ext uri="{FF2B5EF4-FFF2-40B4-BE49-F238E27FC236}">
                    <a16:creationId xmlns:a16="http://schemas.microsoft.com/office/drawing/2014/main" id="{80F0E77B-2FE2-083D-5C7E-998B8E629FE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4" name="Freeform 18">
                <a:extLst>
                  <a:ext uri="{FF2B5EF4-FFF2-40B4-BE49-F238E27FC236}">
                    <a16:creationId xmlns:a16="http://schemas.microsoft.com/office/drawing/2014/main" id="{52AD3487-355C-13DC-F655-4A2A967ECBA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5" name="Freeform 19">
                <a:extLst>
                  <a:ext uri="{FF2B5EF4-FFF2-40B4-BE49-F238E27FC236}">
                    <a16:creationId xmlns:a16="http://schemas.microsoft.com/office/drawing/2014/main" id="{733CCE57-23C9-084D-9FF5-F55B0312653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6" name="Freeform 20">
                <a:extLst>
                  <a:ext uri="{FF2B5EF4-FFF2-40B4-BE49-F238E27FC236}">
                    <a16:creationId xmlns:a16="http://schemas.microsoft.com/office/drawing/2014/main" id="{59D94635-0D26-0179-8A6F-4BEA5571E9E9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7" name="Freeform 21">
                <a:extLst>
                  <a:ext uri="{FF2B5EF4-FFF2-40B4-BE49-F238E27FC236}">
                    <a16:creationId xmlns:a16="http://schemas.microsoft.com/office/drawing/2014/main" id="{146CA624-B2C2-5026-BEBF-53C18020426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8" name="Freeform 22">
                <a:extLst>
                  <a:ext uri="{FF2B5EF4-FFF2-40B4-BE49-F238E27FC236}">
                    <a16:creationId xmlns:a16="http://schemas.microsoft.com/office/drawing/2014/main" id="{A537D5FC-1DEB-966D-ECDA-0F1629EFD2C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119" name="Freeform 23">
              <a:extLst>
                <a:ext uri="{FF2B5EF4-FFF2-40B4-BE49-F238E27FC236}">
                  <a16:creationId xmlns:a16="http://schemas.microsoft.com/office/drawing/2014/main" id="{5220EF4D-BA1C-63DC-B67D-468E94AC6624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0" name="Freeform 24">
              <a:extLst>
                <a:ext uri="{FF2B5EF4-FFF2-40B4-BE49-F238E27FC236}">
                  <a16:creationId xmlns:a16="http://schemas.microsoft.com/office/drawing/2014/main" id="{F5CC02F7-A92B-340B-7C75-803293991213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121" name="Rectangle 25">
            <a:extLst>
              <a:ext uri="{FF2B5EF4-FFF2-40B4-BE49-F238E27FC236}">
                <a16:creationId xmlns:a16="http://schemas.microsoft.com/office/drawing/2014/main" id="{F164A641-3FF1-635B-DADD-807E842F1B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122" name="Rectangle 26">
            <a:extLst>
              <a:ext uri="{FF2B5EF4-FFF2-40B4-BE49-F238E27FC236}">
                <a16:creationId xmlns:a16="http://schemas.microsoft.com/office/drawing/2014/main" id="{3BD71D75-57A0-26B0-FA3F-EF943ED250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123" name="Rectangle 27">
            <a:extLst>
              <a:ext uri="{FF2B5EF4-FFF2-40B4-BE49-F238E27FC236}">
                <a16:creationId xmlns:a16="http://schemas.microsoft.com/office/drawing/2014/main" id="{49E193ED-41DA-396E-42B6-DEEEE72EA5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4" name="Rectangle 28">
            <a:extLst>
              <a:ext uri="{FF2B5EF4-FFF2-40B4-BE49-F238E27FC236}">
                <a16:creationId xmlns:a16="http://schemas.microsoft.com/office/drawing/2014/main" id="{1167BFE6-79EF-E054-E69D-46B8790A64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02885D90-A515-45B2-5412-B556145900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551653F-20B9-41CA-A75C-280FEC585DA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E8233-AC24-C010-1542-2F7A7F68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5A42DE-AFF1-549B-4992-4C1EA34F1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5029FE-A20A-4615-9BC5-3BF2DCAA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4939D8-0B8B-711F-8C96-671A98FF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6E164E-C505-B5D8-2299-677C0746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7E08E-55B5-452C-BBAC-2E1BAB9C6A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6250195"/>
      </p:ext>
    </p:extLst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1DC8B4-1FCE-5993-AC3A-FE81D1155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A88315-6E31-C593-41D8-42432F732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1973D6-0B5F-7762-D08B-D80C7265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65A8D0-9320-F40C-32E6-426AC37C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FD42D-F133-8CCD-F533-7D085356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5A268-BC14-4419-8626-D375A5304D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1104784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DCEB6-215A-916C-DBD8-A9956D01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4B533-C5AE-2F71-E021-C657C6AE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6308AB-6333-41A8-9655-E864837E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F435F-B8A2-9DC7-6A7D-7785E368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B7E99A-15D2-4863-7EB5-7B9A94EE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F928F-637B-4BA1-BC40-E8078853E1F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0787833"/>
      </p:ext>
    </p:extLst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20C1B-5743-4A14-2CB5-C82E86CD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BD83E0-9DED-2E15-10DD-EED81501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77861A-3913-9EFC-A225-59F17C50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6DEF2-F70B-F7EA-E3C5-295C60B7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E1C72B-EC0F-D99F-DB9A-D3A5CAE9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EEFD4-E6CE-4AC9-94B5-B4BC10305F6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77667"/>
      </p:ext>
    </p:extLst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6C6BF-3A0C-CBD4-C881-364C7267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A8728-0479-DEE0-3ACA-D90DCDAAD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DF91A0-3C5D-A699-5D58-F919E913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44B187-6B61-9CFC-7EE0-B3385D27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2B04FF-9E1F-2576-51F3-262D33D9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82CF7F-EBF4-F75F-7477-E9C073D7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73980-4316-4C34-8573-F0370046ECF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4229018"/>
      </p:ext>
    </p:extLst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DC8F6-C7C9-ACC6-2D40-2361A31B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68B2CD-117B-939C-34D2-8747E5B5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BDA94-52B1-127E-EBF1-647992D9A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82BACC-7CD4-0A79-60DA-2E2C69F98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3A20850-C0B6-3BE6-D1A8-608161D10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E7ED19-EE5B-0F5F-D7D6-6EE66E24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2520EB-738A-AC38-FD25-B29276F0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42593C-A497-B228-D647-15AB4177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05806-3551-4056-8051-E6E05CA35B0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381970"/>
      </p:ext>
    </p:extLst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D7C0E-4723-2E7F-845A-4C63BD94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5C3509-6C6A-775B-F428-3BC81644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5AC20A-3B67-92C6-6086-D944671A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E976FF-7635-C621-759F-5F566BB8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3FF6E-1B59-4E65-B956-2F55C8470AD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5015243"/>
      </p:ext>
    </p:extLst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F872D6-5C90-F189-D2A1-CC2357A8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A072D5-7BDA-EE8F-9ACD-A9AF575D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D7798D-DB91-BF36-C9D9-AE515697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366DA-BAE0-4C62-9F67-E856B728494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281751"/>
      </p:ext>
    </p:extLst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0B744-DFA3-BD3D-F662-5A5FB298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54A30-CDB4-216E-B7DE-32EF9F94D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DBE0C5-ADF6-1A91-E2BE-3D599047D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E778BC-42AB-757C-8414-C435C92F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43FFDF-2CF5-827F-0803-264E2F9A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EFBF7-FBF3-71BD-6C8A-4C119BAD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144B4-2972-46F1-A048-1C1B8EDD5E2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277294"/>
      </p:ext>
    </p:extLst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FD5D5-73BC-AF1A-10E9-1D17796C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71A234-BB69-A8A4-74F4-F2FCC4EA5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FADD97-DE20-0238-BA84-4EAF327F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4512AA-95A8-2A8D-5D3C-5583F5DF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AF8692-D18B-9624-18C7-C8D731DD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493E12-2D3E-0818-616F-AAE82265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FF463-B115-479C-89F0-FE583C67316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0782376"/>
      </p:ext>
    </p:extLst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2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0">
            <a:extLst>
              <a:ext uri="{FF2B5EF4-FFF2-40B4-BE49-F238E27FC236}">
                <a16:creationId xmlns:a16="http://schemas.microsoft.com/office/drawing/2014/main" id="{1A11E0CF-CD76-0F3C-9735-8063C32A5C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t="24907" r="16345" b="25279"/>
          <a:stretch>
            <a:fillRect/>
          </a:stretch>
        </p:blipFill>
        <p:spPr bwMode="auto">
          <a:xfrm>
            <a:off x="2590800" y="1066800"/>
            <a:ext cx="440848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4" name="Group 2">
            <a:extLst>
              <a:ext uri="{FF2B5EF4-FFF2-40B4-BE49-F238E27FC236}">
                <a16:creationId xmlns:a16="http://schemas.microsoft.com/office/drawing/2014/main" id="{04E09819-CBC9-4716-FDB7-1654C5F46167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75" name="Group 3">
              <a:extLst>
                <a:ext uri="{FF2B5EF4-FFF2-40B4-BE49-F238E27FC236}">
                  <a16:creationId xmlns:a16="http://schemas.microsoft.com/office/drawing/2014/main" id="{B400683B-B47D-F9D0-800D-4EADAD43403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>
                <a:extLst>
                  <a:ext uri="{FF2B5EF4-FFF2-40B4-BE49-F238E27FC236}">
                    <a16:creationId xmlns:a16="http://schemas.microsoft.com/office/drawing/2014/main" id="{FE0DE914-3D1B-3644-8338-790B2057902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" name="Freeform 5">
                <a:extLst>
                  <a:ext uri="{FF2B5EF4-FFF2-40B4-BE49-F238E27FC236}">
                    <a16:creationId xmlns:a16="http://schemas.microsoft.com/office/drawing/2014/main" id="{C6F74144-BBAD-3E67-ED93-01F48DACCF2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" name="Freeform 6">
                <a:extLst>
                  <a:ext uri="{FF2B5EF4-FFF2-40B4-BE49-F238E27FC236}">
                    <a16:creationId xmlns:a16="http://schemas.microsoft.com/office/drawing/2014/main" id="{3ADFAACD-3D13-35F1-9EDA-46486DC3FD9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9" name="Freeform 7">
                <a:extLst>
                  <a:ext uri="{FF2B5EF4-FFF2-40B4-BE49-F238E27FC236}">
                    <a16:creationId xmlns:a16="http://schemas.microsoft.com/office/drawing/2014/main" id="{9C94A5F6-3C4D-E686-9FF1-BE347745D6D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0" name="Freeform 8">
                <a:extLst>
                  <a:ext uri="{FF2B5EF4-FFF2-40B4-BE49-F238E27FC236}">
                    <a16:creationId xmlns:a16="http://schemas.microsoft.com/office/drawing/2014/main" id="{94E40A94-D3EB-4250-02F5-EA1D84E2D4F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1" name="Freeform 9">
                <a:extLst>
                  <a:ext uri="{FF2B5EF4-FFF2-40B4-BE49-F238E27FC236}">
                    <a16:creationId xmlns:a16="http://schemas.microsoft.com/office/drawing/2014/main" id="{C54004C9-E7EB-B72A-DD53-75199384E19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2" name="Freeform 10">
                <a:extLst>
                  <a:ext uri="{FF2B5EF4-FFF2-40B4-BE49-F238E27FC236}">
                    <a16:creationId xmlns:a16="http://schemas.microsoft.com/office/drawing/2014/main" id="{D8F6BB0F-B87A-F375-B07C-84FF4622AD6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3" name="Freeform 11">
                <a:extLst>
                  <a:ext uri="{FF2B5EF4-FFF2-40B4-BE49-F238E27FC236}">
                    <a16:creationId xmlns:a16="http://schemas.microsoft.com/office/drawing/2014/main" id="{980913B8-2EB2-3A52-7327-66A9B197301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4" name="Freeform 12">
                <a:extLst>
                  <a:ext uri="{FF2B5EF4-FFF2-40B4-BE49-F238E27FC236}">
                    <a16:creationId xmlns:a16="http://schemas.microsoft.com/office/drawing/2014/main" id="{FD1A2135-BE57-FEAE-7AE5-480E6327F40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5" name="Freeform 13">
                <a:extLst>
                  <a:ext uri="{FF2B5EF4-FFF2-40B4-BE49-F238E27FC236}">
                    <a16:creationId xmlns:a16="http://schemas.microsoft.com/office/drawing/2014/main" id="{065C87BB-A5E7-D1A3-698C-20ED753237C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6" name="Freeform 14">
                <a:extLst>
                  <a:ext uri="{FF2B5EF4-FFF2-40B4-BE49-F238E27FC236}">
                    <a16:creationId xmlns:a16="http://schemas.microsoft.com/office/drawing/2014/main" id="{6B7E5452-135E-FE2C-215F-B2AAB8781F7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7" name="Freeform 15">
                <a:extLst>
                  <a:ext uri="{FF2B5EF4-FFF2-40B4-BE49-F238E27FC236}">
                    <a16:creationId xmlns:a16="http://schemas.microsoft.com/office/drawing/2014/main" id="{E6BEBCB1-633D-3A82-255C-5CA84611E64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8" name="Freeform 16">
                <a:extLst>
                  <a:ext uri="{FF2B5EF4-FFF2-40B4-BE49-F238E27FC236}">
                    <a16:creationId xmlns:a16="http://schemas.microsoft.com/office/drawing/2014/main" id="{85389BE9-CCDA-0862-D909-0B2993DDEF0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9" name="Freeform 17">
                <a:extLst>
                  <a:ext uri="{FF2B5EF4-FFF2-40B4-BE49-F238E27FC236}">
                    <a16:creationId xmlns:a16="http://schemas.microsoft.com/office/drawing/2014/main" id="{8D09131A-FFDE-BDC1-B436-98296E3D564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0" name="Freeform 18">
                <a:extLst>
                  <a:ext uri="{FF2B5EF4-FFF2-40B4-BE49-F238E27FC236}">
                    <a16:creationId xmlns:a16="http://schemas.microsoft.com/office/drawing/2014/main" id="{75DEC760-8894-919F-0CAC-F074AC2970F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1" name="Freeform 19">
                <a:extLst>
                  <a:ext uri="{FF2B5EF4-FFF2-40B4-BE49-F238E27FC236}">
                    <a16:creationId xmlns:a16="http://schemas.microsoft.com/office/drawing/2014/main" id="{35D273A7-3998-6F02-2D60-1F260966062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2" name="Freeform 20">
                <a:extLst>
                  <a:ext uri="{FF2B5EF4-FFF2-40B4-BE49-F238E27FC236}">
                    <a16:creationId xmlns:a16="http://schemas.microsoft.com/office/drawing/2014/main" id="{31B33E7C-F44B-B2BF-9E4C-7864A3F33A3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3" name="Freeform 21">
                <a:extLst>
                  <a:ext uri="{FF2B5EF4-FFF2-40B4-BE49-F238E27FC236}">
                    <a16:creationId xmlns:a16="http://schemas.microsoft.com/office/drawing/2014/main" id="{6E17FBA1-CCCA-6C18-1A7B-519A4D87D01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4" name="Freeform 22">
                <a:extLst>
                  <a:ext uri="{FF2B5EF4-FFF2-40B4-BE49-F238E27FC236}">
                    <a16:creationId xmlns:a16="http://schemas.microsoft.com/office/drawing/2014/main" id="{133D3099-A755-F874-43FE-4FDF429EFE7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380F5B5B-9AA6-C840-CFDF-22946824EA30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F450608E-FA66-A5C6-F408-C8492EF83220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97" name="Rectangle 25">
            <a:extLst>
              <a:ext uri="{FF2B5EF4-FFF2-40B4-BE49-F238E27FC236}">
                <a16:creationId xmlns:a16="http://schemas.microsoft.com/office/drawing/2014/main" id="{23029963-E339-AFF7-9EC0-3B84AA48C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E45AD282-DBA6-82EA-E852-D82B51CB9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4D3A18E2-7568-4600-A0BA-CFD0B1CCC1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17E3AE46-C5B6-43F6-97CA-6105D818B2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1B2F01CB-1A32-EDE1-B470-3CBD4A09DD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fld id="{B6168D3A-8D94-45E0-8DA5-49FA1E330C8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blinds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6930F4B-BF61-B7CF-27E8-C83934F01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9850" y="2895600"/>
            <a:ext cx="6534150" cy="1143000"/>
          </a:xfrm>
        </p:spPr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   </a:t>
            </a:r>
            <a:r>
              <a:rPr lang="zh-TW" altLang="en-US" sz="3000">
                <a:solidFill>
                  <a:srgbClr val="009900"/>
                </a:solidFill>
                <a:ea typeface="標楷體" panose="03000509000000000000" pitchFamily="65" charset="-120"/>
              </a:rPr>
              <a:t>拍賣登記</a:t>
            </a:r>
            <a:r>
              <a:rPr lang="zh-TW" altLang="en-US" sz="3000">
                <a:ea typeface="標楷體" panose="03000509000000000000" pitchFamily="65" charset="-120"/>
              </a:rPr>
              <a:t>案件申請須知及書寫範例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493A9981-AD3A-027C-16EA-09B62111B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2967038"/>
            <a:ext cx="213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3000">
                <a:solidFill>
                  <a:schemeClr val="tx2"/>
                </a:solidFill>
                <a:ea typeface="標楷體" panose="03000509000000000000" pitchFamily="65" charset="-120"/>
              </a:rPr>
              <a:t>土            地</a:t>
            </a:r>
          </a:p>
          <a:p>
            <a:r>
              <a:rPr lang="zh-TW" altLang="en-US" sz="3000">
                <a:solidFill>
                  <a:schemeClr val="tx2"/>
                </a:solidFill>
                <a:ea typeface="標楷體" panose="03000509000000000000" pitchFamily="65" charset="-120"/>
              </a:rPr>
              <a:t>建築改良物</a:t>
            </a:r>
          </a:p>
        </p:txBody>
      </p:sp>
      <p:sp>
        <p:nvSpPr>
          <p:cNvPr id="24581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839A221-FDCC-AC57-D875-609054A6D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0198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8F279C3-86C4-C108-43C3-776B4F198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申請時機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39222FE-4C6A-14F8-D9EA-909C896CF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285037" cy="4114800"/>
          </a:xfrm>
        </p:spPr>
        <p:txBody>
          <a:bodyPr/>
          <a:lstStyle/>
          <a:p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土地或建物拍定人憑執行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法院核發之權利移轉證書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及其他文件向不動產所在地地政事務所申辦所有權移轉登記.</a:t>
            </a:r>
            <a:endParaRPr lang="en-US" altLang="zh-TW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604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981B4C3-9439-B26A-EA86-DC29EF7A5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410200"/>
            <a:ext cx="6096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5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70825CC-D7FE-2FE6-76F0-FF968C0C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533400" cy="533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 advAuto="1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3F688DC-C6EB-F0D0-83DC-9BD63EE62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63500"/>
            <a:ext cx="7772400" cy="1143000"/>
          </a:xfrm>
        </p:spPr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應備文件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9B23B4A-1EF1-403D-A805-00A626507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846138"/>
            <a:ext cx="7772400" cy="4964112"/>
          </a:xfrm>
        </p:spPr>
        <p:txBody>
          <a:bodyPr/>
          <a:lstStyle/>
          <a:p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土地登記申請書</a:t>
            </a:r>
          </a:p>
          <a:p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法院核發之權利移轉證書</a:t>
            </a:r>
          </a:p>
          <a:p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申請人身分證明: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自然人:戶籍資料或身分證影本或戶口名簿影本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2.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法人:公司設立變更登記表或抄錄本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3.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未成年人或受監護宣告之人須檢附法定代理人或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監護人身分證明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4.以上影本請簽註[影本與正本相符,如有不實申請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人願負法律責任]等字樣</a:t>
            </a:r>
          </a:p>
          <a:p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地政規費收據</a:t>
            </a:r>
            <a:r>
              <a:rPr lang="zh-TW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—</a:t>
            </a:r>
            <a:r>
              <a:rPr kumimoji="0" lang="zh-TW" altLang="en-US" sz="2400">
                <a:solidFill>
                  <a:srgbClr val="0099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申</a:t>
            </a:r>
            <a:r>
              <a:rPr lang="zh-TW" altLang="en-US" sz="2400">
                <a:solidFill>
                  <a:srgbClr val="0099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請登記時繳納</a:t>
            </a:r>
          </a:p>
          <a:p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契稅繳納收據或免稅證明</a:t>
            </a:r>
          </a:p>
        </p:txBody>
      </p:sp>
      <p:sp>
        <p:nvSpPr>
          <p:cNvPr id="26628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283439A-1F91-BF03-C5AE-3EA22419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6172200"/>
            <a:ext cx="4572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9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7395A50-661A-5550-0ED3-22860BBE2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172200"/>
            <a:ext cx="533400" cy="3810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6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2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27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7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9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C919B24-F4A8-383A-9578-B34411781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作業流程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1B0EDE13-6F73-4B08-0CF9-0569247B8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4305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收件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8E9D0467-D1DF-310D-DC95-A4548472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1562100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初審核定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8C85FCDE-0AAB-FBC6-EE81-2A3E00FC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3170238"/>
            <a:ext cx="1485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配件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CDAFD85D-A51B-6BE0-7103-EF137B6E4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3178175"/>
            <a:ext cx="1638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登錄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FCCC4130-98C0-AAB3-12F6-2C224CFE6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3163888"/>
            <a:ext cx="2000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校對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CF033D0D-C07A-40E9-CEA0-0C6E7E60B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4697413"/>
            <a:ext cx="2228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書狀列印</a:t>
            </a:r>
          </a:p>
        </p:txBody>
      </p:sp>
      <p:sp>
        <p:nvSpPr>
          <p:cNvPr id="27679" name="AutoShape 31">
            <a:extLst>
              <a:ext uri="{FF2B5EF4-FFF2-40B4-BE49-F238E27FC236}">
                <a16:creationId xmlns:a16="http://schemas.microsoft.com/office/drawing/2014/main" id="{D3C933F8-84A3-AB33-F756-17953CCA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1592263"/>
            <a:ext cx="901700" cy="677862"/>
          </a:xfrm>
          <a:prstGeom prst="rightArrow">
            <a:avLst>
              <a:gd name="adj1" fmla="val 50000"/>
              <a:gd name="adj2" fmla="val 33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0" name="AutoShape 32">
            <a:extLst>
              <a:ext uri="{FF2B5EF4-FFF2-40B4-BE49-F238E27FC236}">
                <a16:creationId xmlns:a16="http://schemas.microsoft.com/office/drawing/2014/main" id="{732BFA5F-D6C0-FF69-1AF0-7A6AB96B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5" y="1581150"/>
            <a:ext cx="974725" cy="706438"/>
          </a:xfrm>
          <a:prstGeom prst="rightArrow">
            <a:avLst>
              <a:gd name="adj1" fmla="val 50000"/>
              <a:gd name="adj2" fmla="val 344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1" name="AutoShape 33">
            <a:extLst>
              <a:ext uri="{FF2B5EF4-FFF2-40B4-BE49-F238E27FC236}">
                <a16:creationId xmlns:a16="http://schemas.microsoft.com/office/drawing/2014/main" id="{D4957E53-2421-EA0E-6EA1-116B7051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86000"/>
            <a:ext cx="614363" cy="81915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7682" name="AutoShape 34">
            <a:extLst>
              <a:ext uri="{FF2B5EF4-FFF2-40B4-BE49-F238E27FC236}">
                <a16:creationId xmlns:a16="http://schemas.microsoft.com/office/drawing/2014/main" id="{503AD5B7-ECF1-1F10-EB78-1C13D273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3152775"/>
            <a:ext cx="1450975" cy="746125"/>
          </a:xfrm>
          <a:prstGeom prst="leftArrow">
            <a:avLst>
              <a:gd name="adj1" fmla="val 50000"/>
              <a:gd name="adj2" fmla="val 486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3" name="AutoShape 35">
            <a:extLst>
              <a:ext uri="{FF2B5EF4-FFF2-40B4-BE49-F238E27FC236}">
                <a16:creationId xmlns:a16="http://schemas.microsoft.com/office/drawing/2014/main" id="{5A4BE5D1-34D9-EE8A-F358-31692404F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3200400"/>
            <a:ext cx="1519237" cy="720725"/>
          </a:xfrm>
          <a:prstGeom prst="leftArrow">
            <a:avLst>
              <a:gd name="adj1" fmla="val 50000"/>
              <a:gd name="adj2" fmla="val 526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4" name="AutoShape 36">
            <a:extLst>
              <a:ext uri="{FF2B5EF4-FFF2-40B4-BE49-F238E27FC236}">
                <a16:creationId xmlns:a16="http://schemas.microsoft.com/office/drawing/2014/main" id="{8AC46A23-4BBE-63FE-875A-DAADFF598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3956050"/>
            <a:ext cx="614362" cy="852488"/>
          </a:xfrm>
          <a:prstGeom prst="downArrow">
            <a:avLst>
              <a:gd name="adj1" fmla="val 50000"/>
              <a:gd name="adj2" fmla="val 34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7685" name="Text Box 37">
            <a:extLst>
              <a:ext uri="{FF2B5EF4-FFF2-40B4-BE49-F238E27FC236}">
                <a16:creationId xmlns:a16="http://schemas.microsoft.com/office/drawing/2014/main" id="{F473C309-54CC-E5F4-7EBB-D34AE4898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075" y="155257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計收費</a:t>
            </a: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2B2B575F-C3FB-681D-1E6E-04ACB3E2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4718050"/>
            <a:ext cx="2000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用印</a:t>
            </a:r>
          </a:p>
        </p:txBody>
      </p:sp>
      <p:sp>
        <p:nvSpPr>
          <p:cNvPr id="27687" name="Text Box 39">
            <a:extLst>
              <a:ext uri="{FF2B5EF4-FFF2-40B4-BE49-F238E27FC236}">
                <a16:creationId xmlns:a16="http://schemas.microsoft.com/office/drawing/2014/main" id="{2594DC3B-56BA-7619-87AC-EB01B2EB8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75" y="4635500"/>
            <a:ext cx="2000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發件</a:t>
            </a:r>
          </a:p>
        </p:txBody>
      </p:sp>
      <p:sp>
        <p:nvSpPr>
          <p:cNvPr id="27688" name="AutoShape 40">
            <a:extLst>
              <a:ext uri="{FF2B5EF4-FFF2-40B4-BE49-F238E27FC236}">
                <a16:creationId xmlns:a16="http://schemas.microsoft.com/office/drawing/2014/main" id="{46BE4AB8-2E75-9CB5-C26F-A3DE55BF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4740275"/>
            <a:ext cx="901700" cy="677863"/>
          </a:xfrm>
          <a:prstGeom prst="rightArrow">
            <a:avLst>
              <a:gd name="adj1" fmla="val 50000"/>
              <a:gd name="adj2" fmla="val 33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9" name="AutoShape 41">
            <a:extLst>
              <a:ext uri="{FF2B5EF4-FFF2-40B4-BE49-F238E27FC236}">
                <a16:creationId xmlns:a16="http://schemas.microsoft.com/office/drawing/2014/main" id="{EB0366C1-325F-C5A3-61D0-3E18CC4B4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4713288"/>
            <a:ext cx="974725" cy="706437"/>
          </a:xfrm>
          <a:prstGeom prst="rightArrow">
            <a:avLst>
              <a:gd name="adj1" fmla="val 50000"/>
              <a:gd name="adj2" fmla="val 344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0" name="AutoShape 4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91F0081-7AF5-67FF-4D4C-602C5B8F4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096000"/>
            <a:ext cx="4572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1" name="AutoShape 4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50BB12F-9B55-C4AF-5C78-DE8E178B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096000"/>
            <a:ext cx="609600" cy="3810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utoUpdateAnimBg="0"/>
      <p:bldP spid="27664" grpId="0" autoUpdateAnimBg="0"/>
      <p:bldP spid="27665" grpId="0" autoUpdateAnimBg="0"/>
      <p:bldP spid="27666" grpId="0" autoUpdateAnimBg="0"/>
      <p:bldP spid="27667" grpId="0" autoUpdateAnimBg="0"/>
      <p:bldP spid="27670" grpId="0" autoUpdateAnimBg="0"/>
      <p:bldP spid="27685" grpId="0" autoUpdateAnimBg="0"/>
      <p:bldP spid="27686" grpId="0" autoUpdateAnimBg="0"/>
      <p:bldP spid="2768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8364FCF-990F-2088-32B5-D17DCD61A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登記費及罰鍰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068417B-7194-4E84-C4D0-423F5F425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登記費: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土地按申報地價千分之一計徵,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建物按房屋契價千分之一計徵.</a:t>
            </a:r>
            <a:endParaRPr lang="en-US" altLang="zh-TW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書狀費: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每張新台幣80元</a:t>
            </a: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罰鍰: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自訂立契約後一個月內申請變更登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記,逾期者,每逾一個月應繳納登記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費額一倍之罰鍰,但最高不得高過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20倍.</a:t>
            </a:r>
            <a:endParaRPr lang="en-US" altLang="zh-TW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676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785E581-36E8-EC7F-E3C3-7838A49B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0960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7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43DB1FE-0913-D030-1AA4-CFAA06ED6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96000"/>
            <a:ext cx="5334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6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8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9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0C69FA0-F432-FD9B-97E7-BCE87C5AD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書寫範例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14A32EEB-21F8-0787-7A22-A01805EC0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97013"/>
            <a:ext cx="7924800" cy="53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3" name="Text Box 7">
            <a:extLst>
              <a:ext uri="{FF2B5EF4-FFF2-40B4-BE49-F238E27FC236}">
                <a16:creationId xmlns:a16="http://schemas.microsoft.com/office/drawing/2014/main" id="{8A58A27C-6095-8FDF-0F2A-14DC35DB2BE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390775" y="2636838"/>
            <a:ext cx="525463" cy="63023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桃園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C150FC23-398C-F318-62A7-ED662ECD3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2543175"/>
            <a:ext cx="52546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大溪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207AADAD-5459-58BE-340D-000A1659E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63813"/>
            <a:ext cx="90011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桃園大溪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CD4602A0-F471-3499-53D5-8145E9B82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2509838"/>
            <a:ext cx="1412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FF0000"/>
                </a:solidFill>
                <a:ea typeface="標楷體" panose="03000509000000000000" pitchFamily="65" charset="-120"/>
              </a:rPr>
              <a:t>核發權利移轉   證書日期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D5D1D8CB-E45D-4424-D59A-D12F08F9C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3249613"/>
            <a:ext cx="34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BCEE9268-673D-480A-A616-C9958B38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4183063"/>
            <a:ext cx="34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ED9673E3-9CA4-DDD3-87B2-EDC2F8E28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3286125"/>
            <a:ext cx="339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549186F1-4B06-F493-DE81-0CDA5015B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4352925"/>
            <a:ext cx="28035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000">
                <a:solidFill>
                  <a:srgbClr val="0000CC"/>
                </a:solidFill>
              </a:rPr>
              <a:t>法院核發之權利移轉證書正副影本各1份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E49F3255-A047-C137-ACA5-9C5D6087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44910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身份證明文件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2EC5451D-8908-CA19-CAE3-94471B74A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46434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契稅完納證明</a:t>
            </a:r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2465C769-0FB5-5C9B-F924-2156E16AA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389438"/>
            <a:ext cx="5694362" cy="477837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4C75EECB-4753-819D-9367-B20A41887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3" y="3848100"/>
            <a:ext cx="1052512" cy="957263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左列份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數視情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況需要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填寫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765583ED-CCE6-5858-CCDB-36D0B195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773613"/>
            <a:ext cx="1116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</a:rPr>
              <a:t>王小民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561784DD-BD22-5B18-76AA-2DE3C091A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4979988"/>
            <a:ext cx="560387" cy="5619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王小</a:t>
            </a:r>
          </a:p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民印</a:t>
            </a:r>
          </a:p>
        </p:txBody>
      </p:sp>
      <p:sp>
        <p:nvSpPr>
          <p:cNvPr id="29721" name="Rectangle 25">
            <a:extLst>
              <a:ext uri="{FF2B5EF4-FFF2-40B4-BE49-F238E27FC236}">
                <a16:creationId xmlns:a16="http://schemas.microsoft.com/office/drawing/2014/main" id="{01F9681C-CE30-151B-75AF-3693F12B3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4911725"/>
            <a:ext cx="4011612" cy="5064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FCEAB5B7-ACAA-977F-0945-A1D1DDB70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1474788" cy="161925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1.地政士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2.一般民眾之非本案之關係人</a:t>
            </a:r>
          </a:p>
        </p:txBody>
      </p:sp>
      <p:sp>
        <p:nvSpPr>
          <p:cNvPr id="29724" name="AutoShape 28">
            <a:extLst>
              <a:ext uri="{FF2B5EF4-FFF2-40B4-BE49-F238E27FC236}">
                <a16:creationId xmlns:a16="http://schemas.microsoft.com/office/drawing/2014/main" id="{B35B229E-CFE6-44B3-0F15-1F0393725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54575"/>
            <a:ext cx="374650" cy="592138"/>
          </a:xfrm>
          <a:prstGeom prst="rightArrow">
            <a:avLst>
              <a:gd name="adj1" fmla="val 5013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5587AD94-348F-EB80-EF3C-E6D6992F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816475"/>
            <a:ext cx="116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0000CC"/>
                </a:solidFill>
              </a:rPr>
              <a:t>xxx-xxxx</a:t>
            </a:r>
          </a:p>
        </p:txBody>
      </p:sp>
      <p:sp>
        <p:nvSpPr>
          <p:cNvPr id="29730" name="AutoShape 34">
            <a:extLst>
              <a:ext uri="{FF2B5EF4-FFF2-40B4-BE49-F238E27FC236}">
                <a16:creationId xmlns:a16="http://schemas.microsoft.com/office/drawing/2014/main" id="{30B31C0B-A1C4-A2DD-6E93-C66C1A37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4478338"/>
            <a:ext cx="727075" cy="381000"/>
          </a:xfrm>
          <a:prstGeom prst="leftArrow">
            <a:avLst>
              <a:gd name="adj1" fmla="val 50000"/>
              <a:gd name="adj2" fmla="val 477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1" name="Text Box 35">
            <a:extLst>
              <a:ext uri="{FF2B5EF4-FFF2-40B4-BE49-F238E27FC236}">
                <a16:creationId xmlns:a16="http://schemas.microsoft.com/office/drawing/2014/main" id="{0F966838-7C4F-0DF0-5A54-262A7CFA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5599113"/>
            <a:ext cx="55530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本人未給付報酬與代理人,如有虛偽不實,願負法律責任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本人並非以代理申請土地登記為業,且未收取報酬,如有虛偽不實,願負法律責任</a:t>
            </a:r>
            <a:endParaRPr lang="en-US" altLang="zh-TW" sz="12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</a:pPr>
            <a:endParaRPr lang="en-US" altLang="zh-TW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5482B520-6E87-0AD4-CD13-B17B8F4C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5556250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B81806FA-C807-8FD0-4B6A-112257219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5214938"/>
            <a:ext cx="1676400" cy="11652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須填寫本欄者為非地政士之一般民眾之非本案之關係人</a:t>
            </a:r>
          </a:p>
        </p:txBody>
      </p:sp>
      <p:sp>
        <p:nvSpPr>
          <p:cNvPr id="29734" name="AutoShape 38">
            <a:extLst>
              <a:ext uri="{FF2B5EF4-FFF2-40B4-BE49-F238E27FC236}">
                <a16:creationId xmlns:a16="http://schemas.microsoft.com/office/drawing/2014/main" id="{8A2F1064-8AE0-D749-99EF-80DE3BFA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5543550"/>
            <a:ext cx="376237" cy="265113"/>
          </a:xfrm>
          <a:prstGeom prst="leftArrow">
            <a:avLst>
              <a:gd name="adj1" fmla="val 50000"/>
              <a:gd name="adj2" fmla="val 354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7" name="Text Box 41">
            <a:extLst>
              <a:ext uri="{FF2B5EF4-FFF2-40B4-BE49-F238E27FC236}">
                <a16:creationId xmlns:a16="http://schemas.microsoft.com/office/drawing/2014/main" id="{B4C50EA7-D9B0-DFB2-E1C1-CE49E957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992813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8" name="Rectangle 42">
            <a:extLst>
              <a:ext uri="{FF2B5EF4-FFF2-40B4-BE49-F238E27FC236}">
                <a16:creationId xmlns:a16="http://schemas.microsoft.com/office/drawing/2014/main" id="{F178BD03-CDA0-379A-1823-DFFFFA6AC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2600"/>
            <a:ext cx="5302250" cy="476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41" name="AutoShape 4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DFF75D9-82DA-8B80-F3F7-19B2B63C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172200"/>
            <a:ext cx="3810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42" name="AutoShape 4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C20EF70-78B9-6BE3-0587-2C24FCBC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172200"/>
            <a:ext cx="4572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6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92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1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6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1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875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2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12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775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6275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6775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7275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7775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 autoUpdateAnimBg="0" advAuto="0"/>
      <p:bldP spid="29704" grpId="0" build="p" autoUpdateAnimBg="0" advAuto="0"/>
      <p:bldP spid="29705" grpId="0" autoUpdateAnimBg="0"/>
      <p:bldP spid="29706" grpId="0" autoUpdateAnimBg="0"/>
      <p:bldP spid="29707" grpId="0" autoUpdateAnimBg="0"/>
      <p:bldP spid="29708" grpId="0" autoUpdateAnimBg="0"/>
      <p:bldP spid="29709" grpId="0" autoUpdateAnimBg="0"/>
      <p:bldP spid="29710" grpId="0" autoUpdateAnimBg="0"/>
      <p:bldP spid="29711" grpId="0" autoUpdateAnimBg="0"/>
      <p:bldP spid="29712" grpId="0" autoUpdateAnimBg="0"/>
      <p:bldP spid="29718" grpId="0" animBg="1" autoUpdateAnimBg="0"/>
      <p:bldP spid="29719" grpId="0" autoUpdateAnimBg="0"/>
      <p:bldP spid="29720" grpId="0" animBg="1" autoUpdateAnimBg="0"/>
      <p:bldP spid="29723" grpId="0" animBg="1" autoUpdateAnimBg="0"/>
      <p:bldP spid="29725" grpId="0" autoUpdateAnimBg="0"/>
      <p:bldP spid="29731" grpId="0" autoUpdateAnimBg="0"/>
      <p:bldP spid="29732" grpId="0" animBg="1" autoUpdateAnimBg="0"/>
      <p:bldP spid="29733" grpId="0" animBg="1" autoUpdateAnimBg="0"/>
      <p:bldP spid="2973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>
            <a:extLst>
              <a:ext uri="{FF2B5EF4-FFF2-40B4-BE49-F238E27FC236}">
                <a16:creationId xmlns:a16="http://schemas.microsoft.com/office/drawing/2014/main" id="{A875B6AF-0EC5-3272-A6F8-358A90D5F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44475"/>
            <a:ext cx="819785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4741DAE4-BF56-AB13-6033-3FFCB7ABA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1384300"/>
            <a:ext cx="1184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請求權人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D5114CB8-E18F-8BFF-9A40-9E525F64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0"/>
            <a:ext cx="1084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524B6105-F8C1-0F82-8EE6-DE964521AA84}"/>
              </a:ext>
            </a:extLst>
          </p:cNvPr>
          <p:cNvSpPr txBox="1">
            <a:spLocks noChangeArrowheads="1"/>
          </p:cNvSpPr>
          <p:nvPr>
            <p:ph type="title"/>
          </p:nvPr>
        </p:nvSpPr>
        <p:spPr>
          <a:xfrm>
            <a:off x="7807325" y="1279525"/>
            <a:ext cx="946150" cy="379413"/>
          </a:xfr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陳00印</a:t>
            </a:r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F71A0E4B-43A8-E8ED-76F8-6D1648D79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38400"/>
            <a:ext cx="844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代理人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12A0A45D-D124-94FD-749F-2BA59F8D3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24098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王小民</a:t>
            </a:r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3EB2E7A2-DADD-08F1-FD3E-03D249FD6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24384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AAA6A428-3DBB-1E91-9840-8F0C3225C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2387600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CFA0CD05-B9D1-EC32-E0C7-A6FBC174E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123825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C47B9857-740C-D5DF-52C2-648ABDAEC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538" y="2320925"/>
            <a:ext cx="1011237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ea typeface="標楷體" panose="03000509000000000000" pitchFamily="65" charset="-120"/>
              </a:rPr>
              <a:t>王小民印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3AEF02F1-5563-8709-D121-45344D569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1346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D0742FCB-0E77-70B7-DDA8-AE40D7D4B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1357313"/>
            <a:ext cx="1231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9FA99301-E34E-68D7-7FD9-99F5C7F08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227330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52" name="AutoShape 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EB65AFD-F42E-48EF-0E08-25D978BF4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62600"/>
            <a:ext cx="4572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3" name="AutoShape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3650AC0-C595-4015-A6C7-0DA851E8C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67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3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52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6" grpId="0" autoUpdateAnimBg="0"/>
      <p:bldP spid="30733" grpId="0" animBg="1" autoUpdateAnimBg="0"/>
      <p:bldP spid="30736" grpId="0" autoUpdateAnimBg="0"/>
      <p:bldP spid="30737" grpId="0" autoUpdateAnimBg="0"/>
      <p:bldP spid="30739" grpId="0" autoUpdateAnimBg="0"/>
      <p:bldP spid="30740" grpId="0" autoUpdateAnimBg="0"/>
      <p:bldP spid="30741" grpId="0" autoUpdateAnimBg="0"/>
      <p:bldP spid="30742" grpId="0" animBg="1" autoUpdateAnimBg="0"/>
      <p:bldP spid="30743" grpId="0" autoUpdateAnimBg="0"/>
      <p:bldP spid="30745" grpId="0" autoUpdateAnimBg="0"/>
      <p:bldP spid="307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71" name="Picture 1051">
            <a:extLst>
              <a:ext uri="{FF2B5EF4-FFF2-40B4-BE49-F238E27FC236}">
                <a16:creationId xmlns:a16="http://schemas.microsoft.com/office/drawing/2014/main" id="{A20E0075-2E46-A294-E0AA-F2189863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4781" r="3459" b="9560"/>
          <a:stretch>
            <a:fillRect/>
          </a:stretch>
        </p:blipFill>
        <p:spPr bwMode="auto">
          <a:xfrm>
            <a:off x="1098550" y="396875"/>
            <a:ext cx="7694613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4" name="Text Box 1034">
            <a:extLst>
              <a:ext uri="{FF2B5EF4-FFF2-40B4-BE49-F238E27FC236}">
                <a16:creationId xmlns:a16="http://schemas.microsoft.com/office/drawing/2014/main" id="{3BF5D59E-D6E2-605F-941E-0405E0A8331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911475" y="1508125"/>
            <a:ext cx="738188" cy="39909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9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建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999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</a:p>
        </p:txBody>
      </p:sp>
      <p:sp>
        <p:nvSpPr>
          <p:cNvPr id="31773" name="Text Box 1053">
            <a:extLst>
              <a:ext uri="{FF2B5EF4-FFF2-40B4-BE49-F238E27FC236}">
                <a16:creationId xmlns:a16="http://schemas.microsoft.com/office/drawing/2014/main" id="{3FDB7F6F-FC03-3E17-D769-CF86C8AF0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663" y="712788"/>
            <a:ext cx="906462" cy="379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陳00印</a:t>
            </a:r>
          </a:p>
        </p:txBody>
      </p:sp>
      <p:sp>
        <p:nvSpPr>
          <p:cNvPr id="31774" name="Text Box 1054">
            <a:extLst>
              <a:ext uri="{FF2B5EF4-FFF2-40B4-BE49-F238E27FC236}">
                <a16:creationId xmlns:a16="http://schemas.microsoft.com/office/drawing/2014/main" id="{DCA2DC52-D32F-C0E2-CD41-7D3900C2D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1149350"/>
            <a:ext cx="944562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李00印</a:t>
            </a:r>
          </a:p>
        </p:txBody>
      </p:sp>
      <p:sp>
        <p:nvSpPr>
          <p:cNvPr id="31776" name="Text Box 1056">
            <a:extLst>
              <a:ext uri="{FF2B5EF4-FFF2-40B4-BE49-F238E27FC236}">
                <a16:creationId xmlns:a16="http://schemas.microsoft.com/office/drawing/2014/main" id="{3DF30725-C445-7B4A-E618-E92259D36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1090613"/>
            <a:ext cx="642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</a:t>
            </a: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</a:p>
        </p:txBody>
      </p:sp>
      <p:sp>
        <p:nvSpPr>
          <p:cNvPr id="31777" name="Text Box 1057">
            <a:extLst>
              <a:ext uri="{FF2B5EF4-FFF2-40B4-BE49-F238E27FC236}">
                <a16:creationId xmlns:a16="http://schemas.microsoft.com/office/drawing/2014/main" id="{FA1EFA0B-2F04-321C-E85F-51347235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1585913"/>
            <a:ext cx="8715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印鑑章</a:t>
            </a:r>
            <a:endParaRPr lang="en-US" altLang="zh-TW" sz="160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778" name="Line 1058">
            <a:extLst>
              <a:ext uri="{FF2B5EF4-FFF2-40B4-BE49-F238E27FC236}">
                <a16:creationId xmlns:a16="http://schemas.microsoft.com/office/drawing/2014/main" id="{F9430B43-1F14-7F82-4673-5FEFA1A6D7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8988" y="1373188"/>
            <a:ext cx="38100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79" name="Text Box 1059">
            <a:extLst>
              <a:ext uri="{FF2B5EF4-FFF2-40B4-BE49-F238E27FC236}">
                <a16:creationId xmlns:a16="http://schemas.microsoft.com/office/drawing/2014/main" id="{71C669AA-FA7B-017D-4CA8-67F344E87783}"/>
              </a:ext>
            </a:extLst>
          </p:cNvPr>
          <p:cNvSpPr txBox="1">
            <a:spLocks noChangeArrowheads="1"/>
          </p:cNvSpPr>
          <p:nvPr>
            <p:ph type="title"/>
          </p:nvPr>
        </p:nvSpPr>
        <p:spPr>
          <a:xfrm>
            <a:off x="6550025" y="757238"/>
            <a:ext cx="661988" cy="4159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 陳</a:t>
            </a:r>
            <a:r>
              <a:rPr lang="en-US" altLang="zh-TW" sz="1600">
                <a:solidFill>
                  <a:srgbClr val="0000CC"/>
                </a:solidFill>
                <a:ea typeface="標楷體" panose="03000509000000000000" pitchFamily="65" charset="-120"/>
              </a:rPr>
              <a:t>oo</a:t>
            </a:r>
          </a:p>
        </p:txBody>
      </p:sp>
      <p:sp>
        <p:nvSpPr>
          <p:cNvPr id="31780" name="AutoShape 106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2AFE29B-1D03-F4B5-813A-A659EA69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198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81" name="AutoShape 106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7AD8ECC-D197-FD53-5A98-8E526D29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019800"/>
            <a:ext cx="5334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37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build="p" autoUpdateAnimBg="0" advAuto="0"/>
      <p:bldP spid="31773" grpId="0" animBg="1" autoUpdateAnimBg="0"/>
      <p:bldP spid="31774" grpId="0" animBg="1" autoUpdateAnimBg="0"/>
      <p:bldP spid="31776" grpId="0" autoUpdateAnimBg="0"/>
      <p:bldP spid="31777" grpId="0" animBg="1" autoUpdateAnimBg="0"/>
      <p:bldP spid="31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8" name="Text Box 20">
            <a:extLst>
              <a:ext uri="{FF2B5EF4-FFF2-40B4-BE49-F238E27FC236}">
                <a16:creationId xmlns:a16="http://schemas.microsoft.com/office/drawing/2014/main" id="{CB8319BE-8ADA-2D73-AAEE-C3B3FE15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560638"/>
            <a:ext cx="85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/>
          </a:p>
        </p:txBody>
      </p:sp>
      <p:pic>
        <p:nvPicPr>
          <p:cNvPr id="32812" name="Picture 44">
            <a:extLst>
              <a:ext uri="{FF2B5EF4-FFF2-40B4-BE49-F238E27FC236}">
                <a16:creationId xmlns:a16="http://schemas.microsoft.com/office/drawing/2014/main" id="{2BA335E4-3F02-A7C1-C3AD-869E6B926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9560" r="3459" b="4781"/>
          <a:stretch>
            <a:fillRect/>
          </a:stretch>
        </p:blipFill>
        <p:spPr bwMode="auto">
          <a:xfrm>
            <a:off x="1082675" y="214313"/>
            <a:ext cx="7843838" cy="602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14" name="Text Box 46">
            <a:extLst>
              <a:ext uri="{FF2B5EF4-FFF2-40B4-BE49-F238E27FC236}">
                <a16:creationId xmlns:a16="http://schemas.microsoft.com/office/drawing/2014/main" id="{06137A76-0CB7-A6FD-FD26-AD91C54D2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596900"/>
            <a:ext cx="89852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99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陽台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11.5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</a:p>
        </p:txBody>
      </p:sp>
      <p:sp>
        <p:nvSpPr>
          <p:cNvPr id="32817" name="AutoShape 4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13FFC10-3307-095C-0B97-87640D548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172200"/>
            <a:ext cx="5334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8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4" grpId="0" build="p" autoUpdateAnimBg="0" advAuto="0"/>
    </p:bldLst>
  </p:timing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645</TotalTime>
  <Words>447</Words>
  <Application>Microsoft Office PowerPoint</Application>
  <PresentationFormat>如螢幕大小 (4:3)</PresentationFormat>
  <Paragraphs>115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Times New Roman</vt:lpstr>
      <vt:lpstr>新細明體</vt:lpstr>
      <vt:lpstr>Arial</vt:lpstr>
      <vt:lpstr>Wingdings</vt:lpstr>
      <vt:lpstr>標楷體</vt:lpstr>
      <vt:lpstr>Albertus Extra Bold</vt:lpstr>
      <vt:lpstr>Dad`s Tie</vt:lpstr>
      <vt:lpstr>   拍賣登記案件申請須知及書寫範例</vt:lpstr>
      <vt:lpstr>申請時機</vt:lpstr>
      <vt:lpstr>應備文件</vt:lpstr>
      <vt:lpstr>作業流程</vt:lpstr>
      <vt:lpstr>登記費及罰鍰</vt:lpstr>
      <vt:lpstr>書寫範例</vt:lpstr>
      <vt:lpstr>陳00印</vt:lpstr>
      <vt:lpstr> 陳oo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R0035</dc:creator>
  <cp:lastModifiedBy>Rogers Wang</cp:lastModifiedBy>
  <cp:revision>28</cp:revision>
  <cp:lastPrinted>1601-01-01T00:00:00Z</cp:lastPrinted>
  <dcterms:created xsi:type="dcterms:W3CDTF">2009-04-30T03:36:51Z</dcterms:created>
  <dcterms:modified xsi:type="dcterms:W3CDTF">2025-08-18T01:40:56Z</dcterms:modified>
</cp:coreProperties>
</file>