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CCA7B5-8BC9-491C-A887-7C3E7ED947D8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2983DA4-3B24-449B-95CA-514EB7E30A99}" type="datetime4">
              <a:rPr lang="en-US" smtClean="0"/>
              <a:pPr/>
              <a:t>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March 3, 2018</a:t>
            </a:fld>
            <a:endParaRPr lang="en-US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Lisa Over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Graphing Linear </a:t>
            </a:r>
            <a:r>
              <a:rPr lang="en-US" dirty="0"/>
              <a:t>Inequalities</a:t>
            </a:r>
            <a:br>
              <a:rPr lang="en-US" dirty="0"/>
            </a:b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or 9</a:t>
            </a:r>
            <a:r>
              <a:rPr lang="en-US" baseline="30000" dirty="0"/>
              <a:t>th</a:t>
            </a:r>
            <a:r>
              <a:rPr lang="en-US" dirty="0"/>
              <a:t> Grade </a:t>
            </a:r>
            <a:r>
              <a:rPr lang="en-US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Anticipatory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733305"/>
          </a:xfrm>
        </p:spPr>
        <p:txBody>
          <a:bodyPr/>
          <a:lstStyle/>
          <a:p>
            <a:r>
              <a:rPr lang="en-US" dirty="0" smtClean="0"/>
              <a:t>Activate prior knowledge</a:t>
            </a:r>
          </a:p>
          <a:p>
            <a:pPr lvl="1"/>
            <a:r>
              <a:rPr lang="en-US" dirty="0" smtClean="0"/>
              <a:t>Graphing inequalities on a number line</a:t>
            </a:r>
          </a:p>
          <a:p>
            <a:pPr lvl="1"/>
            <a:r>
              <a:rPr lang="en-US" dirty="0" smtClean="0"/>
              <a:t>Graphing linear equations</a:t>
            </a:r>
          </a:p>
          <a:p>
            <a:pPr lvl="1"/>
            <a:endParaRPr lang="en-US" dirty="0"/>
          </a:p>
          <a:p>
            <a:r>
              <a:rPr lang="en-US" dirty="0" smtClean="0"/>
              <a:t>Graph the inequalities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ea typeface="ＭＳ ゴシック"/>
                <a:cs typeface="ＭＳ ゴシック"/>
              </a:rPr>
              <a:t>≤ 4</a:t>
            </a:r>
          </a:p>
          <a:p>
            <a:pPr lvl="1"/>
            <a:r>
              <a:rPr lang="en-US" dirty="0" smtClean="0">
                <a:ea typeface="ＭＳ ゴシック"/>
                <a:cs typeface="ＭＳ ゴシック"/>
              </a:rPr>
              <a:t>x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&gt; -2</a:t>
            </a:r>
          </a:p>
          <a:p>
            <a:r>
              <a:rPr lang="en-US" dirty="0" smtClean="0">
                <a:ea typeface="ＭＳ ゴシック"/>
                <a:cs typeface="ＭＳ ゴシック"/>
              </a:rPr>
              <a:t>Graph the linear equations</a:t>
            </a:r>
          </a:p>
          <a:p>
            <a:r>
              <a:rPr lang="en-US" sz="2200" dirty="0" smtClean="0">
                <a:ea typeface="ＭＳ ゴシック"/>
                <a:cs typeface="ＭＳ ゴシック"/>
              </a:rPr>
              <a:t>y = x + 4</a:t>
            </a:r>
          </a:p>
          <a:p>
            <a:r>
              <a:rPr lang="en-US" sz="2200" dirty="0" smtClean="0">
                <a:ea typeface="ＭＳ ゴシック"/>
                <a:cs typeface="ＭＳ ゴシック"/>
              </a:rPr>
              <a:t>y = -2x - 3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3943396"/>
            <a:ext cx="2171790" cy="2197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25" y="2888387"/>
            <a:ext cx="2616947" cy="9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8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Instruction and Activity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 the new concept to student’s prior knowledge of graphing inequalities and of graphing linear equations.</a:t>
            </a:r>
          </a:p>
          <a:p>
            <a:r>
              <a:rPr lang="en-US" dirty="0" smtClean="0"/>
              <a:t>Create a visual reference and develop a procedure that will support them when graphing independently.</a:t>
            </a:r>
          </a:p>
          <a:p>
            <a:r>
              <a:rPr lang="en-US" dirty="0" smtClean="0"/>
              <a:t>Illustrate examples of more complex linear inequalities.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7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-inequalz-activ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5577" y="298824"/>
            <a:ext cx="5939180" cy="57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Collaborative 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work in heterogeneous pairs to…</a:t>
            </a:r>
          </a:p>
          <a:p>
            <a:pPr lvl="1"/>
            <a:r>
              <a:rPr lang="en-US" dirty="0" smtClean="0"/>
              <a:t>Solve a linear inequality on a large paper with a coordinate plane or on a computer drawing application.</a:t>
            </a:r>
          </a:p>
          <a:p>
            <a:pPr lvl="1"/>
            <a:r>
              <a:rPr lang="en-US" dirty="0" smtClean="0"/>
              <a:t>Outline the steps and decision process they took to solve the inequality.</a:t>
            </a:r>
          </a:p>
          <a:p>
            <a:r>
              <a:rPr lang="en-US" dirty="0" smtClean="0"/>
              <a:t>Teacher circulates during this group work to encourage students and to guide and/or redirect.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group takes a turn to pin the work on the board and to explain their process and solution to the class.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students use technology to create an image, students add their work to a shared presentation file.</a:t>
            </a:r>
          </a:p>
          <a:p>
            <a:r>
              <a:rPr lang="en-US" dirty="0" smtClean="0"/>
              <a:t>If time is an issue, new groups of 4-6 students can provide a way for multiple students to share simultaneously.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everal problems in the form of a choice board</a:t>
            </a:r>
          </a:p>
          <a:p>
            <a:r>
              <a:rPr lang="en-US" dirty="0" smtClean="0"/>
              <a:t>Problems are either 3 points, 5 points, or 7 points, depending on the level of difficulty.</a:t>
            </a:r>
          </a:p>
          <a:p>
            <a:r>
              <a:rPr lang="en-US" dirty="0" smtClean="0"/>
              <a:t>Students select problems to accumulate 25 points.</a:t>
            </a:r>
          </a:p>
          <a:p>
            <a:r>
              <a:rPr lang="en-US" dirty="0"/>
              <a:t>S</a:t>
            </a:r>
            <a:r>
              <a:rPr lang="en-US" dirty="0" smtClean="0"/>
              <a:t>tudents will have to select at least two moderate or one hard problem.</a:t>
            </a:r>
          </a:p>
          <a:p>
            <a:pPr lvl="1"/>
            <a:r>
              <a:rPr lang="en-US" dirty="0" smtClean="0"/>
              <a:t>Basic – 6 problems worth 3 points</a:t>
            </a:r>
          </a:p>
          <a:p>
            <a:pPr lvl="1"/>
            <a:r>
              <a:rPr lang="en-US" dirty="0" smtClean="0"/>
              <a:t>Moderate – 4 problems worth 5 points</a:t>
            </a:r>
          </a:p>
          <a:p>
            <a:pPr lvl="1"/>
            <a:r>
              <a:rPr lang="en-US" dirty="0" smtClean="0"/>
              <a:t>Hard – 4 problems worth 7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9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 prior knowledge of graphing inequalities and linear equations to graphing linear inequalities</a:t>
            </a:r>
          </a:p>
          <a:p>
            <a:r>
              <a:rPr lang="en-US" dirty="0" smtClean="0"/>
              <a:t>Compare </a:t>
            </a:r>
            <a:r>
              <a:rPr lang="en-US" dirty="0"/>
              <a:t>and contrast linear inequalities where the direction of the inequality and/or the sign of the slope differ </a:t>
            </a:r>
            <a:r>
              <a:rPr lang="en-US" dirty="0" smtClean="0"/>
              <a:t>(Hands-on activity)</a:t>
            </a:r>
          </a:p>
          <a:p>
            <a:r>
              <a:rPr lang="en-US" dirty="0" smtClean="0"/>
              <a:t>Develop a procedure to determine what portion of the graph to shade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1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Students will be able to …</a:t>
            </a:r>
          </a:p>
          <a:p>
            <a:pPr lvl="0"/>
            <a:r>
              <a:rPr lang="en-US" dirty="0"/>
              <a:t>Correctly graph and solve linear inequalities in two variables 8 out of 10 times.</a:t>
            </a:r>
          </a:p>
          <a:p>
            <a:r>
              <a:rPr lang="en-US" dirty="0"/>
              <a:t>Correctly demonstrate an understanding of the vocabulary </a:t>
            </a:r>
            <a:r>
              <a:rPr lang="en-US" i="1" dirty="0"/>
              <a:t>linear inequality</a:t>
            </a:r>
            <a:r>
              <a:rPr lang="en-US" dirty="0"/>
              <a:t> and </a:t>
            </a:r>
            <a:r>
              <a:rPr lang="en-US" i="1" dirty="0"/>
              <a:t>solution of a linear inequality</a:t>
            </a:r>
            <a:r>
              <a:rPr lang="en-US" dirty="0"/>
              <a:t> 8 out of 10 times. </a:t>
            </a:r>
          </a:p>
        </p:txBody>
      </p:sp>
    </p:spTree>
    <p:extLst>
      <p:ext uri="{BB962C8B-B14F-4D97-AF65-F5344CB8AC3E}">
        <p14:creationId xmlns:p14="http://schemas.microsoft.com/office/powerpoint/2010/main" val="156175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State Standards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Anchor </a:t>
            </a:r>
            <a:r>
              <a:rPr lang="en-US" sz="2800" dirty="0"/>
              <a:t>Descriptor - A1.1.3.2 Write, solve and/or graph systems of linear inequalities using various methods. </a:t>
            </a:r>
          </a:p>
          <a:p>
            <a:r>
              <a:rPr lang="en-US" sz="2800" dirty="0"/>
              <a:t>Eligible Content - A1.1.3.2.1 Write and/or solve a system of linear inequalities using graphing (limit systems to 2 linear inequalities).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96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Core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CC.2.2.HS.D.</a:t>
            </a:r>
            <a:r>
              <a:rPr lang="en-US" dirty="0" smtClean="0"/>
              <a:t>7 - Create </a:t>
            </a:r>
            <a:r>
              <a:rPr lang="en-US" dirty="0"/>
              <a:t>and graph equations or inequalities to describe numbers or relationships. </a:t>
            </a:r>
            <a:endParaRPr lang="en-US" dirty="0" smtClean="0"/>
          </a:p>
          <a:p>
            <a:r>
              <a:rPr lang="en-US" dirty="0"/>
              <a:t>CC.2.2.HS.D.</a:t>
            </a:r>
            <a:r>
              <a:rPr lang="en-US" dirty="0" smtClean="0"/>
              <a:t>9 - Use </a:t>
            </a:r>
            <a:r>
              <a:rPr lang="en-US" dirty="0"/>
              <a:t>reasoning to solve equations and justify the solution method. </a:t>
            </a:r>
          </a:p>
          <a:p>
            <a:r>
              <a:rPr lang="en-US" dirty="0"/>
              <a:t>CC.2.2</a:t>
            </a:r>
            <a:r>
              <a:rPr lang="en-US" dirty="0" smtClean="0"/>
              <a:t>.HS.D</a:t>
            </a:r>
            <a:r>
              <a:rPr lang="en-US" dirty="0"/>
              <a:t>.</a:t>
            </a:r>
            <a:r>
              <a:rPr lang="en-US" dirty="0" smtClean="0"/>
              <a:t>10 - Represent</a:t>
            </a:r>
            <a:r>
              <a:rPr lang="en-US" dirty="0"/>
              <a:t>, </a:t>
            </a:r>
            <a:r>
              <a:rPr lang="en-US" dirty="0" smtClean="0"/>
              <a:t>solve</a:t>
            </a:r>
            <a:r>
              <a:rPr lang="en-US" dirty="0"/>
              <a:t>, </a:t>
            </a:r>
            <a:r>
              <a:rPr lang="en-US" dirty="0" smtClean="0"/>
              <a:t>and interpret </a:t>
            </a:r>
            <a:r>
              <a:rPr lang="en-US" dirty="0"/>
              <a:t>equations/inequalities and systems of </a:t>
            </a:r>
            <a:r>
              <a:rPr lang="en-US" dirty="0" smtClean="0"/>
              <a:t>equations/inequalities algebraically </a:t>
            </a:r>
            <a:r>
              <a:rPr lang="en-US" dirty="0"/>
              <a:t>and graphically.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2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 various real-life scenarios to students so they connect what they will learn in this lesson to real-life.</a:t>
            </a:r>
          </a:p>
          <a:p>
            <a:pPr lvl="1"/>
            <a:r>
              <a:rPr lang="en-US" dirty="0" smtClean="0"/>
              <a:t>The German club is having a bake sale and needs to raise $250. If they sell German chocolate cupcakes for $3.00 each and packs of two </a:t>
            </a:r>
            <a:r>
              <a:rPr lang="en-US" dirty="0" err="1" smtClean="0"/>
              <a:t>Pfeffernuesse</a:t>
            </a:r>
            <a:r>
              <a:rPr lang="en-US" dirty="0" smtClean="0"/>
              <a:t> cookies for $2.00 each, how many of each do they need to sell to raise at least $250? </a:t>
            </a:r>
          </a:p>
          <a:p>
            <a:pPr lvl="1"/>
            <a:r>
              <a:rPr lang="en-US" dirty="0" smtClean="0"/>
              <a:t>Jacqueline </a:t>
            </a:r>
            <a:r>
              <a:rPr lang="en-US" dirty="0"/>
              <a:t>wants to spend no more than </a:t>
            </a:r>
            <a:r>
              <a:rPr lang="en-US" dirty="0" smtClean="0"/>
              <a:t>$37 </a:t>
            </a:r>
            <a:r>
              <a:rPr lang="en-US" dirty="0"/>
              <a:t>while stocking up on </a:t>
            </a:r>
            <a:r>
              <a:rPr lang="en-US" dirty="0" smtClean="0"/>
              <a:t>ice cream and chocolate sauce. Ice cream costs </a:t>
            </a:r>
            <a:r>
              <a:rPr lang="en-US" dirty="0"/>
              <a:t>$5 per </a:t>
            </a:r>
            <a:r>
              <a:rPr lang="en-US" dirty="0" smtClean="0"/>
              <a:t>carton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chocolate sauce </a:t>
            </a:r>
            <a:r>
              <a:rPr lang="en-US" dirty="0"/>
              <a:t>costs $</a:t>
            </a:r>
            <a:r>
              <a:rPr lang="en-US" dirty="0" smtClean="0"/>
              <a:t>2 per jar. What combinations of </a:t>
            </a:r>
            <a:r>
              <a:rPr lang="en-US" dirty="0" smtClean="0"/>
              <a:t>each can she buy without exceeding her budget of </a:t>
            </a:r>
            <a:r>
              <a:rPr lang="en-US" dirty="0" smtClean="0"/>
              <a:t>$37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9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1 smart board and </a:t>
            </a:r>
            <a:r>
              <a:rPr lang="en-US" sz="2400" dirty="0" smtClean="0"/>
              <a:t>computer with lesson files</a:t>
            </a:r>
            <a:endParaRPr lang="en-US" sz="2400" dirty="0"/>
          </a:p>
          <a:p>
            <a:pPr lvl="0"/>
            <a:r>
              <a:rPr lang="en-US" sz="2400" dirty="0"/>
              <a:t>1 copy: Graphing Linear Inequalities Pattern </a:t>
            </a:r>
            <a:r>
              <a:rPr lang="en-US" sz="2400" dirty="0" smtClean="0"/>
              <a:t>Activity (teacher’s version)</a:t>
            </a:r>
            <a:endParaRPr lang="en-US" sz="2000" dirty="0"/>
          </a:p>
          <a:p>
            <a:pPr lvl="0"/>
            <a:r>
              <a:rPr lang="en-US" sz="2400" dirty="0"/>
              <a:t>24 copies: Graphing Linear Inequalities Pattern Activity W</a:t>
            </a:r>
            <a:r>
              <a:rPr lang="en-US" sz="2400" dirty="0" smtClean="0"/>
              <a:t>orksheet</a:t>
            </a:r>
          </a:p>
          <a:p>
            <a:pPr lvl="0"/>
            <a:r>
              <a:rPr lang="en-US" sz="2400" dirty="0" smtClean="0"/>
              <a:t>Colored Pencils</a:t>
            </a:r>
            <a:endParaRPr lang="en-US" sz="2400" dirty="0"/>
          </a:p>
          <a:p>
            <a:pPr lvl="0"/>
            <a:r>
              <a:rPr lang="en-US" sz="2400" dirty="0"/>
              <a:t>12 copies: Graphing Linear Inequalities Partnership Solution </a:t>
            </a:r>
            <a:r>
              <a:rPr lang="en-US" sz="2400" dirty="0" smtClean="0"/>
              <a:t>Worksheet </a:t>
            </a:r>
            <a:r>
              <a:rPr lang="en-US" sz="2400" dirty="0"/>
              <a:t>OR </a:t>
            </a:r>
            <a:r>
              <a:rPr lang="en-US" sz="2400" dirty="0" err="1"/>
              <a:t>iPad</a:t>
            </a:r>
            <a:r>
              <a:rPr lang="en-US" sz="2400" dirty="0"/>
              <a:t>/laptop</a:t>
            </a:r>
          </a:p>
          <a:p>
            <a:pPr lvl="0"/>
            <a:r>
              <a:rPr lang="en-US" sz="2400" dirty="0"/>
              <a:t>24 copies: Graphing Linear Inequalities Homework Choice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create a visual reference of the pattern of shading four basic linear inequalities.</a:t>
            </a:r>
          </a:p>
          <a:p>
            <a:r>
              <a:rPr lang="en-US" dirty="0" smtClean="0"/>
              <a:t>Students work in pairs meeting the following criteria:</a:t>
            </a:r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wo </a:t>
            </a:r>
            <a:r>
              <a:rPr lang="en-US" i="1" dirty="0"/>
              <a:t>different ability levels are represented within each partnership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he </a:t>
            </a:r>
            <a:r>
              <a:rPr lang="en-US" i="1" dirty="0"/>
              <a:t>ability levels of each student in any partnership are not so extremely different to inhibit the learning of either or both students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Homework consists of a choice board </a:t>
            </a:r>
            <a:r>
              <a:rPr lang="en-US" dirty="0" smtClean="0"/>
              <a:t>from which students select </a:t>
            </a:r>
            <a:r>
              <a:rPr lang="en-US" dirty="0"/>
              <a:t>problems to accumulate 25 points. </a:t>
            </a:r>
          </a:p>
        </p:txBody>
      </p:sp>
    </p:spTree>
    <p:extLst>
      <p:ext uri="{BB962C8B-B14F-4D97-AF65-F5344CB8AC3E}">
        <p14:creationId xmlns:p14="http://schemas.microsoft.com/office/powerpoint/2010/main" val="305367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Smart board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/laptop with drawing application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266</TotalTime>
  <Words>771</Words>
  <Application>Microsoft Macintosh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Graphing Linear Inequalities 8th or 9th Grade Algebra</vt:lpstr>
      <vt:lpstr>Big Idea</vt:lpstr>
      <vt:lpstr>Objectives</vt:lpstr>
      <vt:lpstr>PA State Standards</vt:lpstr>
      <vt:lpstr>Common Core Standards</vt:lpstr>
      <vt:lpstr>Rationale for Students</vt:lpstr>
      <vt:lpstr>Materials</vt:lpstr>
      <vt:lpstr>Differentiation</vt:lpstr>
      <vt:lpstr>Technology</vt:lpstr>
      <vt:lpstr>Anticipatory Set</vt:lpstr>
      <vt:lpstr>Procedure: Instruction and Activity</vt:lpstr>
      <vt:lpstr>PowerPoint Presentation</vt:lpstr>
      <vt:lpstr>Procedure: Collaborative Group Work</vt:lpstr>
      <vt:lpstr>Exit Activity</vt:lpstr>
      <vt:lpstr>Homework</vt:lpstr>
    </vt:vector>
  </TitlesOfParts>
  <Company>Duquesne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Linear Inequalities</dc:title>
  <dc:creator>Lisa Over</dc:creator>
  <cp:lastModifiedBy>Lisa Over</cp:lastModifiedBy>
  <cp:revision>48</cp:revision>
  <dcterms:created xsi:type="dcterms:W3CDTF">2018-02-27T16:04:23Z</dcterms:created>
  <dcterms:modified xsi:type="dcterms:W3CDTF">2018-03-04T04:31:59Z</dcterms:modified>
</cp:coreProperties>
</file>