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90" r:id="rId7"/>
    <p:sldId id="261" r:id="rId8"/>
    <p:sldId id="265" r:id="rId9"/>
    <p:sldId id="298" r:id="rId10"/>
    <p:sldId id="267" r:id="rId11"/>
    <p:sldId id="283" r:id="rId12"/>
    <p:sldId id="299" r:id="rId13"/>
    <p:sldId id="300" r:id="rId14"/>
    <p:sldId id="285" r:id="rId15"/>
    <p:sldId id="288" r:id="rId16"/>
    <p:sldId id="281" r:id="rId17"/>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0" d="100"/>
          <a:sy n="110" d="100"/>
        </p:scale>
        <p:origin x="1086" y="90"/>
      </p:cViewPr>
      <p:guideLst>
        <p:guide orient="horz" pos="2152"/>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rgbClr val="242424">
                <a:alpha val="100000"/>
              </a:srgbClr>
            </a:gs>
            <a:gs pos="30000">
              <a:srgbClr val="2D2D2D">
                <a:alpha val="100000"/>
              </a:srgbClr>
            </a:gs>
            <a:gs pos="100000">
              <a:srgbClr val="7D7D7D">
                <a:alpha val="100000"/>
              </a:srgbClr>
            </a:gs>
            <a:gs pos="100000">
              <a:srgbClr val="7D7D7D">
                <a:alpha val="100000"/>
              </a:srgbClr>
            </a:gs>
            <a:gs pos="100000">
              <a:srgbClr val="7D7D7D">
                <a:alpha val="100000"/>
              </a:srgbClr>
            </a:gs>
            <a:gs pos="100000">
              <a:srgbClr val="7D7D7D">
                <a:alpha val="100000"/>
              </a:srgbClr>
            </a:gs>
          </a:gsLst>
          <a:lin ang="12960000"/>
          <a:tileRect/>
        </a:gradFill>
        <a:effectLst/>
      </p:bgPr>
    </p:bg>
    <p:spTree>
      <p:nvGrpSpPr>
        <p:cNvPr id="1" name=""/>
        <p:cNvGrpSpPr/>
        <p:nvPr/>
      </p:nvGrpSpPr>
      <p:grpSpPr>
        <a:xfrm>
          <a:off x="0" y="0"/>
          <a:ext cx="0" cy="0"/>
          <a:chOff x="0" y="0"/>
          <a:chExt cx="0" cy="0"/>
        </a:xfrm>
      </p:grpSpPr>
      <p:sp>
        <p:nvSpPr>
          <p:cNvPr id="2" name="任意多边形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任意多边形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pPr fontAlgn="base"/>
            <a:r>
              <a:rPr lang="zh-CN" altLang="en-US" strike="noStrike" noProof="1" smtClean="0"/>
              <a:t>单击此处编辑母版标题样式</a:t>
            </a:r>
            <a:endParaRPr lang="en-US" strike="noStrike" noProof="1"/>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smtClean="0"/>
              <a:t>单击此处编辑母版副标题样式</a:t>
            </a:r>
            <a:endParaRPr lang="en-US" strike="noStrike" noProof="1"/>
          </a:p>
        </p:txBody>
      </p:sp>
      <p:sp>
        <p:nvSpPr>
          <p:cNvPr id="13" name="日期占位符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5" name="灯片编号占位符 26"/>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F0704937-0C73-49F2-82A4-E70191ADA193}"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日期占位符 4"/>
          <p:cNvSpPr>
            <a:spLocks noGrp="1"/>
          </p:cNvSpPr>
          <p:nvPr>
            <p:ph type="dt" sz="half" idx="12"/>
          </p:nvPr>
        </p:nvSpPr>
        <p:spPr>
          <a:xfrm>
            <a:off x="457200" y="6248400"/>
            <a:ext cx="2133600" cy="457200"/>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553200" y="6248400"/>
            <a:ext cx="2133600" cy="457200"/>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CCFEE54E-80E0-4140-8CD7-92904798561A}"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pPr fontAlgn="base"/>
            <a:r>
              <a:rPr lang="zh-CN" altLang="en-US" strike="noStrike" noProof="1" smtClean="0"/>
              <a:t>单击此处编辑母版标题样式</a:t>
            </a:r>
            <a:endParaRPr 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gradFill rotWithShape="0">
          <a:gsLst>
            <a:gs pos="0">
              <a:srgbClr val="242424">
                <a:alpha val="100000"/>
              </a:srgbClr>
            </a:gs>
            <a:gs pos="30000">
              <a:srgbClr val="2D2D2D">
                <a:alpha val="100000"/>
              </a:srgbClr>
            </a:gs>
            <a:gs pos="100000">
              <a:srgbClr val="7D7D7D">
                <a:alpha val="100000"/>
              </a:srgbClr>
            </a:gs>
            <a:gs pos="100000">
              <a:srgbClr val="7D7D7D">
                <a:alpha val="100000"/>
              </a:srgbClr>
            </a:gs>
            <a:gs pos="100000">
              <a:srgbClr val="7D7D7D">
                <a:alpha val="100000"/>
              </a:srgbClr>
            </a:gs>
            <a:gs pos="100000">
              <a:srgbClr val="7D7D7D">
                <a:alpha val="100000"/>
              </a:srgbClr>
            </a:gs>
          </a:gsLst>
          <a:lin ang="12960000"/>
          <a:tileRect/>
        </a:gradFill>
        <a:effectLst/>
      </p:bgPr>
    </p:bg>
    <p:spTree>
      <p:nvGrpSpPr>
        <p:cNvPr id="1" name=""/>
        <p:cNvGrpSpPr/>
        <p:nvPr/>
      </p:nvGrpSpPr>
      <p:grpSpPr>
        <a:xfrm>
          <a:off x="0" y="0"/>
          <a:ext cx="0" cy="0"/>
          <a:chOff x="0" y="0"/>
          <a:chExt cx="0" cy="0"/>
        </a:xfrm>
      </p:grpSpPr>
      <p:sp>
        <p:nvSpPr>
          <p:cNvPr id="9" name="任意多边形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任意多边形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13" name="日期占位符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D3C0E0E5-0D2B-4698-B8BF-736A7AF6BAD1}"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pPr fontAlgn="base"/>
            <a:r>
              <a:rPr lang="zh-CN" altLang="en-US" strike="noStrike" noProof="1" smtClean="0"/>
              <a:t>单击此处编辑母版标题样式</a:t>
            </a:r>
            <a:endParaRPr lang="en-US" strike="noStrike" noProof="1"/>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fontAlgn="base"/>
            <a:r>
              <a:rPr lang="zh-CN" altLang="en-US" strike="noStrike" noProof="1" smtClean="0"/>
              <a:t>单击此处编辑母版文本样式</a:t>
            </a:r>
            <a:endParaRPr lang="zh-CN" altLang="en-US" strike="noStrike" noProof="1" smtClean="0"/>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9" name="日期占位符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1" name="页脚占位符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14"/>
          </p:nvPr>
        </p:nvSpPr>
        <p:spPr>
          <a:xfrm>
            <a:off x="8153400" y="6421438"/>
            <a:ext cx="762000" cy="365125"/>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B9D5496A-C3A3-47B0-94D6-DF41A45F6979}"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pPr fontAlgn="base"/>
            <a:r>
              <a:rPr lang="zh-CN" altLang="en-US" strike="noStrike" noProof="1" smtClean="0"/>
              <a:t>单击此处编辑母版标题样式</a:t>
            </a:r>
            <a:endParaRPr 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pPr fontAlgn="base"/>
            <a:r>
              <a:rPr lang="zh-CN" altLang="en-US" strike="noStrike" noProof="1" smtClean="0"/>
              <a:t>单击此处编辑母版标题样式</a:t>
            </a:r>
            <a:endParaRPr lang="en-US" strike="noStrike" noProof="1"/>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9" name="日期占位符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8156575" y="6421438"/>
            <a:ext cx="762000" cy="365125"/>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D7E388A9-812E-445C-B988-C27E0F091828}"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pPr fontAlgn="base"/>
            <a:r>
              <a:rPr lang="zh-CN" altLang="en-US" strike="noStrike" noProof="1" smtClean="0"/>
              <a:t>单击此处编辑母版标题样式</a:t>
            </a:r>
            <a:endParaRPr lang="en-US" strike="noStrike" noProof="1"/>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spcBef>
                <a:spcPct val="20000"/>
              </a:spcBef>
              <a:spcAft>
                <a:spcPct val="0"/>
              </a:spcAft>
              <a:buClr>
                <a:schemeClr val="accent1"/>
              </a:buClr>
              <a:buSzPct val="8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fontAlgn="base"/>
            <a:r>
              <a:rPr lang="zh-CN" altLang="en-US" strike="noStrike" noProof="1" smtClean="0"/>
              <a:t>单击此处编辑母版文本样式</a:t>
            </a:r>
            <a:endParaRPr lang="zh-CN" altLang="en-US" strike="noStrike" noProof="1" smtClean="0"/>
          </a:p>
        </p:txBody>
      </p:sp>
      <p:sp>
        <p:nvSpPr>
          <p:cNvPr id="9" name="日期占位符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indent="0" defTabSz="914400" rtl="0" fontAlgn="base">
              <a:spcBef>
                <a:spcPct val="0"/>
              </a:spcBef>
              <a:spcAft>
                <a:spcPct val="0"/>
              </a:spcAft>
              <a:buClrTx/>
              <a:buSzTx/>
              <a:buFontTx/>
              <a:buNone/>
              <a:defRPr/>
            </a:pPr>
            <a:endParaRPr kumimoji="0" lang="en-US" altLang="zh-CN" b="0" i="0" kern="1200" cap="none" spc="0" normalizeH="0" baseline="0" noProof="0">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defRPr/>
            </a:lvl1pPr>
          </a:lstStyle>
          <a:p>
            <a:pPr marL="0" marR="0" indent="0" defTabSz="914400" rtl="0" eaLnBrk="1" fontAlgn="base" latinLnBrk="0" hangingPunct="1">
              <a:spcBef>
                <a:spcPct val="0"/>
              </a:spcBef>
              <a:spcAft>
                <a:spcPct val="0"/>
              </a:spcAft>
              <a:buClrTx/>
              <a:buSzTx/>
              <a:buFontTx/>
              <a:buNone/>
              <a:defRPr/>
            </a:pPr>
            <a:fld id="{1A3E4803-4E58-4ED9-B521-81D51B59F059}" type="slidenum">
              <a:rPr kumimoji="0" lang="en-US" altLang="zh-CN" b="0" i="0" kern="1200" cap="none" spc="0" normalizeH="0" baseline="0" noProof="0" smtClean="0">
                <a:latin typeface="Arial" panose="020B0604020202020204" pitchFamily="34" charset="0"/>
                <a:ea typeface="宋体" panose="02010600030101010101" pitchFamily="2" charset="-122"/>
                <a:cs typeface="+mn-cs"/>
              </a:rPr>
            </a:fld>
            <a:endParaRPr kumimoji="0" lang="en-US" altLang="zh-CN" b="0" i="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2" name="任意多边形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任意多边形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标题占位符 8"/>
          <p:cNvSpPr>
            <a:spLocks noGrp="1"/>
          </p:cNvSpPr>
          <p:nvPr>
            <p:ph type="title"/>
          </p:nvPr>
        </p:nvSpPr>
        <p:spPr>
          <a:xfrm>
            <a:off x="457200" y="274638"/>
            <a:ext cx="7467600" cy="1143000"/>
          </a:xfrm>
          <a:prstGeom prst="rect">
            <a:avLst/>
          </a:prstGeom>
          <a:noFill/>
          <a:ln w="9525">
            <a:noFill/>
          </a:ln>
        </p:spPr>
        <p:txBody>
          <a:bodyPr lIns="45720" rIns="45720" anchor="ctr"/>
          <a:p>
            <a:pPr lvl="0"/>
            <a:r>
              <a:rPr lang="zh-CN" altLang="en-US" dirty="0"/>
              <a:t>单击此处编辑母版标题样式</a:t>
            </a:r>
            <a:endParaRPr lang="en-US" altLang="zh-CN" dirty="0"/>
          </a:p>
        </p:txBody>
      </p:sp>
      <p:sp>
        <p:nvSpPr>
          <p:cNvPr id="1029" name="文本占位符 29"/>
          <p:cNvSpPr>
            <a:spLocks noGrp="1"/>
          </p:cNvSpPr>
          <p:nvPr>
            <p:ph type="body"/>
          </p:nvPr>
        </p:nvSpPr>
        <p:spPr>
          <a:xfrm>
            <a:off x="457200" y="1600200"/>
            <a:ext cx="7467600" cy="4525963"/>
          </a:xfrm>
          <a:prstGeom prst="rect">
            <a:avLst/>
          </a:prstGeom>
          <a:noFill/>
          <a:ln w="9525">
            <a:noFill/>
          </a:ln>
        </p:spPr>
        <p:txBody>
          <a:bodyPr anchor="t"/>
          <a:p>
            <a:pPr lvl="0" indent="-382270"/>
            <a:r>
              <a:rPr lang="zh-CN" altLang="en-US" dirty="0"/>
              <a:t>单击此处编辑母版文本样式</a:t>
            </a:r>
            <a:endParaRPr lang="zh-CN" altLang="en-US" dirty="0"/>
          </a:p>
          <a:p>
            <a:pPr lvl="1" indent="-273050"/>
            <a:r>
              <a:rPr lang="zh-CN" altLang="en-US" dirty="0"/>
              <a:t>第二级</a:t>
            </a:r>
            <a:endParaRPr lang="zh-CN" altLang="en-US" dirty="0"/>
          </a:p>
          <a:p>
            <a:pPr lvl="2" indent="-255905"/>
            <a:r>
              <a:rPr lang="zh-CN" altLang="en-US" dirty="0"/>
              <a:t>第三级</a:t>
            </a:r>
            <a:endParaRPr lang="zh-CN" altLang="en-US" dirty="0"/>
          </a:p>
          <a:p>
            <a:pPr lvl="3" indent="-236220"/>
            <a:r>
              <a:rPr lang="zh-CN" altLang="en-US" dirty="0"/>
              <a:t>第四级</a:t>
            </a:r>
            <a:endParaRPr lang="zh-CN" altLang="en-US" dirty="0"/>
          </a:p>
          <a:p>
            <a:pPr lvl="4" indent="-182245"/>
            <a:r>
              <a:rPr lang="zh-CN" altLang="en-US" dirty="0"/>
              <a:t>第五级</a:t>
            </a:r>
            <a:endParaRPr lang="en-US" altLang="zh-CN" dirty="0"/>
          </a:p>
        </p:txBody>
      </p:sp>
      <p:sp>
        <p:nvSpPr>
          <p:cNvPr id="10" name="日期占位符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defRPr>
            </a:lvl1pPr>
          </a:lstStyle>
          <a:p>
            <a:pPr marL="0" marR="0" lvl="0" indent="0" algn="l"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defRPr>
            </a:lvl1pPr>
          </a:lstStyle>
          <a:p>
            <a:pPr marL="0" marR="0" lvl="0" indent="0" algn="ctr" defTabSz="914400" rtl="0" eaLnBrk="1" fontAlgn="base" latinLnBrk="0" hangingPunct="1">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lgn="r">
              <a:defRPr sz="1000">
                <a:solidFill>
                  <a:srgbClr val="9B9A98"/>
                </a:solidFill>
              </a:defRPr>
            </a:lvl1pPr>
          </a:lstStyle>
          <a:p>
            <a:pPr marL="0" marR="0" lvl="0" indent="0" algn="r" defTabSz="914400" rtl="0" eaLnBrk="1" fontAlgn="base" latinLnBrk="0" hangingPunct="1">
              <a:spcBef>
                <a:spcPct val="0"/>
              </a:spcBef>
              <a:spcAft>
                <a:spcPct val="0"/>
              </a:spcAft>
              <a:buClrTx/>
              <a:buSzTx/>
              <a:buFontTx/>
              <a:buNone/>
              <a:defRPr/>
            </a:pPr>
            <a:fld id="{D20BDC4D-1B0C-4924-AF73-190716871FC7}" type="slidenum">
              <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smtClean="0">
              <a:ln>
                <a:noFill/>
              </a:ln>
              <a:solidFill>
                <a:srgbClr val="9B9A98"/>
              </a:solidFill>
              <a:effectLst/>
              <a:uLnTx/>
              <a:uFillTx/>
              <a:latin typeface="Arial" panose="020B0604020202020204" pitchFamily="34" charset="0"/>
              <a:ea typeface="宋体" panose="02010600030101010101" pitchFamily="2" charset="-122"/>
              <a:cs typeface="+mn-cs"/>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2pPr>
      <a:lvl3pPr algn="l" rtl="0" eaLnBrk="0" fontAlgn="base" hangingPunct="0">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3pPr>
      <a:lvl4pPr algn="l" rtl="0" eaLnBrk="0" fontAlgn="base" hangingPunct="0">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4pPr>
      <a:lvl5pPr algn="l" rtl="0" eaLnBrk="0" fontAlgn="base" hangingPunct="0">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5pPr>
      <a:lvl6pPr marL="457200" algn="l" rtl="0" fontAlgn="base">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6pPr>
      <a:lvl7pPr marL="914400" algn="l" rtl="0" fontAlgn="base">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7pPr>
      <a:lvl8pPr marL="1371600" algn="l" rtl="0" fontAlgn="base">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8pPr>
      <a:lvl9pPr marL="1828800" algn="l" rtl="0" fontAlgn="base">
        <a:spcBef>
          <a:spcPct val="0"/>
        </a:spcBef>
        <a:spcAft>
          <a:spcPct val="0"/>
        </a:spcAft>
        <a:defRPr sz="4600">
          <a:solidFill>
            <a:schemeClr val="tx1"/>
          </a:solidFill>
          <a:latin typeface="Franklin Gothic Book" panose="020B0503020102020204" pitchFamily="34" charset="0"/>
          <a:ea typeface="宋体" panose="02010600030101010101" pitchFamily="2" charset="-122"/>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ctrTitle"/>
          </p:nvPr>
        </p:nvSpPr>
        <p:spPr bwMode="auto">
          <a:xfrm>
            <a:off x="2044700" y="2292350"/>
            <a:ext cx="4495800" cy="914400"/>
          </a:xfrm>
          <a:ln>
            <a:miter lim="800000"/>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normAutofit/>
          </a:bodyPr>
          <a:lstStyle/>
          <a:p>
            <a:pPr marL="0" marR="0" lvl="0" indent="0" algn="r" defTabSz="914400" rtl="0" eaLnBrk="1" fontAlgn="auto" latinLnBrk="0" hangingPunct="1">
              <a:spcBef>
                <a:spcPct val="0"/>
              </a:spcBef>
              <a:spcAft>
                <a:spcPts val="0"/>
              </a:spcAft>
              <a:buClrTx/>
              <a:buSzTx/>
              <a:buFontTx/>
              <a:buNone/>
              <a:defRPr/>
            </a:pPr>
            <a:r>
              <a:rPr kumimoji="0" lang="zh-CN" altLang="en-US" sz="4600" b="1" i="0" u="none" strike="noStrike" kern="1200" cap="all" spc="0" normalizeH="0" baseline="0" noProof="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计数器</a:t>
            </a:r>
            <a:r>
              <a:rPr kumimoji="0" lang="zh-CN" altLang="en-US" sz="4600" b="1" i="0" u="none" strike="noStrike" kern="1200" cap="all" spc="0" normalizeH="0" baseline="0" noProof="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及其应用</a:t>
            </a:r>
            <a:endParaRPr kumimoji="0" lang="zh-CN" altLang="en-US" sz="4600" b="1" i="0" u="none" strike="noStrike" kern="1200" cap="all" spc="0" normalizeH="0" baseline="0" noProof="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
        <p:nvSpPr>
          <p:cNvPr id="8194" name="Rectangle 4"/>
          <p:cNvSpPr/>
          <p:nvPr/>
        </p:nvSpPr>
        <p:spPr>
          <a:xfrm>
            <a:off x="2590800" y="3352800"/>
            <a:ext cx="3733800" cy="838200"/>
          </a:xfrm>
          <a:prstGeom prst="rect">
            <a:avLst/>
          </a:prstGeom>
          <a:noFill/>
          <a:ln w="9525">
            <a:noFill/>
          </a:ln>
        </p:spPr>
        <p:txBody>
          <a:bodyPr wrap="none" anchor="ctr"/>
          <a:p>
            <a:pPr lvl="0" indent="0" algn="ctr"/>
            <a:r>
              <a:rPr lang="zh-CN" altLang="en-US" sz="4600" b="1" dirty="0">
                <a:latin typeface="Arial" panose="020B0604020202020204" pitchFamily="34" charset="0"/>
                <a:ea typeface="宋体" panose="02010600030101010101" pitchFamily="2" charset="-122"/>
              </a:rPr>
              <a:t>数字钟</a:t>
            </a:r>
            <a:endParaRPr lang="zh-CN" altLang="en-US" sz="4600" b="1" dirty="0">
              <a:latin typeface="Arial" panose="020B0604020202020204" pitchFamily="34" charset="0"/>
              <a:ea typeface="宋体" panose="02010600030101010101" pitchFamily="2" charset="-122"/>
            </a:endParaRPr>
          </a:p>
        </p:txBody>
      </p:sp>
    </p:spTree>
  </p:cSld>
  <p:clrMapOvr>
    <a:masterClrMapping/>
  </p:clrMapOvr>
  <p:transition spd="med">
    <p:blinds dir="vert"/>
    <p:sndAc>
      <p:stSnd>
        <p:snd r:embed="rId1" name="type.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idx="1"/>
          </p:nvPr>
        </p:nvSpPr>
        <p:spPr>
          <a:xfrm>
            <a:off x="381000" y="685800"/>
            <a:ext cx="8610600" cy="5791200"/>
          </a:xfrm>
          <a:ln>
            <a:miter/>
          </a:ln>
        </p:spPr>
        <p:txBody>
          <a:bodyPr vert="horz" wrap="square" lIns="91440" tIns="45720" rIns="91440" bIns="45720" numCol="1" anchor="t" anchorCtr="0" compatLnSpc="1"/>
          <a:lstStyle/>
          <a:p>
            <a:pPr marL="419100" marR="0" lvl="0" indent="-382905" algn="l" defTabSz="914400" rtl="0" eaLnBrk="1" fontAlgn="base" latinLnBrk="0" hangingPunct="1">
              <a:spcBef>
                <a:spcPct val="20000"/>
              </a:spcBef>
              <a:spcAft>
                <a:spcPct val="0"/>
              </a:spcAft>
              <a:buClr>
                <a:schemeClr val="accent1"/>
              </a:buClr>
              <a:buSzPct val="80000"/>
              <a:buFontTx/>
              <a:buNone/>
              <a:defRPr/>
            </a:pP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实验内容：</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419100" marR="0" lvl="0" indent="-382905" algn="l" defTabSz="914400" rtl="0" eaLnBrk="1" fontAlgn="base" latinLnBrk="0" hangingPunct="1">
              <a:spcBef>
                <a:spcPct val="20000"/>
              </a:spcBef>
              <a:spcAft>
                <a:spcPct val="0"/>
              </a:spcAft>
              <a:buClr>
                <a:schemeClr val="accent1"/>
              </a:buClr>
              <a:buSzPct val="80000"/>
              <a:buFontTx/>
              <a:buNone/>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、分别验证</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74LS90</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实现</a:t>
            </a:r>
            <a:r>
              <a:rPr kumimoji="0" lang="en-US" altLang="zh-CN" sz="2800" b="1" i="0" u="none" strike="noStrike" kern="1200" cap="none" spc="0" normalizeH="0" baseline="0" noProof="0" dirty="0" smtClean="0">
                <a:ln>
                  <a:noFill/>
                </a:ln>
                <a:solidFill>
                  <a:srgbClr val="FFFF00"/>
                </a:solidFill>
                <a:effectLst/>
                <a:uLnTx/>
                <a:uFillTx/>
                <a:latin typeface="+mn-lt"/>
                <a:ea typeface="+mn-ea"/>
                <a:cs typeface="+mn-cs"/>
              </a:rPr>
              <a:t>2</a:t>
            </a:r>
            <a:r>
              <a:rPr kumimoji="0" lang="zh-CN" altLang="en-US" sz="2800" b="1" i="0" u="none" strike="noStrike" kern="1200" cap="none" spc="0" normalizeH="0" baseline="0" noProof="0" dirty="0" smtClean="0">
                <a:ln>
                  <a:noFill/>
                </a:ln>
                <a:solidFill>
                  <a:srgbClr val="FFFF00"/>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FFFF00"/>
                </a:solidFill>
                <a:effectLst/>
                <a:uLnTx/>
                <a:uFillTx/>
                <a:latin typeface="+mn-lt"/>
                <a:ea typeface="+mn-ea"/>
                <a:cs typeface="+mn-cs"/>
              </a:rPr>
              <a:t> 5</a:t>
            </a:r>
            <a:r>
              <a:rPr kumimoji="0" lang="zh-CN" altLang="en-US" sz="2800" b="1" i="0" u="none" strike="noStrike" kern="1200" cap="none" spc="0" normalizeH="0" baseline="0" noProof="0" dirty="0" smtClean="0">
                <a:ln>
                  <a:noFill/>
                </a:ln>
                <a:solidFill>
                  <a:srgbClr val="FFFF00"/>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FFFF00"/>
                </a:solidFill>
                <a:effectLst/>
                <a:uLnTx/>
                <a:uFillTx/>
                <a:latin typeface="+mn-lt"/>
                <a:ea typeface="+mn-ea"/>
                <a:cs typeface="+mn-cs"/>
              </a:rPr>
              <a:t>10</a:t>
            </a:r>
            <a:r>
              <a:rPr kumimoji="0" lang="zh-CN" altLang="en-US" sz="2800" b="1" i="0" u="none" strike="noStrike" kern="1200" cap="none" spc="0" normalizeH="0" baseline="0" noProof="0" dirty="0" smtClean="0">
                <a:ln>
                  <a:noFill/>
                </a:ln>
                <a:solidFill>
                  <a:srgbClr val="FFFF00"/>
                </a:solidFill>
                <a:effectLst/>
                <a:uLnTx/>
                <a:uFillTx/>
                <a:latin typeface="+mn-lt"/>
                <a:ea typeface="+mn-ea"/>
                <a:cs typeface="+mn-cs"/>
              </a:rPr>
              <a:t>进制</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计数器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0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altLang="en-US" sz="3000" b="0" i="0" u="none" strike="noStrike" kern="1200" cap="none" spc="0" normalizeH="0" baseline="0" noProof="0" dirty="0" smtClean="0">
              <a:ln>
                <a:noFill/>
              </a:ln>
              <a:solidFill>
                <a:schemeClr val="tx1"/>
              </a:solidFill>
              <a:effectLst/>
              <a:uLnTx/>
              <a:uFillTx/>
              <a:latin typeface="+mn-lt"/>
              <a:ea typeface="+mn-ea"/>
              <a:cs typeface="+mn-cs"/>
            </a:endParaRPr>
          </a:p>
          <a:p>
            <a:pPr marL="722630" marR="0" lvl="1" indent="-273050" algn="l" defTabSz="914400" rtl="0" eaLnBrk="1" fontAlgn="base" latinLnBrk="0" hangingPunct="1">
              <a:spcBef>
                <a:spcPct val="20000"/>
              </a:spcBef>
              <a:spcAft>
                <a:spcPct val="0"/>
              </a:spcAft>
              <a:buClr>
                <a:schemeClr val="accent1"/>
              </a:buClr>
              <a:buSzPct val="9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分别记录计数状态转换图</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6195" marR="0" lvl="0" indent="0" algn="l" defTabSz="914400" rtl="0" eaLnBrk="1" fontAlgn="base" latinLnBrk="0" hangingPunct="1">
              <a:spcBef>
                <a:spcPct val="20000"/>
              </a:spcBef>
              <a:spcAft>
                <a:spcPct val="0"/>
              </a:spcAft>
              <a:buClr>
                <a:schemeClr val="accent1"/>
              </a:buClr>
              <a:buSzPct val="80000"/>
              <a:buFont typeface="Wingdings 2" panose="05020102010507070707" pitchFamily="18" charset="2"/>
              <a:buNone/>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、用一块</a:t>
            </a: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74LS90</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实现</a:t>
            </a:r>
            <a:r>
              <a:rPr kumimoji="0" lang="en-US" altLang="zh-CN" sz="2800" b="1" i="0" u="none" strike="noStrike" kern="1200" cap="none" spc="0" normalizeH="0" baseline="0" noProof="0" dirty="0" smtClean="0">
                <a:ln>
                  <a:noFill/>
                </a:ln>
                <a:solidFill>
                  <a:srgbClr val="FFFF00"/>
                </a:solidFill>
                <a:effectLst/>
                <a:uLnTx/>
                <a:uFillTx/>
                <a:latin typeface="+mn-lt"/>
                <a:ea typeface="+mn-ea"/>
                <a:cs typeface="+mn-cs"/>
              </a:rPr>
              <a:t>8</a:t>
            </a:r>
            <a:r>
              <a:rPr kumimoji="0" lang="zh-CN" altLang="en-US" sz="2800" b="1" i="0" u="none" strike="noStrike" kern="1200" cap="none" spc="0" normalizeH="0" baseline="0" noProof="0" dirty="0" smtClean="0">
                <a:ln>
                  <a:noFill/>
                </a:ln>
                <a:solidFill>
                  <a:srgbClr val="FFFF00"/>
                </a:solidFill>
                <a:effectLst/>
                <a:uLnTx/>
                <a:uFillTx/>
                <a:latin typeface="+mn-lt"/>
                <a:ea typeface="+mn-ea"/>
                <a:cs typeface="+mn-cs"/>
              </a:rPr>
              <a:t>进制</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的计数器</a:t>
            </a: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722630" marR="0" lvl="1" indent="-273050" algn="l" defTabSz="914400" rtl="0" eaLnBrk="1" fontAlgn="base" latinLnBrk="0" hangingPunct="1">
              <a:spcBef>
                <a:spcPct val="20000"/>
              </a:spcBef>
              <a:spcAft>
                <a:spcPct val="0"/>
              </a:spcAft>
              <a:buClr>
                <a:schemeClr val="accent1"/>
              </a:buClr>
              <a:buSzPct val="90000"/>
              <a:buFont typeface="Wingdings 2" panose="050201020105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画出电路逻辑简图并记录计数状态转换</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图</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6195" marR="0" lvl="0" indent="0" algn="l" defTabSz="914400" rtl="0" eaLnBrk="1" fontAlgn="base" latinLnBrk="0" hangingPunct="1">
              <a:spcBef>
                <a:spcPct val="20000"/>
              </a:spcBef>
              <a:spcAft>
                <a:spcPct val="0"/>
              </a:spcAft>
              <a:buClr>
                <a:schemeClr val="accent1"/>
              </a:buClr>
              <a:buSzPct val="80000"/>
              <a:buFont typeface="Wingdings 2" panose="05020102010507070707" pitchFamily="18" charset="2"/>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、用两块</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74LS90</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实现</a:t>
            </a:r>
            <a:r>
              <a:rPr kumimoji="0" lang="en-US" altLang="zh-CN" sz="2800" b="1" i="0" u="none" strike="noStrike" kern="1200" cap="none" spc="0" normalizeH="0" baseline="0" noProof="0" dirty="0">
                <a:ln>
                  <a:noFill/>
                </a:ln>
                <a:solidFill>
                  <a:srgbClr val="FFFF00"/>
                </a:solidFill>
                <a:effectLst/>
                <a:uLnTx/>
                <a:uFillTx/>
                <a:latin typeface="+mn-lt"/>
                <a:ea typeface="+mn-ea"/>
                <a:cs typeface="+mn-cs"/>
              </a:rPr>
              <a:t>100</a:t>
            </a:r>
            <a:r>
              <a:rPr kumimoji="0" lang="zh-CN" altLang="en-US" sz="2800" b="1" i="0" u="none" strike="noStrike" kern="1200" cap="none" spc="0" normalizeH="0" baseline="0" noProof="0" dirty="0">
                <a:ln>
                  <a:noFill/>
                </a:ln>
                <a:solidFill>
                  <a:srgbClr val="FFFF00"/>
                </a:solidFill>
                <a:effectLst/>
                <a:uLnTx/>
                <a:uFillTx/>
                <a:latin typeface="+mn-lt"/>
                <a:ea typeface="+mn-ea"/>
                <a:cs typeface="+mn-cs"/>
              </a:rPr>
              <a:t>进制</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计数器</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722630" marR="0" lvl="1" indent="-273050" algn="l" defTabSz="914400" rtl="0" eaLnBrk="1" fontAlgn="base" latinLnBrk="0" hangingPunct="1">
              <a:spcBef>
                <a:spcPct val="20000"/>
              </a:spcBef>
              <a:spcAft>
                <a:spcPct val="0"/>
              </a:spcAft>
              <a:buClr>
                <a:schemeClr val="accent1"/>
              </a:buClr>
              <a:buSzPct val="90000"/>
              <a:buFont typeface="Wingdings 2" panose="05020102010507070707" pitchFamily="18" charset="2"/>
              <a:buChar char=""/>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画出电路逻辑简图</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36195" marR="0" lvl="0" indent="0" algn="l" defTabSz="914400" rtl="0" eaLnBrk="1" fontAlgn="base" latinLnBrk="0" hangingPunct="1">
              <a:spcBef>
                <a:spcPct val="20000"/>
              </a:spcBef>
              <a:spcAft>
                <a:spcPct val="0"/>
              </a:spcAft>
              <a:buClr>
                <a:schemeClr val="accent1"/>
              </a:buClr>
              <a:buSzPct val="80000"/>
              <a:buFont typeface="Wingdings 2" panose="05020102010507070707" pitchFamily="18" charset="2"/>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4</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、用两块</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74LS90</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实现</a:t>
            </a:r>
            <a:r>
              <a:rPr kumimoji="0" lang="en-US" altLang="zh-CN" sz="2800" b="1" i="0" u="none" strike="noStrike" kern="1200" cap="none" spc="0" normalizeH="0" baseline="0" noProof="0" dirty="0">
                <a:ln>
                  <a:noFill/>
                </a:ln>
                <a:solidFill>
                  <a:srgbClr val="FFFF00"/>
                </a:solidFill>
                <a:effectLst/>
                <a:uLnTx/>
                <a:uFillTx/>
                <a:latin typeface="+mn-lt"/>
                <a:ea typeface="+mn-ea"/>
                <a:cs typeface="+mn-cs"/>
              </a:rPr>
              <a:t>60</a:t>
            </a:r>
            <a:r>
              <a:rPr kumimoji="0" lang="zh-CN" altLang="en-US" sz="2800" b="1" i="0" u="none" strike="noStrike" kern="1200" cap="none" spc="0" normalizeH="0" baseline="0" noProof="0" dirty="0">
                <a:ln>
                  <a:noFill/>
                </a:ln>
                <a:solidFill>
                  <a:srgbClr val="FFFF00"/>
                </a:solidFill>
                <a:effectLst/>
                <a:uLnTx/>
                <a:uFillTx/>
                <a:latin typeface="+mn-lt"/>
                <a:ea typeface="+mn-ea"/>
                <a:cs typeface="+mn-cs"/>
              </a:rPr>
              <a:t>进制</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的</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计数器</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722630" marR="0" lvl="1" indent="-273050" algn="l" defTabSz="914400" rtl="0" eaLnBrk="1" fontAlgn="base" latinLnBrk="0" hangingPunct="1">
              <a:spcBef>
                <a:spcPct val="20000"/>
              </a:spcBef>
              <a:spcAft>
                <a:spcPct val="0"/>
              </a:spcAft>
              <a:buClr>
                <a:schemeClr val="accent1"/>
              </a:buClr>
              <a:buSzPct val="90000"/>
              <a:buFont typeface="Wingdings 2" panose="050201020105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画出电路逻辑</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简图</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22630" marR="0" lvl="1" indent="-273050" algn="l" defTabSz="914400" rtl="0" eaLnBrk="1" fontAlgn="base" latinLnBrk="0" hangingPunct="1">
              <a:spcBef>
                <a:spcPct val="20000"/>
              </a:spcBef>
              <a:spcAft>
                <a:spcPct val="0"/>
              </a:spcAft>
              <a:buClr>
                <a:schemeClr val="accent1"/>
              </a:buClr>
              <a:buSzPct val="90000"/>
              <a:buFont typeface="Wingdings 2" panose="05020102010507070707" pitchFamily="18" charset="2"/>
              <a:buChar char=""/>
              <a:defRPr/>
            </a:pP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1" fontAlgn="base" latinLnBrk="0" hangingPunct="1">
              <a:spcBef>
                <a:spcPct val="20000"/>
              </a:spcBef>
              <a:spcAft>
                <a:spcPct val="0"/>
              </a:spcAft>
              <a:buClr>
                <a:schemeClr val="accent1"/>
              </a:buClr>
              <a:buSzPct val="80000"/>
              <a:buFont typeface="Wingdings 2" panose="05020102010507070707" pitchFamily="18" charset="2"/>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所有的输出都由</a:t>
            </a:r>
            <a:r>
              <a:rPr kumimoji="0" lang="zh-CN" altLang="en-US" sz="2400" b="0" i="0" u="none" strike="noStrike" kern="1200" cap="none" spc="0" normalizeH="0" baseline="0" noProof="0" dirty="0" smtClean="0">
                <a:ln>
                  <a:noFill/>
                </a:ln>
                <a:solidFill>
                  <a:srgbClr val="00B050"/>
                </a:solidFill>
                <a:effectLst/>
                <a:uLnTx/>
                <a:uFillTx/>
                <a:latin typeface="+mn-lt"/>
                <a:ea typeface="+mn-ea"/>
                <a:cs typeface="+mn-cs"/>
              </a:rPr>
              <a:t>数码管</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显示</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419100" marR="0" lvl="0" indent="-382905" algn="l" defTabSz="914400" rtl="0" eaLnBrk="1" fontAlgn="base" latinLnBrk="0" hangingPunct="1">
              <a:spcBef>
                <a:spcPct val="20000"/>
              </a:spcBef>
              <a:spcAft>
                <a:spcPct val="0"/>
              </a:spcAft>
              <a:buClr>
                <a:schemeClr val="accent1"/>
              </a:buClr>
              <a:buSzPct val="80000"/>
              <a:buFont typeface="Wingdings 2" panose="05020102010507070707" pitchFamily="18" charset="2"/>
              <a:buChar char=""/>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a:p>
            <a:pPr marL="36195" marR="0" lvl="0" indent="0" algn="l" defTabSz="914400" rtl="0" eaLnBrk="1" fontAlgn="base" latinLnBrk="0" hangingPunct="1">
              <a:spcBef>
                <a:spcPct val="20000"/>
              </a:spcBef>
              <a:spcAft>
                <a:spcPct val="0"/>
              </a:spcAft>
              <a:buClr>
                <a:schemeClr val="accent1"/>
              </a:buClr>
              <a:buSzPct val="80000"/>
              <a:buFont typeface="Wingdings 2" panose="05020102010507070707" pitchFamily="18" charset="2"/>
              <a:buNone/>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med">
    <p:blinds dir="vert"/>
    <p:sndAc>
      <p:stSnd>
        <p:snd r:embed="rId1" name="type.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477146"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秒个位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6" name="矩形 5"/>
          <p:cNvSpPr/>
          <p:nvPr/>
        </p:nvSpPr>
        <p:spPr>
          <a:xfrm>
            <a:off x="7477146"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秒个位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8" name="矩形 7"/>
          <p:cNvSpPr/>
          <p:nvPr/>
        </p:nvSpPr>
        <p:spPr>
          <a:xfrm>
            <a:off x="6262700"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秒十位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9" name="矩形 8"/>
          <p:cNvSpPr/>
          <p:nvPr/>
        </p:nvSpPr>
        <p:spPr>
          <a:xfrm>
            <a:off x="6262700"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秒十位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10" name="矩形 9"/>
          <p:cNvSpPr/>
          <p:nvPr/>
        </p:nvSpPr>
        <p:spPr>
          <a:xfrm>
            <a:off x="4548188"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分个位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11" name="矩形 10"/>
          <p:cNvSpPr/>
          <p:nvPr/>
        </p:nvSpPr>
        <p:spPr>
          <a:xfrm>
            <a:off x="3333742"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分十位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12" name="矩形 11"/>
          <p:cNvSpPr/>
          <p:nvPr/>
        </p:nvSpPr>
        <p:spPr>
          <a:xfrm>
            <a:off x="4548188"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分个位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13" name="矩形 12"/>
          <p:cNvSpPr/>
          <p:nvPr/>
        </p:nvSpPr>
        <p:spPr>
          <a:xfrm>
            <a:off x="3333742"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分十位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14" name="矩形 13"/>
          <p:cNvSpPr/>
          <p:nvPr/>
        </p:nvSpPr>
        <p:spPr>
          <a:xfrm>
            <a:off x="1619230"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时个位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15" name="矩形 14"/>
          <p:cNvSpPr/>
          <p:nvPr/>
        </p:nvSpPr>
        <p:spPr>
          <a:xfrm>
            <a:off x="404784" y="1119489"/>
            <a:ext cx="1143008"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solidFill>
                  <a:schemeClr val="tx1"/>
                </a:solidFill>
              </a:rPr>
              <a:t>时十位</a:t>
            </a:r>
            <a:endParaRPr lang="en-US" altLang="zh-CN" b="1" dirty="0" smtClean="0">
              <a:solidFill>
                <a:schemeClr val="tx1"/>
              </a:solidFill>
            </a:endParaRPr>
          </a:p>
          <a:p>
            <a:pPr algn="ctr"/>
            <a:r>
              <a:rPr lang="zh-CN" altLang="en-US" b="1" dirty="0" smtClean="0">
                <a:solidFill>
                  <a:schemeClr val="tx1"/>
                </a:solidFill>
              </a:rPr>
              <a:t>译码显示</a:t>
            </a:r>
            <a:endParaRPr lang="zh-CN" altLang="en-US" b="1" dirty="0">
              <a:solidFill>
                <a:schemeClr val="tx1"/>
              </a:solidFill>
            </a:endParaRPr>
          </a:p>
        </p:txBody>
      </p:sp>
      <p:sp>
        <p:nvSpPr>
          <p:cNvPr id="16" name="矩形 15"/>
          <p:cNvSpPr/>
          <p:nvPr/>
        </p:nvSpPr>
        <p:spPr>
          <a:xfrm>
            <a:off x="1619230"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时个位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17" name="矩形 16"/>
          <p:cNvSpPr/>
          <p:nvPr/>
        </p:nvSpPr>
        <p:spPr>
          <a:xfrm>
            <a:off x="404784" y="2619687"/>
            <a:ext cx="1143008"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时十位</a:t>
            </a:r>
            <a:endParaRPr lang="en-US" altLang="zh-CN" sz="2000" b="1" dirty="0" smtClean="0">
              <a:solidFill>
                <a:schemeClr val="tx1"/>
              </a:solidFill>
            </a:endParaRPr>
          </a:p>
          <a:p>
            <a:pPr algn="ctr"/>
            <a:r>
              <a:rPr lang="zh-CN" altLang="en-US" sz="2000" b="1" dirty="0" smtClean="0">
                <a:solidFill>
                  <a:schemeClr val="tx1"/>
                </a:solidFill>
              </a:rPr>
              <a:t>计数器</a:t>
            </a:r>
            <a:endParaRPr lang="zh-CN" altLang="en-US" sz="2000" b="1" dirty="0">
              <a:solidFill>
                <a:schemeClr val="tx1"/>
              </a:solidFill>
            </a:endParaRPr>
          </a:p>
        </p:txBody>
      </p:sp>
      <p:sp>
        <p:nvSpPr>
          <p:cNvPr id="18" name="矩形 17"/>
          <p:cNvSpPr/>
          <p:nvPr/>
        </p:nvSpPr>
        <p:spPr>
          <a:xfrm>
            <a:off x="2026920" y="4262755"/>
            <a:ext cx="3121025"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rgbClr val="FFFF00"/>
                </a:solidFill>
              </a:rPr>
              <a:t>校时、校分电路（思考题）</a:t>
            </a:r>
            <a:endParaRPr lang="zh-CN" altLang="en-US" sz="2000" b="1" dirty="0" smtClean="0">
              <a:solidFill>
                <a:srgbClr val="FFFF00"/>
              </a:solidFill>
            </a:endParaRPr>
          </a:p>
        </p:txBody>
      </p:sp>
      <p:cxnSp>
        <p:nvCxnSpPr>
          <p:cNvPr id="20" name="直接连接符 19"/>
          <p:cNvCxnSpPr/>
          <p:nvPr/>
        </p:nvCxnSpPr>
        <p:spPr>
          <a:xfrm rot="5400000" flipH="1" flipV="1">
            <a:off x="4190998" y="4119885"/>
            <a:ext cx="285752"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333874" y="3977009"/>
            <a:ext cx="785818"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2" idx="2"/>
          </p:cNvCxnSpPr>
          <p:nvPr/>
        </p:nvCxnSpPr>
        <p:spPr>
          <a:xfrm rot="5400000" flipH="1" flipV="1">
            <a:off x="4869024" y="3725706"/>
            <a:ext cx="50006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flipH="1" flipV="1">
            <a:off x="2618568" y="4119885"/>
            <a:ext cx="286546" cy="7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0800000">
            <a:off x="2119296" y="3977009"/>
            <a:ext cx="642942"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5400000" flipH="1" flipV="1">
            <a:off x="1870057" y="3726182"/>
            <a:ext cx="50006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334138" y="4334199"/>
            <a:ext cx="221457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rgbClr val="FFFF00"/>
                </a:solidFill>
              </a:rPr>
              <a:t>分频电路</a:t>
            </a:r>
            <a:endParaRPr lang="zh-CN" altLang="en-US" sz="2000" b="1" dirty="0" smtClean="0">
              <a:solidFill>
                <a:srgbClr val="FFFF00"/>
              </a:solidFill>
            </a:endParaRPr>
          </a:p>
        </p:txBody>
      </p:sp>
      <p:sp>
        <p:nvSpPr>
          <p:cNvPr id="39" name="矩形 38"/>
          <p:cNvSpPr/>
          <p:nvPr/>
        </p:nvSpPr>
        <p:spPr>
          <a:xfrm>
            <a:off x="6334138" y="5477207"/>
            <a:ext cx="2214578"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rgbClr val="FFFF00"/>
                </a:solidFill>
              </a:rPr>
              <a:t>脉冲振荡器</a:t>
            </a:r>
            <a:endParaRPr lang="zh-CN" altLang="en-US" sz="2000" b="1" dirty="0" smtClean="0">
              <a:solidFill>
                <a:srgbClr val="FFFF00"/>
              </a:solidFill>
            </a:endParaRPr>
          </a:p>
        </p:txBody>
      </p:sp>
      <p:cxnSp>
        <p:nvCxnSpPr>
          <p:cNvPr id="43" name="直接箭头连接符 42"/>
          <p:cNvCxnSpPr>
            <a:stCxn id="39" idx="0"/>
            <a:endCxn id="38" idx="2"/>
          </p:cNvCxnSpPr>
          <p:nvPr/>
        </p:nvCxnSpPr>
        <p:spPr>
          <a:xfrm flipV="1">
            <a:off x="7441268" y="4834746"/>
            <a:ext cx="0" cy="6426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6" idx="2"/>
          </p:cNvCxnSpPr>
          <p:nvPr/>
        </p:nvCxnSpPr>
        <p:spPr>
          <a:xfrm rot="5400000" flipH="1" flipV="1">
            <a:off x="7619387" y="3904301"/>
            <a:ext cx="85725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6" idx="0"/>
            <a:endCxn id="5" idx="2"/>
          </p:cNvCxnSpPr>
          <p:nvPr/>
        </p:nvCxnSpPr>
        <p:spPr>
          <a:xfrm flipV="1">
            <a:off x="8048491"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9" idx="0"/>
            <a:endCxn id="8" idx="2"/>
          </p:cNvCxnSpPr>
          <p:nvPr/>
        </p:nvCxnSpPr>
        <p:spPr>
          <a:xfrm flipV="1">
            <a:off x="6834680"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9" idx="1"/>
            <a:endCxn id="12" idx="3"/>
          </p:cNvCxnSpPr>
          <p:nvPr/>
        </p:nvCxnSpPr>
        <p:spPr>
          <a:xfrm flipH="1">
            <a:off x="5691200" y="3047998"/>
            <a:ext cx="5715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3" idx="1"/>
            <a:endCxn id="16" idx="3"/>
          </p:cNvCxnSpPr>
          <p:nvPr/>
        </p:nvCxnSpPr>
        <p:spPr>
          <a:xfrm flipH="1">
            <a:off x="2762242" y="3047998"/>
            <a:ext cx="5715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2" idx="0"/>
            <a:endCxn id="10" idx="2"/>
          </p:cNvCxnSpPr>
          <p:nvPr/>
        </p:nvCxnSpPr>
        <p:spPr>
          <a:xfrm flipV="1">
            <a:off x="5120168"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13" idx="0"/>
            <a:endCxn id="11" idx="2"/>
          </p:cNvCxnSpPr>
          <p:nvPr/>
        </p:nvCxnSpPr>
        <p:spPr>
          <a:xfrm flipV="1">
            <a:off x="3905087"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16" idx="0"/>
            <a:endCxn id="14" idx="2"/>
          </p:cNvCxnSpPr>
          <p:nvPr/>
        </p:nvCxnSpPr>
        <p:spPr>
          <a:xfrm flipV="1">
            <a:off x="2190575"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7" idx="0"/>
            <a:endCxn id="15" idx="2"/>
          </p:cNvCxnSpPr>
          <p:nvPr/>
        </p:nvCxnSpPr>
        <p:spPr>
          <a:xfrm flipV="1">
            <a:off x="976129" y="1905471"/>
            <a:ext cx="0" cy="7137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405708" y="5191455"/>
            <a:ext cx="928694" cy="368300"/>
          </a:xfrm>
          <a:prstGeom prst="rect">
            <a:avLst/>
          </a:prstGeom>
          <a:noFill/>
        </p:spPr>
        <p:txBody>
          <a:bodyPr wrap="square" rtlCol="0">
            <a:spAutoFit/>
          </a:bodyPr>
          <a:p>
            <a:r>
              <a:rPr lang="en-US" altLang="zh-CN" dirty="0" smtClean="0">
                <a:solidFill>
                  <a:srgbClr val="FFFF00"/>
                </a:solidFill>
              </a:rPr>
              <a:t>1KHz</a:t>
            </a:r>
            <a:endParaRPr lang="en-US" altLang="zh-CN" dirty="0" smtClean="0">
              <a:solidFill>
                <a:srgbClr val="FFFF00"/>
              </a:solidFill>
            </a:endParaRPr>
          </a:p>
        </p:txBody>
      </p:sp>
      <p:sp>
        <p:nvSpPr>
          <p:cNvPr id="37" name="TextBox 36"/>
          <p:cNvSpPr txBox="1"/>
          <p:nvPr/>
        </p:nvSpPr>
        <p:spPr>
          <a:xfrm>
            <a:off x="7977505" y="3977005"/>
            <a:ext cx="784860" cy="368300"/>
          </a:xfrm>
          <a:prstGeom prst="rect">
            <a:avLst/>
          </a:prstGeom>
          <a:noFill/>
        </p:spPr>
        <p:txBody>
          <a:bodyPr wrap="square" rtlCol="0">
            <a:spAutoFit/>
          </a:bodyPr>
          <a:p>
            <a:r>
              <a:rPr lang="en-US" altLang="zh-CN" dirty="0" smtClean="0"/>
              <a:t>1Hz</a:t>
            </a:r>
            <a:endParaRPr lang="zh-CN" altLang="en-US" dirty="0"/>
          </a:p>
        </p:txBody>
      </p:sp>
      <p:sp>
        <p:nvSpPr>
          <p:cNvPr id="40" name="TextBox 39"/>
          <p:cNvSpPr txBox="1"/>
          <p:nvPr/>
        </p:nvSpPr>
        <p:spPr>
          <a:xfrm>
            <a:off x="6977080" y="2262497"/>
            <a:ext cx="928694" cy="369332"/>
          </a:xfrm>
          <a:prstGeom prst="rect">
            <a:avLst/>
          </a:prstGeom>
          <a:noFill/>
        </p:spPr>
        <p:txBody>
          <a:bodyPr wrap="square" rtlCol="0">
            <a:spAutoFit/>
          </a:bodyPr>
          <a:p>
            <a:r>
              <a:rPr lang="en-US" altLang="zh-CN" b="1" dirty="0" smtClean="0"/>
              <a:t>60</a:t>
            </a:r>
            <a:r>
              <a:rPr lang="zh-CN" altLang="en-US" b="1" dirty="0" smtClean="0"/>
              <a:t>进制</a:t>
            </a:r>
            <a:endParaRPr lang="zh-CN" altLang="en-US" b="1" dirty="0"/>
          </a:p>
        </p:txBody>
      </p:sp>
      <p:sp>
        <p:nvSpPr>
          <p:cNvPr id="41" name="TextBox 40"/>
          <p:cNvSpPr txBox="1"/>
          <p:nvPr/>
        </p:nvSpPr>
        <p:spPr>
          <a:xfrm>
            <a:off x="4048122" y="2262497"/>
            <a:ext cx="928694" cy="369332"/>
          </a:xfrm>
          <a:prstGeom prst="rect">
            <a:avLst/>
          </a:prstGeom>
          <a:noFill/>
        </p:spPr>
        <p:txBody>
          <a:bodyPr wrap="square" rtlCol="0">
            <a:spAutoFit/>
          </a:bodyPr>
          <a:p>
            <a:r>
              <a:rPr lang="en-US" altLang="zh-CN" b="1" dirty="0" smtClean="0"/>
              <a:t>60</a:t>
            </a:r>
            <a:r>
              <a:rPr lang="zh-CN" altLang="en-US" b="1" dirty="0" smtClean="0"/>
              <a:t>进制</a:t>
            </a:r>
            <a:endParaRPr lang="zh-CN" altLang="en-US" b="1" dirty="0"/>
          </a:p>
        </p:txBody>
      </p:sp>
      <p:sp>
        <p:nvSpPr>
          <p:cNvPr id="42" name="TextBox 41"/>
          <p:cNvSpPr txBox="1"/>
          <p:nvPr/>
        </p:nvSpPr>
        <p:spPr>
          <a:xfrm>
            <a:off x="1119164" y="2262497"/>
            <a:ext cx="928694" cy="369332"/>
          </a:xfrm>
          <a:prstGeom prst="rect">
            <a:avLst/>
          </a:prstGeom>
          <a:noFill/>
        </p:spPr>
        <p:txBody>
          <a:bodyPr wrap="square" rtlCol="0">
            <a:spAutoFit/>
          </a:bodyPr>
          <a:p>
            <a:r>
              <a:rPr lang="en-US" altLang="zh-CN" b="1" dirty="0" smtClean="0"/>
              <a:t>24</a:t>
            </a:r>
            <a:r>
              <a:rPr lang="zh-CN" altLang="en-US" b="1" dirty="0" smtClean="0"/>
              <a:t>进制</a:t>
            </a:r>
            <a:endParaRPr lang="zh-CN" altLang="en-US" b="1" dirty="0"/>
          </a:p>
        </p:txBody>
      </p:sp>
      <p:sp>
        <p:nvSpPr>
          <p:cNvPr id="25602" name="Rectangle 2"/>
          <p:cNvSpPr>
            <a:spLocks noGrp="1" noChangeArrowheads="1"/>
          </p:cNvSpPr>
          <p:nvPr/>
        </p:nvSpPr>
        <p:spPr>
          <a:xfrm>
            <a:off x="404495" y="276860"/>
            <a:ext cx="8610600" cy="5791200"/>
          </a:xfrm>
          <a:prstGeom prst="rect">
            <a:avLst/>
          </a:prstGeom>
          <a:noFill/>
          <a:ln w="9525">
            <a:noFill/>
            <a:miter/>
          </a:ln>
        </p:spPr>
        <p:txBody>
          <a:bodyPr vert="horz" wrap="square" lIns="91440" tIns="45720" rIns="91440" bIns="45720" numCol="1" anchor="t" anchorCtr="0" compatLnSpc="1"/>
          <a:lst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a:lstStyle>
          <a:p>
            <a:pPr marL="36195" marR="0" lvl="0" indent="0" algn="l" defTabSz="914400" rtl="0" eaLnBrk="1" fontAlgn="base" latinLnBrk="0" hangingPunct="1">
              <a:spcBef>
                <a:spcPct val="20000"/>
              </a:spcBef>
              <a:spcAft>
                <a:spcPct val="0"/>
              </a:spcAft>
              <a:buClr>
                <a:schemeClr val="accent1"/>
              </a:buClr>
              <a:buSzPct val="80000"/>
              <a:buFont typeface="Wingdings 2" panose="05020102010507070707" pitchFamily="18" charset="2"/>
              <a:buNone/>
              <a:defRPr/>
            </a:pPr>
            <a:r>
              <a:rPr kumimoji="0" lang="en-US" altLang="zh-CN" sz="2800" b="1" i="0" u="none" strike="noStrike" kern="1200" cap="none" spc="0" normalizeH="0" baseline="0" noProof="0" dirty="0">
                <a:ln>
                  <a:noFill/>
                </a:ln>
                <a:solidFill>
                  <a:schemeClr val="tx1"/>
                </a:solidFill>
                <a:effectLst/>
                <a:uLnTx/>
                <a:uFillTx/>
                <a:latin typeface="+mn-lt"/>
                <a:ea typeface="+mn-ea"/>
                <a:cs typeface="+mn-cs"/>
              </a:rPr>
              <a:t>5</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、按下图实现数字钟</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文本框 1"/>
          <p:cNvSpPr txBox="1"/>
          <p:nvPr/>
        </p:nvSpPr>
        <p:spPr>
          <a:xfrm>
            <a:off x="2437130" y="5477510"/>
            <a:ext cx="3562985" cy="645160"/>
          </a:xfrm>
          <a:prstGeom prst="rect">
            <a:avLst/>
          </a:prstGeom>
          <a:noFill/>
        </p:spPr>
        <p:txBody>
          <a:bodyPr wrap="square" rtlCol="0">
            <a:spAutoFit/>
          </a:bodyPr>
          <a:p>
            <a:r>
              <a:rPr lang="zh-CN" altLang="en-US" b="1">
                <a:solidFill>
                  <a:srgbClr val="FFFF00"/>
                </a:solidFill>
                <a:latin typeface="微软雅黑" panose="020B0503020204020204" pitchFamily="34" charset="-122"/>
                <a:ea typeface="微软雅黑" panose="020B0503020204020204" pitchFamily="34" charset="-122"/>
              </a:rPr>
              <a:t>脉冲振荡器和分频电路不要求，直接用脉冲信号</a:t>
            </a:r>
            <a:endParaRPr lang="zh-CN" altLang="en-US" b="1">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4560" y="1412240"/>
            <a:ext cx="6957060" cy="2091690"/>
          </a:xfrm>
          <a:prstGeom prst="rect">
            <a:avLst/>
          </a:prstGeom>
          <a:noFill/>
        </p:spPr>
        <p:txBody>
          <a:bodyPr wrap="square" rtlCol="0" anchor="t">
            <a:spAutoFit/>
          </a:bodyPr>
          <a:p>
            <a:pPr algn="l"/>
            <a:r>
              <a:rPr lang="zh-CN" altLang="en-US" sz="2000" b="1" dirty="0" smtClean="0">
                <a:solidFill>
                  <a:schemeClr val="tx1"/>
                </a:solidFill>
                <a:latin typeface="微软雅黑" panose="020B0503020204020204" pitchFamily="34" charset="-122"/>
                <a:ea typeface="微软雅黑" panose="020B0503020204020204" pitchFamily="34" charset="-122"/>
                <a:sym typeface="+mn-ea"/>
              </a:rPr>
              <a:t>思考题：</a:t>
            </a:r>
            <a:endParaRPr lang="zh-CN" altLang="en-US" sz="2000" b="1" dirty="0" smtClean="0">
              <a:solidFill>
                <a:schemeClr val="tx1"/>
              </a:solidFill>
              <a:latin typeface="微软雅黑" panose="020B0503020204020204" pitchFamily="34" charset="-122"/>
              <a:ea typeface="微软雅黑" panose="020B0503020204020204" pitchFamily="34" charset="-122"/>
              <a:sym typeface="+mn-ea"/>
            </a:endParaRPr>
          </a:p>
          <a:p>
            <a:pPr algn="l"/>
            <a:endParaRPr lang="zh-CN" altLang="en-US" sz="2000" b="1" dirty="0" smtClean="0">
              <a:solidFill>
                <a:schemeClr val="tx1"/>
              </a:solidFill>
              <a:latin typeface="微软雅黑" panose="020B0503020204020204" pitchFamily="34" charset="-122"/>
              <a:ea typeface="微软雅黑" panose="020B0503020204020204" pitchFamily="34" charset="-122"/>
              <a:sym typeface="+mn-ea"/>
            </a:endParaRPr>
          </a:p>
          <a:p>
            <a:pPr algn="l">
              <a:lnSpc>
                <a:spcPct val="150000"/>
              </a:lnSpc>
            </a:pPr>
            <a:r>
              <a:rPr lang="zh-CN" altLang="en-US" sz="2000">
                <a:solidFill>
                  <a:schemeClr val="tx1"/>
                </a:solidFill>
                <a:latin typeface="微软雅黑" panose="020B0503020204020204" pitchFamily="34" charset="-122"/>
                <a:ea typeface="微软雅黑" panose="020B0503020204020204" pitchFamily="34" charset="-122"/>
              </a:rPr>
              <a:t>如何在数字钟电路中实现校时功能，包括</a:t>
            </a:r>
            <a:r>
              <a:rPr lang="zh-CN" altLang="en-US" sz="2000" dirty="0" smtClean="0">
                <a:solidFill>
                  <a:schemeClr val="tx1"/>
                </a:solidFill>
                <a:latin typeface="微软雅黑" panose="020B0503020204020204" pitchFamily="34" charset="-122"/>
                <a:ea typeface="微软雅黑" panose="020B0503020204020204" pitchFamily="34" charset="-122"/>
                <a:sym typeface="+mn-ea"/>
              </a:rPr>
              <a:t>校时和校分（校时功能指能够在数字钟运行过程中可以对小时位和分钟位分别进行调整）</a:t>
            </a:r>
            <a:endParaRPr lang="zh-CN" altLang="en-US" sz="2000" dirty="0"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1"/>
          <p:cNvPicPr>
            <a:picLocks noChangeAspect="1"/>
          </p:cNvPicPr>
          <p:nvPr/>
        </p:nvPicPr>
        <p:blipFill>
          <a:blip r:embed="rId1"/>
          <a:stretch>
            <a:fillRect/>
          </a:stretch>
        </p:blipFill>
        <p:spPr>
          <a:xfrm>
            <a:off x="228600" y="228600"/>
            <a:ext cx="8534400" cy="6327775"/>
          </a:xfrm>
          <a:prstGeom prst="rect">
            <a:avLst/>
          </a:prstGeom>
          <a:noFill/>
          <a:ln w="9525">
            <a:noFill/>
          </a:ln>
        </p:spPr>
      </p:pic>
      <p:sp>
        <p:nvSpPr>
          <p:cNvPr id="9" name="线形标注 1 8"/>
          <p:cNvSpPr/>
          <p:nvPr/>
        </p:nvSpPr>
        <p:spPr>
          <a:xfrm>
            <a:off x="3717925" y="6043613"/>
            <a:ext cx="1828800" cy="679450"/>
          </a:xfrm>
          <a:prstGeom prst="borderCallout1">
            <a:avLst>
              <a:gd name="adj1" fmla="val 52083"/>
              <a:gd name="adj2" fmla="val -1811"/>
              <a:gd name="adj3" fmla="val -39065"/>
              <a:gd name="adj4" fmla="val -103437"/>
            </a:avLst>
          </a:prstGeom>
          <a:solidFill>
            <a:schemeClr val="tx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时钟信号（自动、手动）</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 name="圆角矩形 1"/>
          <p:cNvSpPr/>
          <p:nvPr/>
        </p:nvSpPr>
        <p:spPr>
          <a:xfrm>
            <a:off x="457200" y="5181600"/>
            <a:ext cx="2667000" cy="12985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base" latinLnBrk="0" hangingPunct="1">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16388" name="线形标注 2 31748"/>
          <p:cNvSpPr/>
          <p:nvPr/>
        </p:nvSpPr>
        <p:spPr>
          <a:xfrm>
            <a:off x="3005138" y="3654425"/>
            <a:ext cx="1076325" cy="361950"/>
          </a:xfrm>
          <a:prstGeom prst="borderCallout2">
            <a:avLst>
              <a:gd name="adj1" fmla="val 45616"/>
              <a:gd name="adj2" fmla="val 101236"/>
              <a:gd name="adj3" fmla="val 24560"/>
              <a:gd name="adj4" fmla="val 115634"/>
              <a:gd name="adj5" fmla="val -22106"/>
              <a:gd name="adj6" fmla="val 156343"/>
            </a:avLst>
          </a:prstGeom>
          <a:solidFill>
            <a:srgbClr val="FFCC00"/>
          </a:solidFill>
          <a:ln w="31750" cap="flat" cmpd="sng">
            <a:solidFill>
              <a:srgbClr val="FFCC00"/>
            </a:solidFill>
            <a:prstDash val="solid"/>
            <a:miter/>
            <a:headEnd type="none" w="med" len="med"/>
            <a:tailEnd type="none" w="med" len="med"/>
          </a:ln>
        </p:spPr>
        <p:txBody>
          <a:bodyPr anchor="t"/>
          <a:p>
            <a:pPr lvl="0" indent="0" algn="ctr"/>
            <a:r>
              <a:rPr lang="en-US" altLang="zh-CN" dirty="0">
                <a:solidFill>
                  <a:schemeClr val="bg1"/>
                </a:solidFill>
                <a:latin typeface="Arial" panose="020B0604020202020204" pitchFamily="34" charset="0"/>
                <a:ea typeface="宋体" panose="02010600030101010101" pitchFamily="2" charset="-122"/>
              </a:rPr>
              <a:t>74LS90</a:t>
            </a:r>
            <a:endParaRPr lang="en-US" altLang="zh-CN" dirty="0">
              <a:solidFill>
                <a:schemeClr val="bg1"/>
              </a:solidFill>
              <a:latin typeface="Arial" panose="020B0604020202020204" pitchFamily="34" charset="0"/>
              <a:ea typeface="宋体" panose="02010600030101010101" pitchFamily="2" charset="-122"/>
            </a:endParaRPr>
          </a:p>
        </p:txBody>
      </p:sp>
      <p:sp>
        <p:nvSpPr>
          <p:cNvPr id="16389" name="直接连接符 31751"/>
          <p:cNvSpPr/>
          <p:nvPr/>
        </p:nvSpPr>
        <p:spPr>
          <a:xfrm flipH="1" flipV="1">
            <a:off x="4081463" y="3790950"/>
            <a:ext cx="636587" cy="482600"/>
          </a:xfrm>
          <a:prstGeom prst="line">
            <a:avLst/>
          </a:prstGeom>
          <a:ln w="31750" cap="flat" cmpd="sng">
            <a:solidFill>
              <a:srgbClr val="FFCC00"/>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1"/>
          <p:cNvPicPr>
            <a:picLocks noChangeAspect="1"/>
          </p:cNvPicPr>
          <p:nvPr/>
        </p:nvPicPr>
        <p:blipFill>
          <a:blip r:embed="rId1"/>
          <a:stretch>
            <a:fillRect/>
          </a:stretch>
        </p:blipFill>
        <p:spPr>
          <a:xfrm>
            <a:off x="968375" y="1081088"/>
            <a:ext cx="7250113" cy="3713162"/>
          </a:xfrm>
          <a:prstGeom prst="rect">
            <a:avLst/>
          </a:prstGeom>
          <a:noFill/>
          <a:ln w="9525">
            <a:noFill/>
          </a:ln>
        </p:spPr>
      </p:pic>
      <p:sp>
        <p:nvSpPr>
          <p:cNvPr id="17410" name="直接连接符 27650"/>
          <p:cNvSpPr/>
          <p:nvPr/>
        </p:nvSpPr>
        <p:spPr>
          <a:xfrm>
            <a:off x="6276975" y="3976688"/>
            <a:ext cx="0" cy="1295400"/>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1" name="直接连接符 27651"/>
          <p:cNvSpPr/>
          <p:nvPr/>
        </p:nvSpPr>
        <p:spPr>
          <a:xfrm>
            <a:off x="6962775" y="3976688"/>
            <a:ext cx="0" cy="1295400"/>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2" name="直接连接符 27652"/>
          <p:cNvSpPr/>
          <p:nvPr/>
        </p:nvSpPr>
        <p:spPr>
          <a:xfrm flipV="1">
            <a:off x="6276975" y="5248275"/>
            <a:ext cx="685800" cy="0"/>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3" name="文本框 27653"/>
          <p:cNvSpPr txBox="1"/>
          <p:nvPr/>
        </p:nvSpPr>
        <p:spPr>
          <a:xfrm>
            <a:off x="5957888" y="5349875"/>
            <a:ext cx="1563687" cy="395288"/>
          </a:xfrm>
          <a:prstGeom prst="rect">
            <a:avLst/>
          </a:prstGeom>
          <a:noFill/>
          <a:ln w="9525">
            <a:noFill/>
          </a:ln>
        </p:spPr>
        <p:txBody>
          <a:bodyPr wrap="square" anchor="t">
            <a:spAutoFit/>
          </a:bodyPr>
          <a:p>
            <a:pPr lvl="0" indent="0" eaLnBrk="0" hangingPunct="0"/>
            <a:r>
              <a:rPr lang="zh-CN" altLang="en-US" sz="2000" b="1" dirty="0">
                <a:latin typeface="微软雅黑" panose="020B0503020204020204" pitchFamily="34" charset="-122"/>
                <a:ea typeface="微软雅黑" panose="020B0503020204020204" pitchFamily="34" charset="-122"/>
              </a:rPr>
              <a:t>数码管电源</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7414" name="直接连接符 27654"/>
          <p:cNvSpPr/>
          <p:nvPr/>
        </p:nvSpPr>
        <p:spPr>
          <a:xfrm flipV="1">
            <a:off x="3254375" y="4371975"/>
            <a:ext cx="2438400" cy="0"/>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5" name="直接连接符 27655"/>
          <p:cNvSpPr/>
          <p:nvPr/>
        </p:nvSpPr>
        <p:spPr>
          <a:xfrm>
            <a:off x="4473575" y="4370388"/>
            <a:ext cx="14288" cy="914400"/>
          </a:xfrm>
          <a:prstGeom prst="line">
            <a:avLst/>
          </a:prstGeom>
          <a:ln w="57150" cap="flat" cmpd="sng">
            <a:solidFill>
              <a:srgbClr val="FF00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7416" name="文本框 27656"/>
          <p:cNvSpPr txBox="1"/>
          <p:nvPr/>
        </p:nvSpPr>
        <p:spPr>
          <a:xfrm>
            <a:off x="3406775" y="5348288"/>
            <a:ext cx="2209800" cy="396875"/>
          </a:xfrm>
          <a:prstGeom prst="rect">
            <a:avLst/>
          </a:prstGeom>
          <a:noFill/>
          <a:ln w="9525">
            <a:noFill/>
          </a:ln>
        </p:spPr>
        <p:txBody>
          <a:bodyPr wrap="square" anchor="t">
            <a:spAutoFit/>
          </a:bodyPr>
          <a:p>
            <a:pPr lvl="0" indent="0" eaLnBrk="0" hangingPunct="0"/>
            <a:r>
              <a:rPr lang="zh-CN" altLang="en-US" sz="2000" b="1" dirty="0">
                <a:latin typeface="微软雅黑" panose="020B0503020204020204" pitchFamily="34" charset="-122"/>
                <a:ea typeface="微软雅黑" panose="020B0503020204020204" pitchFamily="34" charset="-122"/>
              </a:rPr>
              <a:t>A为低位,D为高位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ChangeArrowheads="1"/>
          </p:cNvSpPr>
          <p:nvPr/>
        </p:nvSpPr>
        <p:spPr bwMode="auto">
          <a:xfrm>
            <a:off x="3352800" y="2819400"/>
            <a:ext cx="2724150" cy="1108075"/>
          </a:xfrm>
          <a:prstGeom prst="rect">
            <a:avLst/>
          </a:prstGeom>
          <a:noFill/>
          <a:ln w="9525">
            <a:noFill/>
            <a:miter lim="800000"/>
          </a:ln>
          <a:effectLst/>
        </p:spPr>
        <p:txBody>
          <a:bodyPr wrap="none">
            <a:spAutoFit/>
          </a:bodyPr>
          <a:lstStyle/>
          <a:p>
            <a:pPr marL="0" marR="0" lvl="0" indent="0" algn="l" defTabSz="914400" rtl="0" eaLnBrk="1" fontAlgn="base" latinLnBrk="0" hangingPunct="1">
              <a:spcBef>
                <a:spcPct val="50000"/>
              </a:spcBef>
              <a:spcAft>
                <a:spcPct val="0"/>
              </a:spcAft>
              <a:buClr>
                <a:schemeClr val="hlink"/>
              </a:buClr>
              <a:buSzPct val="70000"/>
              <a:buFont typeface="Wingdings" panose="05000000000000000000" pitchFamily="2" charset="2"/>
              <a:buNone/>
              <a:defRPr/>
            </a:pPr>
            <a:r>
              <a:rPr kumimoji="0" lang="en-US" altLang="zh-CN" sz="6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0" lang="zh-CN" altLang="en-US" sz="6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完</a:t>
            </a:r>
            <a:r>
              <a:rPr kumimoji="0" lang="en-US" altLang="zh-CN" sz="6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endParaRPr kumimoji="0" lang="en-US" altLang="zh-CN" sz="66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blinds dir="vert"/>
    <p:sndAc>
      <p:stSnd>
        <p:snd r:embed="rId1"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anim calcmode="lin" valueType="num">
                                      <p:cBhvr>
                                        <p:cTn id="8" dur="2000" fill="hold"/>
                                        <p:tgtEl>
                                          <p:spTgt spid="31747"/>
                                        </p:tgtEl>
                                        <p:attrNameLst>
                                          <p:attrName>style.rotation</p:attrName>
                                        </p:attrNameLst>
                                      </p:cBhvr>
                                      <p:tavLst>
                                        <p:tav tm="0">
                                          <p:val>
                                            <p:fltVal val="720.000000"/>
                                          </p:val>
                                        </p:tav>
                                        <p:tav tm="100000">
                                          <p:val>
                                            <p:fltVal val="0.000000"/>
                                          </p:val>
                                        </p:tav>
                                      </p:tavLst>
                                    </p:anim>
                                    <p:anim calcmode="lin" valueType="num">
                                      <p:cBhvr>
                                        <p:cTn id="9" dur="2000" fill="hold"/>
                                        <p:tgtEl>
                                          <p:spTgt spid="31747"/>
                                        </p:tgtEl>
                                        <p:attrNameLst>
                                          <p:attrName>ppt_h</p:attrName>
                                        </p:attrNameLst>
                                      </p:cBhvr>
                                      <p:tavLst>
                                        <p:tav tm="0">
                                          <p:val>
                                            <p:fltVal val="0.000000"/>
                                          </p:val>
                                        </p:tav>
                                        <p:tav tm="100000">
                                          <p:val>
                                            <p:strVal val="#ppt_h"/>
                                          </p:val>
                                        </p:tav>
                                      </p:tavLst>
                                    </p:anim>
                                    <p:anim calcmode="lin" valueType="num">
                                      <p:cBhvr>
                                        <p:cTn id="10" dur="2000" fill="hold"/>
                                        <p:tgtEl>
                                          <p:spTgt spid="31747"/>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457200" y="381000"/>
            <a:ext cx="7467600" cy="1143000"/>
          </a:xfrm>
        </p:spPr>
        <p:txBody>
          <a:bodyPr wrap="square" lIns="45720" tIns="45720" rIns="45720" bIns="45720" anchor="ctr"/>
          <a:p>
            <a:pPr eaLnBrk="1" hangingPunct="1"/>
            <a:r>
              <a:rPr lang="zh-CN" altLang="en-US" sz="3600" kern="1200" dirty="0">
                <a:latin typeface="+mj-lt"/>
                <a:ea typeface="+mj-ea"/>
                <a:cs typeface="+mj-cs"/>
              </a:rPr>
              <a:t>一、实验目的：</a:t>
            </a:r>
            <a:endParaRPr lang="zh-CN" altLang="en-US" sz="3600" kern="1200" dirty="0">
              <a:latin typeface="+mj-lt"/>
              <a:ea typeface="+mj-ea"/>
              <a:cs typeface="+mj-cs"/>
            </a:endParaRPr>
          </a:p>
        </p:txBody>
      </p:sp>
      <p:sp>
        <p:nvSpPr>
          <p:cNvPr id="9218" name="Rectangle 3"/>
          <p:cNvSpPr>
            <a:spLocks noGrp="1"/>
          </p:cNvSpPr>
          <p:nvPr>
            <p:ph idx="1"/>
          </p:nvPr>
        </p:nvSpPr>
        <p:spPr>
          <a:xfrm>
            <a:off x="381000" y="1600200"/>
            <a:ext cx="8180388" cy="4254500"/>
          </a:xfrm>
        </p:spPr>
        <p:txBody>
          <a:bodyPr wrap="square" lIns="91440" tIns="45720" rIns="91440" bIns="45720" anchor="t"/>
          <a:p>
            <a:pPr indent="-382270" eaLnBrk="1" hangingPunct="1"/>
            <a:r>
              <a:rPr lang="zh-CN" altLang="en-US" sz="2800" dirty="0"/>
              <a:t>掌握中规模集成电路的功能及使用方法</a:t>
            </a:r>
            <a:endParaRPr lang="zh-CN" altLang="en-US" sz="2800" dirty="0"/>
          </a:p>
          <a:p>
            <a:pPr indent="-382270" eaLnBrk="1" hangingPunct="1"/>
            <a:r>
              <a:rPr lang="zh-CN" altLang="en-US" sz="2800" dirty="0"/>
              <a:t>学习用“反馈归零法” 构成</a:t>
            </a:r>
            <a:r>
              <a:rPr lang="en-US" altLang="zh-CN" sz="2800" dirty="0"/>
              <a:t>N</a:t>
            </a:r>
            <a:r>
              <a:rPr lang="zh-CN" altLang="en-US" sz="2800" dirty="0"/>
              <a:t>进制计数器的方法</a:t>
            </a:r>
            <a:endParaRPr lang="zh-CN" altLang="en-US" sz="2800" dirty="0"/>
          </a:p>
          <a:p>
            <a:pPr indent="-382270" eaLnBrk="1" hangingPunct="1"/>
            <a:r>
              <a:rPr lang="zh-CN" altLang="en-US" sz="2800" dirty="0"/>
              <a:t>学会中规模集成电路的分析方法、设计方法和测试方法</a:t>
            </a:r>
            <a:endParaRPr lang="zh-CN" altLang="en-US" sz="2800" dirty="0"/>
          </a:p>
          <a:p>
            <a:pPr indent="-382270" eaLnBrk="1" hangingPunct="1"/>
            <a:endParaRPr lang="en-US" altLang="zh-CN" sz="3600" dirty="0"/>
          </a:p>
        </p:txBody>
      </p:sp>
    </p:spTree>
  </p:cSld>
  <p:clrMapOvr>
    <a:masterClrMapping/>
  </p:clrMapOvr>
  <p:transition spd="med">
    <p:blinds dir="vert"/>
    <p:sndAc>
      <p:stSnd>
        <p:snd r:embed="rId1" name="type.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wrap="square" lIns="45720" tIns="45720" rIns="45720" bIns="45720" anchor="ctr"/>
          <a:p>
            <a:pPr eaLnBrk="1" hangingPunct="1"/>
            <a:r>
              <a:rPr lang="zh-CN" altLang="en-US" sz="3600" kern="1200" dirty="0">
                <a:latin typeface="+mj-lt"/>
                <a:ea typeface="+mj-ea"/>
                <a:cs typeface="+mj-cs"/>
              </a:rPr>
              <a:t>二、实验器材：</a:t>
            </a:r>
            <a:endParaRPr lang="zh-CN" altLang="en-US" sz="3600" kern="1200" dirty="0">
              <a:latin typeface="+mj-lt"/>
              <a:ea typeface="+mj-ea"/>
              <a:cs typeface="+mj-cs"/>
            </a:endParaRPr>
          </a:p>
        </p:txBody>
      </p:sp>
      <p:sp>
        <p:nvSpPr>
          <p:cNvPr id="10242" name="Rectangle 3"/>
          <p:cNvSpPr>
            <a:spLocks noGrp="1"/>
          </p:cNvSpPr>
          <p:nvPr>
            <p:ph idx="1"/>
          </p:nvPr>
        </p:nvSpPr>
        <p:spPr>
          <a:xfrm>
            <a:off x="609600" y="1524000"/>
            <a:ext cx="8382000" cy="4414838"/>
          </a:xfrm>
        </p:spPr>
        <p:txBody>
          <a:bodyPr wrap="square" lIns="91440" tIns="45720" rIns="91440" bIns="45720" anchor="t"/>
          <a:p>
            <a:pPr indent="-382270" eaLnBrk="1" hangingPunct="1">
              <a:lnSpc>
                <a:spcPct val="120000"/>
              </a:lnSpc>
            </a:pPr>
            <a:r>
              <a:rPr lang="zh-CN" altLang="en-US" sz="2800" dirty="0"/>
              <a:t>集成芯片：</a:t>
            </a:r>
            <a:r>
              <a:rPr lang="en-US" altLang="zh-CN" sz="2800" dirty="0">
                <a:latin typeface="Times New Roman" panose="02020603050405020304" pitchFamily="18" charset="0"/>
              </a:rPr>
              <a:t>74LS90</a:t>
            </a:r>
            <a:endParaRPr lang="zh-CN" altLang="en-US" sz="2800" dirty="0"/>
          </a:p>
          <a:p>
            <a:pPr indent="-382270" eaLnBrk="1" hangingPunct="1">
              <a:lnSpc>
                <a:spcPct val="120000"/>
              </a:lnSpc>
            </a:pPr>
            <a:r>
              <a:rPr lang="zh-CN" altLang="en-US" sz="2800" dirty="0"/>
              <a:t>数字电路实验箱</a:t>
            </a:r>
            <a:endParaRPr lang="zh-CN" altLang="en-US" sz="2800" dirty="0"/>
          </a:p>
          <a:p>
            <a:pPr indent="-382270" eaLnBrk="1" hangingPunct="1">
              <a:lnSpc>
                <a:spcPct val="120000"/>
              </a:lnSpc>
            </a:pPr>
            <a:r>
              <a:rPr lang="zh-CN" altLang="en-US" sz="2800" dirty="0"/>
              <a:t>连接线若干</a:t>
            </a:r>
            <a:endParaRPr lang="zh-CN" altLang="en-US" sz="2800" dirty="0"/>
          </a:p>
          <a:p>
            <a:pPr indent="-382270" eaLnBrk="1" hangingPunct="1"/>
            <a:endParaRPr lang="zh-CN" altLang="en-US" dirty="0"/>
          </a:p>
          <a:p>
            <a:pPr indent="-382270" eaLnBrk="1" hangingPunct="1"/>
            <a:endParaRPr lang="en-US" altLang="zh-CN" dirty="0"/>
          </a:p>
        </p:txBody>
      </p:sp>
    </p:spTree>
  </p:cSld>
  <p:clrMapOvr>
    <a:masterClrMapping/>
  </p:clrMapOvr>
  <p:transition spd="med">
    <p:blinds dir="vert"/>
    <p:sndAc>
      <p:stSnd>
        <p:snd r:embed="rId1" name="type.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wrap="square" lIns="45720" tIns="45720" rIns="45720" bIns="45720" anchor="ctr"/>
          <a:p>
            <a:pPr eaLnBrk="1" hangingPunct="1"/>
            <a:r>
              <a:rPr lang="zh-CN" altLang="en-US" sz="3600" kern="1200" dirty="0">
                <a:latin typeface="+mj-lt"/>
                <a:ea typeface="+mj-ea"/>
                <a:cs typeface="+mj-cs"/>
              </a:rPr>
              <a:t>三、实验原理：</a:t>
            </a:r>
            <a:endParaRPr lang="zh-CN" altLang="en-US" sz="3600" kern="1200" dirty="0">
              <a:latin typeface="+mj-lt"/>
              <a:ea typeface="+mj-ea"/>
              <a:cs typeface="+mj-cs"/>
            </a:endParaRPr>
          </a:p>
        </p:txBody>
      </p:sp>
      <p:sp>
        <p:nvSpPr>
          <p:cNvPr id="11266" name="Rectangle 3"/>
          <p:cNvSpPr>
            <a:spLocks noGrp="1"/>
          </p:cNvSpPr>
          <p:nvPr>
            <p:ph idx="1"/>
          </p:nvPr>
        </p:nvSpPr>
        <p:spPr>
          <a:xfrm>
            <a:off x="250825" y="1600200"/>
            <a:ext cx="8283575" cy="3352800"/>
          </a:xfrm>
        </p:spPr>
        <p:txBody>
          <a:bodyPr wrap="square" lIns="91440" tIns="45720" rIns="91440" bIns="45720" anchor="t"/>
          <a:p>
            <a:pPr indent="-382270" eaLnBrk="1" hangingPunct="1">
              <a:lnSpc>
                <a:spcPct val="90000"/>
              </a:lnSpc>
            </a:pPr>
            <a:r>
              <a:rPr lang="zh-CN" altLang="en-US" sz="2400" dirty="0"/>
              <a:t>计数器按触发信号的来源不同，可分为同步计数器和异步计数器</a:t>
            </a:r>
            <a:endParaRPr lang="zh-CN" altLang="en-US" sz="2400" dirty="0"/>
          </a:p>
          <a:p>
            <a:pPr indent="-382270" eaLnBrk="1" hangingPunct="1">
              <a:lnSpc>
                <a:spcPct val="90000"/>
              </a:lnSpc>
            </a:pPr>
            <a:r>
              <a:rPr lang="zh-CN" altLang="en-US" sz="2400" dirty="0"/>
              <a:t>同步计数器是指计数器内所有的触发器共同使用同一个输入的时钟脉冲信号，在同一个时刻翻转，计数速度快</a:t>
            </a:r>
            <a:endParaRPr lang="zh-CN" altLang="en-US" sz="2400" dirty="0"/>
          </a:p>
          <a:p>
            <a:pPr indent="-382270" eaLnBrk="1" hangingPunct="1">
              <a:lnSpc>
                <a:spcPct val="90000"/>
              </a:lnSpc>
            </a:pPr>
            <a:r>
              <a:rPr lang="zh-CN" altLang="en-US" sz="2400" dirty="0"/>
              <a:t>异步计数器是指计数器内各触发器的输入时钟信号的来源不同，各电路的翻转时刻也不一样，因此计数速度较慢。</a:t>
            </a:r>
            <a:endParaRPr lang="zh-CN" altLang="en-US" sz="2400" dirty="0"/>
          </a:p>
        </p:txBody>
      </p:sp>
    </p:spTree>
  </p:cSld>
  <p:clrMapOvr>
    <a:masterClrMapping/>
  </p:clrMapOvr>
  <p:transition spd="med">
    <p:blinds dir="vert"/>
    <p:sndAc>
      <p:stSnd>
        <p:snd r:embed="rId1" name="type.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6483985" y="866140"/>
            <a:ext cx="1143000" cy="4378325"/>
            <a:chOff x="9735" y="1364"/>
            <a:chExt cx="1800" cy="6895"/>
          </a:xfrm>
        </p:grpSpPr>
        <p:sp>
          <p:nvSpPr>
            <p:cNvPr id="5" name="矩形 4"/>
            <p:cNvSpPr/>
            <p:nvPr/>
          </p:nvSpPr>
          <p:spPr>
            <a:xfrm>
              <a:off x="9735" y="3797"/>
              <a:ext cx="1800" cy="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a:endCxn id="5" idx="2"/>
            </p:cNvCxnSpPr>
            <p:nvPr/>
          </p:nvCxnSpPr>
          <p:spPr>
            <a:xfrm flipH="1" flipV="1">
              <a:off x="10635" y="5837"/>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10635" y="2091"/>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099" y="7679"/>
              <a:ext cx="1072" cy="580"/>
            </a:xfrm>
            <a:prstGeom prst="rect">
              <a:avLst/>
            </a:prstGeom>
            <a:noFill/>
          </p:spPr>
          <p:txBody>
            <a:bodyPr wrap="square" rtlCol="0">
              <a:spAutoFit/>
            </a:bodyPr>
            <a:p>
              <a:pPr algn="ctr"/>
              <a:r>
                <a:rPr lang="en-US" altLang="zh-CN"/>
                <a:t>INA</a:t>
              </a:r>
              <a:endParaRPr lang="en-US" altLang="zh-CN" sz="1000"/>
            </a:p>
          </p:txBody>
        </p:sp>
        <p:sp>
          <p:nvSpPr>
            <p:cNvPr id="9" name="文本框 8"/>
            <p:cNvSpPr txBox="1"/>
            <p:nvPr/>
          </p:nvSpPr>
          <p:spPr>
            <a:xfrm>
              <a:off x="10193" y="1364"/>
              <a:ext cx="884" cy="580"/>
            </a:xfrm>
            <a:prstGeom prst="rect">
              <a:avLst/>
            </a:prstGeom>
            <a:noFill/>
          </p:spPr>
          <p:txBody>
            <a:bodyPr wrap="square" rtlCol="0">
              <a:spAutoFit/>
            </a:bodyPr>
            <a:p>
              <a:pPr algn="ctr"/>
              <a:r>
                <a:rPr lang="en-US" altLang="zh-CN"/>
                <a:t>Q</a:t>
              </a:r>
              <a:r>
                <a:rPr lang="en-US" altLang="zh-CN" baseline="-25000">
                  <a:solidFill>
                    <a:schemeClr val="tx1"/>
                  </a:solidFill>
                  <a:uFillTx/>
                </a:rPr>
                <a:t>A</a:t>
              </a:r>
              <a:endParaRPr lang="en-US" altLang="zh-CN" baseline="-25000">
                <a:solidFill>
                  <a:schemeClr val="tx1"/>
                </a:solidFill>
                <a:uFillTx/>
              </a:endParaRPr>
            </a:p>
          </p:txBody>
        </p:sp>
      </p:grpSp>
      <p:grpSp>
        <p:nvGrpSpPr>
          <p:cNvPr id="23" name="组合 22"/>
          <p:cNvGrpSpPr/>
          <p:nvPr/>
        </p:nvGrpSpPr>
        <p:grpSpPr>
          <a:xfrm>
            <a:off x="5355590" y="5176520"/>
            <a:ext cx="3399790" cy="941705"/>
            <a:chOff x="4122" y="7831"/>
            <a:chExt cx="5354" cy="1483"/>
          </a:xfrm>
        </p:grpSpPr>
        <p:cxnSp>
          <p:nvCxnSpPr>
            <p:cNvPr id="10" name="直接连接符 9"/>
            <p:cNvCxnSpPr/>
            <p:nvPr/>
          </p:nvCxnSpPr>
          <p:spPr>
            <a:xfrm flipV="1">
              <a:off x="4853" y="9026"/>
              <a:ext cx="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60" y="8119"/>
              <a:ext cx="0" cy="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760" y="8119"/>
              <a:ext cx="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667" y="8119"/>
              <a:ext cx="0" cy="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667" y="9026"/>
              <a:ext cx="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8481" y="9026"/>
              <a:ext cx="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74" y="8119"/>
              <a:ext cx="0" cy="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74" y="8119"/>
              <a:ext cx="9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81" y="8119"/>
              <a:ext cx="0" cy="907"/>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122" y="8738"/>
              <a:ext cx="884" cy="576"/>
            </a:xfrm>
            <a:prstGeom prst="rect">
              <a:avLst/>
            </a:prstGeom>
            <a:noFill/>
          </p:spPr>
          <p:txBody>
            <a:bodyPr wrap="square" rtlCol="0">
              <a:spAutoFit/>
            </a:bodyPr>
            <a:p>
              <a:pPr algn="ctr"/>
              <a:r>
                <a:rPr lang="en-US" altLang="zh-CN"/>
                <a:t>0</a:t>
              </a:r>
              <a:endParaRPr lang="en-US" altLang="zh-CN"/>
            </a:p>
          </p:txBody>
        </p:sp>
        <p:sp>
          <p:nvSpPr>
            <p:cNvPr id="21" name="文本框 20"/>
            <p:cNvSpPr txBox="1"/>
            <p:nvPr/>
          </p:nvSpPr>
          <p:spPr>
            <a:xfrm>
              <a:off x="4122" y="7831"/>
              <a:ext cx="884" cy="576"/>
            </a:xfrm>
            <a:prstGeom prst="rect">
              <a:avLst/>
            </a:prstGeom>
            <a:noFill/>
          </p:spPr>
          <p:txBody>
            <a:bodyPr wrap="square" rtlCol="0">
              <a:spAutoFit/>
            </a:bodyPr>
            <a:p>
              <a:pPr algn="ctr"/>
              <a:r>
                <a:rPr lang="en-US" altLang="zh-CN"/>
                <a:t>1</a:t>
              </a:r>
              <a:endParaRPr lang="en-US" altLang="zh-CN"/>
            </a:p>
          </p:txBody>
        </p:sp>
        <p:cxnSp>
          <p:nvCxnSpPr>
            <p:cNvPr id="22" name="直接连接符 21"/>
            <p:cNvCxnSpPr/>
            <p:nvPr/>
          </p:nvCxnSpPr>
          <p:spPr>
            <a:xfrm>
              <a:off x="4764" y="8119"/>
              <a:ext cx="4713" cy="0"/>
            </a:xfrm>
            <a:prstGeom prst="line">
              <a:avLst/>
            </a:prstGeom>
            <a:ln w="28575" cmpd="sng">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676775" y="866140"/>
            <a:ext cx="1143000" cy="4378325"/>
            <a:chOff x="9735" y="1364"/>
            <a:chExt cx="1800" cy="6895"/>
          </a:xfrm>
        </p:grpSpPr>
        <p:sp>
          <p:nvSpPr>
            <p:cNvPr id="32" name="矩形 31"/>
            <p:cNvSpPr/>
            <p:nvPr/>
          </p:nvSpPr>
          <p:spPr>
            <a:xfrm>
              <a:off x="9735" y="3797"/>
              <a:ext cx="1800" cy="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3" name="直接箭头连接符 32"/>
            <p:cNvCxnSpPr>
              <a:endCxn id="32" idx="2"/>
            </p:cNvCxnSpPr>
            <p:nvPr/>
          </p:nvCxnSpPr>
          <p:spPr>
            <a:xfrm flipH="1" flipV="1">
              <a:off x="10635" y="5837"/>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flipV="1">
              <a:off x="10635" y="2091"/>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099" y="7679"/>
              <a:ext cx="1072" cy="580"/>
            </a:xfrm>
            <a:prstGeom prst="rect">
              <a:avLst/>
            </a:prstGeom>
            <a:noFill/>
          </p:spPr>
          <p:txBody>
            <a:bodyPr wrap="square" rtlCol="0">
              <a:spAutoFit/>
            </a:bodyPr>
            <a:p>
              <a:pPr algn="ctr"/>
              <a:r>
                <a:rPr lang="en-US" altLang="zh-CN"/>
                <a:t>INB</a:t>
              </a:r>
              <a:endParaRPr lang="en-US" altLang="zh-CN" sz="1000"/>
            </a:p>
          </p:txBody>
        </p:sp>
        <p:sp>
          <p:nvSpPr>
            <p:cNvPr id="36" name="文本框 35"/>
            <p:cNvSpPr txBox="1"/>
            <p:nvPr/>
          </p:nvSpPr>
          <p:spPr>
            <a:xfrm>
              <a:off x="10193" y="1364"/>
              <a:ext cx="884" cy="580"/>
            </a:xfrm>
            <a:prstGeom prst="rect">
              <a:avLst/>
            </a:prstGeom>
            <a:noFill/>
          </p:spPr>
          <p:txBody>
            <a:bodyPr wrap="square" rtlCol="0">
              <a:spAutoFit/>
            </a:bodyPr>
            <a:p>
              <a:pPr algn="ctr"/>
              <a:r>
                <a:rPr lang="en-US" altLang="zh-CN"/>
                <a:t>Q</a:t>
              </a:r>
              <a:r>
                <a:rPr lang="en-US" altLang="zh-CN" baseline="-25000">
                  <a:solidFill>
                    <a:schemeClr val="tx1"/>
                  </a:solidFill>
                  <a:uFillTx/>
                </a:rPr>
                <a:t>B</a:t>
              </a:r>
              <a:endParaRPr lang="en-US" altLang="zh-CN" baseline="-25000">
                <a:solidFill>
                  <a:schemeClr val="tx1"/>
                </a:solidFill>
                <a:uFillTx/>
              </a:endParaRPr>
            </a:p>
          </p:txBody>
        </p:sp>
      </p:grpSp>
      <p:grpSp>
        <p:nvGrpSpPr>
          <p:cNvPr id="37" name="组合 36"/>
          <p:cNvGrpSpPr/>
          <p:nvPr/>
        </p:nvGrpSpPr>
        <p:grpSpPr>
          <a:xfrm>
            <a:off x="2872105" y="871220"/>
            <a:ext cx="1143000" cy="4378325"/>
            <a:chOff x="9735" y="1364"/>
            <a:chExt cx="1800" cy="6895"/>
          </a:xfrm>
        </p:grpSpPr>
        <p:sp>
          <p:nvSpPr>
            <p:cNvPr id="38" name="矩形 37"/>
            <p:cNvSpPr/>
            <p:nvPr/>
          </p:nvSpPr>
          <p:spPr>
            <a:xfrm>
              <a:off x="9735" y="3797"/>
              <a:ext cx="1800" cy="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2"/>
            </p:cNvCxnSpPr>
            <p:nvPr/>
          </p:nvCxnSpPr>
          <p:spPr>
            <a:xfrm flipH="1" flipV="1">
              <a:off x="10635" y="5837"/>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10635" y="2091"/>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099" y="7679"/>
              <a:ext cx="1072" cy="580"/>
            </a:xfrm>
            <a:prstGeom prst="rect">
              <a:avLst/>
            </a:prstGeom>
            <a:noFill/>
          </p:spPr>
          <p:txBody>
            <a:bodyPr wrap="square" rtlCol="0">
              <a:spAutoFit/>
            </a:bodyPr>
            <a:p>
              <a:pPr algn="ctr"/>
              <a:r>
                <a:rPr lang="en-US" altLang="zh-CN"/>
                <a:t>INC</a:t>
              </a:r>
              <a:endParaRPr lang="en-US" altLang="zh-CN" sz="1000"/>
            </a:p>
          </p:txBody>
        </p:sp>
        <p:sp>
          <p:nvSpPr>
            <p:cNvPr id="42" name="文本框 41"/>
            <p:cNvSpPr txBox="1"/>
            <p:nvPr/>
          </p:nvSpPr>
          <p:spPr>
            <a:xfrm>
              <a:off x="10193" y="1364"/>
              <a:ext cx="884" cy="580"/>
            </a:xfrm>
            <a:prstGeom prst="rect">
              <a:avLst/>
            </a:prstGeom>
            <a:noFill/>
          </p:spPr>
          <p:txBody>
            <a:bodyPr wrap="square" rtlCol="0">
              <a:spAutoFit/>
            </a:bodyPr>
            <a:p>
              <a:pPr algn="ctr"/>
              <a:r>
                <a:rPr lang="en-US" altLang="zh-CN"/>
                <a:t>Q</a:t>
              </a:r>
              <a:r>
                <a:rPr lang="en-US" altLang="zh-CN" baseline="-25000">
                  <a:solidFill>
                    <a:schemeClr val="tx1"/>
                  </a:solidFill>
                  <a:uFillTx/>
                </a:rPr>
                <a:t>C</a:t>
              </a:r>
              <a:endParaRPr lang="en-US" altLang="zh-CN" baseline="-25000">
                <a:solidFill>
                  <a:schemeClr val="tx1"/>
                </a:solidFill>
                <a:uFillTx/>
              </a:endParaRPr>
            </a:p>
          </p:txBody>
        </p:sp>
      </p:grpSp>
      <p:grpSp>
        <p:nvGrpSpPr>
          <p:cNvPr id="43" name="组合 42"/>
          <p:cNvGrpSpPr/>
          <p:nvPr/>
        </p:nvGrpSpPr>
        <p:grpSpPr>
          <a:xfrm>
            <a:off x="1059815" y="866140"/>
            <a:ext cx="1143000" cy="4378325"/>
            <a:chOff x="9735" y="1364"/>
            <a:chExt cx="1800" cy="6895"/>
          </a:xfrm>
        </p:grpSpPr>
        <p:sp>
          <p:nvSpPr>
            <p:cNvPr id="44" name="矩形 43"/>
            <p:cNvSpPr/>
            <p:nvPr/>
          </p:nvSpPr>
          <p:spPr>
            <a:xfrm>
              <a:off x="9735" y="3797"/>
              <a:ext cx="1800" cy="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5" name="直接箭头连接符 44"/>
            <p:cNvCxnSpPr>
              <a:endCxn id="44" idx="2"/>
            </p:cNvCxnSpPr>
            <p:nvPr/>
          </p:nvCxnSpPr>
          <p:spPr>
            <a:xfrm flipH="1" flipV="1">
              <a:off x="10635" y="5837"/>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10635" y="2091"/>
              <a:ext cx="0" cy="1706"/>
            </a:xfrm>
            <a:prstGeom prst="straightConnector1">
              <a:avLst/>
            </a:prstGeom>
            <a:ln w="190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0099" y="7679"/>
              <a:ext cx="1072" cy="580"/>
            </a:xfrm>
            <a:prstGeom prst="rect">
              <a:avLst/>
            </a:prstGeom>
            <a:noFill/>
          </p:spPr>
          <p:txBody>
            <a:bodyPr wrap="square" rtlCol="0">
              <a:spAutoFit/>
            </a:bodyPr>
            <a:p>
              <a:pPr algn="ctr"/>
              <a:r>
                <a:rPr lang="en-US" altLang="zh-CN"/>
                <a:t>IND</a:t>
              </a:r>
              <a:endParaRPr lang="en-US" altLang="zh-CN" sz="1000"/>
            </a:p>
          </p:txBody>
        </p:sp>
        <p:sp>
          <p:nvSpPr>
            <p:cNvPr id="48" name="文本框 47"/>
            <p:cNvSpPr txBox="1"/>
            <p:nvPr/>
          </p:nvSpPr>
          <p:spPr>
            <a:xfrm>
              <a:off x="10193" y="1364"/>
              <a:ext cx="884" cy="580"/>
            </a:xfrm>
            <a:prstGeom prst="rect">
              <a:avLst/>
            </a:prstGeom>
            <a:noFill/>
          </p:spPr>
          <p:txBody>
            <a:bodyPr wrap="square" rtlCol="0">
              <a:spAutoFit/>
            </a:bodyPr>
            <a:p>
              <a:pPr algn="ctr"/>
              <a:r>
                <a:rPr lang="en-US" altLang="zh-CN"/>
                <a:t>Q</a:t>
              </a:r>
              <a:r>
                <a:rPr lang="en-US" altLang="zh-CN" baseline="-25000">
                  <a:solidFill>
                    <a:schemeClr val="tx1"/>
                  </a:solidFill>
                  <a:uFillTx/>
                </a:rPr>
                <a:t>D</a:t>
              </a:r>
              <a:endParaRPr lang="en-US" altLang="zh-CN" baseline="-25000">
                <a:solidFill>
                  <a:schemeClr val="tx1"/>
                </a:solidFill>
                <a:uFillTx/>
              </a:endParaRPr>
            </a:p>
          </p:txBody>
        </p:sp>
      </p:grpSp>
      <p:grpSp>
        <p:nvGrpSpPr>
          <p:cNvPr id="53" name="组合 52"/>
          <p:cNvGrpSpPr/>
          <p:nvPr/>
        </p:nvGrpSpPr>
        <p:grpSpPr>
          <a:xfrm>
            <a:off x="5255895" y="1880870"/>
            <a:ext cx="1798955" cy="2339975"/>
            <a:chOff x="8277" y="2962"/>
            <a:chExt cx="2833" cy="3685"/>
          </a:xfrm>
        </p:grpSpPr>
        <p:cxnSp>
          <p:nvCxnSpPr>
            <p:cNvPr id="49" name="直接连接符 48"/>
            <p:cNvCxnSpPr/>
            <p:nvPr/>
          </p:nvCxnSpPr>
          <p:spPr>
            <a:xfrm>
              <a:off x="9694" y="2962"/>
              <a:ext cx="1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694" y="2962"/>
              <a:ext cx="0" cy="3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7" y="6647"/>
              <a:ext cx="141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3446145" y="1894205"/>
            <a:ext cx="1798955" cy="2339975"/>
            <a:chOff x="8277" y="2962"/>
            <a:chExt cx="2833" cy="3685"/>
          </a:xfrm>
        </p:grpSpPr>
        <p:cxnSp>
          <p:nvCxnSpPr>
            <p:cNvPr id="55" name="直接连接符 54"/>
            <p:cNvCxnSpPr/>
            <p:nvPr/>
          </p:nvCxnSpPr>
          <p:spPr>
            <a:xfrm>
              <a:off x="9694" y="2962"/>
              <a:ext cx="1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9694" y="2962"/>
              <a:ext cx="0" cy="3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277" y="6647"/>
              <a:ext cx="1417"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1637665" y="1894205"/>
            <a:ext cx="1798955" cy="2339975"/>
            <a:chOff x="8277" y="2962"/>
            <a:chExt cx="2833" cy="3685"/>
          </a:xfrm>
        </p:grpSpPr>
        <p:cxnSp>
          <p:nvCxnSpPr>
            <p:cNvPr id="59" name="直接连接符 58"/>
            <p:cNvCxnSpPr/>
            <p:nvPr/>
          </p:nvCxnSpPr>
          <p:spPr>
            <a:xfrm>
              <a:off x="9694" y="2962"/>
              <a:ext cx="1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9694" y="2962"/>
              <a:ext cx="0" cy="3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277" y="6647"/>
              <a:ext cx="1417"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228600" y="304800"/>
            <a:ext cx="8474075" cy="1143000"/>
          </a:xfrm>
        </p:spPr>
        <p:txBody>
          <a:bodyPr wrap="square" lIns="45720" tIns="45720" rIns="45720" bIns="45720" anchor="ctr"/>
          <a:p>
            <a:pPr eaLnBrk="1" hangingPunct="1"/>
            <a:r>
              <a:rPr lang="en-US" altLang="zh-CN" sz="3200" dirty="0"/>
              <a:t>74LS90</a:t>
            </a:r>
            <a:r>
              <a:rPr lang="zh-CN" altLang="en-US" sz="3200" dirty="0"/>
              <a:t>引脚图                             功能表</a:t>
            </a:r>
            <a:endParaRPr lang="zh-CN" altLang="en-US" sz="3200" dirty="0"/>
          </a:p>
        </p:txBody>
      </p:sp>
      <p:sp>
        <p:nvSpPr>
          <p:cNvPr id="12290" name="Rectangle 3"/>
          <p:cNvSpPr>
            <a:spLocks noGrp="1"/>
          </p:cNvSpPr>
          <p:nvPr>
            <p:ph type="body" sz="half" idx="1"/>
          </p:nvPr>
        </p:nvSpPr>
        <p:spPr>
          <a:xfrm>
            <a:off x="0" y="1143000"/>
            <a:ext cx="8839200" cy="4530725"/>
          </a:xfrm>
        </p:spPr>
        <p:txBody>
          <a:bodyPr wrap="square" lIns="91440" tIns="45720" rIns="91440" bIns="45720" anchor="t"/>
          <a:p>
            <a:pPr indent="-382270" eaLnBrk="1" hangingPunct="1">
              <a:buNone/>
            </a:pPr>
            <a:r>
              <a:rPr lang="en-US" altLang="zh-CN" sz="3600" kern="1200" dirty="0"/>
              <a:t>   </a:t>
            </a:r>
            <a:endParaRPr lang="en-US" altLang="zh-CN" sz="3600" kern="1200" dirty="0"/>
          </a:p>
        </p:txBody>
      </p:sp>
      <p:graphicFrame>
        <p:nvGraphicFramePr>
          <p:cNvPr id="11268" name="Group 4"/>
          <p:cNvGraphicFramePr>
            <a:graphicFrameLocks noGrp="1"/>
          </p:cNvGraphicFramePr>
          <p:nvPr>
            <p:ph sz="half" idx="1"/>
            <p:custDataLst>
              <p:tags r:id="rId1"/>
            </p:custDataLst>
          </p:nvPr>
        </p:nvGraphicFramePr>
        <p:xfrm>
          <a:off x="4343400" y="1524000"/>
          <a:ext cx="4419600" cy="4223385"/>
        </p:xfrm>
        <a:graphic>
          <a:graphicData uri="http://schemas.openxmlformats.org/drawingml/2006/table">
            <a:tbl>
              <a:tblPr/>
              <a:tblGrid>
                <a:gridCol w="637540"/>
                <a:gridCol w="635000"/>
                <a:gridCol w="627380"/>
                <a:gridCol w="663575"/>
                <a:gridCol w="1856105"/>
              </a:tblGrid>
              <a:tr h="533400">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R01</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R02</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R91</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R92</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Q</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 </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63">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ts val="35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0  0   0   0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ts val="35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0  0   0   0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ts val="35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1  0   0   1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381000">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566738">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0"/>
                        </a:spcBef>
                        <a:spcAft>
                          <a:spcPct val="0"/>
                        </a:spcAft>
                        <a:buClrTx/>
                        <a:buSzTx/>
                        <a:buFontTx/>
                        <a:buNone/>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计数状态</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565150">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566738">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0000"/>
                        <a:buFont typeface="Wingdings 2" panose="05020102010507070707" pitchFamily="18" charset="2"/>
                        <a:defRPr sz="2600">
                          <a:solidFill>
                            <a:schemeClr val="tx1"/>
                          </a:solidFill>
                          <a:latin typeface="Arial" panose="020B0604020202020204" pitchFamily="34" charset="0"/>
                          <a:ea typeface="黑体" panose="02010609060101010101" pitchFamily="49" charset="-122"/>
                        </a:defRPr>
                      </a:lvl1pPr>
                      <a:lvl2pPr marL="742950" indent="-285750" eaLnBrk="0" hangingPunct="0">
                        <a:spcBef>
                          <a:spcPct val="20000"/>
                        </a:spcBef>
                        <a:buClr>
                          <a:schemeClr val="accent1"/>
                        </a:buClr>
                        <a:buSzPct val="90000"/>
                        <a:buFont typeface="Wingdings 2" panose="05020102010507070707" pitchFamily="18" charset="2"/>
                        <a:defRPr sz="2200">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accent2"/>
                        </a:buClr>
                        <a:buSzPct val="85000"/>
                        <a:buFont typeface="Arial" panose="020B0604020202020204" pitchFamily="34" charset="0"/>
                        <a:defRPr sz="20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8D89A4"/>
                        </a:buClr>
                        <a:buSzPct val="90000"/>
                        <a:buFont typeface="Wingdings 2" panose="05020102010507070707" pitchFamily="18" charset="2"/>
                        <a:defRPr>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12342" name="Text Box 56"/>
          <p:cNvSpPr txBox="1"/>
          <p:nvPr/>
        </p:nvSpPr>
        <p:spPr>
          <a:xfrm>
            <a:off x="152400" y="3886200"/>
            <a:ext cx="22415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zh-CN" altLang="en-US" dirty="0">
                <a:latin typeface="Arial" panose="020B0604020202020204" pitchFamily="34" charset="0"/>
                <a:ea typeface="宋体" panose="02010600030101010101" pitchFamily="2" charset="-122"/>
              </a:rPr>
              <a:t>两个时钟脉冲输入端</a:t>
            </a:r>
            <a:endParaRPr lang="zh-CN" altLang="en-US" dirty="0">
              <a:latin typeface="Arial" panose="020B0604020202020204" pitchFamily="34" charset="0"/>
              <a:ea typeface="宋体" panose="02010600030101010101" pitchFamily="2" charset="-122"/>
            </a:endParaRPr>
          </a:p>
        </p:txBody>
      </p:sp>
      <p:sp>
        <p:nvSpPr>
          <p:cNvPr id="12343" name="Text Box 57"/>
          <p:cNvSpPr txBox="1"/>
          <p:nvPr/>
        </p:nvSpPr>
        <p:spPr>
          <a:xfrm>
            <a:off x="2590800" y="3922713"/>
            <a:ext cx="1200150" cy="368300"/>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b="1" dirty="0">
                <a:solidFill>
                  <a:srgbClr val="FFFF66"/>
                </a:solidFill>
                <a:latin typeface="Arial" panose="020B0604020202020204" pitchFamily="34" charset="0"/>
                <a:ea typeface="宋体" panose="02010600030101010101" pitchFamily="2" charset="-122"/>
              </a:rPr>
              <a:t>INA</a:t>
            </a:r>
            <a:r>
              <a:rPr lang="zh-CN" altLang="en-US"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latin typeface="Arial" panose="020B0604020202020204" pitchFamily="34" charset="0"/>
                <a:ea typeface="宋体" panose="02010600030101010101" pitchFamily="2" charset="-122"/>
              </a:rPr>
              <a:t>INB</a:t>
            </a:r>
            <a:endParaRPr lang="en-US" altLang="zh-CN" sz="1400" b="1" dirty="0">
              <a:solidFill>
                <a:srgbClr val="FFFF66"/>
              </a:solidFill>
              <a:latin typeface="Arial" panose="020B0604020202020204" pitchFamily="34" charset="0"/>
              <a:ea typeface="宋体" panose="02010600030101010101" pitchFamily="2" charset="-122"/>
            </a:endParaRPr>
          </a:p>
        </p:txBody>
      </p:sp>
      <p:sp>
        <p:nvSpPr>
          <p:cNvPr id="12344" name="Text Box 58"/>
          <p:cNvSpPr txBox="1"/>
          <p:nvPr/>
        </p:nvSpPr>
        <p:spPr>
          <a:xfrm>
            <a:off x="152400" y="4419600"/>
            <a:ext cx="15557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zh-CN" altLang="en-US" dirty="0">
                <a:latin typeface="Arial" panose="020B0604020202020204" pitchFamily="34" charset="0"/>
                <a:ea typeface="宋体" panose="02010600030101010101" pitchFamily="2" charset="-122"/>
              </a:rPr>
              <a:t>两个清零端：</a:t>
            </a:r>
            <a:endParaRPr lang="zh-CN" altLang="en-US" dirty="0">
              <a:latin typeface="Arial" panose="020B0604020202020204" pitchFamily="34" charset="0"/>
              <a:ea typeface="宋体" panose="02010600030101010101" pitchFamily="2" charset="-122"/>
            </a:endParaRPr>
          </a:p>
        </p:txBody>
      </p:sp>
      <p:sp>
        <p:nvSpPr>
          <p:cNvPr id="12345" name="Text Box 59"/>
          <p:cNvSpPr txBox="1"/>
          <p:nvPr/>
        </p:nvSpPr>
        <p:spPr>
          <a:xfrm>
            <a:off x="2346325" y="4365625"/>
            <a:ext cx="1841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endParaRPr lang="zh-CN" altLang="zh-CN" dirty="0">
              <a:latin typeface="Arial" panose="020B0604020202020204" pitchFamily="34" charset="0"/>
              <a:ea typeface="宋体" panose="02010600030101010101" pitchFamily="2" charset="-122"/>
            </a:endParaRPr>
          </a:p>
        </p:txBody>
      </p:sp>
      <p:sp>
        <p:nvSpPr>
          <p:cNvPr id="12346" name="Text Box 60"/>
          <p:cNvSpPr txBox="1"/>
          <p:nvPr/>
        </p:nvSpPr>
        <p:spPr>
          <a:xfrm>
            <a:off x="2743200" y="4419600"/>
            <a:ext cx="1250950" cy="368300"/>
          </a:xfrm>
          <a:prstGeom prst="rect">
            <a:avLst/>
          </a:prstGeom>
          <a:noFill/>
          <a:ln w="9525">
            <a:noFill/>
          </a:ln>
        </p:spPr>
        <p:txBody>
          <a:bodyPr wrap="none" anchor="t">
            <a:spAutoFit/>
          </a:bodyPr>
          <a:p>
            <a:pPr lvl="0" indent="0" algn="l">
              <a:buClr>
                <a:srgbClr val="000000"/>
              </a:buClr>
              <a:buFont typeface="Wingdings 2" panose="05020102010507070707" pitchFamily="18" charset="2"/>
              <a:buNone/>
            </a:pPr>
            <a:r>
              <a:rPr lang="en-US" altLang="zh-CN" b="1" dirty="0">
                <a:solidFill>
                  <a:srgbClr val="FFFF66"/>
                </a:solidFill>
                <a:latin typeface="Arial" panose="020B0604020202020204" pitchFamily="34" charset="0"/>
                <a:ea typeface="宋体" panose="02010600030101010101" pitchFamily="2" charset="-122"/>
              </a:rPr>
              <a:t>R01</a:t>
            </a:r>
            <a:r>
              <a:rPr lang="zh-CN" altLang="en-US"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sym typeface="+mn-ea"/>
              </a:rPr>
              <a:t>R02</a:t>
            </a:r>
            <a:endParaRPr lang="en-US" altLang="zh-CN" sz="1400" b="1" dirty="0">
              <a:solidFill>
                <a:srgbClr val="FFFF66"/>
              </a:solidFill>
              <a:latin typeface="Arial" panose="020B0604020202020204" pitchFamily="34" charset="0"/>
              <a:ea typeface="宋体" panose="02010600030101010101" pitchFamily="2" charset="-122"/>
            </a:endParaRPr>
          </a:p>
        </p:txBody>
      </p:sp>
      <p:sp>
        <p:nvSpPr>
          <p:cNvPr id="12347" name="Text Box 61"/>
          <p:cNvSpPr txBox="1"/>
          <p:nvPr/>
        </p:nvSpPr>
        <p:spPr>
          <a:xfrm>
            <a:off x="152400" y="4876800"/>
            <a:ext cx="14541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zh-CN" altLang="en-US" dirty="0">
                <a:latin typeface="Arial" panose="020B0604020202020204" pitchFamily="34" charset="0"/>
                <a:ea typeface="宋体" panose="02010600030101010101" pitchFamily="2" charset="-122"/>
              </a:rPr>
              <a:t>两个置</a:t>
            </a:r>
            <a:r>
              <a:rPr lang="en-US" altLang="zh-CN" dirty="0">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端：</a:t>
            </a:r>
            <a:endParaRPr lang="zh-CN" altLang="en-US" dirty="0">
              <a:latin typeface="Arial" panose="020B0604020202020204" pitchFamily="34" charset="0"/>
              <a:ea typeface="宋体" panose="02010600030101010101" pitchFamily="2" charset="-122"/>
            </a:endParaRPr>
          </a:p>
        </p:txBody>
      </p:sp>
      <p:sp>
        <p:nvSpPr>
          <p:cNvPr id="12348" name="Text Box 62"/>
          <p:cNvSpPr txBox="1"/>
          <p:nvPr/>
        </p:nvSpPr>
        <p:spPr>
          <a:xfrm>
            <a:off x="2743200" y="4800600"/>
            <a:ext cx="1250950" cy="368300"/>
          </a:xfrm>
          <a:prstGeom prst="rect">
            <a:avLst/>
          </a:prstGeom>
          <a:noFill/>
          <a:ln w="9525">
            <a:noFill/>
          </a:ln>
        </p:spPr>
        <p:txBody>
          <a:bodyPr wrap="none" anchor="t">
            <a:spAutoFit/>
          </a:bodyPr>
          <a:p>
            <a:pPr lvl="0" indent="0" algn="l">
              <a:buClr>
                <a:srgbClr val="000000"/>
              </a:buClr>
              <a:buFont typeface="Wingdings 2" panose="05020102010507070707" pitchFamily="18" charset="2"/>
              <a:buNone/>
            </a:pPr>
            <a:r>
              <a:rPr lang="en-US" altLang="zh-CN" b="1" dirty="0">
                <a:solidFill>
                  <a:srgbClr val="FFFF66"/>
                </a:solidFill>
                <a:sym typeface="+mn-ea"/>
              </a:rPr>
              <a:t>R91</a:t>
            </a:r>
            <a:r>
              <a:rPr lang="zh-CN" altLang="en-US"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sym typeface="+mn-ea"/>
              </a:rPr>
              <a:t>R92</a:t>
            </a:r>
            <a:endParaRPr lang="en-US" altLang="zh-CN" sz="1400" b="1" dirty="0">
              <a:solidFill>
                <a:srgbClr val="FFFF66"/>
              </a:solidFill>
              <a:latin typeface="Arial" panose="020B0604020202020204" pitchFamily="34" charset="0"/>
              <a:ea typeface="宋体" panose="02010600030101010101" pitchFamily="2" charset="-122"/>
            </a:endParaRPr>
          </a:p>
        </p:txBody>
      </p:sp>
      <p:sp>
        <p:nvSpPr>
          <p:cNvPr id="12349" name="Text Box 63"/>
          <p:cNvSpPr txBox="1"/>
          <p:nvPr/>
        </p:nvSpPr>
        <p:spPr>
          <a:xfrm>
            <a:off x="152400" y="5334000"/>
            <a:ext cx="15557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zh-CN" altLang="en-US" dirty="0">
                <a:latin typeface="Arial" panose="020B0604020202020204" pitchFamily="34" charset="0"/>
                <a:ea typeface="宋体" panose="02010600030101010101" pitchFamily="2" charset="-122"/>
              </a:rPr>
              <a:t>四个输出端：</a:t>
            </a:r>
            <a:endParaRPr lang="zh-CN" altLang="en-US" dirty="0">
              <a:latin typeface="Arial" panose="020B0604020202020204" pitchFamily="34" charset="0"/>
              <a:ea typeface="宋体" panose="02010600030101010101" pitchFamily="2" charset="-122"/>
            </a:endParaRPr>
          </a:p>
        </p:txBody>
      </p:sp>
      <p:sp>
        <p:nvSpPr>
          <p:cNvPr id="12350" name="Text Box 64"/>
          <p:cNvSpPr txBox="1"/>
          <p:nvPr/>
        </p:nvSpPr>
        <p:spPr>
          <a:xfrm>
            <a:off x="2025650" y="5272088"/>
            <a:ext cx="2185670" cy="368300"/>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b="1" dirty="0">
                <a:solidFill>
                  <a:srgbClr val="FFFF66"/>
                </a:solidFill>
                <a:latin typeface="Arial" panose="020B0604020202020204" pitchFamily="34" charset="0"/>
                <a:ea typeface="宋体" panose="02010600030101010101" pitchFamily="2" charset="-122"/>
              </a:rPr>
              <a:t>Q</a:t>
            </a:r>
            <a:r>
              <a:rPr lang="en-US" altLang="zh-CN" sz="1400" b="1" dirty="0">
                <a:solidFill>
                  <a:srgbClr val="FFFF66"/>
                </a:solidFill>
                <a:latin typeface="Arial" panose="020B0604020202020204" pitchFamily="34" charset="0"/>
                <a:ea typeface="宋体" panose="02010600030101010101" pitchFamily="2" charset="-122"/>
              </a:rPr>
              <a:t>D</a:t>
            </a:r>
            <a:r>
              <a:rPr lang="zh-CN" altLang="en-US"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latin typeface="Arial" panose="020B0604020202020204" pitchFamily="34" charset="0"/>
                <a:ea typeface="宋体" panose="02010600030101010101" pitchFamily="2" charset="-122"/>
              </a:rPr>
              <a:t> Q</a:t>
            </a:r>
            <a:r>
              <a:rPr lang="en-US" altLang="zh-CN" sz="1400" b="1" dirty="0">
                <a:solidFill>
                  <a:srgbClr val="FFFF66"/>
                </a:solidFill>
                <a:latin typeface="Arial" panose="020B0604020202020204" pitchFamily="34" charset="0"/>
                <a:ea typeface="宋体" panose="02010600030101010101" pitchFamily="2" charset="-122"/>
              </a:rPr>
              <a:t>C</a:t>
            </a:r>
            <a:r>
              <a:rPr lang="zh-CN" altLang="en-US" sz="1400"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latin typeface="Arial" panose="020B0604020202020204" pitchFamily="34" charset="0"/>
                <a:ea typeface="宋体" panose="02010600030101010101" pitchFamily="2" charset="-122"/>
              </a:rPr>
              <a:t> Q</a:t>
            </a:r>
            <a:r>
              <a:rPr lang="en-US" altLang="zh-CN" sz="1400" b="1" dirty="0">
                <a:solidFill>
                  <a:srgbClr val="FFFF66"/>
                </a:solidFill>
                <a:latin typeface="Arial" panose="020B0604020202020204" pitchFamily="34" charset="0"/>
                <a:ea typeface="宋体" panose="02010600030101010101" pitchFamily="2" charset="-122"/>
              </a:rPr>
              <a:t>B</a:t>
            </a:r>
            <a:r>
              <a:rPr lang="zh-CN" altLang="en-US" sz="1400"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latin typeface="Arial" panose="020B0604020202020204" pitchFamily="34" charset="0"/>
                <a:ea typeface="宋体" panose="02010600030101010101" pitchFamily="2" charset="-122"/>
              </a:rPr>
              <a:t> Q</a:t>
            </a:r>
            <a:r>
              <a:rPr lang="en-US" altLang="zh-CN" sz="1400" b="1" dirty="0">
                <a:solidFill>
                  <a:srgbClr val="FFFF66"/>
                </a:solidFill>
                <a:latin typeface="Arial" panose="020B0604020202020204" pitchFamily="34" charset="0"/>
                <a:ea typeface="宋体" panose="02010600030101010101" pitchFamily="2" charset="-122"/>
              </a:rPr>
              <a:t>A</a:t>
            </a:r>
            <a:endParaRPr lang="en-US" altLang="zh-CN" b="1" dirty="0">
              <a:solidFill>
                <a:srgbClr val="FFFF66"/>
              </a:solidFill>
              <a:latin typeface="Arial" panose="020B0604020202020204" pitchFamily="34" charset="0"/>
              <a:ea typeface="宋体" panose="02010600030101010101" pitchFamily="2" charset="-122"/>
            </a:endParaRPr>
          </a:p>
        </p:txBody>
      </p:sp>
      <p:sp>
        <p:nvSpPr>
          <p:cNvPr id="12351" name="Text Box 65"/>
          <p:cNvSpPr txBox="1"/>
          <p:nvPr/>
        </p:nvSpPr>
        <p:spPr>
          <a:xfrm>
            <a:off x="152400" y="5715000"/>
            <a:ext cx="869950"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zh-CN" altLang="en-US" dirty="0">
                <a:latin typeface="Arial" panose="020B0604020202020204" pitchFamily="34" charset="0"/>
                <a:ea typeface="宋体" panose="02010600030101010101" pitchFamily="2" charset="-122"/>
              </a:rPr>
              <a:t>电源端</a:t>
            </a:r>
            <a:endParaRPr lang="zh-CN" altLang="en-US" dirty="0">
              <a:latin typeface="Arial" panose="020B0604020202020204" pitchFamily="34" charset="0"/>
              <a:ea typeface="宋体" panose="02010600030101010101" pitchFamily="2" charset="-122"/>
            </a:endParaRPr>
          </a:p>
        </p:txBody>
      </p:sp>
      <p:sp>
        <p:nvSpPr>
          <p:cNvPr id="12352" name="Text Box 66"/>
          <p:cNvSpPr txBox="1"/>
          <p:nvPr/>
        </p:nvSpPr>
        <p:spPr>
          <a:xfrm>
            <a:off x="2514600" y="5715000"/>
            <a:ext cx="1330325" cy="3667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b="1" dirty="0">
                <a:solidFill>
                  <a:srgbClr val="FFFF66"/>
                </a:solidFill>
                <a:latin typeface="Arial" panose="020B0604020202020204" pitchFamily="34" charset="0"/>
                <a:ea typeface="宋体" panose="02010600030101010101" pitchFamily="2" charset="-122"/>
              </a:rPr>
              <a:t>V</a:t>
            </a:r>
            <a:r>
              <a:rPr lang="en-US" altLang="zh-CN" sz="1400" b="1" dirty="0">
                <a:solidFill>
                  <a:srgbClr val="FFFF66"/>
                </a:solidFill>
                <a:latin typeface="Arial" panose="020B0604020202020204" pitchFamily="34" charset="0"/>
                <a:ea typeface="宋体" panose="02010600030101010101" pitchFamily="2" charset="-122"/>
              </a:rPr>
              <a:t>CC</a:t>
            </a:r>
            <a:r>
              <a:rPr lang="zh-CN" altLang="en-US" b="1" dirty="0">
                <a:solidFill>
                  <a:srgbClr val="FFFF66"/>
                </a:solidFill>
                <a:latin typeface="Arial" panose="020B0604020202020204" pitchFamily="34" charset="0"/>
                <a:ea typeface="宋体" panose="02010600030101010101" pitchFamily="2" charset="-122"/>
              </a:rPr>
              <a:t>、</a:t>
            </a:r>
            <a:r>
              <a:rPr lang="en-US" altLang="zh-CN" b="1" dirty="0">
                <a:solidFill>
                  <a:srgbClr val="FFFF66"/>
                </a:solidFill>
                <a:latin typeface="Arial" panose="020B0604020202020204" pitchFamily="34" charset="0"/>
                <a:ea typeface="宋体" panose="02010600030101010101" pitchFamily="2" charset="-122"/>
              </a:rPr>
              <a:t>GND</a:t>
            </a:r>
            <a:endParaRPr lang="en-US" altLang="zh-CN" b="1" dirty="0">
              <a:solidFill>
                <a:srgbClr val="FFFF66"/>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812165" y="1393825"/>
            <a:ext cx="2609850" cy="2381250"/>
          </a:xfrm>
          <a:prstGeom prst="rect">
            <a:avLst/>
          </a:prstGeom>
        </p:spPr>
      </p:pic>
    </p:spTree>
  </p:cSld>
  <p:clrMapOvr>
    <a:masterClrMapping/>
  </p:clrMapOvr>
  <p:transition spd="med">
    <p:blinds dir="vert"/>
    <p:sndAc>
      <p:stSnd>
        <p:snd r:embed="rId3" name="typ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3"/>
          <p:cNvSpPr/>
          <p:nvPr/>
        </p:nvSpPr>
        <p:spPr>
          <a:xfrm>
            <a:off x="2576513" y="2230438"/>
            <a:ext cx="1079500" cy="18002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algn="ctr">
              <a:buClr>
                <a:srgbClr val="000000"/>
              </a:buClr>
              <a:buFont typeface="Wingdings 2" panose="05020102010507070707" pitchFamily="18" charset="2"/>
              <a:buNone/>
            </a:pPr>
            <a:r>
              <a:rPr lang="zh-CN" altLang="en-US" sz="1400" dirty="0">
                <a:latin typeface="Arial" panose="020B0604020202020204" pitchFamily="34" charset="0"/>
                <a:ea typeface="宋体" panose="02010600030101010101" pitchFamily="2" charset="-122"/>
              </a:rPr>
              <a:t>二进制</a:t>
            </a:r>
            <a:endParaRPr lang="zh-CN" altLang="en-US" sz="1400" dirty="0">
              <a:latin typeface="Arial" panose="020B0604020202020204" pitchFamily="34" charset="0"/>
              <a:ea typeface="宋体" panose="02010600030101010101" pitchFamily="2" charset="-122"/>
            </a:endParaRPr>
          </a:p>
          <a:p>
            <a:pPr lvl="0" indent="0" algn="ctr">
              <a:buClr>
                <a:srgbClr val="000000"/>
              </a:buClr>
              <a:buFont typeface="Wingdings 2" panose="05020102010507070707" pitchFamily="18" charset="2"/>
              <a:buNone/>
            </a:pPr>
            <a:r>
              <a:rPr lang="zh-CN" altLang="en-US" sz="1400" dirty="0">
                <a:latin typeface="Arial" panose="020B0604020202020204" pitchFamily="34" charset="0"/>
                <a:ea typeface="宋体" panose="02010600030101010101" pitchFamily="2" charset="-122"/>
              </a:rPr>
              <a:t>计数器</a:t>
            </a:r>
            <a:endParaRPr lang="zh-CN" altLang="en-US" sz="1400" dirty="0">
              <a:latin typeface="Arial" panose="020B0604020202020204" pitchFamily="34" charset="0"/>
              <a:ea typeface="宋体" panose="02010600030101010101" pitchFamily="2" charset="-122"/>
            </a:endParaRPr>
          </a:p>
        </p:txBody>
      </p:sp>
      <p:sp>
        <p:nvSpPr>
          <p:cNvPr id="13314" name="Rectangle 4"/>
          <p:cNvSpPr/>
          <p:nvPr/>
        </p:nvSpPr>
        <p:spPr>
          <a:xfrm>
            <a:off x="4521200" y="2230438"/>
            <a:ext cx="1079500" cy="18002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indent="0" algn="ctr">
              <a:buClr>
                <a:srgbClr val="000000"/>
              </a:buClr>
              <a:buFont typeface="Wingdings 2" panose="05020102010507070707" pitchFamily="18" charset="2"/>
              <a:buNone/>
            </a:pPr>
            <a:r>
              <a:rPr lang="zh-CN" altLang="en-US" sz="1400" dirty="0">
                <a:latin typeface="Arial" panose="020B0604020202020204" pitchFamily="34" charset="0"/>
                <a:ea typeface="宋体" panose="02010600030101010101" pitchFamily="2" charset="-122"/>
              </a:rPr>
              <a:t>五进制</a:t>
            </a:r>
            <a:endParaRPr lang="zh-CN" altLang="en-US" sz="1400" dirty="0">
              <a:latin typeface="Arial" panose="020B0604020202020204" pitchFamily="34" charset="0"/>
              <a:ea typeface="宋体" panose="02010600030101010101" pitchFamily="2" charset="-122"/>
            </a:endParaRPr>
          </a:p>
          <a:p>
            <a:pPr lvl="0" indent="0" algn="ctr">
              <a:buClr>
                <a:srgbClr val="000000"/>
              </a:buClr>
              <a:buFont typeface="Wingdings 2" panose="05020102010507070707" pitchFamily="18" charset="2"/>
              <a:buNone/>
            </a:pPr>
            <a:r>
              <a:rPr lang="zh-CN" altLang="en-US" sz="1400" dirty="0">
                <a:latin typeface="Arial" panose="020B0604020202020204" pitchFamily="34" charset="0"/>
                <a:ea typeface="宋体" panose="02010600030101010101" pitchFamily="2" charset="-122"/>
              </a:rPr>
              <a:t>计数器</a:t>
            </a:r>
            <a:endParaRPr lang="zh-CN" altLang="en-US" sz="1400" dirty="0">
              <a:latin typeface="Arial" panose="020B0604020202020204" pitchFamily="34" charset="0"/>
              <a:ea typeface="宋体" panose="02010600030101010101" pitchFamily="2" charset="-122"/>
            </a:endParaRPr>
          </a:p>
        </p:txBody>
      </p:sp>
      <p:sp>
        <p:nvSpPr>
          <p:cNvPr id="13315" name="Line 5"/>
          <p:cNvSpPr/>
          <p:nvPr/>
        </p:nvSpPr>
        <p:spPr>
          <a:xfrm flipH="1">
            <a:off x="2144713" y="3167063"/>
            <a:ext cx="431800"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16" name="Line 6"/>
          <p:cNvSpPr/>
          <p:nvPr/>
        </p:nvSpPr>
        <p:spPr>
          <a:xfrm flipH="1">
            <a:off x="3657600" y="2590800"/>
            <a:ext cx="431800"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17" name="Line 7"/>
          <p:cNvSpPr/>
          <p:nvPr/>
        </p:nvSpPr>
        <p:spPr>
          <a:xfrm flipH="1">
            <a:off x="4089400" y="3238500"/>
            <a:ext cx="431800"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18" name="Line 8"/>
          <p:cNvSpPr/>
          <p:nvPr/>
        </p:nvSpPr>
        <p:spPr>
          <a:xfrm>
            <a:off x="5600700" y="2374900"/>
            <a:ext cx="144463"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19" name="Line 9"/>
          <p:cNvSpPr/>
          <p:nvPr/>
        </p:nvSpPr>
        <p:spPr>
          <a:xfrm flipV="1">
            <a:off x="5745163" y="1511300"/>
            <a:ext cx="0" cy="86360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0" name="Line 10"/>
          <p:cNvSpPr/>
          <p:nvPr/>
        </p:nvSpPr>
        <p:spPr>
          <a:xfrm flipV="1">
            <a:off x="6032500" y="1511300"/>
            <a:ext cx="0" cy="107950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1" name="Line 11"/>
          <p:cNvSpPr/>
          <p:nvPr/>
        </p:nvSpPr>
        <p:spPr>
          <a:xfrm flipH="1">
            <a:off x="5600700" y="2590800"/>
            <a:ext cx="431800"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2" name="Line 12"/>
          <p:cNvSpPr/>
          <p:nvPr/>
        </p:nvSpPr>
        <p:spPr>
          <a:xfrm flipH="1">
            <a:off x="5600700" y="2878138"/>
            <a:ext cx="720725" cy="0"/>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3" name="Line 13"/>
          <p:cNvSpPr/>
          <p:nvPr/>
        </p:nvSpPr>
        <p:spPr>
          <a:xfrm flipV="1">
            <a:off x="6321425" y="1511300"/>
            <a:ext cx="0" cy="1368425"/>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4" name="Line 14"/>
          <p:cNvSpPr/>
          <p:nvPr/>
        </p:nvSpPr>
        <p:spPr>
          <a:xfrm>
            <a:off x="2576513" y="3022600"/>
            <a:ext cx="215900" cy="144463"/>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5" name="Line 15"/>
          <p:cNvSpPr/>
          <p:nvPr/>
        </p:nvSpPr>
        <p:spPr>
          <a:xfrm>
            <a:off x="4521200" y="3095625"/>
            <a:ext cx="215900" cy="144463"/>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6" name="Line 16"/>
          <p:cNvSpPr/>
          <p:nvPr/>
        </p:nvSpPr>
        <p:spPr>
          <a:xfrm flipH="1">
            <a:off x="2576513" y="3167063"/>
            <a:ext cx="215900" cy="71437"/>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7" name="Line 17"/>
          <p:cNvSpPr/>
          <p:nvPr/>
        </p:nvSpPr>
        <p:spPr>
          <a:xfrm flipH="1">
            <a:off x="4521200" y="3238500"/>
            <a:ext cx="215900" cy="71438"/>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28" name="Text Box 18"/>
          <p:cNvSpPr txBox="1"/>
          <p:nvPr/>
        </p:nvSpPr>
        <p:spPr>
          <a:xfrm>
            <a:off x="1965325" y="3311525"/>
            <a:ext cx="563880" cy="368300"/>
          </a:xfrm>
          <a:prstGeom prst="rect">
            <a:avLst/>
          </a:prstGeom>
          <a:noFill/>
          <a:ln w="9525">
            <a:noFill/>
          </a:ln>
        </p:spPr>
        <p:txBody>
          <a:bodyPr wrap="none" anchor="t">
            <a:spAutoFit/>
          </a:bodyPr>
          <a:p>
            <a:pPr lvl="0" indent="0" algn="l">
              <a:buClr>
                <a:srgbClr val="000000"/>
              </a:buClr>
              <a:buFont typeface="Wingdings 2" panose="05020102010507070707" pitchFamily="18" charset="2"/>
              <a:buNone/>
            </a:pPr>
            <a:r>
              <a:rPr lang="en-US" altLang="zh-CN">
                <a:sym typeface="+mn-ea"/>
              </a:rPr>
              <a:t>INA</a:t>
            </a:r>
            <a:endParaRPr lang="en-US" altLang="zh-CN" sz="1200" dirty="0">
              <a:latin typeface="Arial" panose="020B0604020202020204" pitchFamily="34" charset="0"/>
              <a:ea typeface="宋体" panose="02010600030101010101" pitchFamily="2" charset="-122"/>
            </a:endParaRPr>
          </a:p>
        </p:txBody>
      </p:sp>
      <p:sp>
        <p:nvSpPr>
          <p:cNvPr id="13329" name="Text Box 19"/>
          <p:cNvSpPr txBox="1"/>
          <p:nvPr/>
        </p:nvSpPr>
        <p:spPr>
          <a:xfrm>
            <a:off x="3817938" y="3307398"/>
            <a:ext cx="563880" cy="368300"/>
          </a:xfrm>
          <a:prstGeom prst="rect">
            <a:avLst/>
          </a:prstGeom>
          <a:noFill/>
          <a:ln w="9525">
            <a:noFill/>
          </a:ln>
        </p:spPr>
        <p:txBody>
          <a:bodyPr wrap="none" anchor="t">
            <a:spAutoFit/>
          </a:bodyPr>
          <a:p>
            <a:pPr algn="ctr"/>
            <a:r>
              <a:rPr lang="en-US" altLang="zh-CN">
                <a:sym typeface="+mn-ea"/>
              </a:rPr>
              <a:t>INB</a:t>
            </a:r>
            <a:endParaRPr lang="en-US" altLang="zh-CN" sz="1200" dirty="0">
              <a:latin typeface="Arial" panose="020B0604020202020204" pitchFamily="34" charset="0"/>
              <a:ea typeface="宋体" panose="02010600030101010101" pitchFamily="2" charset="-122"/>
            </a:endParaRPr>
          </a:p>
        </p:txBody>
      </p:sp>
      <p:sp>
        <p:nvSpPr>
          <p:cNvPr id="13330" name="Text Box 20"/>
          <p:cNvSpPr txBox="1"/>
          <p:nvPr/>
        </p:nvSpPr>
        <p:spPr>
          <a:xfrm>
            <a:off x="3224213" y="2374900"/>
            <a:ext cx="479425" cy="368300"/>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dirty="0">
                <a:latin typeface="Arial" panose="020B0604020202020204" pitchFamily="34" charset="0"/>
                <a:ea typeface="宋体" panose="02010600030101010101" pitchFamily="2" charset="-122"/>
              </a:rPr>
              <a:t>Q</a:t>
            </a:r>
            <a:r>
              <a:rPr lang="en-US" altLang="zh-CN" sz="1400" dirty="0">
                <a:latin typeface="Arial" panose="020B0604020202020204" pitchFamily="34" charset="0"/>
                <a:ea typeface="宋体" panose="02010600030101010101" pitchFamily="2" charset="-122"/>
              </a:rPr>
              <a:t>A</a:t>
            </a:r>
            <a:endParaRPr lang="en-US" altLang="zh-CN" sz="1400" dirty="0">
              <a:latin typeface="Arial" panose="020B0604020202020204" pitchFamily="34" charset="0"/>
              <a:ea typeface="宋体" panose="02010600030101010101" pitchFamily="2" charset="-122"/>
            </a:endParaRPr>
          </a:p>
        </p:txBody>
      </p:sp>
      <p:sp>
        <p:nvSpPr>
          <p:cNvPr id="13331" name="Text Box 21"/>
          <p:cNvSpPr txBox="1"/>
          <p:nvPr/>
        </p:nvSpPr>
        <p:spPr>
          <a:xfrm>
            <a:off x="5175250" y="2181225"/>
            <a:ext cx="479425" cy="368300"/>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dirty="0">
                <a:latin typeface="Arial" panose="020B0604020202020204" pitchFamily="34" charset="0"/>
                <a:ea typeface="宋体" panose="02010600030101010101" pitchFamily="2" charset="-122"/>
              </a:rPr>
              <a:t>Q</a:t>
            </a:r>
            <a:r>
              <a:rPr lang="en-US" altLang="zh-CN" sz="1400" dirty="0">
                <a:latin typeface="Arial" panose="020B0604020202020204" pitchFamily="34" charset="0"/>
                <a:ea typeface="宋体" panose="02010600030101010101" pitchFamily="2" charset="-122"/>
              </a:rPr>
              <a:t>B</a:t>
            </a:r>
            <a:endParaRPr lang="en-US" altLang="zh-CN" sz="1400" dirty="0">
              <a:latin typeface="Arial" panose="020B0604020202020204" pitchFamily="34" charset="0"/>
              <a:ea typeface="宋体" panose="02010600030101010101" pitchFamily="2" charset="-122"/>
            </a:endParaRPr>
          </a:p>
        </p:txBody>
      </p:sp>
      <p:sp>
        <p:nvSpPr>
          <p:cNvPr id="13332" name="Text Box 22"/>
          <p:cNvSpPr txBox="1"/>
          <p:nvPr/>
        </p:nvSpPr>
        <p:spPr>
          <a:xfrm>
            <a:off x="5178425" y="2437130"/>
            <a:ext cx="624205" cy="368300"/>
          </a:xfrm>
          <a:prstGeom prst="rect">
            <a:avLst/>
          </a:prstGeom>
          <a:noFill/>
          <a:ln w="9525">
            <a:noFill/>
          </a:ln>
        </p:spPr>
        <p:txBody>
          <a:bodyPr wrap="square" anchor="t">
            <a:spAutoFit/>
          </a:bodyPr>
          <a:p>
            <a:pPr lvl="0" indent="0">
              <a:buClr>
                <a:srgbClr val="000000"/>
              </a:buClr>
              <a:buFont typeface="Wingdings 2" panose="05020102010507070707" pitchFamily="18" charset="2"/>
              <a:buNone/>
            </a:pPr>
            <a:r>
              <a:rPr lang="en-US" altLang="zh-CN" dirty="0">
                <a:latin typeface="Arial" panose="020B0604020202020204" pitchFamily="34" charset="0"/>
                <a:ea typeface="宋体" panose="02010600030101010101" pitchFamily="2" charset="-122"/>
              </a:rPr>
              <a:t>Q</a:t>
            </a:r>
            <a:r>
              <a:rPr lang="en-US" altLang="zh-CN" sz="1400" dirty="0">
                <a:latin typeface="Arial" panose="020B0604020202020204" pitchFamily="34" charset="0"/>
                <a:ea typeface="宋体" panose="02010600030101010101" pitchFamily="2" charset="-122"/>
              </a:rPr>
              <a:t>C</a:t>
            </a:r>
            <a:endParaRPr lang="en-US" altLang="zh-CN" sz="1400" dirty="0">
              <a:latin typeface="Arial" panose="020B0604020202020204" pitchFamily="34" charset="0"/>
              <a:ea typeface="宋体" panose="02010600030101010101" pitchFamily="2" charset="-122"/>
            </a:endParaRPr>
          </a:p>
        </p:txBody>
      </p:sp>
      <p:sp>
        <p:nvSpPr>
          <p:cNvPr id="13333" name="Text Box 23"/>
          <p:cNvSpPr txBox="1"/>
          <p:nvPr/>
        </p:nvSpPr>
        <p:spPr>
          <a:xfrm>
            <a:off x="5175250" y="2684463"/>
            <a:ext cx="488950" cy="368300"/>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dirty="0">
                <a:latin typeface="Arial" panose="020B0604020202020204" pitchFamily="34" charset="0"/>
                <a:ea typeface="宋体" panose="02010600030101010101" pitchFamily="2" charset="-122"/>
              </a:rPr>
              <a:t>Q</a:t>
            </a:r>
            <a:r>
              <a:rPr lang="en-US" altLang="zh-CN" sz="1400" dirty="0">
                <a:latin typeface="Arial" panose="020B0604020202020204" pitchFamily="34" charset="0"/>
                <a:ea typeface="宋体" panose="02010600030101010101" pitchFamily="2" charset="-122"/>
              </a:rPr>
              <a:t>D</a:t>
            </a:r>
            <a:endParaRPr lang="en-US" altLang="zh-CN" sz="1400" dirty="0">
              <a:latin typeface="Arial" panose="020B0604020202020204" pitchFamily="34" charset="0"/>
              <a:ea typeface="宋体" panose="02010600030101010101" pitchFamily="2" charset="-122"/>
            </a:endParaRPr>
          </a:p>
        </p:txBody>
      </p:sp>
      <p:sp>
        <p:nvSpPr>
          <p:cNvPr id="13334" name="Text Box 24"/>
          <p:cNvSpPr txBox="1"/>
          <p:nvPr/>
        </p:nvSpPr>
        <p:spPr>
          <a:xfrm>
            <a:off x="533400" y="609600"/>
            <a:ext cx="4257675" cy="519113"/>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sz="2800" dirty="0">
                <a:latin typeface="Arial" panose="020B0604020202020204" pitchFamily="34" charset="0"/>
                <a:ea typeface="宋体" panose="02010600030101010101" pitchFamily="2" charset="-122"/>
              </a:rPr>
              <a:t>74LS90</a:t>
            </a:r>
            <a:r>
              <a:rPr lang="zh-CN" altLang="en-US" sz="2800" dirty="0">
                <a:latin typeface="Arial" panose="020B0604020202020204" pitchFamily="34" charset="0"/>
                <a:ea typeface="宋体" panose="02010600030101010101" pitchFamily="2" charset="-122"/>
              </a:rPr>
              <a:t>内部计数器示意图</a:t>
            </a:r>
            <a:endParaRPr lang="zh-CN" altLang="en-US" sz="2800" dirty="0">
              <a:latin typeface="Arial" panose="020B0604020202020204" pitchFamily="34" charset="0"/>
              <a:ea typeface="宋体" panose="02010600030101010101" pitchFamily="2" charset="-122"/>
            </a:endParaRPr>
          </a:p>
        </p:txBody>
      </p:sp>
      <p:sp>
        <p:nvSpPr>
          <p:cNvPr id="13335" name="Line 25"/>
          <p:cNvSpPr/>
          <p:nvPr/>
        </p:nvSpPr>
        <p:spPr>
          <a:xfrm flipV="1">
            <a:off x="4089400" y="1582738"/>
            <a:ext cx="0" cy="1008062"/>
          </a:xfrm>
          <a:prstGeom prst="line">
            <a:avLst/>
          </a:prstGeom>
          <a:ln w="9525" cap="flat" cmpd="sng">
            <a:solidFill>
              <a:schemeClr val="tx1"/>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3336" name="Text Box 26"/>
          <p:cNvSpPr txBox="1"/>
          <p:nvPr/>
        </p:nvSpPr>
        <p:spPr>
          <a:xfrm>
            <a:off x="2133600" y="4724400"/>
            <a:ext cx="2987675" cy="517525"/>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sz="2800" dirty="0">
                <a:solidFill>
                  <a:srgbClr val="FFFF66"/>
                </a:solidFill>
                <a:latin typeface="Arial" panose="020B0604020202020204" pitchFamily="34" charset="0"/>
                <a:ea typeface="宋体" panose="02010600030101010101" pitchFamily="2" charset="-122"/>
              </a:rPr>
              <a:t>2-5-10</a:t>
            </a:r>
            <a:r>
              <a:rPr lang="zh-CN" altLang="en-US" sz="2800" dirty="0">
                <a:solidFill>
                  <a:srgbClr val="FFFF66"/>
                </a:solidFill>
                <a:latin typeface="Arial" panose="020B0604020202020204" pitchFamily="34" charset="0"/>
                <a:ea typeface="宋体" panose="02010600030101010101" pitchFamily="2" charset="-122"/>
              </a:rPr>
              <a:t>进制计数器</a:t>
            </a:r>
            <a:endParaRPr lang="zh-CN" altLang="en-US" sz="2800" dirty="0">
              <a:solidFill>
                <a:srgbClr val="FFFF66"/>
              </a:solidFill>
              <a:latin typeface="Arial" panose="020B0604020202020204" pitchFamily="34" charset="0"/>
              <a:ea typeface="宋体" panose="02010600030101010101" pitchFamily="2" charset="-122"/>
            </a:endParaRPr>
          </a:p>
        </p:txBody>
      </p:sp>
      <p:sp>
        <p:nvSpPr>
          <p:cNvPr id="15387" name="Line 27"/>
          <p:cNvSpPr/>
          <p:nvPr/>
        </p:nvSpPr>
        <p:spPr>
          <a:xfrm flipV="1">
            <a:off x="4089400" y="2590800"/>
            <a:ext cx="0" cy="647700"/>
          </a:xfrm>
          <a:prstGeom prst="line">
            <a:avLst/>
          </a:prstGeom>
          <a:ln w="28575" cap="flat" cmpd="sng">
            <a:solidFill>
              <a:srgbClr val="FF3300"/>
            </a:solidFill>
            <a:prstDash val="solid"/>
            <a:round/>
            <a:headEnd type="none" w="med" len="med"/>
            <a:tailEnd type="none" w="med" len="med"/>
          </a:ln>
        </p:spPr>
        <p:txBody>
          <a:bodyPr anchor="t"/>
          <a:p>
            <a:pPr lvl="0" indent="0" eaLnBrk="0" hangingPunct="0"/>
            <a:endParaRPr lang="zh-CN" altLang="en-US">
              <a:latin typeface="Arial" panose="020B0604020202020204" pitchFamily="34" charset="0"/>
              <a:ea typeface="宋体" panose="02010600030101010101" pitchFamily="2" charset="-122"/>
            </a:endParaRPr>
          </a:p>
        </p:txBody>
      </p:sp>
      <p:sp>
        <p:nvSpPr>
          <p:cNvPr id="15388" name="Oval 28"/>
          <p:cNvSpPr/>
          <p:nvPr/>
        </p:nvSpPr>
        <p:spPr>
          <a:xfrm>
            <a:off x="4016375" y="2590800"/>
            <a:ext cx="69850" cy="69850"/>
          </a:xfrm>
          <a:prstGeom prst="ellipse">
            <a:avLst/>
          </a:prstGeom>
          <a:solidFill>
            <a:schemeClr val="accent1"/>
          </a:solidFill>
          <a:ln w="28575" cap="flat" cmpd="sng">
            <a:solidFill>
              <a:srgbClr val="FF3300"/>
            </a:solidFill>
            <a:prstDash val="solid"/>
            <a:round/>
            <a:headEnd type="none" w="med" len="med"/>
            <a:tailEnd type="none" w="med" len="med"/>
          </a:ln>
        </p:spPr>
        <p:txBody>
          <a:bodyPr wrap="none" anchor="ctr"/>
          <a:p>
            <a:pPr lvl="0" indent="0">
              <a:buClr>
                <a:srgbClr val="000000"/>
              </a:buClr>
              <a:buFont typeface="Wingdings 2" panose="05020102010507070707" pitchFamily="18" charset="2"/>
              <a:buNone/>
            </a:pP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87"/>
                                        </p:tgtEl>
                                        <p:attrNameLst>
                                          <p:attrName>style.visibility</p:attrName>
                                        </p:attrNameLst>
                                      </p:cBhvr>
                                      <p:to>
                                        <p:strVal val="visible"/>
                                      </p:to>
                                    </p:set>
                                    <p:animEffect transition="in" filter="slide(fromBottom)">
                                      <p:cBhvr>
                                        <p:cTn id="7" dur="500"/>
                                        <p:tgtEl>
                                          <p:spTgt spid="1538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5388"/>
                                        </p:tgtEl>
                                        <p:attrNameLst>
                                          <p:attrName>style.visibility</p:attrName>
                                        </p:attrNameLst>
                                      </p:cBhvr>
                                      <p:to>
                                        <p:strVal val="visible"/>
                                      </p:to>
                                    </p:set>
                                    <p:animEffect transition="in" filter="slide(fromBottom)">
                                      <p:cBhvr>
                                        <p:cTn id="11" dur="500"/>
                                        <p:tgtEl>
                                          <p:spTgt spid="15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972185" y="1426845"/>
            <a:ext cx="7467600" cy="4004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lIns="45720" tIns="45720" rIns="45720" bIns="45720" anchor="ctr"/>
          <a:p>
            <a:pPr eaLnBrk="1" hangingPunct="1"/>
            <a:r>
              <a:rPr lang="en-US" altLang="zh-CN" sz="3600" kern="1200" dirty="0">
                <a:latin typeface="+mj-lt"/>
                <a:ea typeface="+mj-ea"/>
                <a:cs typeface="+mj-cs"/>
              </a:rPr>
              <a:t>N</a:t>
            </a:r>
            <a:r>
              <a:rPr lang="zh-CN" altLang="en-US" sz="3600" kern="1200" dirty="0">
                <a:latin typeface="+mj-lt"/>
                <a:ea typeface="+mj-ea"/>
                <a:cs typeface="+mj-cs"/>
              </a:rPr>
              <a:t>进制计数器的设计方法</a:t>
            </a:r>
            <a:endParaRPr lang="zh-CN" altLang="en-US" sz="3600" kern="1200" dirty="0">
              <a:latin typeface="+mj-lt"/>
              <a:ea typeface="+mj-ea"/>
              <a:cs typeface="+mj-cs"/>
            </a:endParaRPr>
          </a:p>
        </p:txBody>
      </p:sp>
      <p:sp>
        <p:nvSpPr>
          <p:cNvPr id="14338" name="Rectangle 3"/>
          <p:cNvSpPr>
            <a:spLocks noGrp="1"/>
          </p:cNvSpPr>
          <p:nvPr>
            <p:ph idx="1"/>
          </p:nvPr>
        </p:nvSpPr>
        <p:spPr>
          <a:xfrm>
            <a:off x="228600" y="1295400"/>
            <a:ext cx="8686800" cy="2209800"/>
          </a:xfrm>
        </p:spPr>
        <p:txBody>
          <a:bodyPr wrap="square" lIns="91440" tIns="45720" rIns="91440" bIns="45720" anchor="t"/>
          <a:p>
            <a:pPr indent="-382270" eaLnBrk="1" hangingPunct="1">
              <a:lnSpc>
                <a:spcPct val="90000"/>
              </a:lnSpc>
            </a:pPr>
            <a:r>
              <a:rPr lang="zh-CN" altLang="en-US" sz="2400" dirty="0"/>
              <a:t>反馈归零法（适用于有清零端的计数器）</a:t>
            </a:r>
            <a:endParaRPr lang="zh-CN" altLang="en-US" sz="2400" dirty="0"/>
          </a:p>
          <a:p>
            <a:pPr indent="-382270" eaLnBrk="1" hangingPunct="1">
              <a:lnSpc>
                <a:spcPct val="90000"/>
              </a:lnSpc>
              <a:buNone/>
            </a:pPr>
            <a:r>
              <a:rPr lang="zh-CN" altLang="en-US" sz="2400" dirty="0"/>
              <a:t>     将某个中间状态</a:t>
            </a:r>
            <a:r>
              <a:rPr lang="en-US" altLang="zh-CN" sz="2400" dirty="0"/>
              <a:t>N1</a:t>
            </a:r>
            <a:r>
              <a:rPr lang="zh-CN" altLang="en-US" sz="2400" dirty="0"/>
              <a:t>反馈到清零端，利用清零功能，使计数器返回到零。（条件：</a:t>
            </a:r>
            <a:r>
              <a:rPr lang="en-US" altLang="zh-CN" sz="2400" dirty="0"/>
              <a:t>M&gt;N</a:t>
            </a:r>
            <a:r>
              <a:rPr lang="zh-CN" altLang="en-US" sz="2400" dirty="0"/>
              <a:t>）</a:t>
            </a:r>
            <a:endParaRPr lang="zh-CN" altLang="en-US" sz="2400" dirty="0"/>
          </a:p>
          <a:p>
            <a:pPr indent="-382270" eaLnBrk="1" hangingPunct="1">
              <a:lnSpc>
                <a:spcPct val="90000"/>
              </a:lnSpc>
            </a:pPr>
            <a:r>
              <a:rPr lang="zh-CN" altLang="en-US" sz="2400" dirty="0"/>
              <a:t>例：用</a:t>
            </a:r>
            <a:r>
              <a:rPr lang="en-US" altLang="zh-CN" sz="2400" dirty="0"/>
              <a:t>74LS90</a:t>
            </a:r>
            <a:r>
              <a:rPr lang="zh-CN" altLang="en-US" sz="2400" dirty="0"/>
              <a:t>设计</a:t>
            </a:r>
            <a:r>
              <a:rPr lang="en-US" altLang="zh-CN" sz="2400" dirty="0"/>
              <a:t>N=8</a:t>
            </a:r>
            <a:r>
              <a:rPr lang="zh-CN" altLang="en-US" sz="2400" dirty="0"/>
              <a:t>的计数器</a:t>
            </a:r>
            <a:endParaRPr lang="zh-CN" altLang="en-US" sz="2400" dirty="0"/>
          </a:p>
        </p:txBody>
      </p:sp>
      <p:sp>
        <p:nvSpPr>
          <p:cNvPr id="14339" name="Text Box 4"/>
          <p:cNvSpPr txBox="1"/>
          <p:nvPr/>
        </p:nvSpPr>
        <p:spPr>
          <a:xfrm>
            <a:off x="1219200" y="2971800"/>
            <a:ext cx="3724275" cy="892175"/>
          </a:xfrm>
          <a:prstGeom prst="rect">
            <a:avLst/>
          </a:prstGeom>
          <a:noFill/>
          <a:ln w="9525">
            <a:noFill/>
          </a:ln>
        </p:spPr>
        <p:txBody>
          <a:bodyPr wrap="none" anchor="t">
            <a:spAutoFit/>
          </a:bodyPr>
          <a:p>
            <a:pPr lvl="0" indent="0">
              <a:buClr>
                <a:srgbClr val="000000"/>
              </a:buClr>
              <a:buFont typeface="Wingdings 2" panose="05020102010507070707" pitchFamily="18" charset="2"/>
              <a:buNone/>
            </a:pPr>
            <a:r>
              <a:rPr lang="en-US" altLang="zh-CN" sz="28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选</a:t>
            </a:r>
            <a:r>
              <a:rPr lang="en-US" altLang="zh-CN" sz="2400" dirty="0">
                <a:latin typeface="Arial" panose="020B0604020202020204" pitchFamily="34" charset="0"/>
                <a:ea typeface="宋体" panose="02010600030101010101" pitchFamily="2" charset="-122"/>
              </a:rPr>
              <a:t>M=10</a:t>
            </a:r>
            <a:r>
              <a:rPr lang="zh-CN" altLang="en-US" sz="2400" dirty="0">
                <a:latin typeface="Arial" panose="020B0604020202020204" pitchFamily="34" charset="0"/>
                <a:ea typeface="宋体" panose="02010600030101010101" pitchFamily="2" charset="-122"/>
              </a:rPr>
              <a:t>的计数器来设计</a:t>
            </a:r>
            <a:endParaRPr lang="zh-CN" altLang="en-US" sz="2400" dirty="0">
              <a:latin typeface="Arial" panose="020B0604020202020204" pitchFamily="34" charset="0"/>
              <a:ea typeface="宋体" panose="02010600030101010101" pitchFamily="2" charset="-122"/>
            </a:endParaRPr>
          </a:p>
          <a:p>
            <a:pPr lvl="0" indent="0">
              <a:buClr>
                <a:srgbClr val="000000"/>
              </a:buClr>
              <a:buFont typeface="Wingdings 2" panose="05020102010507070707" pitchFamily="18" charset="2"/>
              <a:buNone/>
            </a:pPr>
            <a:r>
              <a:rPr lang="zh-CN" altLang="en-US" sz="2400" dirty="0">
                <a:latin typeface="Arial" panose="020B0604020202020204" pitchFamily="34" charset="0"/>
                <a:ea typeface="宋体" panose="02010600030101010101" pitchFamily="2" charset="-122"/>
              </a:rPr>
              <a:t>   满足</a:t>
            </a:r>
            <a:r>
              <a:rPr lang="en-US" altLang="zh-CN" sz="2400" dirty="0">
                <a:latin typeface="Arial" panose="020B0604020202020204" pitchFamily="34" charset="0"/>
                <a:ea typeface="宋体" panose="02010600030101010101" pitchFamily="2" charset="-122"/>
              </a:rPr>
              <a:t>M&gt;N</a:t>
            </a:r>
            <a:r>
              <a:rPr lang="zh-CN" altLang="en-US" sz="2400" dirty="0">
                <a:latin typeface="Arial" panose="020B0604020202020204" pitchFamily="34" charset="0"/>
                <a:ea typeface="宋体" panose="02010600030101010101" pitchFamily="2" charset="-122"/>
              </a:rPr>
              <a:t>条件   </a:t>
            </a:r>
            <a:endParaRPr lang="zh-CN" altLang="en-US" sz="2400" dirty="0">
              <a:latin typeface="Arial" panose="020B0604020202020204" pitchFamily="34" charset="0"/>
              <a:ea typeface="宋体" panose="02010600030101010101" pitchFamily="2" charset="-122"/>
            </a:endParaRPr>
          </a:p>
        </p:txBody>
      </p:sp>
      <p:sp>
        <p:nvSpPr>
          <p:cNvPr id="17450" name="Text Box 42"/>
          <p:cNvSpPr txBox="1">
            <a:spLocks noChangeArrowheads="1"/>
          </p:cNvSpPr>
          <p:nvPr/>
        </p:nvSpPr>
        <p:spPr bwMode="auto">
          <a:xfrm>
            <a:off x="1219200" y="4114800"/>
            <a:ext cx="2976563" cy="1749425"/>
          </a:xfrm>
          <a:prstGeom prst="rect">
            <a:avLst/>
          </a:prstGeom>
          <a:noFill/>
          <a:ln w="9525">
            <a:noFill/>
            <a:miter lim="800000"/>
          </a:ln>
          <a:effectLst/>
        </p:spPr>
        <p:txBody>
          <a:bodyPr>
            <a:spAutoFit/>
          </a:bodyPr>
          <a:lstStyle/>
          <a:p>
            <a:pPr marL="0" marR="0" lvl="0" indent="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None/>
              <a:defRPr/>
            </a:pPr>
            <a:endParaRPr kumimoji="0" lang="en-US" altLang="zh-CN" sz="18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Char char="l"/>
              <a:defRPr/>
            </a:pPr>
            <a:r>
              <a:rPr kumimoji="0" lang="en-US" altLang="zh-CN"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M = 4</a:t>
            </a:r>
            <a:r>
              <a:rPr kumimoji="0" lang="zh-CN" altLang="en-US"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计数器  ？</a:t>
            </a:r>
            <a:endParaRPr kumimoji="0" lang="en-US" altLang="zh-CN"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Char char="l"/>
              <a:defRPr/>
            </a:pPr>
            <a:r>
              <a:rPr kumimoji="0" lang="en-US" altLang="zh-CN"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M = 6</a:t>
            </a:r>
            <a:r>
              <a:rPr kumimoji="0" lang="zh-CN" altLang="en-US"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计数器  ？</a:t>
            </a:r>
            <a:endParaRPr kumimoji="0" lang="en-US" altLang="zh-CN"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Char char="l"/>
              <a:defRPr/>
            </a:pPr>
            <a:r>
              <a:rPr kumimoji="0" lang="en-US" altLang="zh-CN"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M = 7</a:t>
            </a:r>
            <a:r>
              <a:rPr kumimoji="0" lang="zh-CN" altLang="en-US"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rPr>
              <a:t>计数器  ？</a:t>
            </a:r>
            <a:endParaRPr kumimoji="0" lang="zh-CN" altLang="en-US" sz="2800" b="1" i="0" u="none" strike="noStrike" kern="1200" cap="none" spc="0" normalizeH="0" baseline="0" noProof="0" dirty="0">
              <a:ln>
                <a:noFill/>
              </a:ln>
              <a:solidFill>
                <a:srgbClr val="FFFF66"/>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1"/>
          <a:stretch>
            <a:fillRect/>
          </a:stretch>
        </p:blipFill>
        <p:spPr>
          <a:xfrm>
            <a:off x="5577205" y="2865755"/>
            <a:ext cx="3076575" cy="3705225"/>
          </a:xfrm>
          <a:prstGeom prst="rect">
            <a:avLst/>
          </a:prstGeom>
        </p:spPr>
      </p:pic>
    </p:spTree>
  </p:cSld>
  <p:clrMapOvr>
    <a:masterClrMapping/>
  </p:clrMapOvr>
  <p:transition spd="med">
    <p:blinds dir="vert"/>
    <p:sndAc>
      <p:stSnd>
        <p:snd r:embed="rId2" name="typ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50"/>
                                        </p:tgtEl>
                                        <p:attrNameLst>
                                          <p:attrName>style.visibility</p:attrName>
                                        </p:attrNameLst>
                                      </p:cBhvr>
                                      <p:to>
                                        <p:strVal val="visible"/>
                                      </p:to>
                                    </p:set>
                                    <p:anim calcmode="lin" valueType="num">
                                      <p:cBhvr additive="base">
                                        <p:cTn id="7" dur="500" fill="hold"/>
                                        <p:tgtEl>
                                          <p:spTgt spid="17450"/>
                                        </p:tgtEl>
                                        <p:attrNameLst>
                                          <p:attrName>ppt_x</p:attrName>
                                        </p:attrNameLst>
                                      </p:cBhvr>
                                      <p:tavLst>
                                        <p:tav tm="0">
                                          <p:val>
                                            <p:strVal val="#ppt_x"/>
                                          </p:val>
                                        </p:tav>
                                        <p:tav tm="100000">
                                          <p:val>
                                            <p:strVal val="#ppt_x"/>
                                          </p:val>
                                        </p:tav>
                                      </p:tavLst>
                                    </p:anim>
                                    <p:anim calcmode="lin" valueType="num">
                                      <p:cBhvr additive="base">
                                        <p:cTn id="8" dur="500" fill="hold"/>
                                        <p:tgtEl>
                                          <p:spTgt spid="17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0" grpId="0"/>
    </p:bldLst>
  </p:timing>
</p:sld>
</file>

<file path=ppt/tags/tag1.xml><?xml version="1.0" encoding="utf-8"?>
<p:tagLst xmlns:p="http://schemas.openxmlformats.org/presentationml/2006/main">
  <p:tag name="KSO_WM_UNIT_TABLE_BEAUTIFY" val="smartTable{75a561d2-8a69-4b2e-b438-1d7244517e3e}"/>
</p:tagLst>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0</TotalTime>
  <Words>1234</Words>
  <Application>WPS 演示</Application>
  <PresentationFormat>全屏显示(4:3)</PresentationFormat>
  <Paragraphs>282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Franklin Gothic Book</vt:lpstr>
      <vt:lpstr>Wingdings 2</vt:lpstr>
      <vt:lpstr>Arial</vt:lpstr>
      <vt:lpstr>Wingdings</vt:lpstr>
      <vt:lpstr>Times New Roman</vt:lpstr>
      <vt:lpstr>黑体</vt:lpstr>
      <vt:lpstr>微软雅黑</vt:lpstr>
      <vt:lpstr>Arial Unicode MS</vt:lpstr>
      <vt:lpstr>Calibri</vt:lpstr>
      <vt:lpstr>技巧</vt:lpstr>
      <vt:lpstr>计数器及其应用</vt:lpstr>
      <vt:lpstr>一、实验目的：</vt:lpstr>
      <vt:lpstr>二、实验器材：</vt:lpstr>
      <vt:lpstr>三、实验原理：</vt:lpstr>
      <vt:lpstr>PowerPoint 演示文稿</vt:lpstr>
      <vt:lpstr>74LS90引脚图                             功能表</vt:lpstr>
      <vt:lpstr>PowerPoint 演示文稿</vt:lpstr>
      <vt:lpstr>PowerPoint 演示文稿</vt:lpstr>
      <vt:lpstr>N进制计数器的设计方法</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ustc</cp:lastModifiedBy>
  <cp:revision>40</cp:revision>
  <dcterms:created xsi:type="dcterms:W3CDTF">2015-12-21T06:03:00Z</dcterms:created>
  <dcterms:modified xsi:type="dcterms:W3CDTF">2020-07-20T06:30:56Z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2052-11.1.0.9828</vt:lpwstr>
  </property>
</Properties>
</file>