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4" r:id="rId3"/>
    <p:sldId id="311" r:id="rId4"/>
    <p:sldId id="319" r:id="rId5"/>
    <p:sldId id="257" r:id="rId6"/>
    <p:sldId id="315" r:id="rId8"/>
    <p:sldId id="331" r:id="rId9"/>
    <p:sldId id="317" r:id="rId10"/>
    <p:sldId id="320" r:id="rId11"/>
    <p:sldId id="324" r:id="rId12"/>
    <p:sldId id="330" r:id="rId13"/>
    <p:sldId id="325" r:id="rId14"/>
    <p:sldId id="321" r:id="rId15"/>
    <p:sldId id="344" r:id="rId16"/>
    <p:sldId id="322" r:id="rId17"/>
    <p:sldId id="329" r:id="rId18"/>
    <p:sldId id="323" r:id="rId19"/>
    <p:sldId id="327" r:id="rId20"/>
    <p:sldId id="328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FF"/>
    <a:srgbClr val="CC0000"/>
    <a:srgbClr val="000099"/>
    <a:srgbClr val="FF3300"/>
    <a:srgbClr val="666699"/>
    <a:srgbClr val="66CCFF"/>
    <a:srgbClr val="0033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4"/>
    <p:restoredTop sz="96103"/>
  </p:normalViewPr>
  <p:slideViewPr>
    <p:cSldViewPr showGuides="1">
      <p:cViewPr varScale="1">
        <p:scale>
          <a:sx n="43" d="100"/>
          <a:sy n="43" d="100"/>
        </p:scale>
        <p:origin x="7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4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132D22-ADCE-4284-B6B3-1E017020C9C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1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algn="just" eaLnBrk="1" hangingPunct="1">
              <a:lnSpc>
                <a:spcPct val="130000"/>
              </a:lnSpc>
            </a:pPr>
            <a:endParaRPr lang="zh-CN" altLang="en-US" sz="28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2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33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  <a:buClr>
                <a:srgbClr val="FF0000"/>
              </a:buClr>
              <a:buFont typeface="Monotype Sorts" pitchFamily="2" charset="2"/>
              <a:buChar char="•"/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14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 b="0">
                <a:latin typeface="Times New Roman" panose="02020603050405020304" pitchFamily="18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702797-44B4-4C65-AF54-552B4455437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59775" y="47625"/>
            <a:ext cx="720725" cy="7413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cover dir="r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4"/>
          <p:cNvSpPr txBox="1"/>
          <p:nvPr/>
        </p:nvSpPr>
        <p:spPr>
          <a:xfrm>
            <a:off x="1547813" y="2636838"/>
            <a:ext cx="6119812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电压串联负反馈放大器</a:t>
            </a:r>
            <a:endParaRPr lang="zh-CN" altLang="en-US" sz="40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4787900" y="122238"/>
            <a:ext cx="36718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电子线路基础实验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>
            <a:spLocks noGrp="1"/>
          </p:cNvSpPr>
          <p:nvPr>
            <p:ph type="body" sz="half" idx="1"/>
          </p:nvPr>
        </p:nvSpPr>
        <p:spPr>
          <a:xfrm>
            <a:off x="179388" y="692150"/>
            <a:ext cx="8147050" cy="792163"/>
          </a:xfrm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6.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负反馈对放大器性能的影响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403350" y="1700213"/>
          <a:ext cx="6161088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441575" imgH="1370330" progId="Visio.Drawing.4">
                  <p:embed/>
                </p:oleObj>
              </mc:Choice>
              <mc:Fallback>
                <p:oleObj name="" r:id="rId1" imgW="2441575" imgH="1370330" progId="Visio.Drawing.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403350" y="1700213"/>
                        <a:ext cx="6161088" cy="3457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/>
          <p:nvPr/>
        </p:nvSpPr>
        <p:spPr>
          <a:xfrm>
            <a:off x="468313" y="1268413"/>
            <a:ext cx="70564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）展宽频带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2987675" y="5229225"/>
            <a:ext cx="2906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LF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1+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AF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987675" y="5876925"/>
            <a:ext cx="27733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HF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1+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AF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endParaRPr lang="en-US" altLang="zh-CN" sz="2800" b="1" baseline="-150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557338"/>
            <a:ext cx="6770688" cy="505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Text Box 5"/>
          <p:cNvSpPr txBox="1"/>
          <p:nvPr/>
        </p:nvSpPr>
        <p:spPr>
          <a:xfrm>
            <a:off x="755650" y="1196975"/>
            <a:ext cx="70564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 减小非线性失真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8" name="Rectangle 14"/>
          <p:cNvSpPr/>
          <p:nvPr/>
        </p:nvSpPr>
        <p:spPr>
          <a:xfrm>
            <a:off x="179388" y="692150"/>
            <a:ext cx="8147050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6.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负反馈对放大器性能的影响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>
            <a:spLocks noGrp="1"/>
          </p:cNvSpPr>
          <p:nvPr>
            <p:ph idx="1"/>
          </p:nvPr>
        </p:nvSpPr>
        <p:spPr>
          <a:xfrm>
            <a:off x="179388" y="692150"/>
            <a:ext cx="8147050" cy="792163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7.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电压串联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负反馈放大器实验电路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452563"/>
            <a:ext cx="8667750" cy="500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14195" y="2504440"/>
            <a:ext cx="5454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800"/>
              <a:t>150</a:t>
            </a:r>
            <a:endParaRPr lang="en-US" altLang="zh-CN" sz="1800"/>
          </a:p>
        </p:txBody>
      </p:sp>
    </p:spTree>
  </p:cSld>
  <p:clrMapOvr>
    <a:masterClrMapping/>
  </p:clrMapOvr>
  <p:transition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723900"/>
            <a:ext cx="7734300" cy="541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3325" y="5824220"/>
            <a:ext cx="2511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S1</a:t>
            </a:r>
            <a:r>
              <a:rPr lang="zh-CN" altLang="en-US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置于下方为</a:t>
            </a:r>
            <a:r>
              <a:rPr lang="en-US" altLang="zh-CN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开环</a:t>
            </a:r>
            <a:r>
              <a:rPr lang="en-US" altLang="zh-CN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，置于上方为</a:t>
            </a:r>
            <a:r>
              <a:rPr lang="en-US" altLang="zh-CN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闭环</a:t>
            </a:r>
            <a:r>
              <a:rPr lang="en-US" altLang="zh-CN" sz="1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611188" y="1019175"/>
            <a:ext cx="7848600" cy="255333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接通直流电源</a:t>
            </a:r>
            <a:r>
              <a:rPr kumimoji="1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cc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+12V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，，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“开环”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32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1KHz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的正弦波，自选合适的幅度值，调节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RB</a:t>
            </a:r>
            <a:r>
              <a:rPr kumimoji="1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，使两级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放大电路增益最大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不失真，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测量电压串联负反馈放大器的开环总增益</a:t>
            </a:r>
            <a:r>
              <a:rPr kumimoji="1" lang="en-US" altLang="zh-CN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-2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ea"/>
                <a:ea typeface="宋体" panose="02010600030101010101" pitchFamily="2" charset="-122"/>
                <a:cs typeface="+mn-cs"/>
              </a:rPr>
              <a:t>。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-2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611188" y="4043363"/>
            <a:ext cx="7848600" cy="2061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FF0000"/>
              </a:buClr>
              <a:buSzTx/>
              <a:buFont typeface="Monotype Sorts" pitchFamily="2" charset="2"/>
              <a:defRPr/>
            </a:pPr>
            <a:r>
              <a:rPr kumimoji="1" lang="en-US" altLang="zh-CN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2. </a:t>
            </a:r>
            <a:r>
              <a:rPr kumimoji="1" lang="en-US" altLang="zh-CN" sz="3200" i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RB</a:t>
            </a:r>
            <a:r>
              <a:rPr kumimoji="1" lang="en-US" altLang="zh-CN" sz="3200" kern="1200" cap="none" spc="0" normalizeH="0" baseline="-25000" noProof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保持不变，</a:t>
            </a:r>
            <a:r>
              <a:rPr kumimoji="1" lang="en-US" altLang="zh-CN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S1</a:t>
            </a:r>
            <a:r>
              <a:rPr kumimoji="1" lang="zh-CN" altLang="en-US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</a:t>
            </a:r>
            <a:r>
              <a:rPr kumimoji="1" lang="zh-CN" altLang="en-US" sz="3200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“闭环”，</a:t>
            </a:r>
            <a:r>
              <a:rPr kumimoji="1" lang="en-US" altLang="zh-CN" sz="3200" i="1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调节</a:t>
            </a:r>
            <a:r>
              <a:rPr kumimoji="1" lang="en-US" altLang="zh-CN" sz="3200" i="1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3200" i="1" kern="1200" cap="none" spc="0" normalizeH="0" baseline="-2500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幅度至合适值，使输出信号最大不失真，测量反馈系数</a:t>
            </a:r>
            <a:r>
              <a:rPr kumimoji="1" lang="en-US" altLang="zh-CN" sz="3200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及闭环总增益</a:t>
            </a:r>
            <a:r>
              <a:rPr kumimoji="1" lang="en-US" altLang="zh-CN" sz="3200" i="1" kern="1200" cap="none" spc="0" normalizeH="0" baseline="0" noProof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3200" i="1" kern="1200" cap="none" spc="0" normalizeH="0" baseline="-20000" noProof="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Vf</a:t>
            </a:r>
            <a:r>
              <a:rPr kumimoji="1" lang="en-US" altLang="zh-CN" sz="3200" i="1" kern="1200" cap="none" spc="0" normalizeH="0" baseline="-20000" noProof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计算反馈深度</a:t>
            </a:r>
            <a:r>
              <a:rPr kumimoji="1" lang="en-US" altLang="zh-CN" sz="320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D=1+</a:t>
            </a:r>
            <a:r>
              <a:rPr kumimoji="1" lang="en-US" altLang="zh-CN" sz="3200" i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3200" i="1" kern="1200" cap="none" spc="0" normalizeH="0" baseline="-20000" noProof="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320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32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值。</a:t>
            </a:r>
            <a:endParaRPr kumimoji="1" lang="zh-CN" altLang="en-US" sz="32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460" name="Rectangle 12"/>
          <p:cNvSpPr/>
          <p:nvPr/>
        </p:nvSpPr>
        <p:spPr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1" name="Rectangle 14"/>
          <p:cNvSpPr/>
          <p:nvPr/>
        </p:nvSpPr>
        <p:spPr>
          <a:xfrm>
            <a:off x="0" y="3327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4175125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9463" name="Text Box 6"/>
          <p:cNvSpPr txBox="1"/>
          <p:nvPr/>
        </p:nvSpPr>
        <p:spPr>
          <a:xfrm>
            <a:off x="-36512" y="190500"/>
            <a:ext cx="46799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实验内容及步骤</a:t>
            </a:r>
            <a:endParaRPr lang="zh-CN" altLang="en-US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175125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0483" name="Text Box 9"/>
          <p:cNvSpPr txBox="1"/>
          <p:nvPr/>
        </p:nvSpPr>
        <p:spPr>
          <a:xfrm>
            <a:off x="395288" y="1268413"/>
            <a:ext cx="8137525" cy="1570037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分别测量电压串联负反馈放大器的开环输入阻抗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2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及闭环输入阻抗 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2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en-US" altLang="zh-CN" b="1" i="1" baseline="-2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=10KΩ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=2.4KΩ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（此步测试信号加至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b="1" baseline="-20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273175" y="2767013"/>
          <a:ext cx="255905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41400" imgH="457200" progId="Equation.DSMT4">
                  <p:embed/>
                </p:oleObj>
              </mc:Choice>
              <mc:Fallback>
                <p:oleObj name="" r:id="rId1" imgW="1041400" imgH="457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3175" y="2767013"/>
                        <a:ext cx="2559050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4657725" y="2708275"/>
          <a:ext cx="270668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155700" imgH="533400" progId="Equation.DSMT4">
                  <p:embed/>
                </p:oleObj>
              </mc:Choice>
              <mc:Fallback>
                <p:oleObj name="" r:id="rId3" imgW="1155700" imgH="5334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7725" y="2708275"/>
                        <a:ext cx="2706688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7"/>
          <p:cNvSpPr txBox="1"/>
          <p:nvPr/>
        </p:nvSpPr>
        <p:spPr>
          <a:xfrm>
            <a:off x="325438" y="3933825"/>
            <a:ext cx="8278812" cy="1077913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分别测量电压串联负反馈放大器的开环输出阻抗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2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及闭环输出阻抗</a:t>
            </a:r>
            <a:r>
              <a:rPr lang="en-US" altLang="zh-CN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200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=2.4KΩ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487" name="Object 4"/>
          <p:cNvGraphicFramePr>
            <a:graphicFrameLocks noChangeAspect="1"/>
          </p:cNvGraphicFramePr>
          <p:nvPr/>
        </p:nvGraphicFramePr>
        <p:xfrm>
          <a:off x="900113" y="5013325"/>
          <a:ext cx="3268662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155700" imgH="482600" progId="Equation.DSMT4">
                  <p:embed/>
                </p:oleObj>
              </mc:Choice>
              <mc:Fallback>
                <p:oleObj name="" r:id="rId5" imgW="1155700" imgH="482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5013325"/>
                        <a:ext cx="3268662" cy="1366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/>
          <p:cNvGraphicFramePr>
            <a:graphicFrameLocks noChangeAspect="1"/>
          </p:cNvGraphicFramePr>
          <p:nvPr/>
        </p:nvGraphicFramePr>
        <p:xfrm>
          <a:off x="4702175" y="4941888"/>
          <a:ext cx="34131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256665" imgH="533400" progId="Equation.DSMT4">
                  <p:embed/>
                </p:oleObj>
              </mc:Choice>
              <mc:Fallback>
                <p:oleObj name="" r:id="rId7" imgW="1256665" imgH="533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2175" y="4941888"/>
                        <a:ext cx="3413125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6"/>
          <p:cNvSpPr txBox="1"/>
          <p:nvPr/>
        </p:nvSpPr>
        <p:spPr>
          <a:xfrm>
            <a:off x="-36512" y="190500"/>
            <a:ext cx="46799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实验内容及步骤</a:t>
            </a:r>
            <a:endParaRPr lang="zh-CN" altLang="en-US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12"/>
          <p:cNvSpPr txBox="1"/>
          <p:nvPr/>
        </p:nvSpPr>
        <p:spPr>
          <a:xfrm>
            <a:off x="144463" y="839788"/>
            <a:ext cx="8891587" cy="954087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测量电压串联负反馈放大器的开环通频带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BW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及闭环通频带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BW</a:t>
            </a:r>
            <a:r>
              <a:rPr lang="en-US" altLang="zh-CN" sz="2800" b="1" baseline="-1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 （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=2.4KΩ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 baseline="-20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175125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1508" name="Rectangle 9"/>
          <p:cNvSpPr/>
          <p:nvPr/>
        </p:nvSpPr>
        <p:spPr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9" name="Rectangle 11"/>
          <p:cNvSpPr/>
          <p:nvPr/>
        </p:nvSpPr>
        <p:spPr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0" name="Rectangle 13"/>
          <p:cNvSpPr/>
          <p:nvPr/>
        </p:nvSpPr>
        <p:spPr>
          <a:xfrm>
            <a:off x="1547813" y="1968500"/>
            <a:ext cx="2952750" cy="523875"/>
          </a:xfrm>
          <a:prstGeom prst="rect">
            <a:avLst/>
          </a:prstGeom>
          <a:blipFill rotWithShape="1">
            <a:blip r:embed="rId1"/>
          </a:blipFill>
          <a:ln w="952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BW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0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800" b="1" i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endParaRPr lang="en-US" altLang="zh-CN" sz="2800" b="1" i="1" baseline="-150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11" name="Rectangle 14"/>
          <p:cNvSpPr/>
          <p:nvPr/>
        </p:nvSpPr>
        <p:spPr>
          <a:xfrm>
            <a:off x="4932363" y="1968500"/>
            <a:ext cx="2952750" cy="523875"/>
          </a:xfrm>
          <a:prstGeom prst="rect">
            <a:avLst/>
          </a:prstGeom>
          <a:blipFill rotWithShape="1">
            <a:blip r:embed="rId1"/>
          </a:blipFill>
          <a:ln w="952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BW</a:t>
            </a:r>
            <a:r>
              <a:rPr lang="en-US" altLang="zh-CN" sz="2800" b="1" baseline="-20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i="1" baseline="-20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 f</a:t>
            </a:r>
            <a:r>
              <a:rPr lang="en-US" altLang="zh-CN" sz="28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Hf</a:t>
            </a:r>
            <a:r>
              <a:rPr lang="en-US" altLang="zh-CN" sz="2800" b="1" i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zh-CN" altLang="en-US" sz="28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0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Lf</a:t>
            </a:r>
            <a:endParaRPr lang="en-US" altLang="zh-CN" sz="2800" b="1" baseline="-200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12" name="Object 15"/>
          <p:cNvGraphicFramePr>
            <a:graphicFrameLocks noChangeAspect="1"/>
          </p:cNvGraphicFramePr>
          <p:nvPr/>
        </p:nvGraphicFramePr>
        <p:xfrm>
          <a:off x="34925" y="2493963"/>
          <a:ext cx="5260975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2441575" imgH="1370330" progId="Visio.Drawing.4">
                  <p:embed/>
                </p:oleObj>
              </mc:Choice>
              <mc:Fallback>
                <p:oleObj name="" r:id="rId2" imgW="2441575" imgH="1370330" progId="Visio.Drawing.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" y="2493963"/>
                        <a:ext cx="5260975" cy="367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28"/>
          <p:cNvSpPr/>
          <p:nvPr/>
        </p:nvSpPr>
        <p:spPr>
          <a:xfrm>
            <a:off x="5219700" y="2784475"/>
            <a:ext cx="3636963" cy="345281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逐点法</a:t>
            </a: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在中频区测出</a:t>
            </a:r>
            <a:r>
              <a:rPr lang="en-US" altLang="zh-CN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；然后，保持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幅值不变，增加或减小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频率，找到对应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0.707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om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i="1" baseline="-25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BW=f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en-US" altLang="zh-CN" sz="2400" b="1" i="1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-f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b="1" i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注意：改变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频率时维持幅值不变且要求输出波形不失真。</a:t>
            </a:r>
            <a:endParaRPr lang="zh-CN" altLang="en-US" sz="2400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4" name="Text Box 6"/>
          <p:cNvSpPr txBox="1"/>
          <p:nvPr/>
        </p:nvSpPr>
        <p:spPr>
          <a:xfrm>
            <a:off x="-36512" y="190500"/>
            <a:ext cx="46799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实验内容及步骤</a:t>
            </a:r>
            <a:endParaRPr lang="zh-CN" altLang="en-US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4175125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3555" name="Text Box 5"/>
          <p:cNvSpPr txBox="1"/>
          <p:nvPr/>
        </p:nvSpPr>
        <p:spPr>
          <a:xfrm>
            <a:off x="468313" y="476250"/>
            <a:ext cx="8064500" cy="2520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五、实验报告</a:t>
            </a:r>
            <a:endParaRPr lang="zh-CN" altLang="en-US" sz="36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整理测试数据，进行数据处理。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讨论与总结（对实验现象、实验故障及处理方法、实验中存在的问题等进行分析和讨论，对实验的进一步想法或改进意见。）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30" name="Text Box 6"/>
          <p:cNvSpPr txBox="1"/>
          <p:nvPr/>
        </p:nvSpPr>
        <p:spPr>
          <a:xfrm>
            <a:off x="611188" y="3429000"/>
            <a:ext cx="8064500" cy="2947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六、思考题</a:t>
            </a:r>
            <a:endParaRPr lang="zh-CN" altLang="en-US" sz="36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为稳定静态工作点应引入何种反馈？为改善电路动态性能应引入何种反馈？欲增大带负载能力应引入何种反馈？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反馈网络的负载效应是如何体现在开环放大器中的？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WordArt 4" descr="斜纹布"/>
          <p:cNvSpPr>
            <a:spLocks noTextEdit="1"/>
          </p:cNvSpPr>
          <p:nvPr/>
        </p:nvSpPr>
        <p:spPr>
          <a:xfrm>
            <a:off x="3419475" y="2565400"/>
            <a:ext cx="2735263" cy="1320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 i="1">
                <a:ln w="9525" cap="flat" cmpd="sng">
                  <a:solidFill>
                    <a:srgbClr val="99CCFF"/>
                  </a:solidFill>
                  <a:prstDash val="solid"/>
                  <a:headEnd type="none" w="med" len="med"/>
                  <a:tailEnd type="none" w="med" len="med"/>
                </a:ln>
                <a:blipFill rotWithShape="0">
                  <a:blip r:embed="rId1"/>
                </a:blipFill>
                <a:effectLst>
                  <a:outerShdw dist="563972" dir="14049740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The End!</a:t>
            </a:r>
            <a:endParaRPr lang="zh-CN" altLang="en-US" sz="3600" b="1" i="1">
              <a:ln w="9525" cap="flat" cmpd="sng">
                <a:solidFill>
                  <a:srgbClr val="99CCFF"/>
                </a:solidFill>
                <a:prstDash val="solid"/>
                <a:headEnd type="none" w="med" len="med"/>
                <a:tailEnd type="none" w="med" len="med"/>
              </a:ln>
              <a:blipFill rotWithShape="0">
                <a:blip r:embed="rId1"/>
              </a:blipFill>
              <a:effectLst>
                <a:outerShdw dist="563972" dir="14049740" sx="125000" sy="125000" algn="tl" rotWithShape="0">
                  <a:srgbClr val="C7DFD3">
                    <a:alpha val="79999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067175" y="112713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3"/>
          <p:cNvSpPr txBox="1"/>
          <p:nvPr/>
        </p:nvSpPr>
        <p:spPr>
          <a:xfrm>
            <a:off x="1042988" y="1700213"/>
            <a:ext cx="7272337" cy="344487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Webdings" panose="05030102010509060703" pitchFamily="18" charset="2"/>
              </a:rPr>
              <a:t>1.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理解反馈放大器的分类和判别方法。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buClr>
                <a:srgbClr val="FF0000"/>
              </a:buClr>
              <a:buNone/>
            </a:pPr>
            <a:r>
              <a:rPr lang="en-US" altLang="zh-CN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Webdings" panose="05030102010509060703" pitchFamily="18" charset="2"/>
              </a:rPr>
              <a:t>2.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研究电压串联负反馈对放大电路性能的影响。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buClr>
                <a:srgbClr val="FF0000"/>
              </a:buClr>
              <a:buNone/>
            </a:pPr>
            <a:r>
              <a:rPr lang="en-US" altLang="zh-CN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Webdings" panose="05030102010509060703" pitchFamily="18" charset="2"/>
              </a:rPr>
              <a:t>3.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掌握负反馈放大电路各项性能指标的测试方法。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algn="ctr">
              <a:spcBef>
                <a:spcPct val="50000"/>
              </a:spcBef>
              <a:buNone/>
            </a:pPr>
            <a:endParaRPr lang="en-US" altLang="zh-CN" b="1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Rectangle 5"/>
          <p:cNvSpPr/>
          <p:nvPr/>
        </p:nvSpPr>
        <p:spPr>
          <a:xfrm>
            <a:off x="395288" y="836613"/>
            <a:ext cx="4105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实验目的</a:t>
            </a:r>
            <a:endParaRPr lang="zh-CN" altLang="en-US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4067175" y="112713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/>
          <p:nvPr/>
        </p:nvSpPr>
        <p:spPr>
          <a:xfrm>
            <a:off x="2627313" y="1196975"/>
            <a:ext cx="36004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实验仪器</a:t>
            </a:r>
            <a:endParaRPr lang="zh-CN" altLang="en-US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Rectangle 5"/>
          <p:cNvSpPr/>
          <p:nvPr/>
        </p:nvSpPr>
        <p:spPr>
          <a:xfrm>
            <a:off x="2771775" y="1981200"/>
            <a:ext cx="3581400" cy="15700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直流稳压电源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Webdings" panose="05030102010509060703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2.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函数信号发生器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3.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数字示波器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9"/>
          <p:cNvSpPr>
            <a:spLocks noGrp="1"/>
          </p:cNvSpPr>
          <p:nvPr>
            <p:ph type="ctrTitle"/>
          </p:nvPr>
        </p:nvSpPr>
        <p:spPr>
          <a:xfrm>
            <a:off x="179388" y="476250"/>
            <a:ext cx="3779837" cy="606425"/>
          </a:xfrm>
          <a:noFill/>
          <a:ln>
            <a:noFill/>
          </a:ln>
        </p:spPr>
        <p:txBody>
          <a:bodyPr anchor="b"/>
          <a:p>
            <a:pPr algn="l" eaLnBrk="1" hangingPunct="1">
              <a:spcBef>
                <a:spcPct val="20000"/>
              </a:spcBef>
              <a:buClr>
                <a:srgbClr val="FF0000"/>
              </a:buClr>
              <a:buSzTx/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实验原理</a:t>
            </a:r>
            <a:endParaRPr lang="zh-CN" altLang="en-US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Rectangle 20"/>
          <p:cNvSpPr/>
          <p:nvPr/>
        </p:nvSpPr>
        <p:spPr>
          <a:xfrm>
            <a:off x="611188" y="1909763"/>
            <a:ext cx="7994650" cy="15621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将放大电路输出端的电压或电流，通过一定的方式，返回到放大器的输入端，对输入端产生作用，称为反馈。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39750" y="3494088"/>
            <a:ext cx="8208963" cy="1519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Webdings" panose="05030102010509060703" pitchFamily="18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2. 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反馈的性质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buClr>
                <a:srgbClr val="FF0000"/>
              </a:buClr>
              <a:buFont typeface="Webdings" panose="05030102010509060703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若反馈信号削弱原来的输入信号，使净输入信号减小，则为负反馈；反之为正反馈。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0" name="矩形 9"/>
          <p:cNvSpPr/>
          <p:nvPr/>
        </p:nvSpPr>
        <p:spPr>
          <a:xfrm>
            <a:off x="468313" y="1333500"/>
            <a:ext cx="306546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1.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什么是反馈：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195" name="Rectangle 12"/>
          <p:cNvSpPr>
            <a:spLocks noGrp="1"/>
          </p:cNvSpPr>
          <p:nvPr>
            <p:ph idx="1"/>
          </p:nvPr>
        </p:nvSpPr>
        <p:spPr>
          <a:xfrm>
            <a:off x="323850" y="404813"/>
            <a:ext cx="3527425" cy="5762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3. 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反馈的组态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819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981075"/>
            <a:ext cx="3565525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765175"/>
            <a:ext cx="3417887" cy="2967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3775075"/>
            <a:ext cx="3357562" cy="2894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3789363"/>
            <a:ext cx="3529013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0"/>
          <p:cNvSpPr/>
          <p:nvPr/>
        </p:nvSpPr>
        <p:spPr>
          <a:xfrm>
            <a:off x="611188" y="1341438"/>
            <a:ext cx="8066087" cy="655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包括基本放大器和反馈网络两部分。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3500438"/>
            <a:ext cx="7858125" cy="2520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45" name="矩形 8"/>
          <p:cNvSpPr/>
          <p:nvPr/>
        </p:nvSpPr>
        <p:spPr>
          <a:xfrm>
            <a:off x="395288" y="765175"/>
            <a:ext cx="34798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4.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反馈闭环系统：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246" name="组合 10"/>
          <p:cNvGrpSpPr/>
          <p:nvPr/>
        </p:nvGrpSpPr>
        <p:grpSpPr>
          <a:xfrm>
            <a:off x="468313" y="1843088"/>
            <a:ext cx="8351837" cy="1347787"/>
            <a:chOff x="467544" y="1843156"/>
            <a:chExt cx="8352928" cy="1347490"/>
          </a:xfrm>
        </p:grpSpPr>
        <p:sp>
          <p:nvSpPr>
            <p:cNvPr id="10247" name="矩形 9"/>
            <p:cNvSpPr/>
            <p:nvPr/>
          </p:nvSpPr>
          <p:spPr>
            <a:xfrm>
              <a:off x="467544" y="2132856"/>
              <a:ext cx="8352928" cy="10577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buClr>
                  <a:srgbClr val="FF0000"/>
                </a:buClr>
                <a:buFont typeface="Monotype Sorts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分别表示放大器的输入、净输入、输出及反馈信号。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8" name="Object 21"/>
            <p:cNvGraphicFramePr>
              <a:graphicFrameLocks noChangeAspect="1"/>
            </p:cNvGraphicFramePr>
            <p:nvPr/>
          </p:nvGraphicFramePr>
          <p:xfrm>
            <a:off x="1161156" y="1843156"/>
            <a:ext cx="2538413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926465" imgH="342900" progId="Equation.DSMT4">
                    <p:embed/>
                  </p:oleObj>
                </mc:Choice>
                <mc:Fallback>
                  <p:oleObj name="" r:id="rId2" imgW="926465" imgH="3429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61156" y="1843156"/>
                          <a:ext cx="2538413" cy="8969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6"/>
          <p:cNvSpPr>
            <a:spLocks noGrp="1"/>
          </p:cNvSpPr>
          <p:nvPr>
            <p:ph idx="1"/>
          </p:nvPr>
        </p:nvSpPr>
        <p:spPr>
          <a:xfrm>
            <a:off x="323850" y="693738"/>
            <a:ext cx="7488238" cy="431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5.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负反馈的一般关系式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6999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4005263"/>
            <a:ext cx="4772025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9996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4005263"/>
            <a:ext cx="2609850" cy="1171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5" y="1052513"/>
            <a:ext cx="2219325" cy="81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0" y="1989138"/>
            <a:ext cx="2114550" cy="72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500" y="2781300"/>
            <a:ext cx="2089150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0001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5373688"/>
            <a:ext cx="2238375" cy="119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1274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88" y="1268413"/>
            <a:ext cx="5040312" cy="2767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5"/>
          <p:cNvSpPr>
            <a:spLocks noGrp="1"/>
          </p:cNvSpPr>
          <p:nvPr>
            <p:ph idx="1"/>
          </p:nvPr>
        </p:nvSpPr>
        <p:spPr>
          <a:xfrm>
            <a:off x="179388" y="908050"/>
            <a:ext cx="8424862" cy="576263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6. 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负反馈对放大器性能的影响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1" name="Rectangle 18"/>
          <p:cNvSpPr/>
          <p:nvPr/>
        </p:nvSpPr>
        <p:spPr>
          <a:xfrm>
            <a:off x="395288" y="1700213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13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）提高了放大倍数的稳定性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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lvl="0" indent="-342900" algn="just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引入负反馈以后，放大器的放大倍数由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变为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=A/(1+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F)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。将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求导，得到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187450" y="4005263"/>
          <a:ext cx="662463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51100" imgH="431800" progId="Equation.DSMT4">
                  <p:embed/>
                </p:oleObj>
              </mc:Choice>
              <mc:Fallback>
                <p:oleObj name="" r:id="rId1" imgW="2451100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4005263"/>
                        <a:ext cx="6624638" cy="11668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4"/>
          <p:cNvSpPr>
            <a:spLocks noGrp="1"/>
          </p:cNvSpPr>
          <p:nvPr>
            <p:ph type="body" sz="half" idx="1"/>
          </p:nvPr>
        </p:nvSpPr>
        <p:spPr>
          <a:xfrm>
            <a:off x="179388" y="676275"/>
            <a:ext cx="8147050" cy="792163"/>
          </a:xfrm>
        </p:spPr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Webdings" panose="05030102010509060703" pitchFamily="18" charset="2"/>
              </a:rPr>
              <a:t>6. 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负反馈对放大器性能的影响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39" name="Text Box 5"/>
          <p:cNvSpPr txBox="1"/>
          <p:nvPr/>
        </p:nvSpPr>
        <p:spPr>
          <a:xfrm>
            <a:off x="755650" y="1325563"/>
            <a:ext cx="70564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）改变输入电阻和输出电阻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2" name="Rectangle 14"/>
          <p:cNvSpPr>
            <a:spLocks noChangeArrowheads="1"/>
          </p:cNvSpPr>
          <p:nvPr/>
        </p:nvSpPr>
        <p:spPr bwMode="auto">
          <a:xfrm>
            <a:off x="4097338" y="3851275"/>
            <a:ext cx="3787775" cy="584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3200" b="1" i="0" u="none" strike="noStrike" kern="1200" cap="none" spc="0" normalizeH="0" baseline="-1500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of</a:t>
            </a:r>
            <a:r>
              <a:rPr kumimoji="1" lang="en-US" altLang="zh-CN" sz="3200" b="1" i="0" u="none" strike="noStrike" kern="1200" cap="none" spc="0" normalizeH="0" baseline="-1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3200" b="1" i="0" u="none" strike="noStrike" kern="1200" cap="none" spc="0" normalizeH="0" baseline="-1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1+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AF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341" name="Rectangle 15"/>
          <p:cNvSpPr/>
          <p:nvPr/>
        </p:nvSpPr>
        <p:spPr>
          <a:xfrm>
            <a:off x="4097338" y="1989138"/>
            <a:ext cx="3787775" cy="584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0000"/>
              </a:buClr>
              <a:buFont typeface="Monotype Sorts" pitchFamily="2" charset="2"/>
              <a:buNone/>
            </a:pP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1+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AF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b="1" baseline="-15000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2" name="Text Box 18"/>
          <p:cNvSpPr txBox="1"/>
          <p:nvPr/>
        </p:nvSpPr>
        <p:spPr>
          <a:xfrm>
            <a:off x="1431925" y="1989138"/>
            <a:ext cx="2708275" cy="584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串联负反馈：</a:t>
            </a:r>
            <a:endParaRPr lang="zh-CN" altLang="en-US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6" name="矩形 13"/>
          <p:cNvSpPr>
            <a:spLocks noChangeArrowheads="1"/>
          </p:cNvSpPr>
          <p:nvPr/>
        </p:nvSpPr>
        <p:spPr bwMode="auto">
          <a:xfrm>
            <a:off x="1431925" y="3851275"/>
            <a:ext cx="2708275" cy="584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电压负反馈：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320" name="Text Box 18"/>
          <p:cNvSpPr txBox="1">
            <a:spLocks noChangeArrowheads="1"/>
          </p:cNvSpPr>
          <p:nvPr/>
        </p:nvSpPr>
        <p:spPr bwMode="auto">
          <a:xfrm>
            <a:off x="1431925" y="2914650"/>
            <a:ext cx="2708275" cy="58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FF0000"/>
              </a:buClr>
              <a:buSzTx/>
              <a:buFont typeface="Monotype Sorts" pitchFamily="2" charset="2"/>
              <a:defRPr/>
            </a:pPr>
            <a:r>
              <a:rPr kumimoji="1" lang="zh-CN" altLang="en-US" sz="3200" kern="1200" cap="none" spc="0" normalizeH="0" baseline="0" noProof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并联负反馈：</a:t>
            </a:r>
            <a:endParaRPr kumimoji="1" lang="zh-CN" altLang="en-US" sz="3200" kern="1200" cap="none" spc="0" normalizeH="0" baseline="0" noProof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4097338" y="2914650"/>
            <a:ext cx="3787775" cy="58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3200" b="1" i="0" u="none" strike="noStrike" kern="1200" cap="none" spc="0" normalizeH="0" baseline="-1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</a:t>
            </a: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3200" b="1" i="0" u="none" strike="noStrike" kern="1200" cap="none" spc="0" normalizeH="0" baseline="-1500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1+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AF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299" name="矩形 16"/>
          <p:cNvSpPr>
            <a:spLocks noChangeArrowheads="1"/>
          </p:cNvSpPr>
          <p:nvPr/>
        </p:nvSpPr>
        <p:spPr bwMode="auto">
          <a:xfrm>
            <a:off x="1431925" y="4716463"/>
            <a:ext cx="2779713" cy="58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电流负反馈：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4168775" y="4714875"/>
            <a:ext cx="3716338" cy="58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3200" b="1" i="0" u="none" strike="noStrike" kern="1200" cap="none" spc="0" normalizeH="0" baseline="-1500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oF</a:t>
            </a:r>
            <a:r>
              <a:rPr kumimoji="1" lang="en-US" altLang="zh-CN" sz="3200" b="1" i="0" u="none" strike="noStrike" kern="1200" cap="none" spc="0" normalizeH="0" baseline="-1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1+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AF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en-US" altLang="zh-CN" sz="3200" b="1" i="0" u="none" strike="noStrike" kern="1200" cap="none" spc="0" normalizeH="0" baseline="-15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</a:t>
            </a:r>
            <a:endParaRPr kumimoji="1" lang="en-US" altLang="zh-CN" sz="3200" b="1" i="0" u="none" strike="noStrike" kern="1200" cap="none" spc="0" normalizeH="0" baseline="-1500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95738" y="115888"/>
            <a:ext cx="42846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3200" u="sng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电压串联负反馈放大器</a:t>
            </a:r>
            <a:endParaRPr kumimoji="0" lang="zh-CN" altLang="en-US" sz="3200" u="sng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6" grpId="0" animBg="1"/>
      <p:bldP spid="12299" grpId="0" animBg="1"/>
      <p:bldP spid="12300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Monotype Sorts" pitchFamily="2" charset="2"/>
          <a:buNone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Monotype Sorts" pitchFamily="2" charset="2"/>
          <a:buNone/>
          <a:defRPr kumimoji="1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全屏显示(4:3)</PresentationFormat>
  <Paragraphs>144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楷体_GB2312</vt:lpstr>
      <vt:lpstr>新宋体</vt:lpstr>
      <vt:lpstr>Monotype Sorts</vt:lpstr>
      <vt:lpstr>Times New Roman</vt:lpstr>
      <vt:lpstr>Webdings</vt:lpstr>
      <vt:lpstr>Wingdings</vt:lpstr>
      <vt:lpstr>微软雅黑</vt:lpstr>
      <vt:lpstr>Arial Unicode MS</vt:lpstr>
      <vt:lpstr>楷体</vt:lpstr>
      <vt:lpstr>自定义设计方案</vt:lpstr>
      <vt:lpstr>Equation.DSMT4</vt:lpstr>
      <vt:lpstr>Equation.DSMT4</vt:lpstr>
      <vt:lpstr>Visio.Drawing.4</vt:lpstr>
      <vt:lpstr>Equation.DSMT4</vt:lpstr>
      <vt:lpstr>Equation.DSMT4</vt:lpstr>
      <vt:lpstr>Equation.DSMT4</vt:lpstr>
      <vt:lpstr>Equation.DSMT4</vt:lpstr>
      <vt:lpstr>Visio.Drawing.4</vt:lpstr>
      <vt:lpstr>PowerPoint 演示文稿</vt:lpstr>
      <vt:lpstr>PowerPoint 演示文稿</vt:lpstr>
      <vt:lpstr>PowerPoint 演示文稿</vt:lpstr>
      <vt:lpstr>三.实验原理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晶体管放大器设计 </dc:title>
  <dc:creator>yq</dc:creator>
  <cp:lastModifiedBy>ustc</cp:lastModifiedBy>
  <cp:revision>220</cp:revision>
  <dcterms:created xsi:type="dcterms:W3CDTF">2002-03-07T05:51:00Z</dcterms:created>
  <dcterms:modified xsi:type="dcterms:W3CDTF">2020-06-23T06:01:05Z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