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vsdx" ContentType="application/vnd.ms-visio.drawing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0" r:id="rId3"/>
    <p:sldId id="281" r:id="rId4"/>
    <p:sldId id="302" r:id="rId5"/>
    <p:sldId id="308" r:id="rId6"/>
    <p:sldId id="313" r:id="rId7"/>
    <p:sldId id="322" r:id="rId8"/>
    <p:sldId id="314" r:id="rId9"/>
    <p:sldId id="323" r:id="rId10"/>
    <p:sldId id="304" r:id="rId11"/>
    <p:sldId id="326" r:id="rId12"/>
    <p:sldId id="327" r:id="rId13"/>
    <p:sldId id="311" r:id="rId14"/>
    <p:sldId id="306" r:id="rId15"/>
    <p:sldId id="310" r:id="rId16"/>
    <p:sldId id="312" r:id="rId17"/>
    <p:sldId id="324" r:id="rId18"/>
    <p:sldId id="290" r:id="rId19"/>
    <p:sldId id="315" r:id="rId20"/>
    <p:sldId id="316" r:id="rId21"/>
    <p:sldId id="320" r:id="rId22"/>
    <p:sldId id="317" r:id="rId23"/>
    <p:sldId id="325" r:id="rId24"/>
    <p:sldId id="319" r:id="rId25"/>
    <p:sldId id="318" r:id="rId26"/>
    <p:sldId id="321" r:id="rId27"/>
    <p:sldId id="297" r:id="rId28"/>
    <p:sldId id="298" r:id="rId29"/>
    <p:sldId id="301" r:id="rId30"/>
  </p:sldIdLst>
  <p:sldSz cx="10287000" cy="6858000" type="35mm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F22CE"/>
    <a:srgbClr val="BCF77B"/>
    <a:srgbClr val="FF0066"/>
    <a:srgbClr val="D2FADD"/>
    <a:srgbClr val="0039AC"/>
    <a:srgbClr val="008E4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483" y="-60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e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3C8E3-1A7A-4453-8D0D-9AE58798CDD7}" type="datetimeFigureOut">
              <a:rPr lang="zh-CN" altLang="en-US" smtClean="0"/>
              <a:pPr/>
              <a:t>2020/7/2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02F77-A01D-44DD-A41B-B52D4CAF86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98979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02F77-A01D-44DD-A41B-B52D4CAF86D6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99A4C-209D-4089-90B6-975956ACBD6C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1"/>
            <a:ext cx="92583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1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1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1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845566666666.vsdx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png"/><Relationship Id="rId5" Type="http://schemas.openxmlformats.org/officeDocument/2006/relationships/package" Target="../embeddings/Microsoft_Visio___845577777777.vsdx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056688888888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png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2799999999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png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1781010101010101010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428911111111111111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73910121212121212121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84511131313131313131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05612141414141414141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2131515151515151515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111111111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42222222222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73333333333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144444444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1455555555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57418" y="2101851"/>
            <a:ext cx="7929618" cy="1470025"/>
          </a:xfrm>
        </p:spPr>
        <p:txBody>
          <a:bodyPr>
            <a:normAutofit/>
          </a:bodyPr>
          <a:lstStyle/>
          <a:p>
            <a:r>
              <a:rPr lang="zh-CN" altLang="en-US" sz="8000" dirty="0" smtClean="0">
                <a:solidFill>
                  <a:schemeClr val="bg1"/>
                </a:solidFill>
              </a:rPr>
              <a:t>   运 放 应 用 </a:t>
            </a:r>
            <a:r>
              <a:rPr lang="en-US" altLang="zh-CN" sz="8000" dirty="0" smtClean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zh-CN" altLang="en-US" sz="8000" dirty="0" smtClean="0">
                <a:solidFill>
                  <a:schemeClr val="bg1"/>
                </a:solidFill>
              </a:rPr>
              <a:t>二</a:t>
            </a:r>
            <a:r>
              <a:rPr lang="en-US" altLang="zh-CN" sz="8000" dirty="0" smtClean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zh-CN" altLang="en-US" sz="8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0426" y="3643314"/>
            <a:ext cx="6786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——</a:t>
            </a:r>
            <a:r>
              <a:rPr lang="zh-CN" altLang="en-US" sz="3600" dirty="0" smtClean="0">
                <a:solidFill>
                  <a:schemeClr val="bg1"/>
                </a:solidFill>
              </a:rPr>
              <a:t>精密整流电路、波形发生器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841"/>
    </mc:Choice>
    <mc:Fallback>
      <p:transition spd="slow" advTm="84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8592" y="428604"/>
            <a:ext cx="34275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rgbClr val="3F22CE"/>
                </a:solidFill>
              </a:rPr>
              <a:t>二、波形发生器</a:t>
            </a:r>
            <a:endParaRPr lang="zh-CN" altLang="en-US" sz="3600" b="1" dirty="0">
              <a:solidFill>
                <a:srgbClr val="3F22C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4" y="1142984"/>
            <a:ext cx="86439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   </a:t>
            </a:r>
            <a:r>
              <a:rPr lang="zh-CN" altLang="en-US" sz="2800" b="1" dirty="0" smtClean="0"/>
              <a:t>在实用电路中除了常见的正弦波外，还有矩形波、三角波、锯齿波和阶梯波等。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4344" y="2714620"/>
            <a:ext cx="8786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 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矩形波</a:t>
            </a:r>
            <a:r>
              <a:rPr lang="zh-CN" altLang="en-US" sz="2800" b="1" dirty="0" smtClean="0"/>
              <a:t>发生电路时其它非正弦发生电路的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基础</a:t>
            </a:r>
            <a:r>
              <a:rPr lang="zh-CN" altLang="en-US" sz="2800" b="1" dirty="0" smtClean="0"/>
              <a:t>，如方波加在积分运算电路的输入端，则输出就获得三角波。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4344" y="4429132"/>
            <a:ext cx="8786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   矩形波电压只有高电平和低电平两种状态，所以</a:t>
            </a:r>
            <a:r>
              <a:rPr lang="zh-CN" altLang="en-US" sz="2800" b="1" dirty="0" smtClean="0">
                <a:solidFill>
                  <a:srgbClr val="FF0066"/>
                </a:solidFill>
              </a:rPr>
              <a:t>电压比较器</a:t>
            </a:r>
            <a:r>
              <a:rPr lang="zh-CN" altLang="en-US" sz="2800" b="1" dirty="0" smtClean="0"/>
              <a:t>是它的重要组成部分。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68" y="428604"/>
            <a:ext cx="24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 smtClean="0">
                <a:solidFill>
                  <a:srgbClr val="7030A0"/>
                </a:solidFill>
                <a:latin typeface="幼圆" pitchFamily="49" charset="-122"/>
                <a:ea typeface="幼圆" pitchFamily="49" charset="-122"/>
              </a:rPr>
              <a:t>电压比较器</a:t>
            </a:r>
            <a:endParaRPr lang="zh-CN" altLang="en-US" sz="3200" b="1" i="1" dirty="0">
              <a:solidFill>
                <a:srgbClr val="7030A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987" y="1500174"/>
            <a:ext cx="9118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用于比较两个电压的大小，集成运放大多工作在非线性区。</a:t>
            </a:r>
            <a:endParaRPr lang="zh-CN" altLang="en-US" sz="2800" b="1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00030" y="2645016"/>
            <a:ext cx="9236869" cy="2569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zh-CN" altLang="en-US" sz="2800" b="1" dirty="0" smtClean="0">
                <a:solidFill>
                  <a:srgbClr val="0039AC"/>
                </a:solidFill>
                <a:latin typeface="Times New Roman" pitchFamily="18" charset="0"/>
              </a:rPr>
              <a:t>输入</a:t>
            </a:r>
            <a:r>
              <a:rPr kumimoji="1" lang="zh-CN" altLang="en-US" sz="2800" b="1" dirty="0">
                <a:solidFill>
                  <a:srgbClr val="0039AC"/>
                </a:solidFill>
                <a:latin typeface="Times New Roman" pitchFamily="18" charset="0"/>
              </a:rPr>
              <a:t>电压</a:t>
            </a:r>
            <a:r>
              <a:rPr kumimoji="1" lang="zh-CN" altLang="en-US" sz="2800" b="1" dirty="0">
                <a:latin typeface="Times New Roman" pitchFamily="18" charset="0"/>
              </a:rPr>
              <a:t>是模拟信号</a:t>
            </a:r>
            <a:r>
              <a:rPr kumimoji="1" lang="zh-CN" altLang="en-US" sz="2800" b="1" dirty="0" smtClean="0">
                <a:latin typeface="Times New Roman" pitchFamily="18" charset="0"/>
              </a:rPr>
              <a:t>；</a:t>
            </a:r>
            <a:endParaRPr kumimoji="1" lang="en-US" altLang="zh-CN" sz="2800" b="1" dirty="0" smtClean="0">
              <a:latin typeface="Times New Roman" pitchFamily="18" charset="0"/>
            </a:endParaRPr>
          </a:p>
          <a:p>
            <a:pPr>
              <a:lnSpc>
                <a:spcPct val="115000"/>
              </a:lnSpc>
            </a:pPr>
            <a:endParaRPr kumimoji="1" lang="en-US" altLang="zh-CN" sz="2800" b="1" dirty="0" smtClean="0">
              <a:latin typeface="Times New Roman" pitchFamily="18" charset="0"/>
            </a:endParaRPr>
          </a:p>
          <a:p>
            <a:pPr>
              <a:lnSpc>
                <a:spcPct val="115000"/>
              </a:lnSpc>
            </a:pPr>
            <a:r>
              <a:rPr kumimoji="1" lang="zh-CN" altLang="en-US" sz="2800" b="1" dirty="0" smtClean="0">
                <a:solidFill>
                  <a:srgbClr val="0039AC"/>
                </a:solidFill>
                <a:latin typeface="Times New Roman" pitchFamily="18" charset="0"/>
              </a:rPr>
              <a:t>输出</a:t>
            </a:r>
            <a:r>
              <a:rPr kumimoji="1" lang="zh-CN" altLang="en-US" sz="2800" b="1" dirty="0">
                <a:solidFill>
                  <a:srgbClr val="0039AC"/>
                </a:solidFill>
                <a:latin typeface="Times New Roman" pitchFamily="18" charset="0"/>
              </a:rPr>
              <a:t>电压</a:t>
            </a:r>
            <a:r>
              <a:rPr kumimoji="1" lang="zh-CN" altLang="en-US" sz="2800" b="1" dirty="0">
                <a:latin typeface="Times New Roman" pitchFamily="18" charset="0"/>
              </a:rPr>
              <a:t>表示比较的结果，只有高电平和低电平两种</a:t>
            </a:r>
            <a:r>
              <a:rPr kumimoji="1" lang="zh-CN" altLang="en-US" sz="2800" b="1" dirty="0" smtClean="0">
                <a:latin typeface="Times New Roman" pitchFamily="18" charset="0"/>
              </a:rPr>
              <a:t>情况；</a:t>
            </a:r>
            <a:endParaRPr kumimoji="1" lang="en-US" altLang="zh-CN" sz="2800" b="1" dirty="0" smtClean="0">
              <a:latin typeface="Times New Roman" pitchFamily="18" charset="0"/>
            </a:endParaRPr>
          </a:p>
          <a:p>
            <a:pPr>
              <a:lnSpc>
                <a:spcPct val="115000"/>
              </a:lnSpc>
            </a:pPr>
            <a:endParaRPr kumimoji="1" lang="en-US" altLang="zh-CN" sz="2800" b="1" dirty="0" smtClean="0">
              <a:latin typeface="Times New Roman" pitchFamily="18" charset="0"/>
            </a:endParaRPr>
          </a:p>
          <a:p>
            <a:pPr>
              <a:lnSpc>
                <a:spcPct val="115000"/>
              </a:lnSpc>
            </a:pPr>
            <a:r>
              <a:rPr kumimoji="1" lang="zh-CN" altLang="en-US" sz="2800" b="1" dirty="0" smtClean="0">
                <a:solidFill>
                  <a:srgbClr val="0039AC"/>
                </a:solidFill>
                <a:latin typeface="Times New Roman" pitchFamily="18" charset="0"/>
              </a:rPr>
              <a:t>阈值（转折）电压</a:t>
            </a:r>
            <a:r>
              <a:rPr kumimoji="1" lang="zh-CN" altLang="en-US" sz="2800" b="1" dirty="0" smtClean="0">
                <a:latin typeface="Times New Roman" pitchFamily="18" charset="0"/>
              </a:rPr>
              <a:t>是使</a:t>
            </a:r>
            <a:r>
              <a:rPr kumimoji="1" lang="zh-CN" altLang="en-US" sz="2800" b="1" dirty="0">
                <a:latin typeface="Times New Roman" pitchFamily="18" charset="0"/>
              </a:rPr>
              <a:t>输出产生跃变的输入</a:t>
            </a:r>
            <a:r>
              <a:rPr kumimoji="1" lang="zh-CN" altLang="en-US" sz="2800" b="1" dirty="0" smtClean="0">
                <a:latin typeface="Times New Roman" pitchFamily="18" charset="0"/>
              </a:rPr>
              <a:t>电压。</a:t>
            </a:r>
            <a:endParaRPr kumimoji="1" lang="zh-CN" altLang="en-US" sz="28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60" y="1214422"/>
            <a:ext cx="3480829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14278" y="642918"/>
            <a:ext cx="9640071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zh-CN" altLang="en-US" sz="3200" b="1" i="1" dirty="0" smtClean="0">
                <a:solidFill>
                  <a:srgbClr val="0039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比较器电压</a:t>
            </a:r>
            <a:r>
              <a:rPr kumimoji="1" lang="zh-CN" altLang="en-US" sz="3200" b="1" i="1" dirty="0">
                <a:solidFill>
                  <a:srgbClr val="0039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传输特性的三个要素</a:t>
            </a:r>
            <a:r>
              <a:rPr kumimoji="1" lang="zh-CN" altLang="en-US" sz="3200" b="1" dirty="0">
                <a:solidFill>
                  <a:srgbClr val="0039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：</a:t>
            </a:r>
          </a:p>
          <a:p>
            <a:pPr>
              <a:lnSpc>
                <a:spcPct val="115000"/>
              </a:lnSpc>
            </a:pPr>
            <a:endParaRPr kumimoji="1" lang="en-US" altLang="zh-CN" sz="2800" b="1" dirty="0" smtClean="0">
              <a:latin typeface="Times New Roman" pitchFamily="18" charset="0"/>
            </a:endParaRPr>
          </a:p>
          <a:p>
            <a:pPr>
              <a:lnSpc>
                <a:spcPts val="4200"/>
              </a:lnSpc>
            </a:pPr>
            <a:r>
              <a:rPr kumimoji="1" lang="zh-CN" altLang="en-US" sz="2800" b="1" dirty="0" smtClean="0">
                <a:latin typeface="Times New Roman" pitchFamily="18" charset="0"/>
              </a:rPr>
              <a:t>（</a:t>
            </a:r>
            <a:r>
              <a:rPr kumimoji="1" lang="en-US" altLang="zh-CN" sz="2800" b="1" dirty="0" smtClean="0">
                <a:latin typeface="Times New Roman" pitchFamily="18" charset="0"/>
              </a:rPr>
              <a:t>1</a:t>
            </a:r>
            <a:r>
              <a:rPr kumimoji="1" lang="zh-CN" altLang="en-US" sz="2800" b="1" dirty="0">
                <a:latin typeface="Times New Roman" pitchFamily="18" charset="0"/>
              </a:rPr>
              <a:t>）输出高电平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U</a:t>
            </a:r>
            <a:r>
              <a:rPr kumimoji="1" lang="en-US" altLang="zh-CN" sz="2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OH</a:t>
            </a:r>
            <a:r>
              <a:rPr kumimoji="1" lang="zh-CN" altLang="en-US" sz="2800" b="1" dirty="0">
                <a:latin typeface="Times New Roman" pitchFamily="18" charset="0"/>
              </a:rPr>
              <a:t>和输出低</a:t>
            </a:r>
            <a:r>
              <a:rPr kumimoji="1" lang="zh-CN" altLang="en-US" sz="2800" b="1" dirty="0" smtClean="0">
                <a:latin typeface="Times New Roman" pitchFamily="18" charset="0"/>
              </a:rPr>
              <a:t>电平</a:t>
            </a:r>
            <a:r>
              <a:rPr kumimoji="1"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U</a:t>
            </a:r>
            <a:r>
              <a:rPr kumimoji="1" lang="en-US" altLang="zh-CN" sz="28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OL</a:t>
            </a:r>
            <a:r>
              <a:rPr kumimoji="1" lang="zh-CN" altLang="en-US" sz="2800" b="1" dirty="0" smtClean="0">
                <a:latin typeface="Times New Roman" pitchFamily="18" charset="0"/>
              </a:rPr>
              <a:t> </a:t>
            </a:r>
            <a:endParaRPr kumimoji="1" lang="en-US" altLang="zh-CN" sz="2800" b="1" dirty="0" smtClean="0">
              <a:latin typeface="Times New Roman" pitchFamily="18" charset="0"/>
            </a:endParaRPr>
          </a:p>
          <a:p>
            <a:pPr>
              <a:lnSpc>
                <a:spcPts val="4200"/>
              </a:lnSpc>
            </a:pPr>
            <a:r>
              <a:rPr kumimoji="1" lang="en-US" altLang="zh-CN" sz="2800" b="1" dirty="0" smtClean="0">
                <a:latin typeface="Times New Roman" pitchFamily="18" charset="0"/>
              </a:rPr>
              <a:t>          </a:t>
            </a:r>
            <a:r>
              <a:rPr kumimoji="1" lang="en-US" altLang="zh-CN" sz="2000" b="1" dirty="0" smtClean="0">
                <a:latin typeface="Times New Roman" pitchFamily="18" charset="0"/>
              </a:rPr>
              <a:t>(</a:t>
            </a:r>
            <a:r>
              <a:rPr kumimoji="1" lang="zh-CN" altLang="en-US" sz="2000" b="1" dirty="0" smtClean="0">
                <a:latin typeface="Times New Roman" pitchFamily="18" charset="0"/>
              </a:rPr>
              <a:t>决定于限幅电路</a:t>
            </a:r>
            <a:r>
              <a:rPr kumimoji="1" lang="en-US" altLang="zh-CN" sz="2000" b="1" dirty="0" smtClean="0">
                <a:latin typeface="Times New Roman" pitchFamily="18" charset="0"/>
              </a:rPr>
              <a:t>)</a:t>
            </a:r>
            <a:r>
              <a:rPr kumimoji="1" lang="zh-CN" altLang="en-US" sz="2000" b="1" dirty="0" smtClean="0">
                <a:latin typeface="Times New Roman" pitchFamily="18" charset="0"/>
              </a:rPr>
              <a:t>  </a:t>
            </a:r>
            <a:endParaRPr kumimoji="1" lang="en-US" altLang="zh-CN" sz="2000" b="1" dirty="0" smtClean="0">
              <a:latin typeface="Times New Roman" pitchFamily="18" charset="0"/>
            </a:endParaRPr>
          </a:p>
          <a:p>
            <a:pPr>
              <a:lnSpc>
                <a:spcPts val="4200"/>
              </a:lnSpc>
            </a:pPr>
            <a:r>
              <a:rPr kumimoji="1" lang="en-US" altLang="zh-CN" sz="2000" b="1" dirty="0" smtClean="0">
                <a:latin typeface="Times New Roman" pitchFamily="18" charset="0"/>
              </a:rPr>
              <a:t>              </a:t>
            </a:r>
            <a:endParaRPr kumimoji="1"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>
              <a:lnSpc>
                <a:spcPts val="4200"/>
              </a:lnSpc>
            </a:pPr>
            <a:r>
              <a:rPr kumimoji="1" lang="zh-CN" altLang="en-US" sz="2800" b="1" dirty="0" smtClean="0">
                <a:latin typeface="Times New Roman" pitchFamily="18" charset="0"/>
              </a:rPr>
              <a:t>（</a:t>
            </a:r>
            <a:r>
              <a:rPr kumimoji="1" lang="en-US" altLang="zh-CN" sz="2800" b="1" dirty="0">
                <a:latin typeface="Times New Roman" pitchFamily="18" charset="0"/>
              </a:rPr>
              <a:t>2</a:t>
            </a:r>
            <a:r>
              <a:rPr kumimoji="1" lang="zh-CN" altLang="en-US" sz="2800" b="1" dirty="0">
                <a:latin typeface="Times New Roman" pitchFamily="18" charset="0"/>
              </a:rPr>
              <a:t>）阈值电压</a:t>
            </a:r>
            <a:r>
              <a:rPr kumimoji="1"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U</a:t>
            </a:r>
            <a:r>
              <a:rPr kumimoji="1" lang="en-US" altLang="zh-CN" sz="28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T</a:t>
            </a:r>
          </a:p>
          <a:p>
            <a:pPr>
              <a:lnSpc>
                <a:spcPts val="4200"/>
              </a:lnSpc>
            </a:pPr>
            <a:r>
              <a:rPr kumimoji="1" lang="en-US" altLang="zh-CN" sz="20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               </a:t>
            </a:r>
            <a:r>
              <a:rPr kumimoji="1" lang="en-US" altLang="zh-CN" sz="2000" b="1" dirty="0" smtClean="0">
                <a:latin typeface="Times New Roman" pitchFamily="18" charset="0"/>
              </a:rPr>
              <a:t>(</a:t>
            </a:r>
            <a:r>
              <a:rPr kumimoji="1" lang="zh-CN" altLang="en-US" sz="2000" b="1" dirty="0" smtClean="0">
                <a:latin typeface="华文中宋" pitchFamily="2" charset="-122"/>
                <a:ea typeface="华文中宋" pitchFamily="2" charset="-122"/>
              </a:rPr>
              <a:t>令</a:t>
            </a:r>
            <a:r>
              <a:rPr kumimoji="1" lang="zh-CN" altLang="zh-CN" sz="2000" b="1" i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zh-CN" altLang="zh-CN" sz="2000" b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sz="2000" b="1" baseline="-25000" dirty="0" smtClean="0">
                <a:latin typeface="Times New Roman" pitchFamily="18" charset="0"/>
              </a:rPr>
              <a:t> </a:t>
            </a:r>
            <a:r>
              <a:rPr kumimoji="1" lang="en-US" altLang="zh-CN" sz="2000" b="1" dirty="0" smtClean="0">
                <a:latin typeface="Times New Roman" pitchFamily="18" charset="0"/>
              </a:rPr>
              <a:t>=</a:t>
            </a:r>
            <a:r>
              <a:rPr kumimoji="1" lang="zh-CN" altLang="zh-CN" sz="2000" b="1" dirty="0" smtClean="0">
                <a:latin typeface="Times New Roman" pitchFamily="18" charset="0"/>
              </a:rPr>
              <a:t> </a:t>
            </a:r>
            <a:r>
              <a:rPr kumimoji="1" lang="zh-CN" altLang="zh-CN" sz="2000" b="1" i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zh-CN" altLang="zh-CN" sz="2000" b="1" baseline="-25000" dirty="0" smtClean="0">
                <a:latin typeface="Times New Roman" pitchFamily="18" charset="0"/>
              </a:rPr>
              <a:t>P</a:t>
            </a:r>
            <a:r>
              <a:rPr kumimoji="1" lang="zh-CN" altLang="en-US" sz="2000" b="1" dirty="0" smtClean="0">
                <a:latin typeface="Times New Roman" pitchFamily="18" charset="0"/>
              </a:rPr>
              <a:t> ，求出</a:t>
            </a:r>
            <a:r>
              <a:rPr kumimoji="1" lang="zh-CN" altLang="zh-CN" sz="2000" b="1" i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en-US" altLang="zh-CN" sz="2000" b="1" baseline="-25000" dirty="0" err="1" smtClean="0">
                <a:latin typeface="Times New Roman" pitchFamily="18" charset="0"/>
              </a:rPr>
              <a:t>i</a:t>
            </a:r>
            <a:r>
              <a:rPr kumimoji="1" lang="zh-CN" altLang="en-US" sz="2000" b="1" dirty="0" smtClean="0">
                <a:latin typeface="Times New Roman" pitchFamily="18" charset="0"/>
              </a:rPr>
              <a:t>就是阈值电压</a:t>
            </a:r>
            <a:r>
              <a:rPr kumimoji="1" lang="en-US" altLang="zh-CN" sz="2000" b="1" dirty="0" smtClean="0">
                <a:latin typeface="Times New Roman" pitchFamily="18" charset="0"/>
              </a:rPr>
              <a:t>)</a:t>
            </a:r>
            <a:endParaRPr kumimoji="1"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endParaRPr kumimoji="1" lang="en-US" altLang="zh-CN" sz="2800" b="1" dirty="0" smtClean="0"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b="1" dirty="0" smtClean="0">
                <a:latin typeface="Times New Roman" pitchFamily="18" charset="0"/>
              </a:rPr>
              <a:t>（</a:t>
            </a:r>
            <a:r>
              <a:rPr kumimoji="1" lang="en-US" altLang="zh-CN" sz="2800" b="1" dirty="0">
                <a:latin typeface="Times New Roman" pitchFamily="18" charset="0"/>
              </a:rPr>
              <a:t>3</a:t>
            </a:r>
            <a:r>
              <a:rPr kumimoji="1" lang="zh-CN" altLang="en-US" sz="2800" b="1" dirty="0">
                <a:latin typeface="Times New Roman" pitchFamily="18" charset="0"/>
              </a:rPr>
              <a:t>）输入</a:t>
            </a:r>
            <a:r>
              <a:rPr kumimoji="1" lang="zh-CN" altLang="en-US" sz="2800" b="1" dirty="0" smtClean="0">
                <a:latin typeface="Times New Roman" pitchFamily="18" charset="0"/>
              </a:rPr>
              <a:t>电压经过</a:t>
            </a:r>
            <a:r>
              <a:rPr kumimoji="1" lang="zh-CN" altLang="en-US" sz="2800" b="1" dirty="0">
                <a:latin typeface="Times New Roman" pitchFamily="18" charset="0"/>
              </a:rPr>
              <a:t>阈值电压时输出电压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跃变的</a:t>
            </a:r>
            <a:r>
              <a:rPr kumimoji="1"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方向</a:t>
            </a:r>
            <a:endParaRPr kumimoji="1" lang="en-US" altLang="zh-CN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     </a:t>
            </a:r>
            <a:r>
              <a:rPr kumimoji="1" lang="en-US" altLang="zh-CN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zh-CN" altLang="zh-CN" sz="2000" b="1" i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en-US" altLang="zh-CN" sz="2000" b="1" baseline="-25000" dirty="0" err="1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i</a:t>
            </a:r>
            <a:r>
              <a:rPr kumimoji="1" lang="zh-CN" altLang="en-US" sz="2000" b="1" dirty="0" smtClean="0">
                <a:latin typeface="Times New Roman" pitchFamily="18" charset="0"/>
                <a:cs typeface="Times New Roman" pitchFamily="18" charset="0"/>
              </a:rPr>
              <a:t>等于</a:t>
            </a:r>
            <a:r>
              <a:rPr kumimoji="1" lang="en-US" altLang="zh-CN" sz="20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en-US" altLang="zh-CN" sz="20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T</a:t>
            </a:r>
            <a:r>
              <a:rPr kumimoji="1" lang="zh-CN" altLang="en-US" sz="2000" b="1" dirty="0" smtClean="0">
                <a:latin typeface="Times New Roman" pitchFamily="18" charset="0"/>
                <a:cs typeface="Times New Roman" pitchFamily="18" charset="0"/>
              </a:rPr>
              <a:t>时的</a:t>
            </a:r>
            <a:r>
              <a:rPr kumimoji="1" lang="zh-CN" altLang="zh-CN" sz="2000" b="1" i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en-US" altLang="zh-CN" sz="2000" b="1" baseline="-25000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o</a:t>
            </a:r>
            <a:r>
              <a:rPr kumimoji="1" lang="zh-CN" altLang="en-US" sz="2000" b="1" dirty="0" smtClean="0">
                <a:latin typeface="Times New Roman" pitchFamily="18" charset="0"/>
                <a:cs typeface="Times New Roman" pitchFamily="18" charset="0"/>
              </a:rPr>
              <a:t>的跃变方向决定于</a:t>
            </a:r>
            <a:r>
              <a:rPr kumimoji="1" lang="zh-CN" altLang="zh-CN" sz="2000" b="1" i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en-US" altLang="zh-CN" sz="2000" b="1" baseline="-25000" dirty="0" err="1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i</a:t>
            </a:r>
            <a:r>
              <a:rPr kumimoji="1" lang="zh-CN" altLang="en-US" sz="2000" b="1" dirty="0" smtClean="0">
                <a:latin typeface="Times New Roman" pitchFamily="18" charset="0"/>
                <a:cs typeface="Times New Roman" pitchFamily="18" charset="0"/>
              </a:rPr>
              <a:t>作用于同相还是反相输入端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endParaRPr kumimoji="1" lang="zh-CN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7215996" y="2428074"/>
            <a:ext cx="428628" cy="1588"/>
          </a:xfrm>
          <a:prstGeom prst="straightConnector1">
            <a:avLst/>
          </a:prstGeom>
          <a:ln w="25400">
            <a:solidFill>
              <a:srgbClr val="3F22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5400000" flipH="1" flipV="1">
            <a:off x="7573186" y="2428074"/>
            <a:ext cx="428628" cy="1588"/>
          </a:xfrm>
          <a:prstGeom prst="straightConnector1">
            <a:avLst/>
          </a:prstGeom>
          <a:ln w="25400">
            <a:solidFill>
              <a:srgbClr val="3F22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43830" y="3929066"/>
            <a:ext cx="1785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u</a:t>
            </a:r>
            <a:r>
              <a:rPr lang="en-US" altLang="zh-CN" sz="3200" b="1" baseline="-25000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3200" b="1" dirty="0" smtClean="0"/>
              <a:t>=</a:t>
            </a:r>
            <a:r>
              <a:rPr lang="en-US" altLang="zh-CN" sz="32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latin typeface="+mn-ea"/>
              </a:rPr>
              <a:t>(</a:t>
            </a:r>
            <a:r>
              <a:rPr lang="en-US" altLang="zh-CN" sz="3200" b="1" dirty="0" err="1" smtClean="0">
                <a:latin typeface="华文中宋" pitchFamily="2" charset="-122"/>
                <a:ea typeface="华文中宋" pitchFamily="2" charset="-122"/>
              </a:rPr>
              <a:t>u</a:t>
            </a:r>
            <a:r>
              <a:rPr lang="en-US" altLang="zh-CN" sz="3200" b="1" baseline="-25000" dirty="0" err="1" smtClean="0"/>
              <a:t>i</a:t>
            </a:r>
            <a:r>
              <a:rPr lang="en-US" altLang="zh-CN" sz="3200" b="1" dirty="0" smtClean="0">
                <a:latin typeface="+mn-ea"/>
              </a:rPr>
              <a:t>)</a:t>
            </a:r>
            <a:endParaRPr lang="zh-CN" altLang="en-US" sz="32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571468" y="857232"/>
          <a:ext cx="4000528" cy="2920142"/>
        </p:xfrm>
        <a:graphic>
          <a:graphicData uri="http://schemas.openxmlformats.org/presentationml/2006/ole">
            <p:oleObj spid="_x0000_s24580" name="Visio" r:id="rId3" imgW="4709174" imgH="3436560" progId="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2538" y="428605"/>
            <a:ext cx="3134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39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zh-CN" altLang="en-US" sz="2800" b="1" dirty="0" smtClean="0">
                <a:solidFill>
                  <a:srgbClr val="0039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滞回比较器</a:t>
            </a:r>
            <a:endParaRPr lang="zh-CN" altLang="en-US" sz="2800" b="1" dirty="0">
              <a:solidFill>
                <a:srgbClr val="0039A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314325" y="4214818"/>
          <a:ext cx="2536825" cy="871538"/>
        </p:xfrm>
        <a:graphic>
          <a:graphicData uri="http://schemas.openxmlformats.org/presentationml/2006/ole">
            <p:oleObj spid="_x0000_s24582" name="Equation" r:id="rId4" imgW="1117440" imgH="431640" progId="Equation.DSMT4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214278" y="5143512"/>
            <a:ext cx="41298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 smtClean="0">
                <a:latin typeface="华文中宋" pitchFamily="2" charset="-122"/>
                <a:ea typeface="华文中宋" pitchFamily="2" charset="-122"/>
              </a:rPr>
              <a:t>令</a:t>
            </a:r>
            <a:r>
              <a:rPr kumimoji="1" lang="zh-CN" altLang="zh-CN" sz="2000" b="1" i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zh-CN" altLang="zh-CN" sz="2000" b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sz="2000" b="1" baseline="-25000" dirty="0" smtClean="0">
                <a:latin typeface="Times New Roman" pitchFamily="18" charset="0"/>
              </a:rPr>
              <a:t> </a:t>
            </a:r>
            <a:r>
              <a:rPr kumimoji="1" lang="en-US" altLang="zh-CN" sz="2000" b="1" dirty="0" smtClean="0">
                <a:latin typeface="Times New Roman" pitchFamily="18" charset="0"/>
              </a:rPr>
              <a:t>=</a:t>
            </a:r>
            <a:r>
              <a:rPr kumimoji="1" lang="zh-CN" altLang="zh-CN" sz="2000" b="1" dirty="0" smtClean="0">
                <a:latin typeface="Times New Roman" pitchFamily="18" charset="0"/>
              </a:rPr>
              <a:t> </a:t>
            </a:r>
            <a:r>
              <a:rPr kumimoji="1" lang="zh-CN" altLang="zh-CN" sz="2000" b="1" i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zh-CN" altLang="zh-CN" sz="2000" b="1" baseline="-25000" dirty="0" smtClean="0">
                <a:latin typeface="Times New Roman" pitchFamily="18" charset="0"/>
              </a:rPr>
              <a:t>P</a:t>
            </a:r>
            <a:r>
              <a:rPr kumimoji="1" lang="zh-CN" altLang="en-US" sz="2000" b="1" dirty="0" smtClean="0">
                <a:latin typeface="Times New Roman" pitchFamily="18" charset="0"/>
              </a:rPr>
              <a:t> ，求出</a:t>
            </a:r>
            <a:r>
              <a:rPr kumimoji="1" lang="zh-CN" altLang="zh-CN" sz="2000" b="1" i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en-US" altLang="zh-CN" sz="2000" b="1" baseline="-25000" dirty="0" err="1" smtClean="0">
                <a:latin typeface="Times New Roman" pitchFamily="18" charset="0"/>
              </a:rPr>
              <a:t>i</a:t>
            </a:r>
            <a:r>
              <a:rPr kumimoji="1" lang="zh-CN" altLang="en-US" sz="2000" b="1" dirty="0" smtClean="0">
                <a:latin typeface="Times New Roman" pitchFamily="18" charset="0"/>
              </a:rPr>
              <a:t>就是阈值电压：</a:t>
            </a:r>
            <a:endParaRPr lang="zh-CN" altLang="en-US" sz="2000" dirty="0"/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500030" y="5715016"/>
          <a:ext cx="3570288" cy="1008063"/>
        </p:xfrm>
        <a:graphic>
          <a:graphicData uri="http://schemas.openxmlformats.org/presentationml/2006/ole">
            <p:oleObj spid="_x0000_s24583" name="Equation" r:id="rId5" imgW="1358640" imgH="431640" progId="Equation.DSMT4">
              <p:embed/>
            </p:oleObj>
          </a:graphicData>
        </a:graphic>
      </p:graphicFrame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34599" y="548680"/>
            <a:ext cx="3700463" cy="292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箭头连接符 9"/>
          <p:cNvCxnSpPr/>
          <p:nvPr/>
        </p:nvCxnSpPr>
        <p:spPr>
          <a:xfrm>
            <a:off x="6196617" y="1196752"/>
            <a:ext cx="567063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925698" y="1196752"/>
            <a:ext cx="567063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464869" y="1556792"/>
            <a:ext cx="0" cy="504056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8464869" y="2996952"/>
            <a:ext cx="567063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6196617" y="1412776"/>
            <a:ext cx="567063" cy="0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8464869" y="3212976"/>
            <a:ext cx="567063" cy="0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7735788" y="3212976"/>
            <a:ext cx="567063" cy="0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6763680" y="2564904"/>
            <a:ext cx="0" cy="504056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643434" y="3668832"/>
            <a:ext cx="5532195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000" dirty="0">
                <a:latin typeface="Times New Roman" pitchFamily="18" charset="0"/>
              </a:rPr>
              <a:t>    </a:t>
            </a:r>
            <a:r>
              <a:rPr kumimoji="1" lang="zh-CN" altLang="en-US" sz="2400" b="1" dirty="0">
                <a:latin typeface="Times New Roman" pitchFamily="18" charset="0"/>
              </a:rPr>
              <a:t>设</a:t>
            </a:r>
            <a:r>
              <a:rPr kumimoji="1" lang="zh-CN" altLang="zh-CN" sz="2400" b="1" i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en-US" altLang="zh-CN" sz="2400" b="1" baseline="-25000" dirty="0" err="1" smtClean="0">
                <a:latin typeface="Times New Roman" pitchFamily="18" charset="0"/>
              </a:rPr>
              <a:t>i</a:t>
            </a:r>
            <a:r>
              <a:rPr kumimoji="1" lang="zh-CN" altLang="zh-CN" sz="2400" b="1" dirty="0" smtClean="0">
                <a:latin typeface="Times New Roman" pitchFamily="18" charset="0"/>
              </a:rPr>
              <a:t>＜－</a:t>
            </a:r>
            <a:r>
              <a:rPr kumimoji="1" lang="zh-CN" altLang="zh-CN" sz="2400" b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zh-CN" altLang="zh-CN" sz="2400" b="1" baseline="-250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T</a:t>
            </a:r>
            <a:r>
              <a:rPr kumimoji="1" lang="zh-CN" altLang="zh-CN" sz="2400" b="1" dirty="0">
                <a:latin typeface="Times New Roman" pitchFamily="18" charset="0"/>
              </a:rPr>
              <a:t>，则 </a:t>
            </a:r>
            <a:r>
              <a:rPr kumimoji="1" lang="zh-CN" altLang="zh-CN" sz="2400" b="1" i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zh-CN" altLang="zh-CN" sz="2400" b="1" baseline="-25000" dirty="0">
                <a:latin typeface="Times New Roman" pitchFamily="18" charset="0"/>
              </a:rPr>
              <a:t>N</a:t>
            </a:r>
            <a:r>
              <a:rPr kumimoji="1" lang="zh-CN" altLang="zh-CN" sz="2400" b="1" dirty="0">
                <a:latin typeface="Times New Roman" pitchFamily="18" charset="0"/>
              </a:rPr>
              <a:t>＜ </a:t>
            </a:r>
            <a:r>
              <a:rPr kumimoji="1" lang="zh-CN" altLang="zh-CN" sz="2400" b="1" i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zh-CN" altLang="zh-CN" sz="2400" b="1" baseline="-25000" dirty="0">
                <a:latin typeface="Times New Roman" pitchFamily="18" charset="0"/>
              </a:rPr>
              <a:t>P</a:t>
            </a:r>
            <a:r>
              <a:rPr kumimoji="1" lang="zh-CN" altLang="zh-CN" sz="2400" b="1" dirty="0">
                <a:latin typeface="Times New Roman" pitchFamily="18" charset="0"/>
              </a:rPr>
              <a:t>，</a:t>
            </a:r>
            <a:r>
              <a:rPr kumimoji="1" lang="zh-CN" altLang="en-US" sz="2400" b="1" dirty="0">
                <a:latin typeface="Times New Roman" pitchFamily="18" charset="0"/>
              </a:rPr>
              <a:t> </a:t>
            </a:r>
            <a:r>
              <a:rPr kumimoji="1" lang="zh-CN" altLang="zh-CN" sz="2400" b="1" i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en-US" altLang="zh-CN" sz="2400" b="1" baseline="-25000" dirty="0" smtClean="0">
                <a:latin typeface="Times New Roman" pitchFamily="18" charset="0"/>
              </a:rPr>
              <a:t>o</a:t>
            </a:r>
            <a:r>
              <a:rPr kumimoji="1" lang="zh-CN" altLang="zh-CN" sz="2400" b="1" dirty="0" smtClean="0">
                <a:latin typeface="Times New Roman" pitchFamily="18" charset="0"/>
              </a:rPr>
              <a:t>＝+</a:t>
            </a:r>
            <a:r>
              <a:rPr kumimoji="1" lang="en-US" altLang="zh-CN" sz="2400" b="1" dirty="0" smtClean="0">
                <a:latin typeface="Times New Roman" pitchFamily="18" charset="0"/>
              </a:rPr>
              <a:t> </a:t>
            </a:r>
            <a:r>
              <a:rPr kumimoji="1" lang="zh-CN" altLang="zh-CN" sz="2400" b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zh-CN" altLang="zh-CN" sz="2400" b="1" baseline="-25000" dirty="0" smtClean="0">
                <a:latin typeface="华文中宋" pitchFamily="2" charset="-122"/>
                <a:ea typeface="华文中宋" pitchFamily="2" charset="-122"/>
              </a:rPr>
              <a:t>Z</a:t>
            </a:r>
            <a:r>
              <a:rPr kumimoji="1" lang="zh-CN" altLang="zh-CN" sz="2400" b="1" dirty="0">
                <a:latin typeface="Times New Roman" pitchFamily="18" charset="0"/>
              </a:rPr>
              <a:t>。此时</a:t>
            </a:r>
            <a:r>
              <a:rPr kumimoji="1" lang="zh-CN" altLang="zh-CN" sz="2400" b="1" i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zh-CN" altLang="zh-CN" sz="2400" b="1" baseline="-25000" dirty="0">
                <a:latin typeface="Times New Roman" pitchFamily="18" charset="0"/>
              </a:rPr>
              <a:t>P</a:t>
            </a:r>
            <a:r>
              <a:rPr kumimoji="1" lang="zh-CN" altLang="zh-CN" sz="2400" b="1" dirty="0">
                <a:latin typeface="Times New Roman" pitchFamily="18" charset="0"/>
              </a:rPr>
              <a:t>＝ +</a:t>
            </a:r>
            <a:r>
              <a:rPr kumimoji="1" lang="zh-CN" altLang="zh-CN" sz="2400" b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zh-CN" altLang="zh-CN" sz="2400" b="1" baseline="-250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T</a:t>
            </a:r>
            <a:r>
              <a:rPr kumimoji="1" lang="zh-CN" altLang="zh-CN" sz="2400" b="1" dirty="0">
                <a:latin typeface="Times New Roman" pitchFamily="18" charset="0"/>
              </a:rPr>
              <a:t>，增大</a:t>
            </a:r>
            <a:r>
              <a:rPr kumimoji="1" lang="zh-CN" altLang="en-US" sz="2400" b="1" dirty="0">
                <a:latin typeface="Times New Roman" pitchFamily="18" charset="0"/>
              </a:rPr>
              <a:t> </a:t>
            </a:r>
            <a:r>
              <a:rPr kumimoji="1" lang="zh-CN" altLang="zh-CN" sz="2400" b="1" i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en-US" altLang="zh-CN" sz="2400" b="1" baseline="-25000" dirty="0" err="1" smtClean="0">
                <a:latin typeface="Times New Roman" pitchFamily="18" charset="0"/>
              </a:rPr>
              <a:t>i</a:t>
            </a:r>
            <a:r>
              <a:rPr kumimoji="1" lang="zh-CN" altLang="zh-CN" sz="2400" b="1" dirty="0" smtClean="0">
                <a:latin typeface="Times New Roman" pitchFamily="18" charset="0"/>
              </a:rPr>
              <a:t>，</a:t>
            </a:r>
            <a:r>
              <a:rPr kumimoji="1" lang="zh-CN" altLang="zh-CN" sz="2400" b="1" dirty="0">
                <a:latin typeface="Times New Roman" pitchFamily="18" charset="0"/>
              </a:rPr>
              <a:t>直至+</a:t>
            </a:r>
            <a:r>
              <a:rPr kumimoji="1" lang="zh-CN" altLang="zh-CN" sz="2400" b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zh-CN" altLang="zh-CN" sz="2400" b="1" baseline="-250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T</a:t>
            </a:r>
            <a:r>
              <a:rPr kumimoji="1" lang="zh-CN" altLang="zh-CN" sz="2400" b="1" dirty="0">
                <a:latin typeface="Times New Roman" pitchFamily="18" charset="0"/>
              </a:rPr>
              <a:t>，再增大，</a:t>
            </a:r>
            <a:r>
              <a:rPr kumimoji="1" lang="zh-CN" altLang="en-US" sz="2400" b="1" dirty="0">
                <a:latin typeface="Times New Roman" pitchFamily="18" charset="0"/>
              </a:rPr>
              <a:t> </a:t>
            </a:r>
            <a:r>
              <a:rPr kumimoji="1" lang="zh-CN" altLang="zh-CN" sz="2400" b="1" i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en-US" altLang="zh-CN" sz="2400" b="1" baseline="-25000" dirty="0" smtClean="0">
                <a:latin typeface="Times New Roman" pitchFamily="18" charset="0"/>
              </a:rPr>
              <a:t>o</a:t>
            </a:r>
            <a:r>
              <a:rPr kumimoji="1" lang="zh-CN" altLang="zh-CN" sz="2400" b="1" dirty="0" smtClean="0">
                <a:latin typeface="Times New Roman" pitchFamily="18" charset="0"/>
              </a:rPr>
              <a:t>才</a:t>
            </a:r>
            <a:r>
              <a:rPr kumimoji="1" lang="zh-CN" altLang="zh-CN" sz="2400" b="1" dirty="0">
                <a:latin typeface="Times New Roman" pitchFamily="18" charset="0"/>
              </a:rPr>
              <a:t>从</a:t>
            </a:r>
            <a:r>
              <a:rPr kumimoji="1" lang="zh-CN" altLang="zh-CN" sz="2400" b="1" dirty="0" smtClean="0">
                <a:latin typeface="Times New Roman" pitchFamily="18" charset="0"/>
              </a:rPr>
              <a:t>+</a:t>
            </a:r>
            <a:r>
              <a:rPr kumimoji="1" lang="en-US" altLang="zh-CN" sz="2400" b="1" dirty="0" smtClean="0">
                <a:latin typeface="Times New Roman" pitchFamily="18" charset="0"/>
              </a:rPr>
              <a:t> </a:t>
            </a:r>
            <a:r>
              <a:rPr kumimoji="1" lang="zh-CN" altLang="zh-CN" sz="2400" b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zh-CN" altLang="zh-CN" sz="2400" b="1" baseline="-25000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Z</a:t>
            </a:r>
            <a:r>
              <a:rPr kumimoji="1" lang="zh-CN" altLang="zh-CN" sz="2400" b="1" dirty="0">
                <a:latin typeface="Times New Roman" pitchFamily="18" charset="0"/>
              </a:rPr>
              <a:t>跃变为</a:t>
            </a:r>
            <a:r>
              <a:rPr kumimoji="1" lang="zh-CN" altLang="zh-CN" sz="2400" b="1" dirty="0">
                <a:latin typeface="Times New Roman" pitchFamily="18" charset="0"/>
                <a:cs typeface="Times New Roman" pitchFamily="18" charset="0"/>
              </a:rPr>
              <a:t>－ </a:t>
            </a:r>
            <a:r>
              <a:rPr kumimoji="1" lang="zh-CN" altLang="zh-CN" sz="2400" b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zh-CN" altLang="zh-CN" sz="2400" b="1" baseline="-250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Z</a:t>
            </a:r>
            <a:r>
              <a:rPr kumimoji="1" lang="zh-CN" altLang="zh-CN" sz="2400" b="1" baseline="-25000" dirty="0">
                <a:latin typeface="Times New Roman" pitchFamily="18" charset="0"/>
              </a:rPr>
              <a:t>。</a:t>
            </a:r>
            <a:endParaRPr kumimoji="1" lang="zh-CN" altLang="en-US" sz="2400" b="1" baseline="-25000" dirty="0">
              <a:latin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571996" y="5293220"/>
            <a:ext cx="5643566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dirty="0">
                <a:latin typeface="Times New Roman" pitchFamily="18" charset="0"/>
              </a:rPr>
              <a:t>    </a:t>
            </a:r>
            <a:r>
              <a:rPr kumimoji="1" lang="zh-CN" altLang="en-US" sz="2400" b="1" dirty="0">
                <a:latin typeface="Times New Roman" pitchFamily="18" charset="0"/>
              </a:rPr>
              <a:t>设 </a:t>
            </a:r>
            <a:r>
              <a:rPr kumimoji="1" lang="zh-CN" altLang="zh-CN" sz="2400" b="1" i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en-US" altLang="zh-CN" sz="2400" b="1" baseline="-25000" dirty="0" err="1" smtClean="0">
                <a:latin typeface="Times New Roman" pitchFamily="18" charset="0"/>
              </a:rPr>
              <a:t>i</a:t>
            </a:r>
            <a:r>
              <a:rPr kumimoji="1" lang="zh-CN" altLang="zh-CN" sz="2400" b="1" dirty="0" smtClean="0">
                <a:latin typeface="Times New Roman" pitchFamily="18" charset="0"/>
              </a:rPr>
              <a:t>＞+</a:t>
            </a:r>
            <a:r>
              <a:rPr kumimoji="1" lang="en-US" altLang="zh-CN" sz="2400" b="1" dirty="0" smtClean="0">
                <a:latin typeface="Times New Roman" pitchFamily="18" charset="0"/>
              </a:rPr>
              <a:t> </a:t>
            </a:r>
            <a:r>
              <a:rPr kumimoji="1" lang="zh-CN" altLang="zh-CN" sz="2400" b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zh-CN" altLang="zh-CN" sz="2400" b="1" baseline="-25000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T</a:t>
            </a:r>
            <a:r>
              <a:rPr kumimoji="1" lang="zh-CN" altLang="zh-CN" sz="2400" b="1" dirty="0">
                <a:latin typeface="Times New Roman" pitchFamily="18" charset="0"/>
              </a:rPr>
              <a:t>，则 </a:t>
            </a:r>
            <a:r>
              <a:rPr kumimoji="1" lang="zh-CN" altLang="zh-CN" sz="2400" b="1" i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zh-CN" altLang="zh-CN" sz="2400" b="1" baseline="-25000" dirty="0">
                <a:latin typeface="Times New Roman" pitchFamily="18" charset="0"/>
              </a:rPr>
              <a:t>N</a:t>
            </a:r>
            <a:r>
              <a:rPr kumimoji="1" lang="zh-CN" altLang="zh-CN" sz="2400" b="1" dirty="0">
                <a:latin typeface="Times New Roman" pitchFamily="18" charset="0"/>
              </a:rPr>
              <a:t>＞ </a:t>
            </a:r>
            <a:r>
              <a:rPr kumimoji="1" lang="zh-CN" altLang="zh-CN" sz="2400" b="1" i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zh-CN" altLang="zh-CN" sz="2400" b="1" baseline="-25000" dirty="0">
                <a:latin typeface="Times New Roman" pitchFamily="18" charset="0"/>
              </a:rPr>
              <a:t>P</a:t>
            </a:r>
            <a:r>
              <a:rPr kumimoji="1" lang="zh-CN" altLang="zh-CN" sz="2400" b="1" dirty="0">
                <a:latin typeface="Times New Roman" pitchFamily="18" charset="0"/>
              </a:rPr>
              <a:t>，</a:t>
            </a:r>
            <a:r>
              <a:rPr kumimoji="1" lang="zh-CN" altLang="en-US" sz="2400" b="1" dirty="0">
                <a:latin typeface="Times New Roman" pitchFamily="18" charset="0"/>
              </a:rPr>
              <a:t> </a:t>
            </a:r>
            <a:r>
              <a:rPr kumimoji="1" lang="zh-CN" altLang="zh-CN" sz="2400" b="1" i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en-US" altLang="zh-CN" sz="2400" b="1" baseline="-25000" dirty="0" smtClean="0">
                <a:latin typeface="Times New Roman" pitchFamily="18" charset="0"/>
              </a:rPr>
              <a:t>o</a:t>
            </a:r>
            <a:r>
              <a:rPr kumimoji="1" lang="zh-CN" altLang="zh-CN" sz="2400" b="1" dirty="0" smtClean="0">
                <a:latin typeface="Times New Roman" pitchFamily="18" charset="0"/>
              </a:rPr>
              <a:t>＝－</a:t>
            </a:r>
            <a:r>
              <a:rPr kumimoji="1" lang="zh-CN" altLang="zh-CN" sz="2400" b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zh-CN" altLang="zh-CN" sz="2400" b="1" baseline="-250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Z</a:t>
            </a:r>
            <a:r>
              <a:rPr kumimoji="1" lang="zh-CN" altLang="zh-CN" sz="2400" b="1" dirty="0">
                <a:latin typeface="Times New Roman" pitchFamily="18" charset="0"/>
              </a:rPr>
              <a:t>。此时</a:t>
            </a:r>
            <a:r>
              <a:rPr kumimoji="1" lang="zh-CN" altLang="zh-CN" sz="2400" b="1" i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zh-CN" altLang="zh-CN" sz="2400" b="1" baseline="-25000" dirty="0">
                <a:latin typeface="Times New Roman" pitchFamily="18" charset="0"/>
              </a:rPr>
              <a:t>P</a:t>
            </a:r>
            <a:r>
              <a:rPr kumimoji="1" lang="zh-CN" altLang="zh-CN" sz="2400" b="1" dirty="0">
                <a:latin typeface="Times New Roman" pitchFamily="18" charset="0"/>
              </a:rPr>
              <a:t>＝ －</a:t>
            </a:r>
            <a:r>
              <a:rPr kumimoji="1" lang="zh-CN" altLang="zh-CN" sz="2400" b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zh-CN" altLang="zh-CN" sz="2400" b="1" baseline="-250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T</a:t>
            </a:r>
            <a:r>
              <a:rPr kumimoji="1" lang="zh-CN" altLang="zh-CN" sz="2400" b="1" dirty="0">
                <a:latin typeface="Times New Roman" pitchFamily="18" charset="0"/>
              </a:rPr>
              <a:t>，减小</a:t>
            </a:r>
            <a:r>
              <a:rPr kumimoji="1" lang="zh-CN" altLang="en-US" sz="2400" b="1" dirty="0">
                <a:latin typeface="Times New Roman" pitchFamily="18" charset="0"/>
              </a:rPr>
              <a:t> </a:t>
            </a:r>
            <a:r>
              <a:rPr kumimoji="1" lang="zh-CN" altLang="zh-CN" sz="2400" b="1" i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en-US" altLang="zh-CN" sz="2400" b="1" baseline="-25000" dirty="0" err="1" smtClean="0">
                <a:latin typeface="Times New Roman" pitchFamily="18" charset="0"/>
              </a:rPr>
              <a:t>i</a:t>
            </a:r>
            <a:r>
              <a:rPr kumimoji="1" lang="zh-CN" altLang="zh-CN" sz="2400" b="1" dirty="0" smtClean="0">
                <a:latin typeface="Times New Roman" pitchFamily="18" charset="0"/>
              </a:rPr>
              <a:t>，</a:t>
            </a:r>
            <a:r>
              <a:rPr kumimoji="1" lang="zh-CN" altLang="zh-CN" sz="2400" b="1" dirty="0">
                <a:latin typeface="Times New Roman" pitchFamily="18" charset="0"/>
              </a:rPr>
              <a:t>直至－</a:t>
            </a:r>
            <a:r>
              <a:rPr kumimoji="1" lang="zh-CN" altLang="zh-CN" sz="2400" b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zh-CN" altLang="zh-CN" sz="2400" b="1" baseline="-250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T</a:t>
            </a:r>
            <a:r>
              <a:rPr kumimoji="1" lang="zh-CN" altLang="zh-CN" sz="2400" b="1" dirty="0">
                <a:latin typeface="Times New Roman" pitchFamily="18" charset="0"/>
              </a:rPr>
              <a:t>，再减小，</a:t>
            </a:r>
            <a:r>
              <a:rPr kumimoji="1" lang="zh-CN" altLang="en-US" sz="2400" b="1" dirty="0">
                <a:latin typeface="Times New Roman" pitchFamily="18" charset="0"/>
              </a:rPr>
              <a:t> </a:t>
            </a:r>
            <a:r>
              <a:rPr kumimoji="1" lang="zh-CN" altLang="zh-CN" sz="2400" b="1" i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en-US" altLang="zh-CN" sz="2400" b="1" baseline="-25000" dirty="0" smtClean="0">
                <a:latin typeface="Times New Roman" pitchFamily="18" charset="0"/>
              </a:rPr>
              <a:t>o</a:t>
            </a:r>
            <a:r>
              <a:rPr kumimoji="1" lang="zh-CN" altLang="zh-CN" sz="2400" b="1" dirty="0" smtClean="0">
                <a:latin typeface="Times New Roman" pitchFamily="18" charset="0"/>
              </a:rPr>
              <a:t>才</a:t>
            </a:r>
            <a:r>
              <a:rPr kumimoji="1" lang="zh-CN" altLang="zh-CN" sz="2400" b="1" dirty="0">
                <a:latin typeface="Times New Roman" pitchFamily="18" charset="0"/>
              </a:rPr>
              <a:t>从－</a:t>
            </a:r>
            <a:r>
              <a:rPr kumimoji="1" lang="zh-CN" altLang="zh-CN" sz="2400" b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zh-CN" altLang="zh-CN" sz="2400" b="1" baseline="-250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Z</a:t>
            </a:r>
            <a:r>
              <a:rPr kumimoji="1" lang="zh-CN" altLang="zh-CN" sz="2400" b="1" dirty="0">
                <a:latin typeface="Times New Roman" pitchFamily="18" charset="0"/>
              </a:rPr>
              <a:t>跃变为</a:t>
            </a:r>
            <a:r>
              <a:rPr kumimoji="1" lang="zh-CN" altLang="zh-CN" sz="2400" b="1" dirty="0" smtClean="0">
                <a:latin typeface="Times New Roman" pitchFamily="18" charset="0"/>
              </a:rPr>
              <a:t>+</a:t>
            </a:r>
            <a:r>
              <a:rPr kumimoji="1" lang="en-US" altLang="zh-CN" sz="2400" b="1" dirty="0" smtClean="0">
                <a:latin typeface="Times New Roman" pitchFamily="18" charset="0"/>
              </a:rPr>
              <a:t> </a:t>
            </a:r>
            <a:r>
              <a:rPr kumimoji="1" lang="zh-CN" altLang="zh-CN" sz="2400" b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zh-CN" altLang="zh-CN" sz="2400" b="1" baseline="-25000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Z</a:t>
            </a:r>
            <a:r>
              <a:rPr kumimoji="1" lang="zh-CN" altLang="zh-CN" sz="2400" b="1" baseline="-25000" dirty="0">
                <a:latin typeface="Times New Roman" pitchFamily="18" charset="0"/>
              </a:rPr>
              <a:t>。</a:t>
            </a:r>
            <a:endParaRPr kumimoji="1" lang="zh-CN" altLang="en-US" sz="2400" b="1" baseline="-25000" dirty="0">
              <a:latin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14674" y="278605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314325" y="3786190"/>
          <a:ext cx="1584325" cy="471487"/>
        </p:xfrm>
        <a:graphic>
          <a:graphicData uri="http://schemas.openxmlformats.org/presentationml/2006/ole">
            <p:oleObj spid="_x0000_s24584" name="Equation" r:id="rId7" imgW="685800" imgH="228600" progId="Equation.DSMT4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42972" y="157161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endParaRPr lang="zh-CN" altLang="en-US" b="1" dirty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2972" y="92867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b="1" dirty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  <p:bldP spid="1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500690" y="1268760"/>
          <a:ext cx="3570264" cy="1008112"/>
        </p:xfrm>
        <a:graphic>
          <a:graphicData uri="http://schemas.openxmlformats.org/presentationml/2006/ole">
            <p:oleObj spid="_x0000_s2050" name="Equation" r:id="rId3" imgW="1358640" imgH="431640" progId="Equation.DSMT4">
              <p:embed/>
            </p:oleObj>
          </a:graphicData>
        </a:graphic>
      </p:graphicFrame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1534" y="3857628"/>
            <a:ext cx="3321369" cy="2641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62538" y="428605"/>
            <a:ext cx="3134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39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zh-CN" altLang="en-US" sz="2800" b="1" dirty="0" smtClean="0">
                <a:solidFill>
                  <a:srgbClr val="0039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滞回比较器（续）</a:t>
            </a:r>
            <a:endParaRPr lang="zh-CN" altLang="en-US" sz="2800" b="1" dirty="0">
              <a:solidFill>
                <a:srgbClr val="0039A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857220" y="928670"/>
          <a:ext cx="4000500" cy="2919413"/>
        </p:xfrm>
        <a:graphic>
          <a:graphicData uri="http://schemas.openxmlformats.org/presentationml/2006/ole">
            <p:oleObj spid="_x0000_s2051" name="Visio" r:id="rId5" imgW="4709174" imgH="3436560" progId="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72062" y="2786058"/>
            <a:ext cx="51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回差电压：</a:t>
            </a:r>
            <a:r>
              <a:rPr lang="zh-CN" altLang="en-US" sz="2800" b="1" dirty="0" smtClean="0">
                <a:solidFill>
                  <a:srgbClr val="FF0066"/>
                </a:solidFill>
              </a:rPr>
              <a:t>⊿</a:t>
            </a:r>
            <a:r>
              <a:rPr lang="en-US" altLang="zh-CN" sz="2800" b="1" i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dirty="0" smtClean="0">
                <a:solidFill>
                  <a:srgbClr val="FF0066"/>
                </a:solidFill>
              </a:rPr>
              <a:t>=</a:t>
            </a:r>
            <a:r>
              <a:rPr kumimoji="1" lang="en-US" altLang="zh-CN" sz="2800" b="1" dirty="0" smtClean="0">
                <a:solidFill>
                  <a:srgbClr val="FF0066"/>
                </a:solidFill>
                <a:latin typeface="等线" pitchFamily="2" charset="-122"/>
                <a:ea typeface="等线" pitchFamily="2" charset="-122"/>
              </a:rPr>
              <a:t> +</a:t>
            </a:r>
            <a:r>
              <a:rPr kumimoji="1" lang="en-US" altLang="zh-CN" sz="2800" b="1" dirty="0" smtClean="0">
                <a:solidFill>
                  <a:srgbClr val="FF0066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en-US" altLang="zh-CN" sz="2800" b="1" baseline="-25000" dirty="0" smtClean="0">
                <a:solidFill>
                  <a:srgbClr val="FF0066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T</a:t>
            </a:r>
            <a:r>
              <a:rPr kumimoji="1" lang="zh-CN" altLang="en-US" sz="2800" b="1" dirty="0" smtClean="0">
                <a:solidFill>
                  <a:srgbClr val="FF0066"/>
                </a:solidFill>
                <a:latin typeface="等线" pitchFamily="2" charset="-122"/>
                <a:ea typeface="等线" pitchFamily="2" charset="-122"/>
              </a:rPr>
              <a:t>－</a:t>
            </a:r>
            <a:r>
              <a:rPr lang="en-US" altLang="zh-CN" sz="2800" b="1" dirty="0" smtClean="0">
                <a:solidFill>
                  <a:srgbClr val="FF0066"/>
                </a:solidFill>
                <a:latin typeface="+mn-ea"/>
              </a:rPr>
              <a:t>(</a:t>
            </a:r>
            <a:r>
              <a:rPr kumimoji="1" lang="zh-CN" altLang="en-US" sz="2800" b="1" dirty="0" smtClean="0">
                <a:solidFill>
                  <a:srgbClr val="FF0066"/>
                </a:solidFill>
                <a:latin typeface="等线" pitchFamily="2" charset="-122"/>
                <a:ea typeface="等线" pitchFamily="2" charset="-122"/>
              </a:rPr>
              <a:t>－</a:t>
            </a:r>
            <a:r>
              <a:rPr kumimoji="1" lang="en-US" altLang="zh-CN" sz="2800" b="1" dirty="0" smtClean="0">
                <a:solidFill>
                  <a:srgbClr val="FF0066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en-US" altLang="zh-CN" sz="2800" b="1" baseline="-25000" dirty="0" smtClean="0">
                <a:solidFill>
                  <a:srgbClr val="FF0066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T</a:t>
            </a:r>
            <a:r>
              <a:rPr lang="en-US" altLang="zh-CN" sz="2800" b="1" dirty="0" smtClean="0">
                <a:solidFill>
                  <a:srgbClr val="FF0066"/>
                </a:solidFill>
                <a:latin typeface="+mn-ea"/>
              </a:rPr>
              <a:t>)</a:t>
            </a:r>
            <a:r>
              <a:rPr kumimoji="1" lang="zh-CN" altLang="en-US" sz="2800" b="1" dirty="0" smtClean="0">
                <a:solidFill>
                  <a:srgbClr val="FF0066"/>
                </a:solidFill>
                <a:latin typeface="Times New Roman" pitchFamily="18" charset="0"/>
              </a:rPr>
              <a:t> </a:t>
            </a:r>
            <a:endParaRPr lang="zh-CN" altLang="en-US" sz="2800" b="1" dirty="0">
              <a:solidFill>
                <a:srgbClr val="FF006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0426" y="278605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286376" y="3714752"/>
            <a:ext cx="4024321" cy="2928958"/>
            <a:chOff x="5286376" y="3857628"/>
            <a:chExt cx="4024321" cy="2928958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286376" y="4214818"/>
              <a:ext cx="4024321" cy="2114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圆角矩形标注 10"/>
            <p:cNvSpPr/>
            <p:nvPr/>
          </p:nvSpPr>
          <p:spPr>
            <a:xfrm>
              <a:off x="5715004" y="3857628"/>
              <a:ext cx="1000132" cy="428628"/>
            </a:xfrm>
            <a:prstGeom prst="wedgeRoundRectCallout">
              <a:avLst>
                <a:gd name="adj1" fmla="val 63724"/>
                <a:gd name="adj2" fmla="val 196911"/>
                <a:gd name="adj3" fmla="val 16667"/>
              </a:avLst>
            </a:prstGeom>
            <a:noFill/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rgbClr val="FF0066"/>
                  </a:solidFill>
                  <a:latin typeface="Times New Roman" pitchFamily="18" charset="0"/>
                  <a:cs typeface="Times New Roman" pitchFamily="18" charset="0"/>
                </a:rPr>
                <a:t>+U</a:t>
              </a:r>
              <a:r>
                <a:rPr lang="en-US" altLang="zh-CN" sz="2800" b="1" baseline="-25000" dirty="0" smtClean="0">
                  <a:solidFill>
                    <a:srgbClr val="FF0066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CN" altLang="en-US" sz="2800" b="1" baseline="-25000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圆角矩形标注 11"/>
            <p:cNvSpPr/>
            <p:nvPr/>
          </p:nvSpPr>
          <p:spPr>
            <a:xfrm>
              <a:off x="6500822" y="6357934"/>
              <a:ext cx="1000132" cy="428652"/>
            </a:xfrm>
            <a:prstGeom prst="wedgeRoundRectCallout">
              <a:avLst>
                <a:gd name="adj1" fmla="val 62138"/>
                <a:gd name="adj2" fmla="val -218654"/>
                <a:gd name="adj3" fmla="val 16667"/>
              </a:avLst>
            </a:prstGeom>
            <a:noFill/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800" b="1" dirty="0" smtClean="0">
                  <a:solidFill>
                    <a:srgbClr val="FF0066"/>
                  </a:solidFill>
                  <a:latin typeface="等线" pitchFamily="2" charset="-122"/>
                  <a:ea typeface="等线" pitchFamily="2" charset="-122"/>
                </a:rPr>
                <a:t>－</a:t>
              </a:r>
              <a:r>
                <a:rPr lang="en-US" altLang="zh-CN" sz="2800" b="1" dirty="0" smtClean="0">
                  <a:solidFill>
                    <a:srgbClr val="FF0066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zh-CN" sz="2800" b="1" baseline="-25000" dirty="0" smtClean="0">
                  <a:solidFill>
                    <a:srgbClr val="FF0066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CN" altLang="en-US" sz="2800" b="1" baseline="-25000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357154" y="1142984"/>
          <a:ext cx="3988163" cy="3071834"/>
        </p:xfrm>
        <a:graphic>
          <a:graphicData uri="http://schemas.openxmlformats.org/presentationml/2006/ole">
            <p:oleObj spid="_x0000_s25603" name="Visio" r:id="rId3" imgW="5684461" imgH="4381560" progId="">
              <p:embed/>
            </p:oleObj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4367213" y="1619250"/>
          <a:ext cx="2359025" cy="666750"/>
        </p:xfrm>
        <a:graphic>
          <a:graphicData uri="http://schemas.openxmlformats.org/presentationml/2006/ole">
            <p:oleObj spid="_x0000_s25604" name="Equation" r:id="rId4" imgW="1358640" imgH="431640" progId="Equation.DSMT4">
              <p:embed/>
            </p:oleObj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4294188" y="2624138"/>
          <a:ext cx="2551112" cy="733425"/>
        </p:xfrm>
        <a:graphic>
          <a:graphicData uri="http://schemas.openxmlformats.org/presentationml/2006/ole">
            <p:oleObj spid="_x0000_s25605" name="Equation" r:id="rId5" imgW="1333440" imgH="431640" progId="Equation.DSMT4">
              <p:embed/>
            </p:oleObj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28592" y="4214818"/>
            <a:ext cx="942981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b="1" dirty="0" smtClean="0">
                <a:latin typeface="+mn-ea"/>
              </a:rPr>
              <a:t>  </a:t>
            </a:r>
            <a:r>
              <a:rPr kumimoji="1" lang="zh-CN" altLang="en-US" sz="2400" b="1" dirty="0" smtClean="0">
                <a:latin typeface="+mn-ea"/>
              </a:rPr>
              <a:t>设某一时刻</a:t>
            </a:r>
            <a:r>
              <a:rPr kumimoji="1" lang="zh-CN" altLang="zh-CN" sz="2400" b="1" dirty="0" smtClean="0">
                <a:latin typeface="Times New Roman" pitchFamily="18" charset="0"/>
              </a:rPr>
              <a:t> </a:t>
            </a:r>
            <a:r>
              <a:rPr kumimoji="1" lang="en-US" altLang="zh-CN" sz="2400" b="1" i="1" dirty="0" err="1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en-US" altLang="zh-CN" sz="2400" b="1" baseline="-25000" dirty="0" err="1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o</a:t>
            </a:r>
            <a:r>
              <a:rPr kumimoji="1" lang="zh-CN" altLang="en-US" sz="2400" b="1" dirty="0" smtClean="0">
                <a:latin typeface="Times New Roman" pitchFamily="18" charset="0"/>
              </a:rPr>
              <a:t>＝</a:t>
            </a:r>
            <a:r>
              <a:rPr kumimoji="1" lang="en-US" altLang="zh-CN" sz="2400" b="1" dirty="0" smtClean="0">
                <a:latin typeface="Times New Roman" pitchFamily="18" charset="0"/>
              </a:rPr>
              <a:t> </a:t>
            </a:r>
            <a:r>
              <a:rPr kumimoji="1" lang="en-US" altLang="zh-CN" sz="2400" b="1" dirty="0" smtClean="0">
                <a:latin typeface="等线" pitchFamily="2" charset="-122"/>
                <a:ea typeface="等线" pitchFamily="2" charset="-122"/>
              </a:rPr>
              <a:t>+</a:t>
            </a:r>
            <a:r>
              <a:rPr kumimoji="1" lang="en-US" altLang="zh-CN" sz="2400" b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Z</a:t>
            </a:r>
            <a:r>
              <a:rPr kumimoji="1" lang="zh-CN" altLang="en-US" sz="2400" b="1" dirty="0" smtClean="0">
                <a:latin typeface="Times New Roman" pitchFamily="18" charset="0"/>
              </a:rPr>
              <a:t>，则</a:t>
            </a:r>
            <a:r>
              <a:rPr kumimoji="1" lang="en-US" altLang="zh-CN" sz="2400" b="1" i="1" dirty="0" err="1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en-US" altLang="zh-CN" sz="2400" b="1" baseline="-25000" dirty="0" err="1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P</a:t>
            </a:r>
            <a:r>
              <a:rPr kumimoji="1" lang="zh-CN" altLang="en-US" sz="2400" b="1" dirty="0">
                <a:latin typeface="Times New Roman" pitchFamily="18" charset="0"/>
              </a:rPr>
              <a:t>＝</a:t>
            </a:r>
            <a:r>
              <a:rPr kumimoji="1" lang="en-US" altLang="zh-CN" sz="2400" b="1" dirty="0" smtClean="0">
                <a:latin typeface="等线" pitchFamily="2" charset="-122"/>
                <a:ea typeface="等线" pitchFamily="2" charset="-122"/>
              </a:rPr>
              <a:t>+</a:t>
            </a:r>
            <a:r>
              <a:rPr kumimoji="1" lang="en-US" altLang="zh-CN" sz="2400" b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T</a:t>
            </a:r>
            <a:r>
              <a:rPr kumimoji="1" lang="zh-CN" altLang="en-US" sz="2400" b="1" dirty="0" smtClean="0">
                <a:latin typeface="Times New Roman" pitchFamily="18" charset="0"/>
              </a:rPr>
              <a:t> ，</a:t>
            </a:r>
            <a:r>
              <a:rPr kumimoji="1" lang="en-US" altLang="zh-CN" sz="2400" b="1" i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C </a:t>
            </a:r>
            <a:r>
              <a:rPr kumimoji="1" lang="zh-CN" altLang="en-US" sz="2400" b="1" dirty="0" smtClean="0">
                <a:latin typeface="Times New Roman" pitchFamily="18" charset="0"/>
              </a:rPr>
              <a:t>充电，使</a:t>
            </a:r>
            <a:r>
              <a:rPr kumimoji="1" lang="en-US" altLang="zh-CN" sz="2400" b="1" baseline="-25000" dirty="0" smtClean="0"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en-US" altLang="zh-CN" sz="2400" b="1" i="1" dirty="0" err="1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en-US" altLang="zh-CN" sz="2400" b="1" baseline="-25000" dirty="0" err="1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C</a:t>
            </a:r>
            <a:r>
              <a:rPr kumimoji="1" lang="zh-CN" altLang="en-US" sz="2400" b="1" dirty="0" smtClean="0">
                <a:latin typeface="Times New Roman" pitchFamily="18" charset="0"/>
              </a:rPr>
              <a:t>上升，当</a:t>
            </a:r>
            <a:r>
              <a:rPr kumimoji="1" lang="en-US" altLang="zh-CN" sz="2400" b="1" i="1" dirty="0" err="1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en-US" altLang="zh-CN" sz="2400" b="1" baseline="-25000" dirty="0" err="1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C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 </a:t>
            </a:r>
            <a:r>
              <a:rPr kumimoji="1" lang="zh-CN" altLang="en-US" sz="2400" b="1" dirty="0" smtClean="0">
                <a:latin typeface="Times New Roman" pitchFamily="18" charset="0"/>
              </a:rPr>
              <a:t>上升到</a:t>
            </a:r>
            <a:r>
              <a:rPr kumimoji="1" lang="en-US" altLang="zh-CN" sz="2400" b="1" dirty="0" smtClean="0">
                <a:latin typeface="等线" pitchFamily="2" charset="-122"/>
                <a:ea typeface="等线" pitchFamily="2" charset="-122"/>
              </a:rPr>
              <a:t>+</a:t>
            </a:r>
            <a:r>
              <a:rPr kumimoji="1" lang="en-US" altLang="zh-CN" sz="2400" b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T</a:t>
            </a:r>
            <a:r>
              <a:rPr kumimoji="1" lang="zh-CN" altLang="en-US" sz="2400" dirty="0" smtClean="0">
                <a:latin typeface="华文中宋" pitchFamily="2" charset="-122"/>
                <a:ea typeface="华文中宋" pitchFamily="2" charset="-122"/>
              </a:rPr>
              <a:t>，</a:t>
            </a:r>
            <a:r>
              <a:rPr kumimoji="1" lang="en-US" altLang="zh-CN" sz="2400" b="1" dirty="0" smtClean="0"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en-US" altLang="zh-CN" sz="2400" b="1" i="1" dirty="0" err="1" smtClean="0">
                <a:solidFill>
                  <a:srgbClr val="0039AC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en-US" altLang="zh-CN" sz="2400" b="1" baseline="-25000" dirty="0" err="1" smtClean="0">
                <a:solidFill>
                  <a:srgbClr val="0039AC"/>
                </a:solidFill>
                <a:latin typeface="Times New Roman" pitchFamily="18" charset="0"/>
              </a:rPr>
              <a:t>o</a:t>
            </a:r>
            <a:r>
              <a:rPr kumimoji="1" lang="zh-CN" altLang="zh-CN" sz="2400" b="1" dirty="0" smtClean="0">
                <a:solidFill>
                  <a:srgbClr val="0039AC"/>
                </a:solidFill>
                <a:latin typeface="Times New Roman" pitchFamily="18" charset="0"/>
              </a:rPr>
              <a:t>从</a:t>
            </a:r>
            <a:r>
              <a:rPr kumimoji="1" lang="zh-CN" altLang="zh-CN" sz="2400" b="1" dirty="0" smtClean="0">
                <a:solidFill>
                  <a:srgbClr val="0039AC"/>
                </a:solidFill>
                <a:latin typeface="等线" pitchFamily="2" charset="-122"/>
                <a:ea typeface="等线" pitchFamily="2" charset="-122"/>
              </a:rPr>
              <a:t>+</a:t>
            </a:r>
            <a:r>
              <a:rPr kumimoji="1" lang="en-US" altLang="zh-CN" sz="2400" b="1" dirty="0" smtClean="0">
                <a:solidFill>
                  <a:srgbClr val="0039AC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en-US" altLang="zh-CN" sz="2400" b="1" baseline="-25000" dirty="0" smtClean="0">
                <a:solidFill>
                  <a:srgbClr val="0039AC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Z</a:t>
            </a:r>
            <a:r>
              <a:rPr kumimoji="1" lang="zh-CN" altLang="zh-CN" sz="2400" b="1" dirty="0" smtClean="0">
                <a:solidFill>
                  <a:srgbClr val="0039AC"/>
                </a:solidFill>
                <a:latin typeface="Times New Roman" pitchFamily="18" charset="0"/>
              </a:rPr>
              <a:t>跃变为</a:t>
            </a:r>
            <a:r>
              <a:rPr kumimoji="1" lang="zh-CN" altLang="en-US" sz="2400" b="1" dirty="0" smtClean="0">
                <a:solidFill>
                  <a:srgbClr val="0039AC"/>
                </a:solidFill>
                <a:latin typeface="等线" pitchFamily="2" charset="-122"/>
                <a:ea typeface="等线" pitchFamily="2" charset="-122"/>
              </a:rPr>
              <a:t>－</a:t>
            </a:r>
            <a:r>
              <a:rPr kumimoji="1" lang="en-US" altLang="zh-CN" sz="2400" b="1" dirty="0" smtClean="0">
                <a:solidFill>
                  <a:srgbClr val="0039AC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en-US" altLang="zh-CN" sz="2400" b="1" baseline="-25000" dirty="0" smtClean="0">
                <a:solidFill>
                  <a:srgbClr val="0039AC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Z</a:t>
            </a:r>
            <a:r>
              <a:rPr kumimoji="1" lang="zh-CN" altLang="en-US" sz="2400" b="1" dirty="0" smtClean="0">
                <a:latin typeface="Times New Roman" pitchFamily="18" charset="0"/>
              </a:rPr>
              <a:t>， </a:t>
            </a:r>
            <a:r>
              <a:rPr kumimoji="1" lang="en-US" altLang="zh-CN" sz="2400" b="1" i="1" dirty="0" err="1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en-US" altLang="zh-CN" sz="2400" b="1" baseline="-25000" dirty="0" err="1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P</a:t>
            </a:r>
            <a:r>
              <a:rPr kumimoji="1" lang="zh-CN" altLang="en-US" sz="2400" b="1" dirty="0" smtClean="0">
                <a:latin typeface="Times New Roman" pitchFamily="18" charset="0"/>
              </a:rPr>
              <a:t>＝</a:t>
            </a:r>
            <a:r>
              <a:rPr kumimoji="1" lang="zh-CN" altLang="en-US" sz="2400" b="1" dirty="0" smtClean="0">
                <a:latin typeface="等线" pitchFamily="2" charset="-122"/>
                <a:ea typeface="等线" pitchFamily="2" charset="-122"/>
              </a:rPr>
              <a:t>－</a:t>
            </a:r>
            <a:r>
              <a:rPr kumimoji="1" lang="en-US" altLang="zh-CN" sz="2400" b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T</a:t>
            </a:r>
            <a:r>
              <a:rPr kumimoji="1" lang="en-US" altLang="zh-CN" sz="2400" b="1" baseline="-25000" dirty="0" smtClean="0"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zh-CN" sz="2400" b="1" dirty="0" smtClean="0">
                <a:latin typeface="Times New Roman" pitchFamily="18" charset="0"/>
              </a:rPr>
              <a:t>。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407" y="5572140"/>
            <a:ext cx="9351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/>
              <a:t>   </a:t>
            </a:r>
            <a:r>
              <a:rPr lang="zh-CN" altLang="en-US" sz="2400" b="1" dirty="0" smtClean="0"/>
              <a:t>电容</a:t>
            </a:r>
            <a:r>
              <a:rPr kumimoji="1" lang="en-US" altLang="zh-CN" sz="2400" b="1" i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C </a:t>
            </a:r>
            <a:r>
              <a:rPr kumimoji="1" lang="zh-CN" altLang="en-US" sz="2400" b="1" dirty="0" smtClean="0">
                <a:latin typeface="Times New Roman" pitchFamily="18" charset="0"/>
              </a:rPr>
              <a:t>放电</a:t>
            </a:r>
            <a:r>
              <a:rPr lang="zh-CN" altLang="en-US" sz="2400" b="1" dirty="0" smtClean="0"/>
              <a:t>，</a:t>
            </a:r>
            <a:r>
              <a:rPr kumimoji="1" lang="zh-CN" altLang="en-US" sz="2400" b="1" dirty="0" smtClean="0">
                <a:latin typeface="Times New Roman" pitchFamily="18" charset="0"/>
              </a:rPr>
              <a:t>使</a:t>
            </a:r>
            <a:r>
              <a:rPr kumimoji="1" lang="en-US" altLang="zh-CN" sz="2400" b="1" i="1" dirty="0" err="1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en-US" altLang="zh-CN" sz="2400" b="1" baseline="-25000" dirty="0" err="1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C</a:t>
            </a:r>
            <a:r>
              <a:rPr kumimoji="1" lang="zh-CN" altLang="en-US" sz="2400" b="1" dirty="0" smtClean="0">
                <a:latin typeface="Times New Roman" pitchFamily="18" charset="0"/>
              </a:rPr>
              <a:t>下降，当</a:t>
            </a:r>
            <a:r>
              <a:rPr kumimoji="1" lang="en-US" altLang="zh-CN" sz="2400" b="1" i="1" dirty="0" err="1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en-US" altLang="zh-CN" sz="2400" b="1" baseline="-25000" dirty="0" err="1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C</a:t>
            </a:r>
            <a:r>
              <a:rPr kumimoji="1" lang="zh-CN" altLang="en-US" sz="2400" b="1" dirty="0" smtClean="0">
                <a:latin typeface="+mn-ea"/>
              </a:rPr>
              <a:t>下降</a:t>
            </a:r>
            <a:r>
              <a:rPr kumimoji="1" lang="zh-CN" altLang="en-US" sz="2400" b="1" dirty="0" smtClean="0">
                <a:latin typeface="Times New Roman" pitchFamily="18" charset="0"/>
              </a:rPr>
              <a:t>到</a:t>
            </a:r>
            <a:r>
              <a:rPr kumimoji="1" lang="zh-CN" altLang="en-US" sz="2400" b="1" dirty="0" smtClean="0">
                <a:latin typeface="等线" pitchFamily="2" charset="-122"/>
                <a:ea typeface="等线" pitchFamily="2" charset="-122"/>
              </a:rPr>
              <a:t>－</a:t>
            </a:r>
            <a:r>
              <a:rPr kumimoji="1" lang="en-US" altLang="zh-CN" sz="2400" b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T</a:t>
            </a:r>
            <a:r>
              <a:rPr kumimoji="1" lang="zh-CN" altLang="en-US" sz="2400" dirty="0" smtClean="0">
                <a:latin typeface="华文中宋" pitchFamily="2" charset="-122"/>
                <a:ea typeface="华文中宋" pitchFamily="2" charset="-122"/>
              </a:rPr>
              <a:t>，</a:t>
            </a:r>
            <a:r>
              <a:rPr kumimoji="1" lang="en-US" altLang="zh-CN" sz="2400" b="1" i="1" dirty="0" smtClean="0">
                <a:solidFill>
                  <a:srgbClr val="0039AC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 </a:t>
            </a:r>
            <a:r>
              <a:rPr kumimoji="1" lang="en-US" altLang="zh-CN" sz="2400" b="1" i="1" dirty="0" err="1" smtClean="0">
                <a:solidFill>
                  <a:srgbClr val="0039AC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en-US" altLang="zh-CN" sz="2400" b="1" baseline="-25000" dirty="0" err="1" smtClean="0">
                <a:solidFill>
                  <a:srgbClr val="0039AC"/>
                </a:solidFill>
                <a:latin typeface="Times New Roman" pitchFamily="18" charset="0"/>
              </a:rPr>
              <a:t>o</a:t>
            </a:r>
            <a:r>
              <a:rPr kumimoji="1" lang="zh-CN" altLang="zh-CN" sz="2400" b="1" dirty="0" smtClean="0">
                <a:solidFill>
                  <a:srgbClr val="0039AC"/>
                </a:solidFill>
                <a:latin typeface="Times New Roman" pitchFamily="18" charset="0"/>
              </a:rPr>
              <a:t>从</a:t>
            </a:r>
            <a:r>
              <a:rPr kumimoji="1" lang="zh-CN" altLang="en-US" sz="2400" b="1" dirty="0" smtClean="0">
                <a:solidFill>
                  <a:srgbClr val="0039AC"/>
                </a:solidFill>
                <a:latin typeface="等线" pitchFamily="2" charset="-122"/>
                <a:ea typeface="等线" pitchFamily="2" charset="-122"/>
              </a:rPr>
              <a:t>－</a:t>
            </a:r>
            <a:r>
              <a:rPr kumimoji="1" lang="en-US" altLang="zh-CN" sz="2400" b="1" dirty="0" smtClean="0">
                <a:solidFill>
                  <a:srgbClr val="0039AC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en-US" altLang="zh-CN" sz="2400" b="1" baseline="-25000" dirty="0" smtClean="0">
                <a:solidFill>
                  <a:srgbClr val="0039AC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Z</a:t>
            </a:r>
            <a:r>
              <a:rPr kumimoji="1" lang="zh-CN" altLang="zh-CN" sz="2400" b="1" dirty="0" smtClean="0">
                <a:solidFill>
                  <a:srgbClr val="0039AC"/>
                </a:solidFill>
                <a:latin typeface="Times New Roman" pitchFamily="18" charset="0"/>
              </a:rPr>
              <a:t>跃变为</a:t>
            </a:r>
            <a:r>
              <a:rPr kumimoji="1" lang="en-US" altLang="zh-CN" sz="2400" b="1" dirty="0" smtClean="0">
                <a:solidFill>
                  <a:srgbClr val="0039AC"/>
                </a:solidFill>
                <a:latin typeface="Times New Roman" pitchFamily="18" charset="0"/>
              </a:rPr>
              <a:t> </a:t>
            </a:r>
            <a:r>
              <a:rPr kumimoji="1" lang="zh-CN" altLang="zh-CN" sz="2400" b="1" dirty="0" smtClean="0">
                <a:solidFill>
                  <a:srgbClr val="0039AC"/>
                </a:solidFill>
                <a:latin typeface="等线" pitchFamily="2" charset="-122"/>
                <a:ea typeface="等线" pitchFamily="2" charset="-122"/>
              </a:rPr>
              <a:t>+</a:t>
            </a:r>
            <a:r>
              <a:rPr kumimoji="1" lang="en-US" altLang="zh-CN" sz="2400" b="1" dirty="0" smtClean="0">
                <a:solidFill>
                  <a:srgbClr val="0039AC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en-US" altLang="zh-CN" sz="2400" b="1" baseline="-25000" dirty="0" smtClean="0">
                <a:solidFill>
                  <a:srgbClr val="0039AC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Z</a:t>
            </a:r>
            <a:r>
              <a:rPr kumimoji="1" lang="zh-CN" altLang="en-US" sz="2400" b="1" dirty="0" smtClean="0">
                <a:latin typeface="Times New Roman" pitchFamily="18" charset="0"/>
              </a:rPr>
              <a:t>， </a:t>
            </a:r>
            <a:r>
              <a:rPr kumimoji="1" lang="en-US" altLang="zh-CN" sz="2400" b="1" i="1" dirty="0" err="1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en-US" altLang="zh-CN" sz="2400" b="1" baseline="-25000" dirty="0" err="1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P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 </a:t>
            </a:r>
            <a:r>
              <a:rPr kumimoji="1" lang="zh-CN" altLang="en-US" sz="2400" b="1" dirty="0" smtClean="0">
                <a:latin typeface="Times New Roman" pitchFamily="18" charset="0"/>
              </a:rPr>
              <a:t>＝ </a:t>
            </a:r>
            <a:r>
              <a:rPr kumimoji="1" lang="en-US" altLang="zh-CN" sz="2400" b="1" dirty="0" smtClean="0">
                <a:latin typeface="等线" pitchFamily="2" charset="-122"/>
                <a:ea typeface="等线" pitchFamily="2" charset="-122"/>
              </a:rPr>
              <a:t>+</a:t>
            </a:r>
            <a:r>
              <a:rPr kumimoji="1" lang="en-US" altLang="zh-CN" sz="2400" b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T</a:t>
            </a:r>
            <a:r>
              <a:rPr kumimoji="1" lang="en-US" altLang="zh-CN" sz="2400" b="1" baseline="-25000" dirty="0" smtClean="0"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zh-CN" sz="2400" b="1" dirty="0" smtClean="0">
                <a:latin typeface="Times New Roman" pitchFamily="18" charset="0"/>
              </a:rPr>
              <a:t>。</a:t>
            </a:r>
            <a:r>
              <a:rPr kumimoji="1" lang="zh-CN" altLang="en-US" sz="2400" b="1" dirty="0" smtClean="0">
                <a:latin typeface="Times New Roman" pitchFamily="18" charset="0"/>
              </a:rPr>
              <a:t>电容</a:t>
            </a:r>
            <a:r>
              <a:rPr kumimoji="1" lang="en-US" altLang="zh-CN" sz="2400" b="1" i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C </a:t>
            </a:r>
            <a:r>
              <a:rPr kumimoji="1" lang="zh-CN" altLang="en-US" sz="2400" b="1" dirty="0" smtClean="0">
                <a:latin typeface="Times New Roman" pitchFamily="18" charset="0"/>
              </a:rPr>
              <a:t>充电</a:t>
            </a:r>
            <a:r>
              <a:rPr kumimoji="1" lang="en-US" altLang="zh-CN" sz="2400" b="1" dirty="0" smtClean="0">
                <a:latin typeface="Times New Roman" pitchFamily="18" charset="0"/>
              </a:rPr>
              <a:t>……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25987" y="332657"/>
            <a:ext cx="2545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39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zh-CN" altLang="en-US" sz="2800" b="1" dirty="0" smtClean="0">
                <a:solidFill>
                  <a:srgbClr val="0039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方波发生器</a:t>
            </a:r>
            <a:endParaRPr lang="zh-CN" altLang="en-US" sz="2800" b="1" dirty="0">
              <a:solidFill>
                <a:srgbClr val="0039A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43236" y="307181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714344" y="1347038"/>
            <a:ext cx="1134126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14344" y="1347038"/>
            <a:ext cx="0" cy="1296144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28658" y="1561352"/>
            <a:ext cx="0" cy="1008112"/>
          </a:xfrm>
          <a:prstGeom prst="line">
            <a:avLst/>
          </a:prstGeom>
          <a:ln w="25400">
            <a:solidFill>
              <a:srgbClr val="0033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928658" y="1561352"/>
            <a:ext cx="1000132" cy="1588"/>
          </a:xfrm>
          <a:prstGeom prst="straightConnector1">
            <a:avLst/>
          </a:prstGeom>
          <a:ln w="2540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29450" y="1000108"/>
            <a:ext cx="29908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785782" y="742874"/>
            <a:ext cx="4845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由滞回比较器和</a:t>
            </a:r>
            <a:r>
              <a:rPr lang="en-US" altLang="zh-CN" sz="2000" b="1" dirty="0" smtClean="0"/>
              <a:t>RC</a:t>
            </a:r>
            <a:r>
              <a:rPr lang="zh-CN" altLang="en-US" sz="2000" b="1" dirty="0" smtClean="0"/>
              <a:t>电路组成。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5987" y="332657"/>
            <a:ext cx="6911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39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r>
              <a:rPr lang="zh-CN" altLang="en-US" sz="2800" b="1" dirty="0" smtClean="0">
                <a:solidFill>
                  <a:srgbClr val="0039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矩形波发生器</a:t>
            </a:r>
            <a:endParaRPr lang="zh-CN" altLang="en-US" sz="2800" b="1" dirty="0">
              <a:solidFill>
                <a:srgbClr val="0039A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642906" y="785793"/>
          <a:ext cx="3857652" cy="3283561"/>
        </p:xfrm>
        <a:graphic>
          <a:graphicData uri="http://schemas.openxmlformats.org/presentationml/2006/ole">
            <p:oleObj spid="_x0000_s35842" name="Visio" r:id="rId3" imgW="5684461" imgH="4838616" progId="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57550" y="321468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68" y="4143380"/>
            <a:ext cx="9144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b="1" baseline="-25000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=+U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时，通过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W1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baseline="-25000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对电容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正向充电，</a:t>
            </a:r>
            <a:r>
              <a:rPr lang="el-GR" altLang="zh-CN" sz="2400" b="1" i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altLang="zh-CN" sz="2400" b="1" baseline="-25000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≈ (</a:t>
            </a:r>
            <a:r>
              <a:rPr lang="en-US" altLang="zh-CN" sz="2400" b="1" i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baseline="-25000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W1</a:t>
            </a:r>
            <a:r>
              <a:rPr lang="en-US" altLang="zh-CN" sz="24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b="1" i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baseline="-25000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2400" b="1" i="1" dirty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643170" y="4643446"/>
          <a:ext cx="4622459" cy="714380"/>
        </p:xfrm>
        <a:graphic>
          <a:graphicData uri="http://schemas.openxmlformats.org/presentationml/2006/ole">
            <p:oleObj spid="_x0000_s35843" name="Equation" r:id="rId4" imgW="2793960" imgH="43164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1468" y="5396227"/>
            <a:ext cx="9286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b="1" baseline="-25000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dirty="0" smtClean="0">
                <a:latin typeface="MS Gothic" pitchFamily="49" charset="-128"/>
                <a:ea typeface="MS Gothic" pitchFamily="49" charset="-128"/>
                <a:cs typeface="Times New Roman" pitchFamily="18" charset="0"/>
              </a:rPr>
              <a:t>-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时，通过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W2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baseline="-25000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对电容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反向充电，</a:t>
            </a:r>
            <a:r>
              <a:rPr lang="el-GR" altLang="zh-CN" sz="2400" b="1" i="1" dirty="0" smtClean="0">
                <a:solidFill>
                  <a:srgbClr val="3F22CE"/>
                </a:solidFill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altLang="zh-CN" sz="2400" b="1" baseline="-25000" dirty="0" smtClean="0">
                <a:solidFill>
                  <a:srgbClr val="3F22CE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3F22CE"/>
                </a:solidFill>
                <a:latin typeface="Times New Roman" pitchFamily="18" charset="0"/>
                <a:cs typeface="Times New Roman" pitchFamily="18" charset="0"/>
              </a:rPr>
              <a:t>≈ (</a:t>
            </a:r>
            <a:r>
              <a:rPr lang="en-US" altLang="zh-CN" sz="2400" b="1" i="1" dirty="0" smtClean="0">
                <a:solidFill>
                  <a:srgbClr val="3F22CE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baseline="-25000" dirty="0" smtClean="0">
                <a:solidFill>
                  <a:srgbClr val="3F22CE"/>
                </a:solidFill>
                <a:latin typeface="Times New Roman" pitchFamily="18" charset="0"/>
                <a:cs typeface="Times New Roman" pitchFamily="18" charset="0"/>
              </a:rPr>
              <a:t>W2</a:t>
            </a:r>
            <a:r>
              <a:rPr lang="en-US" altLang="zh-CN" sz="2400" b="1" dirty="0" smtClean="0">
                <a:solidFill>
                  <a:srgbClr val="3F22CE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b="1" i="1" dirty="0" smtClean="0">
                <a:solidFill>
                  <a:srgbClr val="3F22CE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baseline="-25000" dirty="0" smtClean="0">
                <a:solidFill>
                  <a:srgbClr val="3F22CE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b="1" dirty="0" smtClean="0">
                <a:solidFill>
                  <a:srgbClr val="3F22CE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dirty="0" smtClean="0">
                <a:solidFill>
                  <a:srgbClr val="3F22CE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2400" b="1" i="1" dirty="0">
              <a:solidFill>
                <a:srgbClr val="3F22C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2635250" y="5857875"/>
          <a:ext cx="4641850" cy="714375"/>
        </p:xfrm>
        <a:graphic>
          <a:graphicData uri="http://schemas.openxmlformats.org/presentationml/2006/ole">
            <p:oleObj spid="_x0000_s35844" name="Equation" r:id="rId5" imgW="2806560" imgH="431640" progId="Equation.DSMT4">
              <p:embed/>
            </p:oleObj>
          </a:graphicData>
        </a:graphic>
      </p:graphicFrame>
      <p:cxnSp>
        <p:nvCxnSpPr>
          <p:cNvPr id="10" name="直接箭头连接符 9"/>
          <p:cNvCxnSpPr/>
          <p:nvPr/>
        </p:nvCxnSpPr>
        <p:spPr>
          <a:xfrm rot="10800000">
            <a:off x="2714608" y="1214422"/>
            <a:ext cx="357190" cy="15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714608" y="1500174"/>
            <a:ext cx="357190" cy="1588"/>
          </a:xfrm>
          <a:prstGeom prst="straightConnector1">
            <a:avLst/>
          </a:prstGeom>
          <a:ln w="28575">
            <a:solidFill>
              <a:srgbClr val="3F22CE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05323" y="785794"/>
            <a:ext cx="3881581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7000888" y="3357562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400" b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72392" y="3357562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3F22CE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baseline="-25000" dirty="0" smtClean="0">
                <a:solidFill>
                  <a:srgbClr val="3F22CE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400" b="1" baseline="-25000" dirty="0">
              <a:solidFill>
                <a:srgbClr val="3F22C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1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2042" y="1196752"/>
            <a:ext cx="3782476" cy="3237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401" y="1063630"/>
            <a:ext cx="3643313" cy="30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771525" y="371475"/>
            <a:ext cx="3611166" cy="641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 b="1" i="1" dirty="0">
                <a:solidFill>
                  <a:srgbClr val="3F22C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LM358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1769" y="5263234"/>
            <a:ext cx="2234409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±V</a:t>
            </a:r>
            <a:r>
              <a:rPr lang="en-US" altLang="zh-CN" b="1" dirty="0" smtClean="0"/>
              <a:t>CC  </a:t>
            </a:r>
            <a:r>
              <a:rPr lang="en-US" altLang="zh-CN" sz="2800" b="1" dirty="0" smtClean="0"/>
              <a:t>= ± 9V</a:t>
            </a:r>
            <a:endParaRPr lang="zh-CN" altLang="en-US" sz="2800" b="1" dirty="0"/>
          </a:p>
        </p:txBody>
      </p:sp>
      <p:grpSp>
        <p:nvGrpSpPr>
          <p:cNvPr id="2" name="组合 39"/>
          <p:cNvGrpSpPr/>
          <p:nvPr/>
        </p:nvGrpSpPr>
        <p:grpSpPr>
          <a:xfrm>
            <a:off x="5214938" y="4274114"/>
            <a:ext cx="4000528" cy="2226720"/>
            <a:chOff x="5214938" y="4071942"/>
            <a:chExt cx="4000528" cy="2226720"/>
          </a:xfrm>
        </p:grpSpPr>
        <p:grpSp>
          <p:nvGrpSpPr>
            <p:cNvPr id="3" name="组合 37"/>
            <p:cNvGrpSpPr/>
            <p:nvPr/>
          </p:nvGrpSpPr>
          <p:grpSpPr>
            <a:xfrm>
              <a:off x="5214938" y="4345552"/>
              <a:ext cx="4000528" cy="1953110"/>
              <a:chOff x="5214938" y="4345552"/>
              <a:chExt cx="4000528" cy="1953110"/>
            </a:xfrm>
          </p:grpSpPr>
          <p:grpSp>
            <p:nvGrpSpPr>
              <p:cNvPr id="4" name="组合 33"/>
              <p:cNvGrpSpPr/>
              <p:nvPr/>
            </p:nvGrpSpPr>
            <p:grpSpPr>
              <a:xfrm>
                <a:off x="5429252" y="4345552"/>
                <a:ext cx="3500462" cy="1584572"/>
                <a:chOff x="5429252" y="4631304"/>
                <a:chExt cx="3500462" cy="1584572"/>
              </a:xfrm>
            </p:grpSpPr>
            <p:sp>
              <p:nvSpPr>
                <p:cNvPr id="7" name="椭圆 6"/>
                <p:cNvSpPr/>
                <p:nvPr/>
              </p:nvSpPr>
              <p:spPr>
                <a:xfrm>
                  <a:off x="6429384" y="4857760"/>
                  <a:ext cx="285752" cy="2857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 smtClean="0"/>
                    <a:t>+</a:t>
                  </a:r>
                  <a:endParaRPr lang="zh-CN" altLang="en-US" sz="2000" dirty="0"/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7643830" y="4857760"/>
                  <a:ext cx="285752" cy="2857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2800"/>
                    </a:lnSpc>
                  </a:pPr>
                  <a:r>
                    <a:rPr lang="en-US" altLang="zh-CN" sz="2800" dirty="0" smtClean="0">
                      <a:latin typeface="等线" pitchFamily="2" charset="-122"/>
                      <a:ea typeface="等线" pitchFamily="2" charset="-122"/>
                    </a:rPr>
                    <a:t>-</a:t>
                  </a:r>
                  <a:endParaRPr lang="zh-CN" altLang="en-US" sz="2800" dirty="0">
                    <a:latin typeface="等线" pitchFamily="2" charset="-122"/>
                    <a:ea typeface="等线" pitchFamily="2" charset="-122"/>
                  </a:endParaRP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8643962" y="4857760"/>
                  <a:ext cx="285752" cy="2857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 smtClean="0"/>
                    <a:t>+</a:t>
                  </a:r>
                  <a:endParaRPr lang="zh-CN" altLang="en-US" sz="2000" dirty="0"/>
                </a:p>
              </p:txBody>
            </p:sp>
            <p:cxnSp>
              <p:nvCxnSpPr>
                <p:cNvPr id="13" name="直接箭头连接符 12"/>
                <p:cNvCxnSpPr/>
                <p:nvPr/>
              </p:nvCxnSpPr>
              <p:spPr>
                <a:xfrm rot="5400000">
                  <a:off x="8251847" y="5679297"/>
                  <a:ext cx="1070776" cy="794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>
                  <a:stCxn id="7" idx="4"/>
                </p:cNvCxnSpPr>
                <p:nvPr/>
              </p:nvCxnSpPr>
              <p:spPr>
                <a:xfrm rot="5400000">
                  <a:off x="6429384" y="5286388"/>
                  <a:ext cx="285752" cy="1588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>
                  <a:stCxn id="8" idx="4"/>
                </p:cNvCxnSpPr>
                <p:nvPr/>
              </p:nvCxnSpPr>
              <p:spPr>
                <a:xfrm rot="5400000">
                  <a:off x="7643830" y="5286388"/>
                  <a:ext cx="285752" cy="1588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/>
              </p:nvCxnSpPr>
              <p:spPr>
                <a:xfrm>
                  <a:off x="6572260" y="5429264"/>
                  <a:ext cx="1214446" cy="1588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箭头连接符 22"/>
                <p:cNvCxnSpPr/>
                <p:nvPr/>
              </p:nvCxnSpPr>
              <p:spPr>
                <a:xfrm rot="5400000">
                  <a:off x="6751649" y="5822173"/>
                  <a:ext cx="785818" cy="1588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5786442" y="4643446"/>
                  <a:ext cx="5715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 smtClean="0"/>
                    <a:t>CH2</a:t>
                  </a:r>
                  <a:endParaRPr lang="zh-CN" altLang="en-US" b="1" dirty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8001020" y="4631304"/>
                  <a:ext cx="5715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 smtClean="0"/>
                    <a:t>CH1</a:t>
                  </a:r>
                  <a:endParaRPr lang="zh-CN" altLang="en-US" b="1" dirty="0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5429252" y="4857760"/>
                  <a:ext cx="285752" cy="2857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2800"/>
                    </a:lnSpc>
                  </a:pPr>
                  <a:r>
                    <a:rPr lang="en-US" altLang="zh-CN" sz="2800" dirty="0" smtClean="0">
                      <a:latin typeface="等线" pitchFamily="2" charset="-122"/>
                      <a:ea typeface="等线" pitchFamily="2" charset="-122"/>
                    </a:rPr>
                    <a:t>-</a:t>
                  </a:r>
                  <a:endParaRPr lang="zh-CN" altLang="en-US" sz="2800" dirty="0">
                    <a:latin typeface="等线" pitchFamily="2" charset="-122"/>
                    <a:ea typeface="等线" pitchFamily="2" charset="-122"/>
                  </a:endParaRPr>
                </a:p>
              </p:txBody>
            </p:sp>
            <p:cxnSp>
              <p:nvCxnSpPr>
                <p:cNvPr id="33" name="直接箭头连接符 32"/>
                <p:cNvCxnSpPr/>
                <p:nvPr/>
              </p:nvCxnSpPr>
              <p:spPr>
                <a:xfrm rot="5400000">
                  <a:off x="5037137" y="5678503"/>
                  <a:ext cx="1070776" cy="794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TextBox 34"/>
              <p:cNvSpPr txBox="1"/>
              <p:nvPr/>
            </p:nvSpPr>
            <p:spPr>
              <a:xfrm>
                <a:off x="6858012" y="5929330"/>
                <a:ext cx="928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GND</a:t>
                </a:r>
                <a:endParaRPr lang="zh-CN" altLang="en-US" b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429648" y="5886410"/>
                <a:ext cx="7858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+</a:t>
                </a:r>
                <a:r>
                  <a:rPr lang="en-US" altLang="zh-CN" sz="2000" b="1" dirty="0" err="1" smtClean="0">
                    <a:solidFill>
                      <a:srgbClr val="FF0000"/>
                    </a:solidFill>
                  </a:rPr>
                  <a:t>Vcc</a:t>
                </a:r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14938" y="5886410"/>
                <a:ext cx="7858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008E40"/>
                    </a:solidFill>
                    <a:latin typeface="Microsoft YaHei UI" pitchFamily="34" charset="-122"/>
                    <a:ea typeface="Microsoft YaHei UI" pitchFamily="34" charset="-122"/>
                  </a:rPr>
                  <a:t>-</a:t>
                </a:r>
                <a:r>
                  <a:rPr lang="en-US" altLang="zh-CN" sz="2000" b="1" dirty="0" err="1" smtClean="0">
                    <a:solidFill>
                      <a:srgbClr val="008E40"/>
                    </a:solidFill>
                  </a:rPr>
                  <a:t>Vcc</a:t>
                </a:r>
                <a:endParaRPr lang="zh-CN" altLang="en-US" sz="2000" b="1" dirty="0">
                  <a:solidFill>
                    <a:srgbClr val="008E40"/>
                  </a:solidFill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6500822" y="4071942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039AC"/>
                  </a:solidFill>
                </a:rPr>
                <a:t>直流电源</a:t>
              </a:r>
              <a:endParaRPr lang="zh-CN" altLang="en-US" sz="2400" b="1" dirty="0">
                <a:solidFill>
                  <a:srgbClr val="0039AC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 bwMode="auto">
          <a:xfrm>
            <a:off x="655440" y="361950"/>
            <a:ext cx="2344920" cy="709596"/>
          </a:xfrm>
          <a:prstGeom prst="round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>
                <a:solidFill>
                  <a:schemeClr val="tx1"/>
                </a:solidFill>
              </a:rPr>
              <a:t>实验内容</a:t>
            </a:r>
            <a:endParaRPr lang="zh-CN" altLang="en-US" sz="4000" b="1" dirty="0">
              <a:solidFill>
                <a:schemeClr val="tx1"/>
              </a:solidFill>
            </a:endParaRP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2227279" y="1692283"/>
          <a:ext cx="5273675" cy="2879725"/>
        </p:xfrm>
        <a:graphic>
          <a:graphicData uri="http://schemas.openxmlformats.org/presentationml/2006/ole">
            <p:oleObj spid="_x0000_s28674" name="Visio" r:id="rId3" imgW="5943573" imgH="3246048" progId="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4344" y="1142984"/>
            <a:ext cx="878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462559" y="1019175"/>
            <a:ext cx="51952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ea typeface="华文仿宋" pitchFamily="2" charset="-122"/>
              </a:rPr>
              <a:t>1</a:t>
            </a:r>
            <a:r>
              <a:rPr lang="en-US" altLang="zh-CN" sz="3200" b="1" dirty="0" smtClean="0">
                <a:ea typeface="华文仿宋" pitchFamily="2" charset="-122"/>
              </a:rPr>
              <a:t>.</a:t>
            </a:r>
            <a:r>
              <a:rPr lang="zh-CN" altLang="en-US" sz="3200" b="1" dirty="0" smtClean="0">
                <a:solidFill>
                  <a:srgbClr val="0039AC"/>
                </a:solidFill>
                <a:ea typeface="华文仿宋" pitchFamily="2" charset="-122"/>
              </a:rPr>
              <a:t>精密半波整流电路（</a:t>
            </a:r>
            <a:r>
              <a:rPr lang="en-US" altLang="zh-CN" sz="3200" b="1" dirty="0" smtClean="0">
                <a:solidFill>
                  <a:srgbClr val="0039AC"/>
                </a:solidFill>
                <a:ea typeface="华文仿宋" pitchFamily="2" charset="-122"/>
              </a:rPr>
              <a:t>1</a:t>
            </a:r>
            <a:r>
              <a:rPr lang="zh-CN" altLang="en-US" sz="3200" b="1" dirty="0" smtClean="0">
                <a:solidFill>
                  <a:srgbClr val="0039AC"/>
                </a:solidFill>
                <a:ea typeface="华文仿宋" pitchFamily="2" charset="-122"/>
              </a:rPr>
              <a:t>）</a:t>
            </a:r>
            <a:endParaRPr lang="zh-CN" altLang="en-US" sz="3200" b="1" dirty="0">
              <a:solidFill>
                <a:srgbClr val="0039AC"/>
              </a:solidFill>
              <a:ea typeface="华文仿宋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14344" y="4714884"/>
            <a:ext cx="8643998" cy="138499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50000">
                <a:srgbClr val="CCFFCC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 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按图连接电路，输入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f=1KHz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，峰值为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1.5V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的正弦波， </a:t>
            </a:r>
            <a:r>
              <a:rPr lang="en-US" altLang="zh-CN" sz="2800" b="1" i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R</a:t>
            </a:r>
            <a:r>
              <a:rPr lang="en-US" altLang="zh-CN" sz="2800" b="1" baseline="-25000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=10K</a:t>
            </a:r>
            <a:r>
              <a:rPr lang="el-GR" altLang="zh-CN" sz="2800" b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，用示波器观察记录输入、输出波形。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00030" y="428604"/>
            <a:ext cx="51952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ea typeface="华文仿宋" pitchFamily="2" charset="-122"/>
              </a:rPr>
              <a:t>2.</a:t>
            </a:r>
            <a:r>
              <a:rPr lang="zh-CN" altLang="en-US" sz="3200" b="1" dirty="0" smtClean="0">
                <a:solidFill>
                  <a:srgbClr val="0039AC"/>
                </a:solidFill>
                <a:ea typeface="华文仿宋" pitchFamily="2" charset="-122"/>
              </a:rPr>
              <a:t>精密半波整流电路（</a:t>
            </a:r>
            <a:r>
              <a:rPr lang="en-US" altLang="zh-CN" sz="3200" b="1" dirty="0" smtClean="0">
                <a:solidFill>
                  <a:srgbClr val="0039AC"/>
                </a:solidFill>
                <a:ea typeface="华文仿宋" pitchFamily="2" charset="-122"/>
              </a:rPr>
              <a:t>2</a:t>
            </a:r>
            <a:r>
              <a:rPr lang="zh-CN" altLang="en-US" sz="3200" b="1" dirty="0" smtClean="0">
                <a:solidFill>
                  <a:srgbClr val="0039AC"/>
                </a:solidFill>
                <a:ea typeface="华文仿宋" pitchFamily="2" charset="-122"/>
              </a:rPr>
              <a:t>）</a:t>
            </a:r>
            <a:endParaRPr lang="zh-CN" altLang="en-US" sz="3200" b="1" dirty="0">
              <a:solidFill>
                <a:srgbClr val="0039AC"/>
              </a:solidFill>
              <a:ea typeface="华文仿宋" pitchFamily="2" charset="-122"/>
            </a:endParaRP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2357418" y="1143004"/>
          <a:ext cx="5273675" cy="2857500"/>
        </p:xfrm>
        <a:graphic>
          <a:graphicData uri="http://schemas.openxmlformats.org/presentationml/2006/ole">
            <p:oleObj spid="_x0000_s29698" name="Visio" r:id="rId3" imgW="5943573" imgH="3223368" progId="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785782" y="4714884"/>
            <a:ext cx="8643998" cy="138499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50000">
                <a:srgbClr val="CCFFCC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 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按图连接电路，输入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f=1KHz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，峰值为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1.5V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的正弦波， </a:t>
            </a:r>
            <a:r>
              <a:rPr lang="en-US" altLang="zh-CN" sz="2800" b="1" i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R</a:t>
            </a:r>
            <a:r>
              <a:rPr lang="en-US" altLang="zh-CN" sz="2800" b="1" baseline="-25000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=10K</a:t>
            </a:r>
            <a:r>
              <a:rPr lang="el-GR" altLang="zh-CN" sz="2800" b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，用示波器观察记录输入、输出波形。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 bwMode="auto">
          <a:xfrm>
            <a:off x="642906" y="357166"/>
            <a:ext cx="2332419" cy="714380"/>
          </a:xfrm>
          <a:prstGeom prst="round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chemeClr val="tx1"/>
                </a:solidFill>
              </a:rPr>
              <a:t>实验目的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0096" y="1486903"/>
            <a:ext cx="85457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3200" b="1" dirty="0" smtClean="0">
                <a:solidFill>
                  <a:srgbClr val="6F2927"/>
                </a:solidFill>
              </a:rPr>
              <a:t> 学习集成运放精密整流电路的构成和原理，从而进一步了解运放的多种应用；</a:t>
            </a:r>
            <a:endParaRPr lang="zh-CN" altLang="en-US" sz="3200" b="1" dirty="0">
              <a:solidFill>
                <a:srgbClr val="6F2927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096" y="4429132"/>
            <a:ext cx="8286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3200" b="1" dirty="0" smtClean="0">
                <a:solidFill>
                  <a:srgbClr val="6F2927"/>
                </a:solidFill>
              </a:rPr>
              <a:t> 了解矩形波发生器的调整和主要性能指标的测试方法；</a:t>
            </a:r>
            <a:endParaRPr lang="zh-CN" altLang="en-US" sz="3200" b="1" dirty="0">
              <a:solidFill>
                <a:srgbClr val="6F2927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6885" y="3058539"/>
            <a:ext cx="8831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3200" b="1" dirty="0" smtClean="0">
                <a:solidFill>
                  <a:srgbClr val="6F2927"/>
                </a:solidFill>
              </a:rPr>
              <a:t> 掌握用集成运放构成方波发生器；</a:t>
            </a:r>
            <a:endParaRPr lang="zh-CN" altLang="en-US" sz="3200" b="1" dirty="0">
              <a:solidFill>
                <a:srgbClr val="6F292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00030" y="428604"/>
            <a:ext cx="51952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ea typeface="华文仿宋" pitchFamily="2" charset="-122"/>
              </a:rPr>
              <a:t>3.</a:t>
            </a:r>
            <a:r>
              <a:rPr lang="zh-CN" altLang="en-US" sz="3200" b="1" dirty="0" smtClean="0">
                <a:solidFill>
                  <a:srgbClr val="0039AC"/>
                </a:solidFill>
                <a:ea typeface="华文仿宋" pitchFamily="2" charset="-122"/>
              </a:rPr>
              <a:t>精密全波整流电路</a:t>
            </a:r>
            <a:endParaRPr lang="zh-CN" altLang="en-US" sz="3200" b="1" dirty="0">
              <a:solidFill>
                <a:srgbClr val="0039AC"/>
              </a:solidFill>
              <a:ea typeface="华文仿宋" pitchFamily="2" charset="-122"/>
            </a:endParaRP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1142972" y="1000125"/>
          <a:ext cx="7889875" cy="3357563"/>
        </p:xfrm>
        <a:graphic>
          <a:graphicData uri="http://schemas.openxmlformats.org/presentationml/2006/ole">
            <p:oleObj spid="_x0000_s30722" name="Visio" r:id="rId3" imgW="9700366" imgH="4122360" progId="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42906" y="4572008"/>
            <a:ext cx="8858312" cy="163121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50000">
                <a:srgbClr val="CCFFCC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b="1" dirty="0" smtClean="0"/>
              <a:t> 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按图连接电路，输入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f=1KHz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，峰值为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1.5V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的正弦波， </a:t>
            </a:r>
            <a:r>
              <a:rPr lang="en-US" altLang="zh-CN" sz="2800" b="1" i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R</a:t>
            </a:r>
            <a:r>
              <a:rPr lang="en-US" altLang="zh-CN" sz="2800" b="1" baseline="-25000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=10K</a:t>
            </a:r>
            <a:r>
              <a:rPr lang="el-GR" altLang="zh-CN" sz="2800" b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 1K</a:t>
            </a:r>
            <a:r>
              <a:rPr lang="el-GR" altLang="zh-CN" sz="2800" b="1" dirty="0" smtClean="0">
                <a:latin typeface="Times New Roman" pitchFamily="18" charset="0"/>
                <a:cs typeface="Times New Roman" pitchFamily="18" charset="0"/>
              </a:rPr>
              <a:t>Ω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 2K</a:t>
            </a:r>
            <a:r>
              <a:rPr lang="el-GR" altLang="zh-CN" sz="2800" b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10K</a:t>
            </a:r>
            <a:r>
              <a:rPr lang="el-GR" altLang="zh-CN" sz="2800" b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电位器，用示波器观察记录输入、输出波形并记录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的值。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00030" y="428604"/>
            <a:ext cx="51952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ea typeface="华文仿宋" pitchFamily="2" charset="-122"/>
              </a:rPr>
              <a:t>3.</a:t>
            </a:r>
            <a:r>
              <a:rPr lang="zh-CN" altLang="en-US" sz="3200" b="1" dirty="0" smtClean="0">
                <a:solidFill>
                  <a:srgbClr val="0039AC"/>
                </a:solidFill>
                <a:ea typeface="华文仿宋" pitchFamily="2" charset="-122"/>
              </a:rPr>
              <a:t>精密全波整流电路（续）</a:t>
            </a:r>
            <a:endParaRPr lang="zh-CN" altLang="en-US" sz="3200" b="1" dirty="0">
              <a:solidFill>
                <a:srgbClr val="0039AC"/>
              </a:solidFill>
              <a:ea typeface="华文仿宋" pitchFamily="2" charset="-122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78" y="1285860"/>
            <a:ext cx="9815228" cy="4110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00030" y="428604"/>
            <a:ext cx="278608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ea typeface="华文仿宋" pitchFamily="2" charset="-122"/>
              </a:rPr>
              <a:t>4.</a:t>
            </a:r>
            <a:r>
              <a:rPr lang="zh-CN" altLang="en-US" sz="3200" b="1" dirty="0" smtClean="0">
                <a:solidFill>
                  <a:srgbClr val="0039AC"/>
                </a:solidFill>
                <a:ea typeface="华文仿宋" pitchFamily="2" charset="-122"/>
              </a:rPr>
              <a:t>滞回比较器</a:t>
            </a:r>
            <a:endParaRPr lang="zh-CN" altLang="en-US" sz="3200" b="1" dirty="0">
              <a:solidFill>
                <a:srgbClr val="0039AC"/>
              </a:solidFill>
              <a:ea typeface="华文仿宋" pitchFamily="2" charset="-122"/>
            </a:endParaRP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2714608" y="928670"/>
          <a:ext cx="4714908" cy="3440761"/>
        </p:xfrm>
        <a:graphic>
          <a:graphicData uri="http://schemas.openxmlformats.org/presentationml/2006/ole">
            <p:oleObj spid="_x0000_s36866" name="Visio" r:id="rId3" imgW="4709174" imgH="3436560" progId="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785782" y="4396941"/>
            <a:ext cx="8715436" cy="224676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50000">
                <a:srgbClr val="CCFFCC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b="1" dirty="0" smtClean="0"/>
              <a:t> 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按上图连接电路</a:t>
            </a:r>
            <a:r>
              <a:rPr lang="el-GR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，输入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f=10Hz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，峰值为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6V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的三角波，观察并记录输入、输出波形</a:t>
            </a:r>
            <a:r>
              <a:rPr lang="zh-CN" altLang="en-US" sz="2800" b="1" dirty="0" smtClean="0"/>
              <a:t>以及</a:t>
            </a:r>
            <a:r>
              <a:rPr lang="en-US" altLang="zh-CN" sz="2800" b="1" dirty="0" smtClean="0">
                <a:latin typeface="+mn-ea"/>
              </a:rPr>
              <a:t>(</a:t>
            </a:r>
            <a:r>
              <a:rPr lang="zh-CN" altLang="en-US" sz="2800" b="1" dirty="0" smtClean="0"/>
              <a:t>电压传输特性曲线</a:t>
            </a:r>
            <a:r>
              <a:rPr lang="en-US" altLang="zh-CN" sz="2800" b="1" dirty="0" smtClean="0">
                <a:latin typeface="+mj-ea"/>
                <a:ea typeface="+mj-ea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zh-CN" altLang="en-US" sz="2800" b="1" dirty="0" smtClean="0"/>
              <a:t>（</a:t>
            </a:r>
            <a:r>
              <a:rPr lang="en-US" altLang="zh-CN" sz="2800" b="1" i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R</a:t>
            </a:r>
            <a:r>
              <a:rPr lang="en-US" altLang="zh-CN" sz="2800" b="1" baseline="-25000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R</a:t>
            </a:r>
            <a:r>
              <a:rPr lang="en-US" altLang="zh-CN" sz="2800" b="1" baseline="-25000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F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=10K</a:t>
            </a:r>
            <a:r>
              <a:rPr lang="el-GR" altLang="zh-CN" sz="2800" b="1" dirty="0" smtClean="0">
                <a:latin typeface="Times New Roman" pitchFamily="18" charset="0"/>
                <a:cs typeface="Times New Roman" pitchFamily="18" charset="0"/>
              </a:rPr>
              <a:t>Ω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R</a:t>
            </a:r>
            <a:r>
              <a:rPr lang="en-US" altLang="zh-CN" sz="2800" b="1" baseline="-25000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=1K</a:t>
            </a:r>
            <a:r>
              <a:rPr lang="el-GR" altLang="zh-CN" sz="2800" b="1" dirty="0" smtClean="0">
                <a:latin typeface="Times New Roman" pitchFamily="18" charset="0"/>
                <a:cs typeface="Times New Roman" pitchFamily="18" charset="0"/>
              </a:rPr>
              <a:t>Ω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D</a:t>
            </a:r>
            <a:r>
              <a:rPr lang="en-US" altLang="zh-CN" sz="2800" b="1" baseline="-25000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Z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为两只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1N4734A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（或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2DW231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）） 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9212" y="1071546"/>
            <a:ext cx="7377626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00030" y="428604"/>
            <a:ext cx="39290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ea typeface="华文仿宋" pitchFamily="2" charset="-122"/>
              </a:rPr>
              <a:t>4.</a:t>
            </a:r>
            <a:r>
              <a:rPr lang="zh-CN" altLang="en-US" sz="3200" b="1" dirty="0" smtClean="0">
                <a:solidFill>
                  <a:srgbClr val="0039AC"/>
                </a:solidFill>
                <a:ea typeface="华文仿宋" pitchFamily="2" charset="-122"/>
              </a:rPr>
              <a:t>滞回比较器（续）</a:t>
            </a:r>
            <a:endParaRPr lang="zh-CN" altLang="en-US" sz="3200" b="1" dirty="0">
              <a:solidFill>
                <a:srgbClr val="0039AC"/>
              </a:solidFill>
              <a:ea typeface="华文仿宋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57946" y="2571744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3600" b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zh-CN" altLang="en-US" sz="3600" b="1" baseline="-250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4872" y="1428736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3600" b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endParaRPr lang="zh-CN" altLang="en-US" sz="3600" b="1" baseline="-250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715004" y="2000240"/>
            <a:ext cx="642942" cy="428628"/>
          </a:xfrm>
          <a:prstGeom prst="wedgeRoundRectCallout">
            <a:avLst>
              <a:gd name="adj1" fmla="val -75210"/>
              <a:gd name="adj2" fmla="val 168549"/>
              <a:gd name="adj3" fmla="val 16667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BCF77B"/>
                </a:solidFill>
                <a:latin typeface="Times New Roman" pitchFamily="18" charset="0"/>
                <a:cs typeface="Times New Roman" pitchFamily="18" charset="0"/>
              </a:rPr>
              <a:t>+U</a:t>
            </a:r>
            <a:r>
              <a:rPr lang="en-US" altLang="zh-CN" b="1" baseline="-25000" dirty="0" smtClean="0">
                <a:solidFill>
                  <a:srgbClr val="BCF77B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b="1" baseline="-25000" dirty="0">
              <a:solidFill>
                <a:srgbClr val="BCF77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643302" y="3357562"/>
            <a:ext cx="642942" cy="428628"/>
          </a:xfrm>
          <a:prstGeom prst="wedgeRoundRectCallout">
            <a:avLst>
              <a:gd name="adj1" fmla="val 104006"/>
              <a:gd name="adj2" fmla="val -131103"/>
              <a:gd name="adj3" fmla="val 16667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BCF77B"/>
                </a:solidFill>
                <a:latin typeface="方正舒体" pitchFamily="2" charset="-122"/>
                <a:ea typeface="方正舒体" pitchFamily="2" charset="-122"/>
                <a:cs typeface="Times New Roman" pitchFamily="18" charset="0"/>
              </a:rPr>
              <a:t>-</a:t>
            </a:r>
            <a:r>
              <a:rPr lang="en-US" altLang="zh-CN" b="1" dirty="0" smtClean="0">
                <a:solidFill>
                  <a:srgbClr val="BCF77B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 baseline="-25000" dirty="0" smtClean="0">
                <a:solidFill>
                  <a:srgbClr val="BCF77B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b="1" baseline="-25000" dirty="0">
              <a:solidFill>
                <a:srgbClr val="BCF77B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00030" y="428604"/>
            <a:ext cx="278608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ea typeface="华文仿宋" pitchFamily="2" charset="-122"/>
              </a:rPr>
              <a:t>5.</a:t>
            </a:r>
            <a:r>
              <a:rPr lang="zh-CN" altLang="en-US" sz="3200" b="1" dirty="0" smtClean="0">
                <a:solidFill>
                  <a:srgbClr val="0039AC"/>
                </a:solidFill>
                <a:ea typeface="华文仿宋" pitchFamily="2" charset="-122"/>
              </a:rPr>
              <a:t>方波发生器</a:t>
            </a:r>
            <a:endParaRPr lang="zh-CN" altLang="en-US" sz="3200" b="1" dirty="0">
              <a:solidFill>
                <a:srgbClr val="0039AC"/>
              </a:solidFill>
              <a:ea typeface="华文仿宋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28592" y="1000108"/>
            <a:ext cx="9144064" cy="159274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50000">
                <a:srgbClr val="CCFFCC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900"/>
              </a:lnSpc>
            </a:pPr>
            <a:r>
              <a:rPr lang="zh-CN" altLang="en-US" sz="2800" b="1" dirty="0" smtClean="0"/>
              <a:t>  按下图连接电路，观察记录</a:t>
            </a:r>
            <a:r>
              <a:rPr lang="en-US" altLang="zh-CN" sz="2800" b="1" i="1" dirty="0" err="1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lang="en-US" altLang="zh-CN" sz="2800" b="1" baseline="-25000" dirty="0" err="1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C</a:t>
            </a:r>
            <a:r>
              <a:rPr lang="zh-CN" altLang="en-US" sz="2800" b="1" dirty="0" smtClean="0"/>
              <a:t>和</a:t>
            </a:r>
            <a:r>
              <a:rPr lang="en-US" altLang="zh-CN" sz="2800" b="1" i="1" dirty="0" err="1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lang="en-US" altLang="zh-CN" sz="2800" b="1" baseline="-25000" dirty="0" err="1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o</a:t>
            </a:r>
            <a:r>
              <a:rPr lang="zh-CN" altLang="en-US" sz="2800" b="1" dirty="0" smtClean="0"/>
              <a:t>的波形图，并测量其幅值及频率。（</a:t>
            </a:r>
            <a:r>
              <a:rPr lang="en-US" altLang="zh-CN" sz="2800" b="1" i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R</a:t>
            </a:r>
            <a:r>
              <a:rPr lang="en-US" altLang="zh-CN" sz="2800" b="1" baseline="-25000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R</a:t>
            </a:r>
            <a:r>
              <a:rPr lang="en-US" altLang="zh-CN" sz="2800" b="1" baseline="-25000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F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=10K</a:t>
            </a:r>
            <a:r>
              <a:rPr lang="el-GR" altLang="zh-CN" sz="2800" b="1" dirty="0" smtClean="0">
                <a:latin typeface="Times New Roman" pitchFamily="18" charset="0"/>
                <a:cs typeface="Times New Roman" pitchFamily="18" charset="0"/>
              </a:rPr>
              <a:t>Ω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R</a:t>
            </a:r>
            <a:r>
              <a:rPr lang="en-US" altLang="zh-CN" sz="2800" b="1" baseline="-25000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=1K</a:t>
            </a:r>
            <a:r>
              <a:rPr lang="el-GR" altLang="zh-CN" sz="2800" b="1" dirty="0" smtClean="0">
                <a:latin typeface="Times New Roman" pitchFamily="18" charset="0"/>
                <a:cs typeface="Times New Roman" pitchFamily="18" charset="0"/>
              </a:rPr>
              <a:t>Ω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err="1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R</a:t>
            </a:r>
            <a:r>
              <a:rPr lang="en-US" altLang="zh-CN" sz="2800" b="1" baseline="-25000" dirty="0" err="1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f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=20K</a:t>
            </a:r>
            <a:r>
              <a:rPr lang="el-GR" altLang="zh-CN" sz="2800" b="1" dirty="0" smtClean="0">
                <a:latin typeface="Times New Roman" pitchFamily="18" charset="0"/>
                <a:cs typeface="Times New Roman" pitchFamily="18" charset="0"/>
              </a:rPr>
              <a:t>Ω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C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=0.1µF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D</a:t>
            </a:r>
            <a:r>
              <a:rPr lang="en-US" altLang="zh-CN" sz="2800" b="1" baseline="-25000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Z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为两只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1N4734A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（或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2DW231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71732" y="2648812"/>
            <a:ext cx="5000660" cy="3852022"/>
            <a:chOff x="2571732" y="2500306"/>
            <a:chExt cx="5000660" cy="3852022"/>
          </a:xfrm>
        </p:grpSpPr>
        <p:graphicFrame>
          <p:nvGraphicFramePr>
            <p:cNvPr id="37890" name="Object 2"/>
            <p:cNvGraphicFramePr>
              <a:graphicFrameLocks noChangeAspect="1"/>
            </p:cNvGraphicFramePr>
            <p:nvPr/>
          </p:nvGraphicFramePr>
          <p:xfrm>
            <a:off x="2571732" y="2500306"/>
            <a:ext cx="5000660" cy="3852022"/>
          </p:xfrm>
          <a:graphic>
            <a:graphicData uri="http://schemas.openxmlformats.org/presentationml/2006/ole">
              <p:oleObj spid="_x0000_s37890" name="Visio" r:id="rId3" imgW="5684461" imgH="4381560" progId="">
                <p:embed/>
              </p:oleObj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286508" y="5286388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b="1" baseline="-25000" dirty="0" smtClean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altLang="zh-CN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zh-CN" alt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00030" y="428604"/>
            <a:ext cx="46434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ea typeface="华文仿宋" pitchFamily="2" charset="-122"/>
              </a:rPr>
              <a:t>6.</a:t>
            </a:r>
            <a:r>
              <a:rPr lang="zh-CN" altLang="en-US" sz="3200" b="1" dirty="0" smtClean="0">
                <a:solidFill>
                  <a:srgbClr val="0039AC"/>
                </a:solidFill>
                <a:ea typeface="华文仿宋" pitchFamily="2" charset="-122"/>
              </a:rPr>
              <a:t>矩形波发生器（</a:t>
            </a:r>
            <a:r>
              <a:rPr lang="zh-CN" altLang="en-US" sz="3200" b="1" dirty="0" smtClean="0">
                <a:solidFill>
                  <a:srgbClr val="FF0000"/>
                </a:solidFill>
                <a:ea typeface="华文仿宋" pitchFamily="2" charset="-122"/>
              </a:rPr>
              <a:t>选做</a:t>
            </a:r>
            <a:r>
              <a:rPr lang="zh-CN" altLang="en-US" sz="3200" b="1" dirty="0" smtClean="0">
                <a:solidFill>
                  <a:srgbClr val="0039AC"/>
                </a:solidFill>
                <a:ea typeface="华文仿宋" pitchFamily="2" charset="-122"/>
              </a:rPr>
              <a:t>）</a:t>
            </a:r>
            <a:endParaRPr lang="zh-CN" altLang="en-US" sz="3200" b="1" dirty="0">
              <a:solidFill>
                <a:srgbClr val="0039AC"/>
              </a:solidFill>
              <a:ea typeface="华文仿宋" pitchFamily="2" charset="-122"/>
            </a:endParaRPr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2928921" y="934240"/>
          <a:ext cx="4273789" cy="3637768"/>
        </p:xfrm>
        <a:graphic>
          <a:graphicData uri="http://schemas.openxmlformats.org/presentationml/2006/ole">
            <p:oleObj spid="_x0000_s38914" name="Visio" r:id="rId3" imgW="5684461" imgH="4838616" progId="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00030" y="4704718"/>
            <a:ext cx="9358378" cy="193899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50000">
                <a:srgbClr val="CCFFCC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800" b="1" dirty="0" smtClean="0"/>
              <a:t>  按上图连接电路，调节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sz="2800" b="1" dirty="0" smtClean="0"/>
              <a:t>，使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sz="2800" b="1" dirty="0" smtClean="0"/>
              <a:t>分别位于</a:t>
            </a:r>
            <a:r>
              <a:rPr lang="en-US" altLang="zh-CN" sz="2800" b="1" dirty="0" smtClean="0"/>
              <a:t>30%</a:t>
            </a:r>
            <a:r>
              <a:rPr lang="zh-CN" altLang="en-US" sz="2800" b="1" dirty="0" smtClean="0"/>
              <a:t>和</a:t>
            </a:r>
            <a:r>
              <a:rPr lang="en-US" altLang="zh-CN" sz="2800" b="1" dirty="0" smtClean="0"/>
              <a:t>80%</a:t>
            </a:r>
            <a:r>
              <a:rPr lang="zh-CN" altLang="en-US" sz="2800" b="1" dirty="0" smtClean="0"/>
              <a:t>时，观察记录</a:t>
            </a:r>
            <a:r>
              <a:rPr lang="en-US" altLang="zh-CN" sz="2800" b="1" i="1" dirty="0" err="1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lang="en-US" altLang="zh-CN" sz="2000" b="1" baseline="-25000" dirty="0" err="1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C</a:t>
            </a:r>
            <a:r>
              <a:rPr lang="zh-CN" altLang="en-US" sz="2800" b="1" dirty="0" smtClean="0"/>
              <a:t>和</a:t>
            </a:r>
            <a:r>
              <a:rPr lang="en-US" altLang="zh-CN" sz="2800" b="1" i="1" dirty="0" err="1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u</a:t>
            </a:r>
            <a:r>
              <a:rPr lang="en-US" altLang="zh-CN" sz="2000" b="1" baseline="-25000" dirty="0" err="1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O</a:t>
            </a:r>
            <a:r>
              <a:rPr lang="zh-CN" altLang="en-US" sz="2800" b="1" dirty="0" smtClean="0"/>
              <a:t>的波形图，测量其幅值和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/>
              <a:t>并计算频率。（</a:t>
            </a:r>
            <a:r>
              <a:rPr lang="en-US" altLang="zh-CN" sz="2800" b="1" i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R</a:t>
            </a:r>
            <a:r>
              <a:rPr lang="en-US" altLang="zh-CN" sz="2800" b="1" baseline="-25000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R</a:t>
            </a:r>
            <a:r>
              <a:rPr lang="en-US" altLang="zh-CN" sz="2800" b="1" baseline="-25000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F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=10K</a:t>
            </a:r>
            <a:r>
              <a:rPr lang="el-GR" altLang="zh-CN" sz="2800" b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R</a:t>
            </a:r>
            <a:r>
              <a:rPr lang="en-US" altLang="zh-CN" sz="2800" b="1" baseline="-25000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=1K</a:t>
            </a:r>
            <a:r>
              <a:rPr lang="el-GR" altLang="zh-CN" sz="2800" b="1" dirty="0" smtClean="0">
                <a:latin typeface="Times New Roman" pitchFamily="18" charset="0"/>
                <a:cs typeface="Times New Roman" pitchFamily="18" charset="0"/>
              </a:rPr>
              <a:t>Ω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 err="1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R</a:t>
            </a:r>
            <a:r>
              <a:rPr lang="en-US" altLang="zh-CN" sz="2800" b="1" baseline="-25000" dirty="0" err="1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f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=20K</a:t>
            </a:r>
            <a:r>
              <a:rPr lang="el-GR" altLang="zh-CN" sz="2800" b="1" dirty="0" smtClean="0">
                <a:latin typeface="Times New Roman" pitchFamily="18" charset="0"/>
                <a:cs typeface="Times New Roman" pitchFamily="18" charset="0"/>
              </a:rPr>
              <a:t>Ω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100K</a:t>
            </a:r>
            <a:r>
              <a:rPr lang="el-GR" altLang="zh-CN" sz="2800" b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zh-CN" altLang="en-US" sz="2800" b="1" dirty="0" smtClean="0"/>
              <a:t>电位器，</a:t>
            </a:r>
            <a:r>
              <a:rPr lang="en-US" altLang="zh-CN" sz="2800" b="1" i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C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=0.01µF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D</a:t>
            </a:r>
            <a:r>
              <a:rPr lang="en-US" altLang="zh-CN" sz="2800" b="1" baseline="-25000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Z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为两只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1N4734A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2DW231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00030" y="428604"/>
            <a:ext cx="578647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ea typeface="华文仿宋" pitchFamily="2" charset="-122"/>
              </a:rPr>
              <a:t>6.</a:t>
            </a:r>
            <a:r>
              <a:rPr lang="zh-CN" altLang="en-US" sz="3200" b="1" dirty="0" smtClean="0">
                <a:solidFill>
                  <a:srgbClr val="0039AC"/>
                </a:solidFill>
                <a:ea typeface="华文仿宋" pitchFamily="2" charset="-122"/>
              </a:rPr>
              <a:t>矩形波发生器（续）（</a:t>
            </a:r>
            <a:r>
              <a:rPr lang="zh-CN" altLang="en-US" sz="3200" b="1" dirty="0" smtClean="0">
                <a:solidFill>
                  <a:srgbClr val="FF0000"/>
                </a:solidFill>
                <a:ea typeface="华文仿宋" pitchFamily="2" charset="-122"/>
              </a:rPr>
              <a:t>选做</a:t>
            </a:r>
            <a:r>
              <a:rPr lang="zh-CN" altLang="en-US" sz="3200" b="1" dirty="0" smtClean="0">
                <a:solidFill>
                  <a:srgbClr val="0039AC"/>
                </a:solidFill>
                <a:ea typeface="华文仿宋" pitchFamily="2" charset="-122"/>
              </a:rPr>
              <a:t>）</a:t>
            </a:r>
            <a:endParaRPr lang="zh-CN" altLang="en-US" sz="3200" b="1" dirty="0">
              <a:solidFill>
                <a:srgbClr val="0039AC"/>
              </a:solidFill>
              <a:ea typeface="华文仿宋" pitchFamily="2" charset="-122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6" y="1285860"/>
            <a:ext cx="55245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72194" y="278605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b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="1" baseline="-250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00822" y="278605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b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="1" baseline="-250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78" y="1643050"/>
            <a:ext cx="4288386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auto">
          <a:xfrm>
            <a:off x="667941" y="361950"/>
            <a:ext cx="2832485" cy="709596"/>
          </a:xfrm>
          <a:prstGeom prst="round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>
                <a:solidFill>
                  <a:schemeClr val="tx1"/>
                </a:solidFill>
              </a:rPr>
              <a:t>实验思考题</a:t>
            </a:r>
            <a:endParaRPr lang="zh-CN" alt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4" y="147702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sz="2800" b="1" dirty="0" smtClean="0"/>
              <a:t>为什么称精密整流为“精密”？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4344" y="2477152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在滞回比较器中，</a:t>
            </a:r>
            <a:r>
              <a:rPr lang="en-US" altLang="zh-CN" sz="2800" b="1" i="1" spc="300" dirty="0" smtClean="0"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altLang="zh-CN" sz="2800" b="1" spc="300" baseline="-250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大小对滞回曲线有何影响？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4344" y="3477284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怎样改变方波发生器电路中的频率及幅值？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5" y="466725"/>
            <a:ext cx="8840391" cy="596265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26629" name="流程图: 可选过程 6"/>
          <p:cNvSpPr>
            <a:spLocks noChangeArrowheads="1"/>
          </p:cNvSpPr>
          <p:nvPr/>
        </p:nvSpPr>
        <p:spPr bwMode="auto">
          <a:xfrm>
            <a:off x="6188274" y="2357438"/>
            <a:ext cx="3134320" cy="855662"/>
          </a:xfrm>
          <a:prstGeom prst="flowChartAlternateProcess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26633" name="AutoShape 9"/>
          <p:cNvSpPr>
            <a:spLocks noChangeArrowheads="1"/>
          </p:cNvSpPr>
          <p:nvPr/>
        </p:nvSpPr>
        <p:spPr bwMode="auto">
          <a:xfrm>
            <a:off x="5793582" y="4708525"/>
            <a:ext cx="1618171" cy="501650"/>
          </a:xfrm>
          <a:prstGeom prst="wedgeRoundRectCallout">
            <a:avLst>
              <a:gd name="adj1" fmla="val 7601"/>
              <a:gd name="adj2" fmla="val -164722"/>
              <a:gd name="adj3" fmla="val 16667"/>
            </a:avLst>
          </a:prstGeom>
          <a:solidFill>
            <a:srgbClr val="66FF33"/>
          </a:solidFill>
          <a:ln w="0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CN" sz="2800" b="1" dirty="0">
                <a:solidFill>
                  <a:srgbClr val="000099"/>
                </a:solidFill>
                <a:ea typeface="华文仿宋" pitchFamily="2" charset="-122"/>
              </a:rPr>
              <a:t>LM358</a:t>
            </a: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2001548" y="2428868"/>
            <a:ext cx="1213126" cy="501650"/>
          </a:xfrm>
          <a:prstGeom prst="wedgeRoundRectCallout">
            <a:avLst>
              <a:gd name="adj1" fmla="val 83842"/>
              <a:gd name="adj2" fmla="val 80157"/>
              <a:gd name="adj3" fmla="val 16667"/>
            </a:avLst>
          </a:prstGeom>
          <a:solidFill>
            <a:srgbClr val="66FF33"/>
          </a:solidFill>
          <a:ln w="0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CN" sz="2800" b="1" dirty="0" smtClean="0">
                <a:solidFill>
                  <a:srgbClr val="000099"/>
                </a:solidFill>
                <a:ea typeface="华文仿宋" pitchFamily="2" charset="-122"/>
              </a:rPr>
              <a:t>0.1µF</a:t>
            </a:r>
            <a:endParaRPr lang="en-US" altLang="zh-CN" sz="2800" b="1" dirty="0">
              <a:solidFill>
                <a:srgbClr val="000099"/>
              </a:solidFill>
              <a:ea typeface="华文仿宋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58012" y="2428868"/>
            <a:ext cx="1825210" cy="707886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FF00"/>
                </a:solidFill>
              </a:rPr>
              <a:t>此区域内布局电阻、二极管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pic>
        <p:nvPicPr>
          <p:cNvPr id="7" name="Picture 4" descr="https://timgsa.baidu.com/timg?image&amp;quality=80&amp;size=b9999_10000&amp;sec=1592367947653&amp;di=d2a3f12ab661fbf11c8484b760f576fb&amp;imgtype=0&amp;src=http%3A%2F%2Fwww.mmic.net.cn%2FImages%2Fnews%2F2013-03%2FLM358P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29648" y="4786322"/>
            <a:ext cx="1785950" cy="179525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auto">
          <a:xfrm>
            <a:off x="642906" y="357166"/>
            <a:ext cx="3904055" cy="714380"/>
          </a:xfrm>
          <a:prstGeom prst="round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>
                <a:solidFill>
                  <a:schemeClr val="tx1"/>
                </a:solidFill>
              </a:rPr>
              <a:t>实验设备与器件</a:t>
            </a:r>
            <a:endParaRPr lang="zh-CN" alt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2972" y="1428736"/>
            <a:ext cx="692948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200"/>
              </a:lnSpc>
            </a:pPr>
            <a:r>
              <a:rPr lang="zh-CN" altLang="en-US" sz="3600" b="1" dirty="0" smtClean="0"/>
              <a:t>函数发生器</a:t>
            </a:r>
            <a:endParaRPr lang="en-US" altLang="zh-CN" sz="3600" b="1" dirty="0" smtClean="0"/>
          </a:p>
          <a:p>
            <a:pPr>
              <a:lnSpc>
                <a:spcPts val="5200"/>
              </a:lnSpc>
            </a:pPr>
            <a:r>
              <a:rPr lang="zh-CN" altLang="en-US" sz="3600" b="1" dirty="0" smtClean="0"/>
              <a:t>直流电源</a:t>
            </a:r>
            <a:endParaRPr lang="en-US" altLang="zh-CN" sz="3600" b="1" dirty="0" smtClean="0"/>
          </a:p>
          <a:p>
            <a:pPr>
              <a:lnSpc>
                <a:spcPts val="5200"/>
              </a:lnSpc>
            </a:pPr>
            <a:r>
              <a:rPr lang="zh-CN" altLang="en-US" sz="3600" b="1" dirty="0" smtClean="0"/>
              <a:t>示波器</a:t>
            </a:r>
            <a:endParaRPr lang="en-US" altLang="zh-CN" sz="3600" b="1" dirty="0" smtClean="0"/>
          </a:p>
          <a:p>
            <a:pPr>
              <a:lnSpc>
                <a:spcPts val="5200"/>
              </a:lnSpc>
            </a:pPr>
            <a:r>
              <a:rPr lang="en-US" altLang="zh-CN" sz="3600" b="1" dirty="0" smtClean="0">
                <a:latin typeface="+mn-ea"/>
              </a:rPr>
              <a:t>(</a:t>
            </a:r>
            <a:r>
              <a:rPr lang="zh-CN" altLang="en-US" sz="3600" b="1" dirty="0" smtClean="0"/>
              <a:t>实验箱</a:t>
            </a:r>
            <a:r>
              <a:rPr lang="en-US" altLang="zh-CN" sz="3600" b="1" dirty="0" smtClean="0">
                <a:latin typeface="+mn-ea"/>
              </a:rPr>
              <a:t>)</a:t>
            </a:r>
          </a:p>
          <a:p>
            <a:pPr>
              <a:lnSpc>
                <a:spcPts val="5200"/>
              </a:lnSpc>
            </a:pPr>
            <a:r>
              <a:rPr lang="zh-CN" altLang="en-US" sz="3600" b="1" dirty="0" smtClean="0"/>
              <a:t>集成运放</a:t>
            </a:r>
            <a:r>
              <a:rPr lang="en-US" altLang="zh-CN" sz="3600" b="1" dirty="0" smtClean="0">
                <a:latin typeface="Times New Roman" pitchFamily="18" charset="0"/>
                <a:cs typeface="Times New Roman" pitchFamily="18" charset="0"/>
              </a:rPr>
              <a:t>LM358</a:t>
            </a:r>
          </a:p>
          <a:p>
            <a:pPr>
              <a:lnSpc>
                <a:spcPts val="5200"/>
              </a:lnSpc>
            </a:pPr>
            <a:r>
              <a:rPr lang="zh-CN" altLang="en-US" sz="3600" b="1" dirty="0" smtClean="0"/>
              <a:t>若干电阻</a:t>
            </a:r>
            <a:r>
              <a:rPr lang="zh-CN" altLang="en-US" sz="3600" b="1" spc="300" dirty="0" smtClean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3600" b="1" dirty="0" smtClean="0"/>
              <a:t>电容</a:t>
            </a:r>
            <a:r>
              <a:rPr lang="zh-CN" altLang="en-US" sz="3600" b="1" spc="300" dirty="0" smtClean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3600" b="1" dirty="0" smtClean="0"/>
              <a:t>二极管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 bwMode="auto">
          <a:xfrm>
            <a:off x="655440" y="361950"/>
            <a:ext cx="2344920" cy="709596"/>
          </a:xfrm>
          <a:prstGeom prst="round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chemeClr val="tx1"/>
                </a:solidFill>
              </a:rPr>
              <a:t>实验原理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06" y="1142984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3F22CE"/>
                </a:solidFill>
              </a:rPr>
              <a:t>一、精密整流电路</a:t>
            </a:r>
            <a:endParaRPr lang="zh-CN" altLang="en-US" sz="3600" b="1" dirty="0">
              <a:solidFill>
                <a:srgbClr val="3F22C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410" y="4830087"/>
            <a:ext cx="7786742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 prstMaterial="matte"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  把二极管置于</a:t>
            </a:r>
            <a:r>
              <a:rPr lang="zh-CN" altLang="en-US" sz="2800" b="1" dirty="0" smtClean="0">
                <a:solidFill>
                  <a:srgbClr val="FF0066"/>
                </a:solidFill>
              </a:rPr>
              <a:t>运放的负反馈环路</a:t>
            </a:r>
            <a:r>
              <a:rPr lang="zh-CN" altLang="en-US" sz="2800" b="1" dirty="0" smtClean="0"/>
              <a:t>中，可以克服普通二极管导通电压的影响，提高非线性电路的精度。</a:t>
            </a:r>
            <a:endParaRPr lang="zh-CN" altLang="en-US" sz="2800" b="1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8882" y="1943102"/>
            <a:ext cx="17907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28" y="1928802"/>
            <a:ext cx="2651885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000360" y="3929066"/>
            <a:ext cx="37147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     </a:t>
            </a:r>
            <a:r>
              <a:rPr kumimoji="1" lang="zh-CN" altLang="en-US" sz="3200" b="1" dirty="0">
                <a:latin typeface="Times New Roman" pitchFamily="18" charset="0"/>
              </a:rPr>
              <a:t>若</a:t>
            </a:r>
            <a:r>
              <a:rPr kumimoji="1" lang="en-US" altLang="zh-CN" sz="3200" b="1" i="1" dirty="0" err="1" smtClean="0">
                <a:latin typeface="Times New Roman" pitchFamily="18" charset="0"/>
              </a:rPr>
              <a:t>u</a:t>
            </a:r>
            <a:r>
              <a:rPr kumimoji="1" lang="en-US" altLang="zh-CN" sz="3200" b="1" baseline="-25000" dirty="0" err="1" smtClean="0">
                <a:latin typeface="Times New Roman" pitchFamily="18" charset="0"/>
              </a:rPr>
              <a:t>i</a:t>
            </a:r>
            <a:r>
              <a:rPr kumimoji="1" lang="en-US" altLang="zh-CN" sz="3200" b="1" dirty="0" smtClean="0">
                <a:latin typeface="Times New Roman" pitchFamily="18" charset="0"/>
              </a:rPr>
              <a:t>&lt;</a:t>
            </a:r>
            <a:r>
              <a:rPr kumimoji="1" lang="en-US" altLang="zh-CN" sz="3200" b="1" i="1" dirty="0" err="1" smtClean="0">
                <a:latin typeface="Times New Roman" pitchFamily="18" charset="0"/>
              </a:rPr>
              <a:t>U</a:t>
            </a:r>
            <a:r>
              <a:rPr kumimoji="1" lang="en-US" altLang="zh-CN" sz="3200" b="1" baseline="-25000" dirty="0" err="1" smtClean="0">
                <a:latin typeface="Times New Roman" pitchFamily="18" charset="0"/>
              </a:rPr>
              <a:t>th</a:t>
            </a:r>
            <a:r>
              <a:rPr kumimoji="1" lang="zh-CN" altLang="en-US" sz="3200" b="1" dirty="0" smtClean="0">
                <a:latin typeface="Times New Roman" pitchFamily="18" charset="0"/>
              </a:rPr>
              <a:t>，则</a:t>
            </a:r>
            <a:r>
              <a:rPr kumimoji="1" lang="en-US" altLang="zh-CN" sz="3200" b="1" i="1" dirty="0" err="1" smtClean="0">
                <a:latin typeface="Times New Roman" pitchFamily="18" charset="0"/>
              </a:rPr>
              <a:t>u</a:t>
            </a:r>
            <a:r>
              <a:rPr kumimoji="1" lang="en-US" altLang="zh-CN" sz="3200" b="1" baseline="-25000" dirty="0" err="1" smtClean="0">
                <a:latin typeface="Times New Roman" pitchFamily="18" charset="0"/>
              </a:rPr>
              <a:t>o</a:t>
            </a:r>
            <a:r>
              <a:rPr kumimoji="1" lang="en-US" altLang="zh-CN" sz="3200" b="1" dirty="0" smtClean="0">
                <a:latin typeface="Times New Roman" pitchFamily="18" charset="0"/>
              </a:rPr>
              <a:t>=0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68" y="500042"/>
            <a:ext cx="5500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39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3200" b="1" dirty="0" smtClean="0">
                <a:solidFill>
                  <a:srgbClr val="0039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、精密半波整流电路（</a:t>
            </a:r>
            <a:r>
              <a:rPr lang="en-US" altLang="zh-CN" sz="3200" b="1" dirty="0" smtClean="0">
                <a:solidFill>
                  <a:srgbClr val="0039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3200" b="1" dirty="0" smtClean="0">
                <a:solidFill>
                  <a:srgbClr val="0039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CN" altLang="en-US" sz="3200" b="1" dirty="0">
              <a:solidFill>
                <a:srgbClr val="0039A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428592" y="1071546"/>
          <a:ext cx="6017962" cy="3286148"/>
        </p:xfrm>
        <a:graphic>
          <a:graphicData uri="http://schemas.openxmlformats.org/presentationml/2006/ole">
            <p:oleObj spid="_x0000_s5122" name="Visio" r:id="rId3" imgW="5943573" imgH="3246048" progId="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4410" y="4620292"/>
            <a:ext cx="7429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3200" b="1" baseline="-25000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&gt;0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3200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32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导通，</a:t>
            </a:r>
            <a:r>
              <a:rPr lang="en-US" altLang="zh-CN" sz="3200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3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截止，</a:t>
            </a:r>
            <a:r>
              <a:rPr lang="en-US" altLang="zh-CN" sz="3200" b="1" i="1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3200" b="1" baseline="-25000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32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=0</a:t>
            </a:r>
            <a:endParaRPr lang="zh-CN" altLang="en-US" sz="3200" b="1" dirty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410" y="5429264"/>
            <a:ext cx="85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3200" b="1" baseline="-25000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&lt;0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3200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32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截止，</a:t>
            </a:r>
            <a:r>
              <a:rPr lang="en-US" altLang="zh-CN" sz="3200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3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导通，</a:t>
            </a:r>
            <a:r>
              <a:rPr lang="en-US" altLang="zh-CN" sz="3200" b="1" i="1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3200" b="1" baseline="-25000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32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3200" b="1" dirty="0" smtClean="0">
                <a:solidFill>
                  <a:srgbClr val="FF0066"/>
                </a:solidFill>
                <a:latin typeface="Microsoft JhengHei Light" pitchFamily="34" charset="-120"/>
                <a:ea typeface="Microsoft JhengHei Light" pitchFamily="34" charset="-120"/>
                <a:cs typeface="Times New Roman" pitchFamily="18" charset="0"/>
              </a:rPr>
              <a:t>-</a:t>
            </a:r>
            <a:r>
              <a:rPr lang="en-US" altLang="zh-CN" sz="3200" b="1" i="1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3200" b="1" baseline="-25000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zh-CN" altLang="en-US" sz="3200" b="1" baseline="-25000" dirty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43698" y="1260068"/>
            <a:ext cx="3214710" cy="2960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5" name="直接连接符 24"/>
          <p:cNvCxnSpPr/>
          <p:nvPr/>
        </p:nvCxnSpPr>
        <p:spPr>
          <a:xfrm rot="5400000">
            <a:off x="6858806" y="3071016"/>
            <a:ext cx="1714512" cy="1588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5400000">
            <a:off x="7644624" y="3071016"/>
            <a:ext cx="1714512" cy="1588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5400000">
            <a:off x="8430442" y="3071016"/>
            <a:ext cx="1714512" cy="1588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143368" y="3214686"/>
            <a:ext cx="545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b="1" baseline="-25000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′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3081509" y="3929066"/>
            <a:ext cx="19191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）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68" y="500042"/>
            <a:ext cx="5500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39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3200" b="1" dirty="0" smtClean="0">
                <a:solidFill>
                  <a:srgbClr val="0039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、精密半波整流电路（</a:t>
            </a:r>
            <a:r>
              <a:rPr lang="en-US" altLang="zh-CN" sz="3200" b="1" dirty="0" smtClean="0">
                <a:solidFill>
                  <a:srgbClr val="0039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3200" b="1" dirty="0" smtClean="0">
                <a:solidFill>
                  <a:srgbClr val="0039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CN" altLang="en-US" sz="3200" b="1" dirty="0">
              <a:solidFill>
                <a:srgbClr val="0039A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428592" y="1071546"/>
          <a:ext cx="6064769" cy="3286148"/>
        </p:xfrm>
        <a:graphic>
          <a:graphicData uri="http://schemas.openxmlformats.org/presentationml/2006/ole">
            <p:oleObj spid="_x0000_s4099" name="Visio" r:id="rId3" imgW="5943573" imgH="3223368" progId="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14410" y="4630175"/>
            <a:ext cx="785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3200" b="1" baseline="-25000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&gt;0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3200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32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截止，</a:t>
            </a:r>
            <a:r>
              <a:rPr lang="en-US" altLang="zh-CN" sz="3200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3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导通，</a:t>
            </a:r>
            <a:r>
              <a:rPr lang="en-US" altLang="zh-CN" sz="3200" b="1" i="1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3200" b="1" baseline="-25000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32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3200" b="1" dirty="0" smtClean="0">
                <a:solidFill>
                  <a:srgbClr val="FF0066"/>
                </a:solidFill>
                <a:latin typeface="Microsoft JhengHei Light" pitchFamily="34" charset="-120"/>
                <a:ea typeface="Microsoft JhengHei Light" pitchFamily="34" charset="-120"/>
                <a:cs typeface="Times New Roman" pitchFamily="18" charset="0"/>
              </a:rPr>
              <a:t>-</a:t>
            </a:r>
            <a:r>
              <a:rPr lang="en-US" altLang="zh-CN" sz="3200" b="1" i="1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3200" b="1" baseline="-25000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zh-CN" altLang="en-US" sz="3200" b="1" dirty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4410" y="5500702"/>
            <a:ext cx="8572560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3200" b="1" baseline="-25000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&lt;0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3200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32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导通，</a:t>
            </a:r>
            <a:r>
              <a:rPr lang="en-US" altLang="zh-CN" sz="3200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3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截止，</a:t>
            </a:r>
            <a:r>
              <a:rPr lang="en-US" altLang="zh-CN" sz="3200" b="1" i="1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3200" b="1" baseline="-25000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32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=0</a:t>
            </a:r>
            <a:endParaRPr lang="zh-CN" altLang="en-US" sz="3200" b="1" dirty="0" smtClean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3200" b="1" baseline="-25000" dirty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72260" y="1214422"/>
            <a:ext cx="3214710" cy="2977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直接连接符 11"/>
          <p:cNvCxnSpPr/>
          <p:nvPr/>
        </p:nvCxnSpPr>
        <p:spPr>
          <a:xfrm rot="5400000">
            <a:off x="6965169" y="2892421"/>
            <a:ext cx="1357322" cy="1588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5400000">
            <a:off x="7750193" y="2892421"/>
            <a:ext cx="1357322" cy="1588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5400000">
            <a:off x="8537599" y="2892421"/>
            <a:ext cx="1357322" cy="1588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214806" y="3214686"/>
            <a:ext cx="545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b="1" baseline="-25000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′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3071798" y="3929066"/>
            <a:ext cx="19191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）</a:t>
            </a:r>
            <a:endParaRPr lang="zh-CN" altLang="en-US" sz="28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68" y="428604"/>
            <a:ext cx="5500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39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3200" b="1" dirty="0" smtClean="0">
                <a:solidFill>
                  <a:srgbClr val="0039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、精密全波整流电路（</a:t>
            </a:r>
            <a:r>
              <a:rPr lang="en-US" altLang="zh-CN" sz="3200" b="1" dirty="0" smtClean="0">
                <a:solidFill>
                  <a:srgbClr val="0039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3200" b="1" dirty="0" smtClean="0">
                <a:solidFill>
                  <a:srgbClr val="0039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CN" altLang="en-US" sz="3200" b="1" dirty="0">
              <a:solidFill>
                <a:srgbClr val="0039A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1214410" y="1000108"/>
          <a:ext cx="7890423" cy="3357586"/>
        </p:xfrm>
        <a:graphic>
          <a:graphicData uri="http://schemas.openxmlformats.org/presentationml/2006/ole">
            <p:oleObj spid="_x0000_s26627" name="Visio" r:id="rId3" imgW="9700366" imgH="4122360" progId="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0030" y="4691730"/>
            <a:ext cx="9286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baseline="-25000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&gt;0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截止，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导通，</a:t>
            </a:r>
            <a:r>
              <a:rPr lang="en-US" altLang="zh-CN" sz="2800" b="1" i="1" dirty="0" smtClean="0">
                <a:solidFill>
                  <a:srgbClr val="3F22CE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baseline="-25000" dirty="0" smtClean="0">
                <a:solidFill>
                  <a:srgbClr val="3F22CE"/>
                </a:solidFill>
                <a:latin typeface="Times New Roman" pitchFamily="18" charset="0"/>
                <a:cs typeface="Times New Roman" pitchFamily="18" charset="0"/>
              </a:rPr>
              <a:t>o1</a:t>
            </a:r>
            <a:r>
              <a:rPr lang="en-US" altLang="zh-CN" sz="2800" b="1" dirty="0" smtClean="0">
                <a:solidFill>
                  <a:srgbClr val="3F22CE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dirty="0" smtClean="0">
                <a:solidFill>
                  <a:srgbClr val="3F22CE"/>
                </a:solidFill>
                <a:latin typeface="Microsoft JhengHei Light" pitchFamily="34" charset="-120"/>
                <a:ea typeface="Microsoft JhengHei Light" pitchFamily="34" charset="-120"/>
                <a:cs typeface="Times New Roman" pitchFamily="18" charset="0"/>
              </a:rPr>
              <a:t>-</a:t>
            </a:r>
            <a:r>
              <a:rPr lang="en-US" altLang="zh-CN" sz="2800" b="1" i="1" dirty="0" err="1" smtClean="0">
                <a:solidFill>
                  <a:srgbClr val="3F22CE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baseline="-25000" dirty="0" err="1" smtClean="0">
                <a:solidFill>
                  <a:srgbClr val="3F22CE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，若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baseline="-25000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8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baseline="-25000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sz="2800" b="1" baseline="-25000" dirty="0" smtClean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0" y="5572140"/>
            <a:ext cx="85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baseline="-25000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&lt;0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导通，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截止，</a:t>
            </a:r>
            <a:r>
              <a:rPr lang="en-US" altLang="zh-CN" sz="2800" b="1" i="1" dirty="0" smtClean="0">
                <a:solidFill>
                  <a:srgbClr val="3F22CE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baseline="-25000" dirty="0" smtClean="0">
                <a:solidFill>
                  <a:srgbClr val="3F22CE"/>
                </a:solidFill>
                <a:latin typeface="Times New Roman" pitchFamily="18" charset="0"/>
                <a:cs typeface="Times New Roman" pitchFamily="18" charset="0"/>
              </a:rPr>
              <a:t>o1</a:t>
            </a:r>
            <a:r>
              <a:rPr lang="en-US" altLang="zh-CN" sz="2800" b="1" dirty="0" smtClean="0">
                <a:solidFill>
                  <a:srgbClr val="3F22CE"/>
                </a:solidFill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，</a:t>
            </a:r>
            <a:r>
              <a:rPr lang="en-US" altLang="zh-CN" sz="2800" b="1" i="1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baseline="-25000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8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dirty="0" smtClean="0">
                <a:solidFill>
                  <a:srgbClr val="FF0066"/>
                </a:solidFill>
                <a:latin typeface="Microsoft JhengHei Light" pitchFamily="34" charset="-120"/>
                <a:ea typeface="Microsoft JhengHei Light" pitchFamily="34" charset="-120"/>
                <a:cs typeface="Times New Roman" pitchFamily="18" charset="0"/>
              </a:rPr>
              <a:t>-</a:t>
            </a:r>
            <a:r>
              <a:rPr lang="en-US" altLang="zh-CN" sz="2800" b="1" i="1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baseline="-25000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zh-CN" altLang="en-US" sz="2800" b="1" dirty="0" smtClean="0">
              <a:solidFill>
                <a:srgbClr val="3F22C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86112" y="3857628"/>
            <a:ext cx="19191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）</a:t>
            </a:r>
            <a:endParaRPr lang="zh-CN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500426" y="2857496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4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43764" y="3143248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4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68" y="428604"/>
            <a:ext cx="6000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39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3200" b="1" dirty="0" smtClean="0">
                <a:solidFill>
                  <a:srgbClr val="0039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、精密全波整流电路（</a:t>
            </a:r>
            <a:r>
              <a:rPr lang="en-US" altLang="zh-CN" sz="3200" b="1" dirty="0" smtClean="0">
                <a:solidFill>
                  <a:srgbClr val="0039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3200" b="1" dirty="0" smtClean="0">
                <a:solidFill>
                  <a:srgbClr val="0039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）（续）</a:t>
            </a:r>
            <a:endParaRPr lang="zh-CN" altLang="en-US" sz="3200" b="1" dirty="0">
              <a:solidFill>
                <a:srgbClr val="0039A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0" y="5260975"/>
            <a:ext cx="8501122" cy="954107"/>
          </a:xfrm>
          <a:prstGeom prst="rect">
            <a:avLst/>
          </a:prstGeom>
          <a:solidFill>
            <a:srgbClr val="D2FADD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    整流的精度主要是电阻 的匹配精度，电路中使用电位器可解决电阻匹配精度不够的问题。</a:t>
            </a:r>
            <a:endParaRPr lang="zh-CN" altLang="en-US" sz="2800" b="1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58" y="1285860"/>
            <a:ext cx="3500462" cy="311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19684" y="1643050"/>
            <a:ext cx="4438658" cy="2860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785914" y="4305422"/>
          <a:ext cx="1571636" cy="766652"/>
        </p:xfrm>
        <a:graphic>
          <a:graphicData uri="http://schemas.openxmlformats.org/presentationml/2006/ole">
            <p:oleObj spid="_x0000_s47105" name="Equation" r:id="rId5" imgW="520560" imgH="2538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0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68" y="428604"/>
            <a:ext cx="5500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39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3200" b="1" dirty="0" smtClean="0">
                <a:solidFill>
                  <a:srgbClr val="0039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、精密全波整流电路（</a:t>
            </a:r>
            <a:r>
              <a:rPr lang="en-US" altLang="zh-CN" sz="3200" b="1" dirty="0" smtClean="0">
                <a:solidFill>
                  <a:srgbClr val="0039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3200" b="1" dirty="0" smtClean="0">
                <a:solidFill>
                  <a:srgbClr val="0039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CN" altLang="en-US" sz="3200" b="1" dirty="0">
              <a:solidFill>
                <a:srgbClr val="0039A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4817" name="Object 1"/>
          <p:cNvGraphicFramePr>
            <a:graphicFrameLocks noChangeAspect="1"/>
          </p:cNvGraphicFramePr>
          <p:nvPr/>
        </p:nvGraphicFramePr>
        <p:xfrm>
          <a:off x="1357287" y="1000108"/>
          <a:ext cx="7643866" cy="3555446"/>
        </p:xfrm>
        <a:graphic>
          <a:graphicData uri="http://schemas.openxmlformats.org/presentationml/2006/ole">
            <p:oleObj spid="_x0000_s34817" name="Visio" r:id="rId3" imgW="9563138" imgH="4457808" progId="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4410" y="4714884"/>
            <a:ext cx="6357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baseline="-25000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&gt;0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导通，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截止，</a:t>
            </a:r>
            <a:r>
              <a:rPr lang="en-US" altLang="zh-CN" sz="2800" b="1" i="1" dirty="0" smtClean="0">
                <a:solidFill>
                  <a:srgbClr val="3F22CE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baseline="-25000" dirty="0" smtClean="0">
                <a:solidFill>
                  <a:srgbClr val="3F22CE"/>
                </a:solidFill>
                <a:latin typeface="Times New Roman" pitchFamily="18" charset="0"/>
                <a:cs typeface="Times New Roman" pitchFamily="18" charset="0"/>
              </a:rPr>
              <a:t>o1</a:t>
            </a:r>
            <a:r>
              <a:rPr lang="en-US" altLang="zh-CN" sz="2800" b="1" dirty="0" smtClean="0">
                <a:solidFill>
                  <a:srgbClr val="3F22CE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 err="1" smtClean="0">
                <a:solidFill>
                  <a:srgbClr val="3F22CE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baseline="-25000" dirty="0" err="1" smtClean="0">
                <a:solidFill>
                  <a:srgbClr val="3F22CE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sz="2800" b="1" baseline="-25000" dirty="0" smtClean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285980" y="5429264"/>
          <a:ext cx="5143536" cy="955630"/>
        </p:xfrm>
        <a:graphic>
          <a:graphicData uri="http://schemas.openxmlformats.org/presentationml/2006/ole">
            <p:oleObj spid="_x0000_s34818" name="Equation" r:id="rId4" imgW="2323800" imgH="431640" progId="Equation.DSMT4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4176640" y="264318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o1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14674" y="2357430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4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58012" y="2620028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4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68" y="428604"/>
            <a:ext cx="5500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39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3200" b="1" dirty="0" smtClean="0">
                <a:solidFill>
                  <a:srgbClr val="0039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、精密全波整流电路（续）</a:t>
            </a:r>
            <a:endParaRPr lang="zh-CN" altLang="en-US" sz="3200" b="1" dirty="0">
              <a:solidFill>
                <a:srgbClr val="0039A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4817" name="Object 1"/>
          <p:cNvGraphicFramePr>
            <a:graphicFrameLocks noChangeAspect="1"/>
          </p:cNvGraphicFramePr>
          <p:nvPr/>
        </p:nvGraphicFramePr>
        <p:xfrm>
          <a:off x="1571600" y="1000108"/>
          <a:ext cx="7143799" cy="3322846"/>
        </p:xfrm>
        <a:graphic>
          <a:graphicData uri="http://schemas.openxmlformats.org/presentationml/2006/ole">
            <p:oleObj spid="_x0000_s43010" name="Visio" r:id="rId3" imgW="9563138" imgH="4457808" progId="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4143368" y="2571744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o1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571432" y="4214818"/>
            <a:ext cx="8715472" cy="1000132"/>
            <a:chOff x="214278" y="4500570"/>
            <a:chExt cx="10001320" cy="1000132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4695902" y="4500570"/>
            <a:ext cx="2322566" cy="1000132"/>
          </p:xfrm>
          <a:graphic>
            <a:graphicData uri="http://schemas.openxmlformats.org/presentationml/2006/ole">
              <p:oleObj spid="_x0000_s43011" name="Equation" r:id="rId4" imgW="1002960" imgH="431640" progId="Equation.DSMT4">
                <p:embed/>
              </p:oleObj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214278" y="4714884"/>
              <a:ext cx="10001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 dirty="0" err="1" smtClean="0">
                  <a:solidFill>
                    <a:srgbClr val="FF0066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zh-CN" sz="2800" b="1" baseline="-25000" dirty="0" err="1" smtClean="0">
                  <a:solidFill>
                    <a:srgbClr val="FF0066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800" b="1" dirty="0" smtClean="0">
                  <a:solidFill>
                    <a:srgbClr val="FF0066"/>
                  </a:solidFill>
                  <a:latin typeface="Times New Roman" pitchFamily="18" charset="0"/>
                  <a:cs typeface="Times New Roman" pitchFamily="18" charset="0"/>
                </a:rPr>
                <a:t>&lt;0</a:t>
              </a:r>
              <a:r>
                <a:rPr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2800" b="1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截止，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2800" b="1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导通，</a:t>
              </a:r>
              <a:endParaRPr lang="zh-CN" altLang="en-US" sz="2800" b="1" dirty="0" smtClean="0">
                <a:solidFill>
                  <a:srgbClr val="3F22CE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500030" y="6143644"/>
            <a:ext cx="6373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=2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=2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=2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时，</a:t>
            </a:r>
            <a:r>
              <a:rPr lang="en-US" altLang="zh-CN" sz="2800" b="1" i="1" dirty="0" err="1" smtClean="0">
                <a:solidFill>
                  <a:srgbClr val="3F22CE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baseline="-25000" dirty="0" err="1" smtClean="0">
                <a:solidFill>
                  <a:srgbClr val="3F22CE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800" b="1" dirty="0" smtClean="0">
                <a:solidFill>
                  <a:srgbClr val="3F22CE"/>
                </a:solidFill>
                <a:latin typeface="Times New Roman" pitchFamily="18" charset="0"/>
                <a:cs typeface="Times New Roman" pitchFamily="18" charset="0"/>
              </a:rPr>
              <a:t>=3</a:t>
            </a:r>
            <a:r>
              <a:rPr lang="en-US" altLang="zh-CN" sz="2800" b="1" i="1" dirty="0" smtClean="0">
                <a:solidFill>
                  <a:srgbClr val="3F22CE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baseline="-25000" dirty="0" smtClean="0">
                <a:solidFill>
                  <a:srgbClr val="3F22CE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sz="2800" b="1" dirty="0" smtClean="0">
                <a:solidFill>
                  <a:srgbClr val="3F22CE"/>
                </a:solidFill>
                <a:latin typeface="Times New Roman" pitchFamily="18" charset="0"/>
                <a:cs typeface="Times New Roman" pitchFamily="18" charset="0"/>
              </a:rPr>
              <a:t>- 4</a:t>
            </a:r>
            <a:r>
              <a:rPr lang="en-US" altLang="zh-CN" sz="2800" b="1" i="1" dirty="0" smtClean="0">
                <a:solidFill>
                  <a:srgbClr val="3F22CE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baseline="-25000" dirty="0" smtClean="0">
                <a:solidFill>
                  <a:srgbClr val="3F22CE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sz="2800" b="1" dirty="0" smtClean="0">
                <a:solidFill>
                  <a:srgbClr val="3F22CE"/>
                </a:solidFill>
                <a:latin typeface="Times New Roman" pitchFamily="18" charset="0"/>
                <a:cs typeface="Times New Roman" pitchFamily="18" charset="0"/>
              </a:rPr>
              <a:t>= - </a:t>
            </a:r>
            <a:r>
              <a:rPr lang="en-US" altLang="zh-CN" sz="2800" b="1" i="1" dirty="0" err="1" smtClean="0">
                <a:solidFill>
                  <a:srgbClr val="3F22CE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baseline="-25000" dirty="0" err="1" smtClean="0">
                <a:solidFill>
                  <a:srgbClr val="3F22CE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sz="2800" b="1" baseline="-25000" dirty="0" smtClean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785914" y="5072074"/>
          <a:ext cx="7215238" cy="962032"/>
        </p:xfrm>
        <a:graphic>
          <a:graphicData uri="http://schemas.openxmlformats.org/presentationml/2006/ole">
            <p:oleObj spid="_x0000_s43012" name="Equation" r:id="rId5" imgW="3238200" imgH="431640" progId="Equation.DSMT4">
              <p:embed/>
            </p:oleObj>
          </a:graphicData>
        </a:graphic>
      </p:graphicFrame>
      <p:sp>
        <p:nvSpPr>
          <p:cNvPr id="12" name="矩形 11"/>
          <p:cNvSpPr/>
          <p:nvPr/>
        </p:nvSpPr>
        <p:spPr>
          <a:xfrm>
            <a:off x="6643698" y="2538707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4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86112" y="2252955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4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7522</TotalTime>
  <Words>1249</Words>
  <Application>Microsoft Office PowerPoint</Application>
  <PresentationFormat>35 毫米幻灯片</PresentationFormat>
  <Paragraphs>135</Paragraphs>
  <Slides>29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2" baseType="lpstr">
      <vt:lpstr>Office 主题</vt:lpstr>
      <vt:lpstr>Visio</vt:lpstr>
      <vt:lpstr>Equation</vt:lpstr>
      <vt:lpstr>   运 放 应 用 (二)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86133</cp:lastModifiedBy>
  <cp:revision>473</cp:revision>
  <cp:lastPrinted>2019-07-16T01:34:18Z</cp:lastPrinted>
  <dcterms:created xsi:type="dcterms:W3CDTF">2019-07-13T16:44:14Z</dcterms:created>
  <dcterms:modified xsi:type="dcterms:W3CDTF">2020-07-02T10:19:06Z</dcterms:modified>
</cp:coreProperties>
</file>