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60" r:id="rId4"/>
    <p:sldId id="292" r:id="rId5"/>
    <p:sldId id="272" r:id="rId6"/>
    <p:sldId id="274" r:id="rId7"/>
    <p:sldId id="267" r:id="rId8"/>
    <p:sldId id="296" r:id="rId9"/>
    <p:sldId id="295" r:id="rId10"/>
    <p:sldId id="283" r:id="rId11"/>
    <p:sldId id="278" r:id="rId12"/>
    <p:sldId id="261" r:id="rId13"/>
    <p:sldId id="281" r:id="rId14"/>
    <p:sldId id="262" r:id="rId16"/>
    <p:sldId id="351" r:id="rId17"/>
    <p:sldId id="280" r:id="rId18"/>
    <p:sldId id="352" r:id="rId19"/>
    <p:sldId id="265" r:id="rId20"/>
    <p:sldId id="268" r:id="rId21"/>
    <p:sldId id="276" r:id="rId22"/>
    <p:sldId id="293" r:id="rId23"/>
    <p:sldId id="286" r:id="rId24"/>
    <p:sldId id="284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wt@ustc.edu.cn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7BF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49" autoAdjust="0"/>
  </p:normalViewPr>
  <p:slideViewPr>
    <p:cSldViewPr>
      <p:cViewPr varScale="1">
        <p:scale>
          <a:sx n="86" d="100"/>
          <a:sy n="86" d="100"/>
        </p:scale>
        <p:origin x="-1092" y="-78"/>
      </p:cViewPr>
      <p:guideLst>
        <p:guide orient="horz" pos="2132"/>
        <p:guide pos="2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emf"/><Relationship Id="rId3" Type="http://schemas.openxmlformats.org/officeDocument/2006/relationships/image" Target="../media/image5.w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e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EF5BC-33D5-4216-B4A1-CD12C04D0F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F1C42-CAA1-4A3D-B10F-C128DDCF2D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F1C42-CAA1-4A3D-B10F-C128DDCF2D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F1C42-CAA1-4A3D-B10F-C128DDCF2D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D4AA4-BE6E-40EA-A126-C37526EF91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5.bin"/><Relationship Id="rId3" Type="http://schemas.openxmlformats.org/officeDocument/2006/relationships/image" Target="../media/image14.emf"/><Relationship Id="rId2" Type="http://schemas.openxmlformats.org/officeDocument/2006/relationships/oleObject" Target="../embeddings/oleObject14.bin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1.e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8.e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.e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2.emf"/><Relationship Id="rId1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2" Type="http://schemas.openxmlformats.org/officeDocument/2006/relationships/tags" Target="../tags/tag2.xml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.xml"/><Relationship Id="rId10" Type="http://schemas.openxmlformats.org/officeDocument/2006/relationships/image" Target="../media/image6.emf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tags" Target="../tags/tag5.xml"/><Relationship Id="rId7" Type="http://schemas.openxmlformats.org/officeDocument/2006/relationships/image" Target="../media/image9.wmf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7.emf"/><Relationship Id="rId2" Type="http://schemas.openxmlformats.org/officeDocument/2006/relationships/oleObject" Target="../embeddings/oleObject5.bin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.emf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51720" y="2204864"/>
            <a:ext cx="6296744" cy="1470025"/>
          </a:xfrm>
        </p:spPr>
        <p:txBody>
          <a:bodyPr>
            <a:normAutofit fontScale="90000"/>
          </a:bodyPr>
          <a:lstStyle/>
          <a:p>
            <a:r>
              <a:rPr lang="zh-CN" altLang="en-US" sz="8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门电路应用</a:t>
            </a:r>
            <a:endParaRPr lang="zh-CN" altLang="en-US" sz="8800" dirty="0" smtClean="0">
              <a:solidFill>
                <a:schemeClr val="accent6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ChangeArrowheads="1"/>
          </p:cNvSpPr>
          <p:nvPr/>
        </p:nvSpPr>
        <p:spPr bwMode="auto">
          <a:xfrm>
            <a:off x="1259632" y="324550"/>
            <a:ext cx="6444208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CMOS</a:t>
            </a:r>
            <a:r>
              <a:rPr kumimoji="0" lang="zh-CN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集成电路使用规则</a:t>
            </a:r>
            <a:endParaRPr kumimoji="0" lang="zh-CN" altLang="en-US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1560" y="404664"/>
            <a:ext cx="576064" cy="360040"/>
            <a:chOff x="1763688" y="4725144"/>
            <a:chExt cx="576064" cy="360040"/>
          </a:xfrm>
          <a:solidFill>
            <a:srgbClr val="92D050"/>
          </a:solidFill>
        </p:grpSpPr>
        <p:sp>
          <p:nvSpPr>
            <p:cNvPr id="4" name="燕尾形 3"/>
            <p:cNvSpPr/>
            <p:nvPr/>
          </p:nvSpPr>
          <p:spPr>
            <a:xfrm>
              <a:off x="1763688" y="4725144"/>
              <a:ext cx="288032" cy="36004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2051720" y="4725144"/>
              <a:ext cx="288032" cy="36004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611505" y="1348740"/>
            <a:ext cx="7959090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电源电压：电源电压不能接反。</a:t>
            </a:r>
            <a:endParaRPr lang="zh-CN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闲置输入端处理方法：</a:t>
            </a:r>
            <a:r>
              <a:rPr lang="zh-CN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所有多余的输入端不能悬空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，应按照逻辑要求直接接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VDD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VSS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（地）。</a:t>
            </a:r>
            <a:endParaRPr lang="zh-CN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输出端不允许直接接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VDD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或地。除漏极开路输出门及三态门外，不允许两个器件的输出端连接使用，否则将导致器件损坏。</a:t>
            </a:r>
            <a:endParaRPr lang="zh-CN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在装接电路，改变电路连接或插、拔电路时，均应切断电源，</a:t>
            </a:r>
            <a:r>
              <a:rPr lang="zh-CN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严禁带电操作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1510913"/>
            <a:ext cx="828092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静态测试法：给门电路输入端加固定的高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、低（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）电平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用示波器、万用表或发光二极管（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LED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）测出门电路的输出响应。</a:t>
            </a:r>
            <a:endParaRPr lang="zh-CN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动态测试法：给门电路输入端加一串脉冲信号，用示波器观测输入波形与输出波形的同步关系。</a:t>
            </a:r>
            <a:endParaRPr lang="zh-CN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31640" y="406405"/>
            <a:ext cx="6126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206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逻辑</a:t>
            </a:r>
            <a:r>
              <a:rPr lang="zh-CN" altLang="zh-CN" sz="3600" dirty="0" smtClean="0">
                <a:solidFill>
                  <a:srgbClr val="00206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门电路功能与性能的</a:t>
            </a:r>
            <a:r>
              <a:rPr lang="zh-CN" altLang="en-US" sz="3600" dirty="0" smtClean="0">
                <a:solidFill>
                  <a:srgbClr val="00206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endParaRPr lang="zh-CN" altLang="zh-CN" sz="3600" dirty="0" smtClean="0">
              <a:solidFill>
                <a:srgbClr val="00206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11560" y="548680"/>
            <a:ext cx="576064" cy="360040"/>
            <a:chOff x="1763688" y="4725144"/>
            <a:chExt cx="576064" cy="360040"/>
          </a:xfrm>
          <a:solidFill>
            <a:srgbClr val="92D050"/>
          </a:solidFill>
        </p:grpSpPr>
        <p:sp>
          <p:nvSpPr>
            <p:cNvPr id="16" name="燕尾形 15"/>
            <p:cNvSpPr/>
            <p:nvPr/>
          </p:nvSpPr>
          <p:spPr>
            <a:xfrm>
              <a:off x="1763688" y="4725144"/>
              <a:ext cx="288032" cy="36004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2051720" y="4725144"/>
              <a:ext cx="288032" cy="36004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323945"/>
            <a:ext cx="25922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故障的排除</a:t>
            </a:r>
            <a:endParaRPr lang="zh-CN" altLang="en-US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106086"/>
            <a:ext cx="8424936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数字电路实验中，故障基本分为三种：元器件故障、接线问题和设计错误。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283" y="2474491"/>
            <a:ext cx="78488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元器件故障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：测试器件的功能，判断其是否失效。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918" y="3315092"/>
            <a:ext cx="849694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接线问题：检查导线通断，排查错误的接线，用逻辑笔查找虚连的导线。</a:t>
            </a:r>
            <a:endParaRPr lang="zh-CN" altLang="en-US" sz="2400" dirty="0" smtClean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918" y="4648701"/>
            <a:ext cx="84969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设计错误：认真分析问题所在，掌握原理，重新设计。 </a:t>
            </a:r>
            <a:endParaRPr lang="zh-CN" altLang="en-US" sz="28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611560" y="404664"/>
            <a:ext cx="576064" cy="360040"/>
            <a:chOff x="1763688" y="4725144"/>
            <a:chExt cx="576064" cy="360040"/>
          </a:xfrm>
          <a:solidFill>
            <a:srgbClr val="92D050"/>
          </a:solidFill>
        </p:grpSpPr>
        <p:sp>
          <p:nvSpPr>
            <p:cNvPr id="11" name="燕尾形 10"/>
            <p:cNvSpPr/>
            <p:nvPr/>
          </p:nvSpPr>
          <p:spPr>
            <a:xfrm>
              <a:off x="1763688" y="4725144"/>
              <a:ext cx="288032" cy="36004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2051720" y="4725144"/>
              <a:ext cx="288032" cy="36004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974715" y="2893695"/>
          <a:ext cx="1863090" cy="2488565"/>
        </p:xfrm>
        <a:graphic>
          <a:graphicData uri="http://schemas.openxmlformats.org/drawingml/2006/table">
            <a:tbl>
              <a:tblPr/>
              <a:tblGrid>
                <a:gridCol w="577215"/>
                <a:gridCol w="551180"/>
                <a:gridCol w="734695"/>
              </a:tblGrid>
              <a:tr h="3371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输入</a:t>
                      </a:r>
                      <a:endParaRPr lang="zh-CN" sz="1600" b="1" kern="1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/>
                        </a:rPr>
                        <a:t>输出</a:t>
                      </a:r>
                      <a:endParaRPr lang="zh-CN" sz="1600" b="1" kern="1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</a:t>
                      </a:r>
                      <a:endParaRPr lang="zh-CN" sz="20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 </a:t>
                      </a:r>
                      <a:endParaRPr lang="zh-CN" sz="20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sz="20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950" marR="7175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b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b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050" b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950" marR="7175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8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b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b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050" b="1" kern="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950" marR="7175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b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b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050" b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950" marR="7175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8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b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b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050" b="1" kern="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950" marR="7175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5536" y="1556792"/>
            <a:ext cx="835292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（以与非门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74LS00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为例，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输入端输入高低电平，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输出端使用逻辑笔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显示其逻辑功能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，填写表格）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圆角矩形 15"/>
          <p:cNvSpPr/>
          <p:nvPr/>
        </p:nvSpPr>
        <p:spPr bwMode="auto">
          <a:xfrm>
            <a:off x="328930" y="116840"/>
            <a:ext cx="2366010" cy="746760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sz="4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实验内容</a:t>
            </a:r>
            <a:endParaRPr lang="zh-CN" altLang="en-US" sz="4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572079" y="3717032"/>
          <a:ext cx="3783897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Visio" r:id="rId2" imgW="3378200" imgH="1803400" progId="Visio.Drawing.15">
                  <p:embed/>
                </p:oleObj>
              </mc:Choice>
              <mc:Fallback>
                <p:oleObj name="Visio" r:id="rId2" imgW="3378200" imgH="1803400" progId="Visio.Drawing.15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2079" y="3717032"/>
                        <a:ext cx="3783897" cy="20162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1115616" y="2636912"/>
          <a:ext cx="288522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4" imgW="1504950" imgH="492125" progId="Visio.Drawing.15">
                  <p:embed/>
                </p:oleObj>
              </mc:Choice>
              <mc:Fallback>
                <p:oleObj name="Visio" r:id="rId4" imgW="1504950" imgH="492125" progId="Visio.Drawing.15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5616" y="2636912"/>
                        <a:ext cx="2885228" cy="9361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97405" y="2420888"/>
            <a:ext cx="490220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逻辑开关</a:t>
            </a:r>
            <a:endParaRPr lang="zh-CN" altLang="en-US" sz="2000" dirty="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98161" y="2564904"/>
            <a:ext cx="490220" cy="10081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逻辑笔</a:t>
            </a:r>
            <a:endParaRPr lang="zh-CN" altLang="en-US" sz="20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7488" y="973743"/>
            <a:ext cx="770485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1 .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验证各逻辑门的功能，给出仿真电路图并列出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真值表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6540" y="5956300"/>
            <a:ext cx="8782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按同样方法测试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74LS08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74LS32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74LS04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74LS86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74LS20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的功能。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1092200"/>
            <a:ext cx="7809865" cy="45313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1165" y="965835"/>
            <a:ext cx="8396605" cy="1660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选用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</a:t>
            </a: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与非门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按下图连线，将一个输入端接连续脉冲源（频率为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20KHz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接任一逻辑电平开关，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用示波器观察并记录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分别输入高电平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和低电平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的输出波形。报告要求给出仿真电路并画出对应输出波形。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156176" y="33569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2555776" y="3140968"/>
          <a:ext cx="3622877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Visio" r:id="rId1" imgW="2968625" imgH="1007110" progId="Visio.Drawing.15">
                  <p:embed/>
                </p:oleObj>
              </mc:Choice>
              <mc:Fallback>
                <p:oleObj name="Visio" r:id="rId1" imgW="2968625" imgH="1007110" progId="Visio.Drawing.15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5776" y="3140968"/>
                        <a:ext cx="3622877" cy="122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431731" y="4731295"/>
            <a:ext cx="82809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按上述要求分别对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与门、或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门、异或门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进行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动态测试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3635896" y="4005064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5193" y="476672"/>
            <a:ext cx="214439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zh-CN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动态测试</a:t>
            </a:r>
            <a:endParaRPr lang="zh-CN" altLang="zh-CN" sz="3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1372235"/>
            <a:ext cx="8623300" cy="39331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605" y="2744470"/>
            <a:ext cx="808037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设计一个用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四个开关控制一盏灯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的电路，要求改变任何一个开关状态都能使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的状态（亮或灭）发生改变，给出设计过程和仿真连线图。</a:t>
            </a:r>
            <a:endParaRPr lang="zh-CN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-27384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95536" y="985401"/>
            <a:ext cx="832676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实现例题中的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四输入多数表决电路，给出真值表和仿真电路图。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124997"/>
            <a:ext cx="8208912" cy="1116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MULTISIM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仿真软件</a:t>
            </a:r>
            <a:endParaRPr lang="zh-CN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4000"/>
              </a:lnSpc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74LS 系列或 74HC 系列芯片若干</a:t>
            </a:r>
            <a:endParaRPr lang="zh-CN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4150092"/>
            <a:ext cx="820891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95536" y="3404404"/>
            <a:ext cx="8460432" cy="22453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zh-CN" sz="2000" i="0" u="none" strike="noStrike" cap="none" normalizeH="0" baseline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为了判断74LS20逻辑功能是否正常，至少要测量几组输入？</a:t>
            </a:r>
            <a:endParaRPr kumimoji="0" lang="zh-CN" altLang="zh-CN" sz="2000" i="0" u="none" strike="noStrike" cap="none" normalizeH="0" baseline="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计一个保险箱用的4位代码数字锁，4位代码A、B、C、D四个输入端和一个开锁用的钥匙孔输入端E，当开锁时（E=1），如果输入的代码（例如1010）与设定的密码相同，则保险箱打开（输出Y=1），否则电路发出报警信号（输出端Z=1）。</a:t>
            </a:r>
            <a:endParaRPr kumimoji="0" lang="zh-CN" altLang="zh-CN" sz="2000" i="0" u="none" strike="noStrike" cap="none" normalizeH="0" baseline="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51460" y="2277745"/>
            <a:ext cx="1880235" cy="757555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sz="4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思考题</a:t>
            </a:r>
            <a:endParaRPr lang="zh-CN" altLang="en-US" sz="4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79705" y="332105"/>
            <a:ext cx="4044315" cy="757555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4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实验设备与器件</a:t>
            </a:r>
            <a:endParaRPr lang="zh-CN" altLang="zh-CN" sz="4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ChangeArrowheads="1"/>
          </p:cNvSpPr>
          <p:nvPr/>
        </p:nvSpPr>
        <p:spPr bwMode="auto">
          <a:xfrm>
            <a:off x="2771800" y="755840"/>
            <a:ext cx="3384376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320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实验报告要求</a:t>
            </a:r>
            <a:endParaRPr kumimoji="0" lang="zh-CN" sz="3200" i="0" u="none" strike="noStrike" cap="none" normalizeH="0" baseline="0" dirty="0" smtClean="0">
              <a:ln>
                <a:noFill/>
              </a:ln>
              <a:solidFill>
                <a:srgbClr val="0033CC"/>
              </a:solidFill>
              <a:effectLst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2625" y="1485265"/>
            <a:ext cx="795401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报告格式：实验题目、实验目的、实验原理、实验内容、实验分析、实验思考题、实验总结和建议、实验数据。</a:t>
            </a:r>
            <a:endParaRPr lang="zh-CN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对实验结果进行分析、讨论，要给出必要的说明，画出实验电路图；对设计型实验要给出完整的设计过程。</a:t>
            </a:r>
            <a:endParaRPr lang="zh-CN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简述实验中遇到的问题及解决方法。</a:t>
            </a:r>
            <a:endParaRPr lang="zh-CN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1268760"/>
            <a:ext cx="727280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熟悉数字逻辑电路实验箱的结构和用法。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8072" y="2204864"/>
            <a:ext cx="84959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   </a:t>
            </a:r>
            <a:r>
              <a:rPr lang="zh-CN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掌握数字逻辑电路测试方法与测试的原理。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650" y="3140710"/>
            <a:ext cx="74885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  </a:t>
            </a:r>
            <a:r>
              <a:rPr lang="zh-CN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测试与门、或门、非门、与非门和异或门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的逻辑功能。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4437112"/>
            <a:ext cx="78488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学习用基本逻辑门电路设计组合逻辑电路。</a:t>
            </a:r>
            <a:endParaRPr lang="zh-CN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23215" y="334010"/>
            <a:ext cx="2353310" cy="793115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sz="4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实验目的</a:t>
            </a:r>
            <a:endParaRPr lang="zh-CN" altLang="en-US" sz="4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流程图: 决策 11"/>
          <p:cNvSpPr/>
          <p:nvPr/>
        </p:nvSpPr>
        <p:spPr>
          <a:xfrm>
            <a:off x="648072" y="2348880"/>
            <a:ext cx="288032" cy="288032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决策 12"/>
          <p:cNvSpPr/>
          <p:nvPr/>
        </p:nvSpPr>
        <p:spPr>
          <a:xfrm>
            <a:off x="648072" y="3284984"/>
            <a:ext cx="288032" cy="288032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决策 13"/>
          <p:cNvSpPr/>
          <p:nvPr/>
        </p:nvSpPr>
        <p:spPr>
          <a:xfrm>
            <a:off x="648072" y="4509120"/>
            <a:ext cx="288032" cy="288032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决策 14"/>
          <p:cNvSpPr/>
          <p:nvPr/>
        </p:nvSpPr>
        <p:spPr>
          <a:xfrm>
            <a:off x="648072" y="1412776"/>
            <a:ext cx="288032" cy="288032"/>
          </a:xfrm>
          <a:prstGeom prst="flowChartDecis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6444044"/>
            <a:ext cx="1368152" cy="3683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芯片引脚图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611560" y="2564904"/>
          <a:ext cx="3456384" cy="1841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Visio" r:id="rId1" imgW="3378200" imgH="1803400" progId="Visio.Drawing.15">
                  <p:embed/>
                </p:oleObj>
              </mc:Choice>
              <mc:Fallback>
                <p:oleObj name="Visio" r:id="rId1" imgW="3378200" imgH="1803400" progId="Visio.Drawing.15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560" y="2564904"/>
                        <a:ext cx="3456384" cy="18410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611560" y="435783"/>
          <a:ext cx="3456384" cy="1841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3" imgW="3378200" imgH="1803400" progId="Visio.Drawing.15">
                  <p:embed/>
                </p:oleObj>
              </mc:Choice>
              <mc:Fallback>
                <p:oleObj name="Visio" r:id="rId3" imgW="3378200" imgH="1803400" progId="Visio.Drawing.15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435783"/>
                        <a:ext cx="3456384" cy="18410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5004047" y="2564904"/>
          <a:ext cx="3456385" cy="1841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5" imgW="3378200" imgH="1803400" progId="Visio.Drawing.15">
                  <p:embed/>
                </p:oleObj>
              </mc:Choice>
              <mc:Fallback>
                <p:oleObj name="Visio" r:id="rId5" imgW="3378200" imgH="1803400" progId="Visio.Drawing.15">
                  <p:embed/>
                  <p:pic>
                    <p:nvPicPr>
                      <p:cNvPr id="0" name="图片 717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4047" y="2564904"/>
                        <a:ext cx="3456385" cy="18410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5004048" y="435783"/>
          <a:ext cx="3456384" cy="1841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7" imgW="3378200" imgH="1803400" progId="Visio.Drawing.15">
                  <p:embed/>
                </p:oleObj>
              </mc:Choice>
              <mc:Fallback>
                <p:oleObj name="Visio" r:id="rId7" imgW="3378200" imgH="1803400" progId="Visio.Drawing.15">
                  <p:embed/>
                  <p:pic>
                    <p:nvPicPr>
                      <p:cNvPr id="0" name="图片 717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4048" y="435783"/>
                        <a:ext cx="3456384" cy="18410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251520" y="4606117"/>
          <a:ext cx="3816424" cy="1847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9" imgW="3708400" imgH="1803400" progId="Visio.Drawing.15">
                  <p:embed/>
                </p:oleObj>
              </mc:Choice>
              <mc:Fallback>
                <p:oleObj name="Visio" r:id="rId9" imgW="3708400" imgH="1803400" progId="Visio.Drawing.15">
                  <p:embed/>
                  <p:pic>
                    <p:nvPicPr>
                      <p:cNvPr id="0" name="图片 717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1520" y="4606117"/>
                        <a:ext cx="3816424" cy="184721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4644008" y="4581129"/>
          <a:ext cx="3816424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Visio" r:id="rId11" imgW="3733800" imgH="1803400" progId="Visio.Drawing.15">
                  <p:embed/>
                </p:oleObj>
              </mc:Choice>
              <mc:Fallback>
                <p:oleObj name="Visio" r:id="rId11" imgW="3733800" imgH="1803400" progId="Visio.Drawing.15">
                  <p:embed/>
                  <p:pic>
                    <p:nvPicPr>
                      <p:cNvPr id="0" name="图片 717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44008" y="4581129"/>
                        <a:ext cx="3816424" cy="187220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084570" y="3429000"/>
            <a:ext cx="129603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28080" y="3330575"/>
            <a:ext cx="1203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+mn-ea"/>
              </a:rPr>
              <a:t>74LS86</a:t>
            </a:r>
            <a:endParaRPr lang="en-US" altLang="zh-CN" sz="2000" b="1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457200"/>
            <a:ext cx="7820025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圆角矩形标注 2"/>
          <p:cNvSpPr/>
          <p:nvPr/>
        </p:nvSpPr>
        <p:spPr>
          <a:xfrm>
            <a:off x="7315200" y="3657600"/>
            <a:ext cx="838200" cy="685800"/>
          </a:xfrm>
          <a:prstGeom prst="wedgeRoundRectCallout">
            <a:avLst>
              <a:gd name="adj1" fmla="val -76708"/>
              <a:gd name="adj2" fmla="val 137296"/>
              <a:gd name="adj3" fmla="val 16667"/>
            </a:avLst>
          </a:prstGeom>
          <a:solidFill>
            <a:srgbClr val="FFF1C5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逻辑开关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419872" y="2348880"/>
            <a:ext cx="838200" cy="685800"/>
          </a:xfrm>
          <a:prstGeom prst="wedgeRoundRectCallout">
            <a:avLst>
              <a:gd name="adj1" fmla="val 95445"/>
              <a:gd name="adj2" fmla="val -5606"/>
              <a:gd name="adj3" fmla="val 16667"/>
            </a:avLst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拨码开关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71600" y="764704"/>
            <a:ext cx="613792" cy="914400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644008" y="5157192"/>
            <a:ext cx="2160240" cy="936104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71600" y="5157192"/>
            <a:ext cx="2286000" cy="914400"/>
          </a:xfrm>
          <a:prstGeom prst="roundRect">
            <a:avLst/>
          </a:prstGeom>
          <a:noFill/>
          <a:ln w="444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7391400" y="1447800"/>
            <a:ext cx="838200" cy="685800"/>
          </a:xfrm>
          <a:prstGeom prst="wedgeRoundRectCallout">
            <a:avLst>
              <a:gd name="adj1" fmla="val -111298"/>
              <a:gd name="adj2" fmla="val -93598"/>
              <a:gd name="adj3" fmla="val 16667"/>
            </a:avLst>
          </a:prstGeom>
          <a:solidFill>
            <a:srgbClr val="FF66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LED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75856" y="5157192"/>
            <a:ext cx="1296144" cy="918592"/>
          </a:xfrm>
          <a:prstGeom prst="roundRect">
            <a:avLst/>
          </a:prstGeom>
          <a:noFill/>
          <a:ln w="41275">
            <a:solidFill>
              <a:srgbClr val="E1F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7397824" y="5257800"/>
            <a:ext cx="990600" cy="381000"/>
          </a:xfrm>
          <a:prstGeom prst="wedgeRoundRectCallout">
            <a:avLst>
              <a:gd name="adj1" fmla="val -68993"/>
              <a:gd name="adj2" fmla="val 95832"/>
              <a:gd name="adj3" fmla="val 16667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蜂鸣器</a:t>
            </a:r>
            <a:endParaRPr lang="zh-CN" altLang="en-US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7668344" y="2492896"/>
            <a:ext cx="504056" cy="7200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5" idx="1"/>
          </p:cNvCxnSpPr>
          <p:nvPr/>
        </p:nvCxnSpPr>
        <p:spPr>
          <a:xfrm flipH="1">
            <a:off x="7740352" y="2600908"/>
            <a:ext cx="432048" cy="46805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8172400" y="2132856"/>
            <a:ext cx="827584" cy="93610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针管插座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457200"/>
            <a:ext cx="7858125" cy="59626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4" name="圆角矩形标注 3"/>
          <p:cNvSpPr/>
          <p:nvPr/>
        </p:nvSpPr>
        <p:spPr>
          <a:xfrm>
            <a:off x="1592218" y="1451129"/>
            <a:ext cx="1066800" cy="304800"/>
          </a:xfrm>
          <a:prstGeom prst="wedgeRoundRectCallout">
            <a:avLst>
              <a:gd name="adj1" fmla="val -29731"/>
              <a:gd name="adj2" fmla="val 12032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</a:rPr>
              <a:t>74LS32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4943475" y="1450975"/>
            <a:ext cx="1066800" cy="304800"/>
          </a:xfrm>
          <a:prstGeom prst="wedgeRoundRectCallout">
            <a:avLst>
              <a:gd name="adj1" fmla="val -55238"/>
              <a:gd name="adj2" fmla="val 146666"/>
              <a:gd name="adj3" fmla="val 16667"/>
            </a:avLst>
          </a:prstGeom>
          <a:solidFill>
            <a:srgbClr val="00B0F0"/>
          </a:solidFill>
          <a:ln w="25400" algn="ctr">
            <a:noFill/>
            <a:miter lim="800000"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>
                <a:latin typeface="+mn-lt"/>
                <a:ea typeface="+mn-ea"/>
              </a:rPr>
              <a:t>74LS04</a:t>
            </a:r>
            <a:endParaRPr lang="zh-CN" altLang="en-US" b="1" dirty="0">
              <a:latin typeface="+mn-lt"/>
              <a:ea typeface="+mn-ea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1783080" y="3053080"/>
            <a:ext cx="1066800" cy="304800"/>
          </a:xfrm>
          <a:prstGeom prst="wedgeRoundRectCallout">
            <a:avLst>
              <a:gd name="adj1" fmla="val -45952"/>
              <a:gd name="adj2" fmla="val -18833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</a:rPr>
              <a:t>74LS08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圆角矩形标注 13"/>
          <p:cNvSpPr>
            <a:spLocks noChangeArrowheads="1"/>
          </p:cNvSpPr>
          <p:nvPr/>
        </p:nvSpPr>
        <p:spPr bwMode="auto">
          <a:xfrm>
            <a:off x="5220970" y="3180715"/>
            <a:ext cx="1066800" cy="304800"/>
          </a:xfrm>
          <a:prstGeom prst="wedgeRoundRectCallout">
            <a:avLst>
              <a:gd name="adj1" fmla="val -80059"/>
              <a:gd name="adj2" fmla="val 57916"/>
              <a:gd name="adj3" fmla="val 16667"/>
            </a:avLst>
          </a:prstGeom>
          <a:solidFill>
            <a:srgbClr val="00B0F0"/>
          </a:solidFill>
          <a:ln w="25400" algn="ctr">
            <a:noFill/>
            <a:miter lim="800000"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 smtClean="0">
                <a:latin typeface="+mn-lt"/>
                <a:ea typeface="+mn-ea"/>
              </a:rPr>
              <a:t>74LS00</a:t>
            </a:r>
            <a:endParaRPr lang="zh-CN" altLang="en-US" b="1" dirty="0">
              <a:latin typeface="+mn-lt"/>
              <a:ea typeface="+mn-ea"/>
            </a:endParaRPr>
          </a:p>
        </p:txBody>
      </p:sp>
      <p:sp>
        <p:nvSpPr>
          <p:cNvPr id="13" name="圆角矩形标注 13"/>
          <p:cNvSpPr>
            <a:spLocks noChangeArrowheads="1"/>
          </p:cNvSpPr>
          <p:nvPr/>
        </p:nvSpPr>
        <p:spPr bwMode="auto">
          <a:xfrm>
            <a:off x="6530305" y="2348627"/>
            <a:ext cx="1066800" cy="304800"/>
          </a:xfrm>
          <a:prstGeom prst="wedgeRoundRectCallout">
            <a:avLst>
              <a:gd name="adj1" fmla="val 55598"/>
              <a:gd name="adj2" fmla="val -154505"/>
              <a:gd name="adj3" fmla="val 16667"/>
            </a:avLst>
          </a:prstGeom>
          <a:solidFill>
            <a:srgbClr val="00B0F0"/>
          </a:solidFill>
          <a:ln w="25400" algn="ctr">
            <a:noFill/>
            <a:miter lim="800000"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 smtClean="0">
                <a:latin typeface="+mn-lt"/>
                <a:ea typeface="+mn-ea"/>
              </a:rPr>
              <a:t>74LS20</a:t>
            </a:r>
            <a:endParaRPr lang="zh-CN" altLang="en-US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45083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45083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0" y="45083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圆角矩形 17"/>
          <p:cNvSpPr/>
          <p:nvPr/>
        </p:nvSpPr>
        <p:spPr bwMode="auto">
          <a:xfrm>
            <a:off x="328930" y="280035"/>
            <a:ext cx="2473960" cy="793115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实验原理</a:t>
            </a:r>
            <a:endParaRPr lang="zh-CN" altLang="en-US" sz="4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8845" y="1579880"/>
            <a:ext cx="745045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集成逻辑门电路是小规模集成电路，是最基本的数字集成单元，能够实现基本和常用的逻辑运算，应用最广泛的是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TTL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CMOS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这两类集成门电路。 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99592" y="1195718"/>
            <a:ext cx="18002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与运算</a:t>
            </a:r>
            <a:r>
              <a:rPr lang="zh-CN" altLang="en-US" sz="28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                                        </a:t>
            </a:r>
            <a:endParaRPr lang="zh-CN" altLang="en-US" sz="2800" b="1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496" y="1791601"/>
            <a:ext cx="3096344" cy="5334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b="1" i="1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Y=A </a:t>
            </a:r>
            <a:r>
              <a:rPr lang="en-US" altLang="zh-CN" sz="2800" b="1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 </a:t>
            </a:r>
            <a:r>
              <a:rPr lang="en-US" altLang="zh-CN" sz="2800" b="1" i="1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B=A·B</a:t>
            </a:r>
            <a:endParaRPr lang="en-US" altLang="zh-CN" sz="2800" b="1" i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83568" y="2545742"/>
          <a:ext cx="1828800" cy="2702243"/>
        </p:xfrm>
        <a:graphic>
          <a:graphicData uri="http://schemas.openxmlformats.org/drawingml/2006/table">
            <a:tbl>
              <a:tblPr/>
              <a:tblGrid>
                <a:gridCol w="1120775"/>
                <a:gridCol w="708025"/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     B</a:t>
                      </a:r>
                      <a:endPara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Y</a:t>
                      </a:r>
                      <a:endPara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0   0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0   1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03848" y="1791601"/>
            <a:ext cx="3200400" cy="533400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b="1" i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 A 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OR </a:t>
            </a:r>
            <a:r>
              <a:rPr lang="en-US" altLang="zh-CN" sz="2800" b="1" i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 = A+B</a:t>
            </a:r>
            <a:endParaRPr lang="en-US" altLang="zh-CN" sz="2800" b="1" i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3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851920" y="2511683"/>
          <a:ext cx="1944216" cy="2736302"/>
        </p:xfrm>
        <a:graphic>
          <a:graphicData uri="http://schemas.openxmlformats.org/drawingml/2006/table">
            <a:tbl>
              <a:tblPr/>
              <a:tblGrid>
                <a:gridCol w="1166842"/>
                <a:gridCol w="777374"/>
              </a:tblGrid>
              <a:tr h="547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     B</a:t>
                      </a:r>
                      <a:endPara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Y</a:t>
                      </a:r>
                      <a:endPara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  <a:tr h="547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0   0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  <a:tr h="546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0   1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  <a:tr h="547569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  <a:tr h="547569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4139952" y="1195718"/>
            <a:ext cx="18002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或运算</a:t>
            </a:r>
            <a:r>
              <a:rPr lang="zh-CN" altLang="en-US" sz="28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                                        </a:t>
            </a:r>
            <a:endParaRPr lang="zh-CN" altLang="en-US" sz="2800" b="1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45083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45083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362612" y="5680033"/>
          <a:ext cx="244227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3" imgW="1504950" imgH="492125" progId="Visio.Drawing.15">
                  <p:embed/>
                </p:oleObj>
              </mc:Choice>
              <mc:Fallback>
                <p:oleObj name="Visio" r:id="rId3" imgW="1504950" imgH="492125" progId="Visio.Drawing.15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612" y="5680033"/>
                        <a:ext cx="2442273" cy="7920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0" y="45083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3491880" y="5680033"/>
          <a:ext cx="2592288" cy="840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5" imgW="1504950" imgH="492125" progId="Visio.Drawing.15">
                  <p:embed/>
                </p:oleObj>
              </mc:Choice>
              <mc:Fallback>
                <p:oleObj name="Visio" r:id="rId5" imgW="1504950" imgH="492125" progId="Visio.Drawing.15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1880" y="5680033"/>
                        <a:ext cx="2592288" cy="84074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7086128" y="1195718"/>
            <a:ext cx="1590328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非运算</a:t>
            </a:r>
            <a:endParaRPr lang="zh-CN" altLang="en-US" sz="2800" b="1" i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7115" name="Object 2"/>
          <p:cNvGraphicFramePr>
            <a:graphicFrameLocks noChangeAspect="1"/>
          </p:cNvGraphicFramePr>
          <p:nvPr/>
        </p:nvGraphicFramePr>
        <p:xfrm>
          <a:off x="6565329" y="1863609"/>
          <a:ext cx="2578671" cy="487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7" imgW="27432000" imgH="5181600" progId="Equation.DSMT4">
                  <p:embed/>
                </p:oleObj>
              </mc:Choice>
              <mc:Fallback>
                <p:oleObj name="Equation" r:id="rId7" imgW="27432000" imgH="5181600" progId="Equation.DSMT4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65329" y="1863609"/>
                        <a:ext cx="2578671" cy="48772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6516216" y="5680033"/>
          <a:ext cx="2376264" cy="845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9" imgW="1470025" imgH="526415" progId="Visio.Drawing.15">
                  <p:embed/>
                </p:oleObj>
              </mc:Choice>
              <mc:Fallback>
                <p:oleObj name="Visio" r:id="rId9" imgW="1470025" imgH="526415" progId="Visio.Drawing.15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16216" y="5680033"/>
                        <a:ext cx="2376264" cy="84531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Group 39"/>
          <p:cNvGraphicFramePr>
            <a:graphicFrameLocks noGrp="1"/>
          </p:cNvGraphicFramePr>
          <p:nvPr>
            <p:custDataLst>
              <p:tags r:id="rId11"/>
            </p:custDataLst>
          </p:nvPr>
        </p:nvGraphicFramePr>
        <p:xfrm>
          <a:off x="7020272" y="2661004"/>
          <a:ext cx="1600200" cy="1866901"/>
        </p:xfrm>
        <a:graphic>
          <a:graphicData uri="http://schemas.openxmlformats.org/drawingml/2006/table">
            <a:tbl>
              <a:tblPr/>
              <a:tblGrid>
                <a:gridCol w="838200"/>
                <a:gridCol w="762000"/>
              </a:tblGrid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     </a:t>
                      </a:r>
                      <a:endPara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Y</a:t>
                      </a:r>
                      <a:endPara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    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627784" y="476672"/>
            <a:ext cx="4680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三种基本逻辑运算</a:t>
            </a:r>
            <a:endParaRPr lang="zh-CN" altLang="en-US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3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220072" y="2348880"/>
          <a:ext cx="1872208" cy="2736302"/>
        </p:xfrm>
        <a:graphic>
          <a:graphicData uri="http://schemas.openxmlformats.org/drawingml/2006/table">
            <a:tbl>
              <a:tblPr/>
              <a:tblGrid>
                <a:gridCol w="1166842"/>
                <a:gridCol w="705366"/>
              </a:tblGrid>
              <a:tr h="547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     B</a:t>
                      </a:r>
                      <a:endPara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Y</a:t>
                      </a:r>
                      <a:endPara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  <a:tr h="547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0   0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  <a:tr h="546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0   1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  <a:tr h="547569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  <a:tr h="547569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5220072" y="1196752"/>
            <a:ext cx="18002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异或运算 </a:t>
            </a:r>
            <a:r>
              <a:rPr lang="zh-CN" altLang="en-US" sz="28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                                       </a:t>
            </a:r>
            <a:endParaRPr lang="zh-CN" altLang="en-US" sz="2800" b="1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504056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0" y="504056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5004048" y="5517232"/>
          <a:ext cx="2376264" cy="77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2" imgW="1504950" imgH="492125" progId="Visio.Drawing.15">
                  <p:embed/>
                </p:oleObj>
              </mc:Choice>
              <mc:Fallback>
                <p:oleObj name="Visio" r:id="rId2" imgW="1504950" imgH="492125" progId="Visio.Drawing.15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04048" y="5517232"/>
                        <a:ext cx="2376264" cy="7706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4"/>
          <p:cNvGraphicFramePr>
            <a:graphicFrameLocks noChangeAspect="1"/>
          </p:cNvGraphicFramePr>
          <p:nvPr/>
        </p:nvGraphicFramePr>
        <p:xfrm>
          <a:off x="5292080" y="1775644"/>
          <a:ext cx="16335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6764000" imgH="4267200" progId="Equation.DSMT4">
                  <p:embed/>
                </p:oleObj>
              </mc:Choice>
              <mc:Fallback>
                <p:oleObj name="Equation" r:id="rId4" imgW="16764000" imgH="4267200" progId="Equation.DSMT4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92080" y="1775644"/>
                        <a:ext cx="1633537" cy="414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2057720" y="1248941"/>
            <a:ext cx="2016224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与非运算</a:t>
            </a:r>
            <a:endParaRPr lang="zh-CN" altLang="en-US" sz="2800" b="1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0186" name="Object 4"/>
          <p:cNvGraphicFramePr>
            <a:graphicFrameLocks noChangeAspect="1"/>
          </p:cNvGraphicFramePr>
          <p:nvPr/>
        </p:nvGraphicFramePr>
        <p:xfrm>
          <a:off x="2105320" y="1802210"/>
          <a:ext cx="17526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17983200" imgH="4876800" progId="Equation.DSMT4">
                  <p:embed/>
                </p:oleObj>
              </mc:Choice>
              <mc:Fallback>
                <p:oleObj name="Equation" r:id="rId6" imgW="17983200" imgH="4876800" progId="Equation.DSMT4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5320" y="1802210"/>
                        <a:ext cx="1752600" cy="4746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Group 62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2029120" y="2383446"/>
          <a:ext cx="1828800" cy="2701738"/>
        </p:xfrm>
        <a:graphic>
          <a:graphicData uri="http://schemas.openxmlformats.org/drawingml/2006/table">
            <a:tbl>
              <a:tblPr/>
              <a:tblGrid>
                <a:gridCol w="1121213"/>
                <a:gridCol w="707587"/>
              </a:tblGrid>
              <a:tr h="6285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     B</a:t>
                      </a:r>
                      <a:endPara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Y</a:t>
                      </a:r>
                      <a:endPara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  <a:tr h="506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0   0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  <a:tr h="506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0   1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  <a:tr h="518687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  <a:tr h="506581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1697680" y="5517232"/>
          <a:ext cx="244227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9" imgW="1504950" imgH="492125" progId="Visio.Drawing.15">
                  <p:embed/>
                </p:oleObj>
              </mc:Choice>
              <mc:Fallback>
                <p:oleObj name="Visio" r:id="rId9" imgW="1504950" imgH="492125" progId="Visio.Drawing.15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7680" y="5517232"/>
                        <a:ext cx="2442272" cy="7920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699792" y="467961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两种复合逻辑运算</a:t>
            </a:r>
            <a:endParaRPr lang="zh-CN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334397"/>
            <a:ext cx="45365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组合逻辑电路的设计</a:t>
            </a:r>
            <a:endParaRPr lang="zh-CN" altLang="en-US" sz="36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499992" y="1484784"/>
            <a:ext cx="0" cy="504056"/>
          </a:xfrm>
          <a:prstGeom prst="straightConnector1">
            <a:avLst/>
          </a:prstGeom>
          <a:ln w="317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771800" y="3068960"/>
            <a:ext cx="3600400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771800" y="3068960"/>
            <a:ext cx="0" cy="432048"/>
          </a:xfrm>
          <a:prstGeom prst="straightConnector1">
            <a:avLst/>
          </a:prstGeom>
          <a:ln w="317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372200" y="3068960"/>
            <a:ext cx="0" cy="432048"/>
          </a:xfrm>
          <a:prstGeom prst="straightConnector1">
            <a:avLst/>
          </a:prstGeom>
          <a:ln w="317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499992" y="2564904"/>
            <a:ext cx="0" cy="504056"/>
          </a:xfrm>
          <a:prstGeom prst="straightConnector1">
            <a:avLst/>
          </a:prstGeom>
          <a:ln w="317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555776" y="4509120"/>
            <a:ext cx="4032448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555776" y="4149080"/>
            <a:ext cx="0" cy="36004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588224" y="4149080"/>
            <a:ext cx="0" cy="36004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2555776" y="4509120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33" idx="0"/>
          </p:cNvCxnSpPr>
          <p:nvPr/>
        </p:nvCxnSpPr>
        <p:spPr>
          <a:xfrm>
            <a:off x="4499992" y="4509120"/>
            <a:ext cx="0" cy="432048"/>
          </a:xfrm>
          <a:prstGeom prst="straightConnector1">
            <a:avLst/>
          </a:prstGeom>
          <a:ln w="317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4499992" y="5589240"/>
            <a:ext cx="0" cy="432048"/>
          </a:xfrm>
          <a:prstGeom prst="straightConnector1">
            <a:avLst/>
          </a:prstGeom>
          <a:ln w="317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95536" y="476672"/>
            <a:ext cx="576064" cy="360040"/>
            <a:chOff x="1763688" y="4725144"/>
            <a:chExt cx="576064" cy="360040"/>
          </a:xfrm>
          <a:solidFill>
            <a:srgbClr val="92D050"/>
          </a:solidFill>
        </p:grpSpPr>
        <p:sp>
          <p:nvSpPr>
            <p:cNvPr id="24" name="燕尾形 23"/>
            <p:cNvSpPr/>
            <p:nvPr/>
          </p:nvSpPr>
          <p:spPr>
            <a:xfrm>
              <a:off x="1763688" y="4725144"/>
              <a:ext cx="288032" cy="36004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燕尾形 24"/>
            <p:cNvSpPr/>
            <p:nvPr/>
          </p:nvSpPr>
          <p:spPr>
            <a:xfrm>
              <a:off x="2051720" y="4725144"/>
              <a:ext cx="288032" cy="36004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1259632" y="3501008"/>
            <a:ext cx="2592288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逻辑表达式</a:t>
            </a:r>
            <a:endParaRPr lang="zh-CN" altLang="en-US" sz="32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203848" y="980728"/>
            <a:ext cx="2592288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逻辑问题</a:t>
            </a:r>
            <a:endParaRPr lang="zh-CN" altLang="en-US" sz="2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203848" y="1988840"/>
            <a:ext cx="2592288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逻辑真值表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292080" y="3501008"/>
            <a:ext cx="2592288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卡诺图</a:t>
            </a:r>
            <a:endParaRPr lang="zh-CN" altLang="en-US" sz="2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843808" y="4941168"/>
            <a:ext cx="3312368" cy="64807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简化逻辑表达式</a:t>
            </a:r>
            <a:endParaRPr lang="zh-CN" altLang="en-US" sz="2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03848" y="6021288"/>
            <a:ext cx="2592288" cy="648072"/>
          </a:xfrm>
          <a:prstGeom prst="roundRect">
            <a:avLst/>
          </a:prstGeom>
          <a:solidFill>
            <a:srgbClr val="7BF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逻辑电路图</a:t>
            </a:r>
            <a:endParaRPr lang="zh-CN" altLang="en-US" sz="2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14653"/>
            <a:ext cx="871296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例：用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与非门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设计一个四输入多数表决电路。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948264" y="1124744"/>
          <a:ext cx="1944216" cy="5709920"/>
        </p:xfrm>
        <a:graphic>
          <a:graphicData uri="http://schemas.openxmlformats.org/drawingml/2006/table">
            <a:tbl>
              <a:tblPr/>
              <a:tblGrid>
                <a:gridCol w="1296144"/>
                <a:gridCol w="648072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  B C D</a:t>
                      </a:r>
                      <a:endParaRPr kumimoji="0" lang="en-US" altLang="zh-CN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Y</a:t>
                      </a:r>
                      <a:endParaRPr kumimoji="0" lang="en-US" altLang="zh-CN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  <a:tr h="2038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0 0 0 0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0 0 0 1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0 0 1 0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0 0 1 1 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0 1 0 0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0 1 0 1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0 1 1 0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0 1 1 1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1 0 0 0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1 0 0 1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1 0 1 0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1 0 1 1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1 1 0 0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1 1 0 1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1 1 1 0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1 1 1 1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F77B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843808" y="2780928"/>
          <a:ext cx="2520280" cy="2307704"/>
        </p:xfrm>
        <a:graphic>
          <a:graphicData uri="http://schemas.openxmlformats.org/drawingml/2006/table">
            <a:tbl>
              <a:tblPr/>
              <a:tblGrid>
                <a:gridCol w="504056"/>
                <a:gridCol w="504056"/>
                <a:gridCol w="504056"/>
                <a:gridCol w="504056"/>
                <a:gridCol w="504056"/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55776" y="29283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5816" y="25649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215" y="980440"/>
            <a:ext cx="6491605" cy="155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解：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根据题意当四个输入端中有三个或四个为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时，输出才为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，否则输出为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38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可列出真值表。</a:t>
            </a:r>
            <a:endParaRPr lang="zh-CN" altLang="en-US" sz="2400" i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115616" y="5445224"/>
          <a:ext cx="4104457" cy="388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45110400" imgH="4267200" progId="Equation.DSMT4">
                  <p:embed/>
                </p:oleObj>
              </mc:Choice>
              <mc:Fallback>
                <p:oleObj name="Equation" r:id="rId3" imgW="45110400" imgH="42672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5445224"/>
                        <a:ext cx="4104457" cy="3882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331640" y="5805264"/>
          <a:ext cx="475252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53644800" imgH="4876800" progId="Equation.DSMT4">
                  <p:embed/>
                </p:oleObj>
              </mc:Choice>
              <mc:Fallback>
                <p:oleObj name="Equation" r:id="rId5" imgW="53644800" imgH="4876800" progId="Equation.DSMT4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640" y="5805264"/>
                        <a:ext cx="4752528" cy="43204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427984" y="3717032"/>
            <a:ext cx="360040" cy="864096"/>
          </a:xfrm>
          <a:prstGeom prst="roundRect">
            <a:avLst/>
          </a:prstGeom>
          <a:noFill/>
          <a:ln>
            <a:solidFill>
              <a:srgbClr val="7BF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427984" y="4221088"/>
            <a:ext cx="360040" cy="864096"/>
          </a:xfrm>
          <a:prstGeom prst="round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 rot="5400000">
            <a:off x="4139952" y="3933056"/>
            <a:ext cx="360040" cy="9361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 rot="16200000">
            <a:off x="4716016" y="3933056"/>
            <a:ext cx="360040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059832" y="1969676"/>
            <a:ext cx="23762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填写卡诺图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7" grpId="0" animBg="1"/>
      <p:bldP spid="19" grpId="0" animBg="1"/>
      <p:bldP spid="20" grpId="0" animBg="1"/>
      <p:bldP spid="2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14653"/>
            <a:ext cx="871296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例：用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与非门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设计一个四输入多数表决电路。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547664" y="1124744"/>
          <a:ext cx="456735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45110400" imgH="4267200" progId="Equation.DSMT4">
                  <p:embed/>
                </p:oleObj>
              </mc:Choice>
              <mc:Fallback>
                <p:oleObj name="Equation" r:id="rId1" imgW="45110400" imgH="4267200" progId="Equation.DSMT4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664" y="1124744"/>
                        <a:ext cx="4567358" cy="43204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763688" y="1628800"/>
          <a:ext cx="5040560" cy="45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53644800" imgH="4876800" progId="Equation.DSMT4">
                  <p:embed/>
                </p:oleObj>
              </mc:Choice>
              <mc:Fallback>
                <p:oleObj name="Equation" r:id="rId3" imgW="53644800" imgH="4876800" progId="Equation.DSMT4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688" y="1628800"/>
                        <a:ext cx="5040560" cy="45823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195736" y="2564904"/>
            <a:ext cx="5040560" cy="3456384"/>
            <a:chOff x="2123728" y="2564904"/>
            <a:chExt cx="5040560" cy="3456384"/>
          </a:xfrm>
        </p:grpSpPr>
        <p:graphicFrame>
          <p:nvGraphicFramePr>
            <p:cNvPr id="103428" name="Object 4"/>
            <p:cNvGraphicFramePr>
              <a:graphicFrameLocks noChangeAspect="1"/>
            </p:cNvGraphicFramePr>
            <p:nvPr/>
          </p:nvGraphicFramePr>
          <p:xfrm>
            <a:off x="2483768" y="2564904"/>
            <a:ext cx="4176464" cy="3434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Visio" r:id="rId5" imgW="3362325" imgH="2766060" progId="Visio.Drawing.15">
                    <p:embed/>
                  </p:oleObj>
                </mc:Choice>
                <mc:Fallback>
                  <p:oleObj name="Visio" r:id="rId5" imgW="3362325" imgH="2766060" progId="Visio.Drawing.15">
                    <p:embed/>
                    <p:pic>
                      <p:nvPicPr>
                        <p:cNvPr id="0" name="图片 409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83768" y="2564904"/>
                          <a:ext cx="4176464" cy="343478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123728" y="256490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23728" y="278092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60232" y="4005064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23728" y="29876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23728" y="349171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23728" y="370774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23728" y="392376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23728" y="435581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23728" y="457183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23728" y="47878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23728" y="521990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23728" y="543593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23728" y="565195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ChangeArrowheads="1"/>
          </p:cNvSpPr>
          <p:nvPr/>
        </p:nvSpPr>
        <p:spPr bwMode="auto">
          <a:xfrm>
            <a:off x="1259632" y="324550"/>
            <a:ext cx="6444208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TTL</a:t>
            </a:r>
            <a:r>
              <a:rPr kumimoji="0" lang="zh-CN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集成电路使用规则</a:t>
            </a:r>
            <a:endParaRPr kumimoji="0" lang="zh-CN" altLang="en-US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539552" y="404664"/>
            <a:ext cx="576064" cy="360040"/>
            <a:chOff x="1763688" y="4725144"/>
            <a:chExt cx="576064" cy="360040"/>
          </a:xfrm>
          <a:solidFill>
            <a:srgbClr val="92D050"/>
          </a:solidFill>
        </p:grpSpPr>
        <p:sp>
          <p:nvSpPr>
            <p:cNvPr id="4" name="燕尾形 3"/>
            <p:cNvSpPr/>
            <p:nvPr/>
          </p:nvSpPr>
          <p:spPr>
            <a:xfrm>
              <a:off x="1763688" y="4725144"/>
              <a:ext cx="288032" cy="36004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2051720" y="4725144"/>
              <a:ext cx="288032" cy="36004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539750" y="1351915"/>
            <a:ext cx="7878445" cy="41541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电源电压：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电源极性绝对不允许接错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en-US" altLang="zh-CN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闲置输入端处理方法：悬空，相当于接高电平，但易受外界的干扰，对于接有长线的输入端，使用集成电路较多的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复杂电路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，必须按逻辑要求接入电路，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不允许悬空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输出端不允许直接接</a:t>
            </a: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+5V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或接地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。输出不允许并联使用（集电极开路门和三态输出门除外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。）</a:t>
            </a:r>
            <a:endParaRPr kumimoji="0" lang="en-US" altLang="zh-CN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在装接电路，改变电路连接或插、拔电路时，均应切断电源，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严禁带电操作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{4a297fef-928a-4581-b9ce-dcd967982acc}"/>
</p:tagLst>
</file>

<file path=ppt/tags/tag2.xml><?xml version="1.0" encoding="utf-8"?>
<p:tagLst xmlns:p="http://schemas.openxmlformats.org/presentationml/2006/main">
  <p:tag name="KSO_WM_UNIT_TABLE_BEAUTIFY" val="{ef9ee132-277e-4f58-965f-87d0127bb6d6}"/>
</p:tagLst>
</file>

<file path=ppt/tags/tag3.xml><?xml version="1.0" encoding="utf-8"?>
<p:tagLst xmlns:p="http://schemas.openxmlformats.org/presentationml/2006/main">
  <p:tag name="KSO_WM_UNIT_TABLE_BEAUTIFY" val="{0afe4fe2-7901-4343-9f09-4aa0753c3b45}"/>
</p:tagLst>
</file>

<file path=ppt/tags/tag4.xml><?xml version="1.0" encoding="utf-8"?>
<p:tagLst xmlns:p="http://schemas.openxmlformats.org/presentationml/2006/main">
  <p:tag name="KSO_WM_UNIT_TABLE_BEAUTIFY" val="{d3733838-334b-4590-861f-4cac8eb774de}"/>
</p:tagLst>
</file>

<file path=ppt/tags/tag5.xml><?xml version="1.0" encoding="utf-8"?>
<p:tagLst xmlns:p="http://schemas.openxmlformats.org/presentationml/2006/main">
  <p:tag name="KSO_WM_UNIT_TABLE_BEAUTIFY" val="{e02488c5-c959-43e1-a441-f9f15d945d6c}"/>
</p:tagLst>
</file>

<file path=ppt/tags/tag6.xml><?xml version="1.0" encoding="utf-8"?>
<p:tagLst xmlns:p="http://schemas.openxmlformats.org/presentationml/2006/main">
  <p:tag name="KSO_WM_UNIT_TABLE_BEAUTIFY" val="{0380711a-724d-4f54-a523-08ff4b2474c8}"/>
</p:tagLst>
</file>

<file path=ppt/tags/tag7.xml><?xml version="1.0" encoding="utf-8"?>
<p:tagLst xmlns:p="http://schemas.openxmlformats.org/presentationml/2006/main">
  <p:tag name="KSO_WM_UNIT_TABLE_BEAUTIFY" val="{1ad706b6-1173-437f-b0a4-10bcd03ee4f7}"/>
</p:tagLst>
</file>

<file path=ppt/tags/tag8.xml><?xml version="1.0" encoding="utf-8"?>
<p:tagLst xmlns:p="http://schemas.openxmlformats.org/presentationml/2006/main">
  <p:tag name="KSO_WM_UNIT_TABLE_BEAUTIFY" val="{24df2e2a-f89c-4993-8e72-cd847735a1b2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2239</Words>
  <Application>WPS 演示</Application>
  <PresentationFormat>全屏显示(4:3)</PresentationFormat>
  <Paragraphs>400</Paragraphs>
  <Slides>22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</vt:i4>
      </vt:variant>
      <vt:variant>
        <vt:lpstr>幻灯片标题</vt:lpstr>
      </vt:variant>
      <vt:variant>
        <vt:i4>22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Times New Roman</vt:lpstr>
      <vt:lpstr>楷体_GB2312</vt:lpstr>
      <vt:lpstr>新宋体</vt:lpstr>
      <vt:lpstr>黑体</vt:lpstr>
      <vt:lpstr>Arial Unicode MS</vt:lpstr>
      <vt:lpstr>Calibri</vt:lpstr>
      <vt:lpstr>Times New Roman</vt:lpstr>
      <vt:lpstr>Office 主题</vt:lpstr>
      <vt:lpstr>Visio.Drawing.15</vt:lpstr>
      <vt:lpstr>Equation.DSMT4</vt:lpstr>
      <vt:lpstr>Equation.DSMT4</vt:lpstr>
      <vt:lpstr>Equation.DSMT4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Equation.DSMT4</vt:lpstr>
      <vt:lpstr>Visio.Drawing.15</vt:lpstr>
      <vt:lpstr>Visio.Drawing.15</vt:lpstr>
      <vt:lpstr>Equation.DSMT4</vt:lpstr>
      <vt:lpstr>Equation.DSMT4</vt:lpstr>
      <vt:lpstr>Visio.Drawing.15</vt:lpstr>
      <vt:lpstr>Equation.DSMT4</vt:lpstr>
      <vt:lpstr>门电路应用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门电路</dc:title>
  <dc:creator>lenovo</dc:creator>
  <cp:lastModifiedBy>ustc</cp:lastModifiedBy>
  <cp:revision>272</cp:revision>
  <dcterms:created xsi:type="dcterms:W3CDTF">2019-09-28T12:12:00Z</dcterms:created>
  <dcterms:modified xsi:type="dcterms:W3CDTF">2020-06-30T09:43:36Z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