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3" r:id="rId6"/>
    <p:sldId id="259" r:id="rId7"/>
    <p:sldId id="260" r:id="rId8"/>
    <p:sldId id="288" r:id="rId9"/>
    <p:sldId id="285" r:id="rId10"/>
    <p:sldId id="287" r:id="rId11"/>
    <p:sldId id="286" r:id="rId12"/>
    <p:sldId id="327" r:id="rId13"/>
    <p:sldId id="306" r:id="rId14"/>
    <p:sldId id="328" r:id="rId15"/>
    <p:sldId id="326" r:id="rId16"/>
    <p:sldId id="307" r:id="rId17"/>
    <p:sldId id="308" r:id="rId18"/>
    <p:sldId id="318" r:id="rId19"/>
    <p:sldId id="319" r:id="rId20"/>
    <p:sldId id="278" r:id="rId21"/>
    <p:sldId id="262" r:id="rId22"/>
    <p:sldId id="263" r:id="rId23"/>
    <p:sldId id="279" r:id="rId24"/>
    <p:sldId id="280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6009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-90" y="-192"/>
      </p:cViewPr>
      <p:guideLst>
        <p:guide orient="horz" pos="2017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直接连接符 21505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1" name="组合 21511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052" name="椭圆 21512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" name="椭圆 21513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" name="椭圆 2151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" name="椭圆 21515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" name="椭圆 21516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7" name="椭圆 21517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椭圆 21518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椭圆 21519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0" name="椭圆 21520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1" name="椭圆 21521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2" name="椭圆 21522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3" name="椭圆 21523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4" name="椭圆 2152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5" name="椭圆 21525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6" name="椭圆 21526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7" name="椭圆 21527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8" name="椭圆 21528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9" name="椭圆 21529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0" name="椭圆 21530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1" name="椭圆 21531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2" name="椭圆 21532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3" name="椭圆 21533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4" name="椭圆 2153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5" name="椭圆 21535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6" name="椭圆 21536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7" name="椭圆 21537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8" name="椭圆 21538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9" name="椭圆 21539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0" name="椭圆 21540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1" name="椭圆 21541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2" name="椭圆 21542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83" name="直接连接符 21543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标题 21506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r">
              <a:defRPr sz="4800"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1508" name="副标题 21507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r">
              <a:buNone/>
              <a:defRPr sz="3200" kern="1200"/>
            </a:lvl1pPr>
            <a:lvl2pPr marL="344805" lvl="1" indent="-344805" algn="ctr">
              <a:buNone/>
              <a:defRPr sz="3200" kern="1200"/>
            </a:lvl2pPr>
            <a:lvl3pPr marL="694055" lvl="2" indent="-694055" algn="ctr">
              <a:buNone/>
              <a:defRPr sz="3200" kern="1200"/>
            </a:lvl3pPr>
            <a:lvl4pPr marL="989330" lvl="3" indent="-989330" algn="ctr">
              <a:buNone/>
              <a:defRPr sz="3200" kern="1200"/>
            </a:lvl4pPr>
            <a:lvl5pPr marL="1282700" lvl="4" indent="-1282700" algn="ctr">
              <a:buNone/>
              <a:defRPr sz="3200"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1509" name="日期占位符 21508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trike="noStrike" noProof="1" dirty="0"/>
          </a:p>
        </p:txBody>
      </p:sp>
      <p:sp>
        <p:nvSpPr>
          <p:cNvPr id="21510" name="页脚占位符 2150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strike="noStrike" noProof="1" dirty="0"/>
          </a:p>
        </p:txBody>
      </p:sp>
      <p:sp>
        <p:nvSpPr>
          <p:cNvPr id="21511" name="灯片编号占位符 215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直接连接符 20481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 2048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0483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485" name="日期占位符 20484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486" name="页脚占位符 2048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20487" name="灯片编号占位符 2048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pSp>
        <p:nvGrpSpPr>
          <p:cNvPr id="1032" name="组合 20487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椭圆 20488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20489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椭圆 20490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椭圆 20491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椭圆 20492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8" name="椭圆 20493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9" name="椭圆 20494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0" name="椭圆 20495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1" name="椭圆 20496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2" name="椭圆 20497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3" name="椭圆 20498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" name="椭圆 20499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" name="椭圆 20500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6" name="椭圆 20501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7" name="椭圆 20502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" name="椭圆 20503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9" name="椭圆 20504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0" name="椭圆 20505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1" name="椭圆 20506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2" name="椭圆 20507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3" name="椭圆 20508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" name="椭圆 20509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" name="椭圆 20510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6" name="椭圆 20511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7" name="椭圆 20512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8" name="椭圆 20513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9" name="椭圆 20514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0" name="椭圆 20515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1" name="椭圆 20516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2" name="椭圆 20517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3" name="椭圆 20518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5121"/>
          <p:cNvSpPr>
            <a:spLocks noGrp="1"/>
          </p:cNvSpPr>
          <p:nvPr>
            <p:ph type="ctrTitle"/>
          </p:nvPr>
        </p:nvSpPr>
        <p:spPr>
          <a:xfrm>
            <a:off x="-533400" y="1006475"/>
            <a:ext cx="7772400" cy="1736725"/>
          </a:xfrm>
        </p:spPr>
        <p:txBody>
          <a:bodyPr anchor="b"/>
          <a:p>
            <a:pPr defTabSz="914400">
              <a:buNone/>
            </a:pPr>
            <a:r>
              <a:rPr lang="zh-CN" altLang="en-US" kern="120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加法器及其应用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 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日期占位符 1"/>
          <p:cNvSpPr/>
          <p:nvPr>
            <p:ph type="dt" sz="half" idx="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40962"/>
          <p:cNvSpPr>
            <a:spLocks noGrp="1"/>
          </p:cNvSpPr>
          <p:nvPr>
            <p:ph idx="1"/>
          </p:nvPr>
        </p:nvSpPr>
        <p:spPr>
          <a:xfrm>
            <a:off x="306388" y="533400"/>
            <a:ext cx="4189412" cy="2819400"/>
          </a:xfrm>
        </p:spPr>
        <p:txBody>
          <a:bodyPr anchor="t"/>
          <a:p>
            <a:pPr marL="571500" indent="-571500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超前进位并行加法器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40105" lvl="1" indent="-495300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超前进位电路构成的快速进位的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位全加器电路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74LS283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，可实现两个四位二进制的全加。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40105" lvl="1" indent="-495300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加进位输入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和进位输出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主要用来扩大加法器字长，作为组间行波进位之用。由于它采用超前进位方式，所以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进位传送速度快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" name="矩形 40987"/>
          <p:cNvSpPr/>
          <p:nvPr/>
        </p:nvSpPr>
        <p:spPr>
          <a:xfrm>
            <a:off x="1657350" y="6157913"/>
            <a:ext cx="2205038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74LS283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集成芯片引脚图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91" name="组合 6"/>
          <p:cNvGrpSpPr/>
          <p:nvPr/>
        </p:nvGrpSpPr>
        <p:grpSpPr>
          <a:xfrm>
            <a:off x="4572000" y="1127125"/>
            <a:ext cx="4105275" cy="4635500"/>
            <a:chOff x="7320" y="2160"/>
            <a:chExt cx="6464" cy="7300"/>
          </a:xfrm>
        </p:grpSpPr>
        <p:pic>
          <p:nvPicPr>
            <p:cNvPr id="12292" name="图片 1" descr="QLHK4TA4N29(IHA1GLNRWZ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44" y="2523"/>
              <a:ext cx="6119" cy="65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7438" y="2160"/>
              <a:ext cx="960" cy="1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7320" y="8520"/>
              <a:ext cx="364" cy="5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7682" y="8922"/>
              <a:ext cx="364" cy="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矩形 5"/>
            <p:cNvSpPr/>
            <p:nvPr/>
          </p:nvSpPr>
          <p:spPr>
            <a:xfrm>
              <a:off x="13080" y="8760"/>
              <a:ext cx="705" cy="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12297" name="图片 7" descr="KV3B2$NM)44VC{FZ(]P(B7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91000"/>
            <a:ext cx="3676650" cy="2100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7930" y="655955"/>
            <a:ext cx="6597650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3565"/>
            <a:ext cx="7621905" cy="653415"/>
          </a:xfrm>
        </p:spPr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74LS283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构成一位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8421BCD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码加法器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2720" y="3385820"/>
            <a:ext cx="3657600" cy="1447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582035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830320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084320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329940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284470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65775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854700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008245" y="4832985"/>
            <a:ext cx="0" cy="32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26945" y="5539740"/>
            <a:ext cx="4384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 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输入范围：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: 0~9    B : 0~9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3435" y="5149850"/>
            <a:ext cx="71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078730" y="5149850"/>
            <a:ext cx="71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705" y="2461895"/>
            <a:ext cx="408940" cy="59944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3940175" y="3021965"/>
            <a:ext cx="0" cy="360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176520" y="3021965"/>
            <a:ext cx="0" cy="360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0" y="2461895"/>
            <a:ext cx="408940" cy="5994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26945" y="1421130"/>
            <a:ext cx="4813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（个位：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（十位）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输出范围：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00~18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：四位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C' 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一位）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0290" y="3385820"/>
            <a:ext cx="71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C'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819650" y="3382010"/>
            <a:ext cx="71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S'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1690" y="201930"/>
            <a:ext cx="6985000" cy="5021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650" y="5460365"/>
            <a:ext cx="82588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将</a:t>
            </a:r>
            <a:r>
              <a:rPr lang="en-US" altLang="zh-CN" sz="1400"/>
              <a:t>74LS283</a:t>
            </a:r>
            <a:r>
              <a:rPr lang="zh-CN" altLang="en-US" sz="1400"/>
              <a:t>的</a:t>
            </a:r>
            <a:r>
              <a:rPr lang="en-US" altLang="zh-CN" sz="1400"/>
              <a:t>4</a:t>
            </a:r>
            <a:r>
              <a:rPr lang="zh-CN" altLang="en-US" sz="1400"/>
              <a:t>位输出送至</a:t>
            </a:r>
            <a:r>
              <a:rPr lang="en-US" altLang="zh-CN" sz="1400"/>
              <a:t>74LS48</a:t>
            </a:r>
            <a:r>
              <a:rPr lang="zh-CN" altLang="en-US" sz="1400"/>
              <a:t>，</a:t>
            </a:r>
            <a:r>
              <a:rPr lang="en-US" altLang="zh-CN" sz="1400"/>
              <a:t>ABCD</a:t>
            </a:r>
            <a:r>
              <a:rPr lang="zh-CN" altLang="en-US" sz="1400"/>
              <a:t>顺序</a:t>
            </a:r>
            <a:r>
              <a:rPr lang="zh-CN" altLang="en-US" sz="1400"/>
              <a:t>为从低到高，再将</a:t>
            </a:r>
            <a:r>
              <a:rPr lang="en-US" altLang="zh-CN" sz="1400">
                <a:sym typeface="+mn-ea"/>
              </a:rPr>
              <a:t>74LS48</a:t>
            </a:r>
            <a:r>
              <a:rPr lang="zh-CN" altLang="en-US" sz="1400">
                <a:sym typeface="+mn-ea"/>
              </a:rPr>
              <a:t>输出依次接至七段数码管</a:t>
            </a:r>
            <a:endParaRPr lang="zh-CN" altLang="en-US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七段数码管在Indicators 的HEX_DISPLAY 中。</a:t>
            </a:r>
            <a:endParaRPr lang="zh-CN" altLang="en-US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74LS48</a:t>
            </a:r>
            <a:r>
              <a:rPr lang="zh-CN" altLang="en-US" sz="1400">
                <a:sym typeface="+mn-ea"/>
              </a:rPr>
              <a:t>的三个控制端均接高电平。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815975"/>
            <a:ext cx="7317105" cy="52266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3873"/>
            <a:ext cx="8229600" cy="4411662"/>
          </a:xfrm>
        </p:spPr>
        <p:txBody>
          <a:bodyPr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直接输出的区别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2685" y="1832610"/>
            <a:ext cx="2911475" cy="1184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854835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052320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254250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654175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209925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433445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663950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990215" y="301688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54835" y="328231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209925" y="328231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139950" y="1535430"/>
            <a:ext cx="0" cy="29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124200" y="1535430"/>
            <a:ext cx="0" cy="29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730750" y="1830070"/>
            <a:ext cx="2911475" cy="1184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5422900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620385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822315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222240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777990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7001510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232015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558280" y="301434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422900" y="327977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777990" y="327977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5708015" y="1532890"/>
            <a:ext cx="0" cy="29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6692265" y="1532890"/>
            <a:ext cx="0" cy="29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015490" y="2081530"/>
            <a:ext cx="1205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83555" y="2081530"/>
            <a:ext cx="1205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283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55470" y="116459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C'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839085" y="116459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S'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5422900" y="116713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407150" y="116459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5028565" y="395414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0010+0101=0  0111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460500" y="395414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0010+0101=0  0111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76065" y="394843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相同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28565" y="467169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0110+0111=0  1101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460500" y="467169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0110+0111=1  0011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076065" y="466598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325" y="5212715"/>
            <a:ext cx="6070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加法结果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0~9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S'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相同，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10~18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时不同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文本框 3"/>
          <p:cNvSpPr txBox="1"/>
          <p:nvPr/>
        </p:nvSpPr>
        <p:spPr>
          <a:xfrm>
            <a:off x="502285" y="149860"/>
            <a:ext cx="3925570" cy="71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69570" indent="-369570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、先用第一片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283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）实现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A+B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的全加，得到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69570" indent="-369570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、题目要求中的个位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089025" indent="-1089025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S              (S&lt;10)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69570" indent="-369570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S'=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69570" indent="-369570">
              <a:lnSpc>
                <a:spcPct val="1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 - 1010   (S≥10)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69570" indent="-369570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69570" indent="-369570">
              <a:lnSpc>
                <a:spcPct val="10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69570" indent="-369570">
              <a:lnSpc>
                <a:spcPct val="10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096645" indent="-1096645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S               (S&lt;10)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068070" indent="-1068070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S'=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068070" indent="-1068070">
              <a:lnSpc>
                <a:spcPct val="1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 + 0110   (S≥10)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68070" indent="-1068070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68070" indent="-1068070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68070" indent="-1068070">
              <a:lnSpc>
                <a:spcPct val="10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080770" indent="-1080770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S + 0000   (S&lt;10)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068070" indent="-1068070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S'=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068070" indent="-1068070">
              <a:lnSpc>
                <a:spcPct val="1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 + 0110   (S≥10)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265" indent="-342265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、用第二片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283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进行修正，得到个位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S'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65345" y="3197860"/>
            <a:ext cx="2910840" cy="2172335"/>
            <a:chOff x="7347" y="5036"/>
            <a:chExt cx="4584" cy="3421"/>
          </a:xfrm>
        </p:grpSpPr>
        <p:sp>
          <p:nvSpPr>
            <p:cNvPr id="21" name="矩形 20"/>
            <p:cNvSpPr/>
            <p:nvPr/>
          </p:nvSpPr>
          <p:spPr>
            <a:xfrm>
              <a:off x="7347" y="5594"/>
              <a:ext cx="4585" cy="1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8437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8748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9066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121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0571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923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1286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225" y="7459"/>
              <a:ext cx="0" cy="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149" y="7877"/>
              <a:ext cx="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307" y="7877"/>
              <a:ext cx="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9640" y="5130"/>
              <a:ext cx="0" cy="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302" y="6213"/>
              <a:ext cx="26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latin typeface="微软雅黑" panose="020B0503020204020204" charset="-122"/>
                  <a:ea typeface="微软雅黑" panose="020B0503020204020204" charset="-122"/>
                </a:rPr>
                <a:t>283</a:t>
              </a:r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20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521" y="5036"/>
              <a:ext cx="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S</a:t>
              </a:r>
              <a:endParaRPr lang="en-US" altLang="zh-CN"/>
            </a:p>
          </p:txBody>
        </p:sp>
      </p:grpSp>
      <p:sp>
        <p:nvSpPr>
          <p:cNvPr id="4" name="矩形 3"/>
          <p:cNvSpPr/>
          <p:nvPr/>
        </p:nvSpPr>
        <p:spPr>
          <a:xfrm>
            <a:off x="4664710" y="951865"/>
            <a:ext cx="2911475" cy="1184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9420" y="1306195"/>
            <a:ext cx="1205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283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5749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554980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756910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15683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71258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610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6610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49287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82235" y="240284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544945" y="240284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 rot="3060000">
            <a:off x="6364605" y="2599690"/>
            <a:ext cx="142875" cy="676275"/>
          </a:xfrm>
          <a:prstGeom prst="upArrow">
            <a:avLst>
              <a:gd name="adj1" fmla="val 28888"/>
              <a:gd name="adj2" fmla="val 641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152650" y="2526030"/>
            <a:ext cx="304800" cy="5194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6121400" y="643255"/>
            <a:ext cx="0" cy="29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45835" y="58356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S'</a:t>
            </a:r>
            <a:endParaRPr lang="en-US" altLang="zh-CN"/>
          </a:p>
        </p:txBody>
      </p:sp>
      <p:sp>
        <p:nvSpPr>
          <p:cNvPr id="20" name="左大括号 19"/>
          <p:cNvSpPr/>
          <p:nvPr/>
        </p:nvSpPr>
        <p:spPr>
          <a:xfrm>
            <a:off x="1449705" y="1597660"/>
            <a:ext cx="140335" cy="762000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2" name="左大括号 31"/>
          <p:cNvSpPr/>
          <p:nvPr/>
        </p:nvSpPr>
        <p:spPr>
          <a:xfrm>
            <a:off x="1449705" y="3257550"/>
            <a:ext cx="140335" cy="762000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下箭头 1"/>
          <p:cNvSpPr/>
          <p:nvPr/>
        </p:nvSpPr>
        <p:spPr>
          <a:xfrm>
            <a:off x="2152650" y="4201795"/>
            <a:ext cx="304800" cy="5194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1449705" y="4881245"/>
            <a:ext cx="140335" cy="762000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32" grpId="0" animBg="1"/>
      <p:bldP spid="2" grpId="0" animBg="1"/>
      <p:bldP spid="3" grpId="0" animBg="1"/>
      <p:bldP spid="4" grpId="0" animBg="1"/>
      <p:bldP spid="5" grpId="0"/>
      <p:bldP spid="14" grpId="0"/>
      <p:bldP spid="15" grpId="0"/>
      <p:bldP spid="16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3"/>
          <p:cNvSpPr txBox="1"/>
          <p:nvPr/>
        </p:nvSpPr>
        <p:spPr>
          <a:xfrm>
            <a:off x="340360" y="245110"/>
            <a:ext cx="4518025" cy="5923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69570" indent="-369570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、第二片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283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0000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0110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69570" indent="-369570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直接接地，把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值标为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C'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        0       (S&lt;10)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c'=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      (S≥10)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的关系式如何处理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348615"/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</a:rPr>
              <a:t>C'=S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</a:rPr>
              <a:t>3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</a:rPr>
              <a:t>·S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</a:rPr>
              <a:t>2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</a:rPr>
              <a:t>+S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</a:rPr>
              <a:t>3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·S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1</a:t>
            </a:r>
            <a:endParaRPr lang="en-US" altLang="zh-CN" sz="1600" b="1">
              <a:solidFill>
                <a:srgbClr val="C00000"/>
              </a:solidFill>
              <a:latin typeface="+mn-lt"/>
              <a:ea typeface="微软雅黑" panose="020B0503020204020204" charset="-122"/>
              <a:cs typeface="+mn-lt"/>
              <a:sym typeface="+mn-ea"/>
            </a:endParaRPr>
          </a:p>
        </p:txBody>
      </p:sp>
      <p:graphicFrame>
        <p:nvGraphicFramePr>
          <p:cNvPr id="33" name="表格 32"/>
          <p:cNvGraphicFramePr/>
          <p:nvPr/>
        </p:nvGraphicFramePr>
        <p:xfrm>
          <a:off x="1581150" y="3618230"/>
          <a:ext cx="2037080" cy="1811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270"/>
                <a:gridCol w="509270"/>
                <a:gridCol w="509270"/>
                <a:gridCol w="509270"/>
              </a:tblGrid>
              <a:tr h="4527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1122045" y="3300095"/>
            <a:ext cx="463550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07695" y="3286760"/>
            <a:ext cx="779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</a:t>
            </a:r>
            <a:r>
              <a:rPr lang="en-US" altLang="zh-CN" sz="1000"/>
              <a:t>3</a:t>
            </a:r>
            <a:r>
              <a:rPr lang="en-US" altLang="zh-CN" sz="1600"/>
              <a:t>S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073785" y="3038475"/>
            <a:ext cx="779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</a:t>
            </a:r>
            <a:r>
              <a:rPr lang="en-US" altLang="zh-CN" sz="1000"/>
              <a:t>1</a:t>
            </a:r>
            <a:r>
              <a:rPr lang="en-US" altLang="zh-CN" sz="1600"/>
              <a:t>S</a:t>
            </a:r>
            <a:r>
              <a:rPr lang="en-US" altLang="zh-CN" sz="1000"/>
              <a:t>0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1061720" y="370268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0 0</a:t>
            </a:r>
            <a:endParaRPr lang="en-US" altLang="zh-CN" sz="1600"/>
          </a:p>
        </p:txBody>
      </p:sp>
      <p:sp>
        <p:nvSpPr>
          <p:cNvPr id="40" name="文本框 39"/>
          <p:cNvSpPr txBox="1"/>
          <p:nvPr/>
        </p:nvSpPr>
        <p:spPr>
          <a:xfrm>
            <a:off x="1061720" y="413829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0 1</a:t>
            </a:r>
            <a:endParaRPr lang="en-US" altLang="zh-CN" sz="1600"/>
          </a:p>
        </p:txBody>
      </p:sp>
      <p:sp>
        <p:nvSpPr>
          <p:cNvPr id="41" name="文本框 40"/>
          <p:cNvSpPr txBox="1"/>
          <p:nvPr/>
        </p:nvSpPr>
        <p:spPr>
          <a:xfrm>
            <a:off x="1073785" y="4618990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1 1</a:t>
            </a:r>
            <a:endParaRPr lang="en-US" altLang="zh-CN" sz="1600"/>
          </a:p>
        </p:txBody>
      </p:sp>
      <p:sp>
        <p:nvSpPr>
          <p:cNvPr id="43" name="文本框 42"/>
          <p:cNvSpPr txBox="1"/>
          <p:nvPr/>
        </p:nvSpPr>
        <p:spPr>
          <a:xfrm>
            <a:off x="1066165" y="503872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1 0</a:t>
            </a:r>
            <a:endParaRPr lang="en-US" altLang="zh-CN" sz="1600"/>
          </a:p>
        </p:txBody>
      </p:sp>
      <p:sp>
        <p:nvSpPr>
          <p:cNvPr id="44" name="文本框 43"/>
          <p:cNvSpPr txBox="1"/>
          <p:nvPr/>
        </p:nvSpPr>
        <p:spPr>
          <a:xfrm>
            <a:off x="1570355" y="329374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0 0</a:t>
            </a:r>
            <a:endParaRPr lang="en-US" altLang="zh-CN" sz="1600"/>
          </a:p>
        </p:txBody>
      </p:sp>
      <p:sp>
        <p:nvSpPr>
          <p:cNvPr id="45" name="文本框 44"/>
          <p:cNvSpPr txBox="1"/>
          <p:nvPr/>
        </p:nvSpPr>
        <p:spPr>
          <a:xfrm>
            <a:off x="2089785" y="328104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0 1</a:t>
            </a:r>
            <a:endParaRPr lang="en-US" altLang="zh-CN" sz="1600"/>
          </a:p>
        </p:txBody>
      </p:sp>
      <p:sp>
        <p:nvSpPr>
          <p:cNvPr id="46" name="文本框 45"/>
          <p:cNvSpPr txBox="1"/>
          <p:nvPr/>
        </p:nvSpPr>
        <p:spPr>
          <a:xfrm>
            <a:off x="2609215" y="328104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1 1</a:t>
            </a:r>
            <a:endParaRPr lang="en-US" altLang="zh-CN" sz="1600"/>
          </a:p>
        </p:txBody>
      </p:sp>
      <p:sp>
        <p:nvSpPr>
          <p:cNvPr id="47" name="文本框 46"/>
          <p:cNvSpPr txBox="1"/>
          <p:nvPr/>
        </p:nvSpPr>
        <p:spPr>
          <a:xfrm>
            <a:off x="3098800" y="328104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1 0</a:t>
            </a:r>
            <a:endParaRPr lang="en-US" altLang="zh-CN" sz="1600"/>
          </a:p>
        </p:txBody>
      </p:sp>
      <p:sp>
        <p:nvSpPr>
          <p:cNvPr id="48" name="文本框 47"/>
          <p:cNvSpPr txBox="1"/>
          <p:nvPr/>
        </p:nvSpPr>
        <p:spPr>
          <a:xfrm>
            <a:off x="1570355" y="370268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49" name="文本框 48"/>
          <p:cNvSpPr txBox="1"/>
          <p:nvPr/>
        </p:nvSpPr>
        <p:spPr>
          <a:xfrm>
            <a:off x="2089785" y="370268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50" name="文本框 49"/>
          <p:cNvSpPr txBox="1"/>
          <p:nvPr/>
        </p:nvSpPr>
        <p:spPr>
          <a:xfrm>
            <a:off x="2609215" y="370268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51" name="文本框 50"/>
          <p:cNvSpPr txBox="1"/>
          <p:nvPr/>
        </p:nvSpPr>
        <p:spPr>
          <a:xfrm>
            <a:off x="3098800" y="370268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52" name="文本框 51"/>
          <p:cNvSpPr txBox="1"/>
          <p:nvPr/>
        </p:nvSpPr>
        <p:spPr>
          <a:xfrm>
            <a:off x="1570355" y="413829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53" name="文本框 52"/>
          <p:cNvSpPr txBox="1"/>
          <p:nvPr/>
        </p:nvSpPr>
        <p:spPr>
          <a:xfrm>
            <a:off x="2089785" y="413829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2609215" y="413829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55" name="文本框 54"/>
          <p:cNvSpPr txBox="1"/>
          <p:nvPr/>
        </p:nvSpPr>
        <p:spPr>
          <a:xfrm>
            <a:off x="3098800" y="413829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56" name="文本框 55"/>
          <p:cNvSpPr txBox="1"/>
          <p:nvPr/>
        </p:nvSpPr>
        <p:spPr>
          <a:xfrm>
            <a:off x="1585595" y="4583430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57" name="文本框 56"/>
          <p:cNvSpPr txBox="1"/>
          <p:nvPr/>
        </p:nvSpPr>
        <p:spPr>
          <a:xfrm>
            <a:off x="2089785" y="4583430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58" name="文本框 57"/>
          <p:cNvSpPr txBox="1"/>
          <p:nvPr/>
        </p:nvSpPr>
        <p:spPr>
          <a:xfrm>
            <a:off x="2579370" y="4583430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59" name="文本框 58"/>
          <p:cNvSpPr txBox="1"/>
          <p:nvPr/>
        </p:nvSpPr>
        <p:spPr>
          <a:xfrm>
            <a:off x="3098800" y="4583430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60" name="文本框 59"/>
          <p:cNvSpPr txBox="1"/>
          <p:nvPr/>
        </p:nvSpPr>
        <p:spPr>
          <a:xfrm>
            <a:off x="1570355" y="503872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61" name="文本框 60"/>
          <p:cNvSpPr txBox="1"/>
          <p:nvPr/>
        </p:nvSpPr>
        <p:spPr>
          <a:xfrm>
            <a:off x="2089785" y="503872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62" name="文本框 61"/>
          <p:cNvSpPr txBox="1"/>
          <p:nvPr/>
        </p:nvSpPr>
        <p:spPr>
          <a:xfrm>
            <a:off x="2609215" y="503872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63" name="文本框 62"/>
          <p:cNvSpPr txBox="1"/>
          <p:nvPr/>
        </p:nvSpPr>
        <p:spPr>
          <a:xfrm>
            <a:off x="3098800" y="5038725"/>
            <a:ext cx="51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64" name="圆角矩形 63"/>
          <p:cNvSpPr/>
          <p:nvPr/>
        </p:nvSpPr>
        <p:spPr>
          <a:xfrm>
            <a:off x="2704465" y="4571365"/>
            <a:ext cx="828040" cy="79502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1666240" y="4586605"/>
            <a:ext cx="1866265" cy="32512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666240" y="6107430"/>
            <a:ext cx="199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式子有没有问题？</a:t>
            </a:r>
            <a:endParaRPr lang="zh-CN" altLang="zh-CN" sz="20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3600450" y="5728335"/>
            <a:ext cx="884555" cy="23558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690745" y="5585460"/>
            <a:ext cx="328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C'=S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3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·S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2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+S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3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·S</a:t>
            </a:r>
            <a:r>
              <a:rPr lang="en-US" altLang="zh-CN" sz="16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1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ea typeface="微软雅黑" panose="020B0503020204020204" charset="-122"/>
                <a:cs typeface="+mn-lt"/>
                <a:sym typeface="+mn-ea"/>
              </a:rPr>
              <a:t>+C</a:t>
            </a:r>
            <a:endParaRPr lang="zh-CN" altLang="en-US" sz="2800"/>
          </a:p>
        </p:txBody>
      </p:sp>
      <p:sp>
        <p:nvSpPr>
          <p:cNvPr id="71" name="矩形 70"/>
          <p:cNvSpPr/>
          <p:nvPr/>
        </p:nvSpPr>
        <p:spPr>
          <a:xfrm>
            <a:off x="4665345" y="3552190"/>
            <a:ext cx="2911475" cy="1184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5357495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5554980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5756910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5156835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6712585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6936105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7166610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6492875" y="4736465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174615" y="500189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6544945" y="500189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6121400" y="3257550"/>
            <a:ext cx="0" cy="29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271770" y="3945255"/>
            <a:ext cx="1699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283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45835" y="319786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85" name="矩形 84"/>
          <p:cNvSpPr/>
          <p:nvPr/>
        </p:nvSpPr>
        <p:spPr>
          <a:xfrm>
            <a:off x="4664710" y="951865"/>
            <a:ext cx="2911475" cy="1184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519420" y="1306195"/>
            <a:ext cx="1205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283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535749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5554980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5756910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515683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671258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693610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7166610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6492875" y="2137410"/>
            <a:ext cx="0" cy="265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5182235" y="240284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6544945" y="240284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97" name="上箭头 96"/>
          <p:cNvSpPr/>
          <p:nvPr/>
        </p:nvSpPr>
        <p:spPr>
          <a:xfrm rot="3060000">
            <a:off x="6364605" y="2599690"/>
            <a:ext cx="142875" cy="676275"/>
          </a:xfrm>
          <a:prstGeom prst="upArrow">
            <a:avLst>
              <a:gd name="adj1" fmla="val 28888"/>
              <a:gd name="adj2" fmla="val 641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6121400" y="643255"/>
            <a:ext cx="0" cy="294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045835" y="583565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S'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4837430" y="2655570"/>
            <a:ext cx="1276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0110</a:t>
            </a:r>
            <a:endParaRPr lang="en-US" alt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1" name="左大括号 100"/>
          <p:cNvSpPr/>
          <p:nvPr/>
        </p:nvSpPr>
        <p:spPr>
          <a:xfrm>
            <a:off x="1284605" y="1565910"/>
            <a:ext cx="140335" cy="762000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102" name="直接连接符 101"/>
          <p:cNvCxnSpPr/>
          <p:nvPr/>
        </p:nvCxnSpPr>
        <p:spPr>
          <a:xfrm flipH="1">
            <a:off x="4365625" y="4162425"/>
            <a:ext cx="2940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619625" y="3978275"/>
            <a:ext cx="41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 bldLvl="0" animBg="1"/>
      <p:bldP spid="64" grpId="0" bldLvl="0" animBg="1"/>
      <p:bldP spid="66" grpId="0"/>
      <p:bldP spid="67" grpId="0" bldLvl="0" animBg="1"/>
      <p:bldP spid="68" grpId="0"/>
      <p:bldP spid="100" grpId="0"/>
      <p:bldP spid="101" grpId="0" bldLvl="0" animBg="1"/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8950" y="697230"/>
            <a:ext cx="2799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8421BCD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码加法器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最终设计的电路：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030" y="495935"/>
            <a:ext cx="4238625" cy="6024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41992" descr="74ls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538" y="3440113"/>
            <a:ext cx="3548062" cy="262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文本框 41993"/>
          <p:cNvSpPr txBox="1"/>
          <p:nvPr/>
        </p:nvSpPr>
        <p:spPr>
          <a:xfrm>
            <a:off x="5410200" y="4268788"/>
            <a:ext cx="3792538" cy="1031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74LS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或门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74lS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（四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输入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与门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  <p:pic>
        <p:nvPicPr>
          <p:cNvPr id="15364" name="图片 1" descr="KV3B2$NM)44VC{FZ(]P(B7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152400"/>
            <a:ext cx="6307138" cy="3602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1265"/>
          <p:cNvSpPr>
            <a:spLocks noGrp="1"/>
          </p:cNvSpPr>
          <p:nvPr>
            <p:ph type="title"/>
          </p:nvPr>
        </p:nvSpPr>
        <p:spPr>
          <a:xfrm>
            <a:off x="675640" y="796290"/>
            <a:ext cx="2731770" cy="629920"/>
          </a:xfrm>
        </p:spPr>
        <p:txBody>
          <a:bodyPr anchor="b"/>
          <a:p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实验目的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8" name="文本占位符 11266"/>
          <p:cNvSpPr>
            <a:spLocks noGrp="1"/>
          </p:cNvSpPr>
          <p:nvPr>
            <p:ph idx="1"/>
          </p:nvPr>
        </p:nvSpPr>
        <p:spPr>
          <a:xfrm>
            <a:off x="605790" y="1627505"/>
            <a:ext cx="7246620" cy="4411345"/>
          </a:xfrm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掌握组合逻辑电路的设计方法，理解半加器和全加器的逻辑功能。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掌握中规模集成电路加法器的工作原理及其逻辑功能。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43009"/>
          <p:cNvSpPr>
            <a:spLocks noGrp="1"/>
          </p:cNvSpPr>
          <p:nvPr>
            <p:ph type="title"/>
          </p:nvPr>
        </p:nvSpPr>
        <p:spPr>
          <a:xfrm>
            <a:off x="457200" y="601663"/>
            <a:ext cx="7543800" cy="579437"/>
          </a:xfrm>
        </p:spPr>
        <p:txBody>
          <a:bodyPr anchor="b"/>
          <a:p>
            <a:r>
              <a:rPr lang="zh-CN" altLang="en-US" sz="3500" dirty="0">
                <a:latin typeface="微软雅黑" panose="020B0503020204020204" charset="-122"/>
                <a:ea typeface="微软雅黑" panose="020B0503020204020204" charset="-122"/>
              </a:rPr>
              <a:t>实验内容与步骤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16386" name="文本占位符 43010"/>
          <p:cNvSpPr>
            <a:spLocks noGrp="1"/>
          </p:cNvSpPr>
          <p:nvPr>
            <p:ph idx="1"/>
          </p:nvPr>
        </p:nvSpPr>
        <p:spPr>
          <a:xfrm>
            <a:off x="419100" y="1333500"/>
            <a:ext cx="8458200" cy="3005138"/>
          </a:xfrm>
        </p:spPr>
        <p:txBody>
          <a:bodyPr anchor="t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用一片74LS283实现并行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四位全加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，将A置为1001，B置为0000~1001，依次计算A+B并记录结果表列。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用一片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74LS283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数据比较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功能，要求输入（四位二进制）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&lt;11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时输出一位低电平，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≥11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时输出一位高电平，要求画出逻辑功能图并记录结果。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用两片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74LS283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和必要的门电路实现两个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8421BCD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码求和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运算，结果仍为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8421BCD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码，要求画出逻辑功能图。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标题 45057"/>
          <p:cNvSpPr>
            <a:spLocks noGrp="1"/>
          </p:cNvSpPr>
          <p:nvPr/>
        </p:nvSpPr>
        <p:spPr>
          <a:xfrm>
            <a:off x="381000" y="5048250"/>
            <a:ext cx="1820863" cy="5889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Tx/>
            </a:pPr>
            <a:r>
              <a:rPr lang="zh-CN" altLang="en-US" sz="39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思考题 </a:t>
            </a:r>
            <a:endParaRPr lang="zh-CN" altLang="en-US" sz="39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8" name="文本占位符 45058"/>
          <p:cNvSpPr>
            <a:spLocks noGrp="1"/>
          </p:cNvSpPr>
          <p:nvPr/>
        </p:nvSpPr>
        <p:spPr>
          <a:xfrm>
            <a:off x="304800" y="5711825"/>
            <a:ext cx="6169025" cy="496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全部采用与非门设计，实现一位全加器。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440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实验报告要求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0" name="文本占位符 44034"/>
          <p:cNvSpPr>
            <a:spLocks noGrp="1"/>
          </p:cNvSpPr>
          <p:nvPr>
            <p:ph idx="1"/>
          </p:nvPr>
        </p:nvSpPr>
        <p:spPr>
          <a:xfrm>
            <a:off x="457200" y="1619568"/>
            <a:ext cx="8229600" cy="4411662"/>
          </a:xfrm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实验原理、实验过程的描述。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整理实验数据，列写实验任务的设计过程，画出设计的逻辑电路图，并注明所用集成电路的引脚号。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拟定记录测量结果的表格。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总结用门电路实现半加器和全加器的方法。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总结用四位二进制全加器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74LS283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设计代码转换电路的方法。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914400"/>
            <a:ext cx="7146925" cy="529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线形标注 1 2"/>
          <p:cNvSpPr/>
          <p:nvPr/>
        </p:nvSpPr>
        <p:spPr>
          <a:xfrm>
            <a:off x="4572000" y="2362200"/>
            <a:ext cx="1524000" cy="523875"/>
          </a:xfrm>
          <a:prstGeom prst="borderCallout1">
            <a:avLst>
              <a:gd name="adj1" fmla="val 52083"/>
              <a:gd name="adj2" fmla="val -1811"/>
              <a:gd name="adj3" fmla="val 2245"/>
              <a:gd name="adj4" fmla="val -83384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74LS283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276600" y="2667000"/>
            <a:ext cx="12954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线形标注 1 7"/>
          <p:cNvSpPr/>
          <p:nvPr/>
        </p:nvSpPr>
        <p:spPr>
          <a:xfrm>
            <a:off x="152400" y="1295400"/>
            <a:ext cx="1447800" cy="523875"/>
          </a:xfrm>
          <a:prstGeom prst="borderCallout1">
            <a:avLst>
              <a:gd name="adj1" fmla="val 49519"/>
              <a:gd name="adj2" fmla="val 99276"/>
              <a:gd name="adj3" fmla="val 200363"/>
              <a:gd name="adj4" fmla="val 1117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74LS32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743200" y="3459163"/>
            <a:ext cx="1524000" cy="523875"/>
          </a:xfrm>
          <a:prstGeom prst="borderCallout1">
            <a:avLst>
              <a:gd name="adj1" fmla="val 52083"/>
              <a:gd name="adj2" fmla="val -1811"/>
              <a:gd name="adj3" fmla="val -97755"/>
              <a:gd name="adj4" fmla="val -6309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74LS08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6629400" y="4419600"/>
            <a:ext cx="1524000" cy="523875"/>
          </a:xfrm>
          <a:prstGeom prst="borderCallout1">
            <a:avLst>
              <a:gd name="adj1" fmla="val 52083"/>
              <a:gd name="adj2" fmla="val -1811"/>
              <a:gd name="adj3" fmla="val 186181"/>
              <a:gd name="adj4" fmla="val -9475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+5v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电源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439" name="Text Box 4"/>
          <p:cNvSpPr txBox="1"/>
          <p:nvPr/>
        </p:nvSpPr>
        <p:spPr>
          <a:xfrm>
            <a:off x="3124200" y="304800"/>
            <a:ext cx="1673225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芯片分布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371600"/>
            <a:ext cx="7250113" cy="3713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Text Box 4"/>
          <p:cNvSpPr txBox="1"/>
          <p:nvPr/>
        </p:nvSpPr>
        <p:spPr>
          <a:xfrm>
            <a:off x="2590800" y="685800"/>
            <a:ext cx="3429000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数码管输入及电源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735263" y="3954463"/>
            <a:ext cx="2667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" name="直接连接符 2"/>
          <p:cNvCxnSpPr>
            <a:stCxn id="2" idx="2"/>
          </p:cNvCxnSpPr>
          <p:nvPr/>
        </p:nvCxnSpPr>
        <p:spPr>
          <a:xfrm>
            <a:off x="4059238" y="4640263"/>
            <a:ext cx="0" cy="1074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1" name="文本框 3"/>
          <p:cNvSpPr txBox="1"/>
          <p:nvPr/>
        </p:nvSpPr>
        <p:spPr>
          <a:xfrm>
            <a:off x="2300288" y="5707063"/>
            <a:ext cx="3238500" cy="6397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输入端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，最低位是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，最高位是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>
            <a:stCxn id="2" idx="2"/>
          </p:cNvCxnSpPr>
          <p:nvPr/>
        </p:nvCxnSpPr>
        <p:spPr>
          <a:xfrm>
            <a:off x="5859463" y="4267200"/>
            <a:ext cx="0" cy="1074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2"/>
          </p:cNvCxnSpPr>
          <p:nvPr/>
        </p:nvCxnSpPr>
        <p:spPr>
          <a:xfrm>
            <a:off x="6545263" y="4267200"/>
            <a:ext cx="0" cy="1074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2"/>
          </p:cNvCxnSpPr>
          <p:nvPr/>
        </p:nvCxnSpPr>
        <p:spPr>
          <a:xfrm flipV="1">
            <a:off x="5845175" y="5326063"/>
            <a:ext cx="720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文本框 7"/>
          <p:cNvSpPr txBox="1"/>
          <p:nvPr/>
        </p:nvSpPr>
        <p:spPr>
          <a:xfrm>
            <a:off x="6011863" y="5638800"/>
            <a:ext cx="1739900" cy="91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数码管电源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+5V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，用一根导线相连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6164263" y="5334000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2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实验原理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619125" y="1492250"/>
            <a:ext cx="7445375" cy="4411663"/>
          </a:xfrm>
        </p:spPr>
        <p:txBody>
          <a:bodyPr anchor="t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在数字系统中，经常需要进行算术运算，逻辑操作及数字大小比较等操作，实现这些运算功能的电路是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加法器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加法器是一种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组合逻辑电路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，主要功能是实现二进制数的算术加法运算。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400" dirty="0"/>
          </a:p>
        </p:txBody>
      </p:sp>
      <p:sp>
        <p:nvSpPr>
          <p:cNvPr id="512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12323" descr="H@}6W1~]SZ95T6@1W%QOE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13" y="4194175"/>
            <a:ext cx="3402012" cy="938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492125" y="585788"/>
            <a:ext cx="4191000" cy="4411662"/>
          </a:xfrm>
        </p:spPr>
        <p:txBody>
          <a:bodyPr anchor="t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半加器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半加器完成两个一位二进制数相加，若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只考虑两个加数本身，而不考虑来自相邻低位的进位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，称为半加，实现半加运算功能的电路称为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半加器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由真值表可得出半加器的逻辑表达式：</a:t>
            </a:r>
            <a:r>
              <a:rPr lang="zh-CN" altLang="en-US" sz="1800" dirty="0"/>
              <a:t>  </a:t>
            </a:r>
            <a:endParaRPr lang="zh-CN" altLang="en-US" sz="1800" dirty="0"/>
          </a:p>
        </p:txBody>
      </p:sp>
      <p:graphicFrame>
        <p:nvGraphicFramePr>
          <p:cNvPr id="6147" name="对象 12291"/>
          <p:cNvGraphicFramePr/>
          <p:nvPr/>
        </p:nvGraphicFramePr>
        <p:xfrm>
          <a:off x="4152900" y="4117975"/>
          <a:ext cx="2473325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43050" imgH="2057400" progId="Word.Picture.8">
                  <p:embed/>
                </p:oleObj>
              </mc:Choice>
              <mc:Fallback>
                <p:oleObj name="" r:id="rId2" imgW="1543050" imgH="20574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 b="45592"/>
                      <a:stretch>
                        <a:fillRect/>
                      </a:stretch>
                    </p:blipFill>
                    <p:spPr>
                      <a:xfrm>
                        <a:off x="4152900" y="4117975"/>
                        <a:ext cx="2473325" cy="1789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内容占位符 12320"/>
          <p:cNvGraphicFramePr>
            <a:graphicFrameLocks noGrp="1"/>
          </p:cNvGraphicFramePr>
          <p:nvPr>
            <p:ph sz="half" idx="2"/>
          </p:nvPr>
        </p:nvGraphicFramePr>
        <p:xfrm>
          <a:off x="4837113" y="1371600"/>
          <a:ext cx="2709862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1257300" imgH="1285875" progId="Word.Picture.8">
                  <p:embed/>
                </p:oleObj>
              </mc:Choice>
              <mc:Fallback>
                <p:oleObj name="" r:id="rId4" imgW="1257300" imgH="128587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7113" y="1371600"/>
                        <a:ext cx="2709862" cy="2357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日期占位符 1"/>
          <p:cNvSpPr/>
          <p:nvPr>
            <p:ph type="dt" sz="half" idx="10"/>
          </p:nvPr>
        </p:nvSpPr>
        <p:spPr>
          <a:xfrm>
            <a:off x="266700" y="6248400"/>
            <a:ext cx="2133600" cy="457200"/>
          </a:xfrm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  <p:graphicFrame>
        <p:nvGraphicFramePr>
          <p:cNvPr id="6150" name="对象 12291"/>
          <p:cNvGraphicFramePr/>
          <p:nvPr/>
        </p:nvGraphicFramePr>
        <p:xfrm>
          <a:off x="6516688" y="4341813"/>
          <a:ext cx="22129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1381125" imgH="2143125" progId="Word.Picture.8">
                  <p:embed/>
                </p:oleObj>
              </mc:Choice>
              <mc:Fallback>
                <p:oleObj name="" r:id="rId6" imgW="1381125" imgH="214312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rcRect t="50677" b="15417"/>
                      <a:stretch>
                        <a:fillRect/>
                      </a:stretch>
                    </p:blipFill>
                    <p:spPr>
                      <a:xfrm>
                        <a:off x="6516688" y="4341813"/>
                        <a:ext cx="2212975" cy="11604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占位符 13314"/>
          <p:cNvSpPr>
            <a:spLocks noGrp="1"/>
          </p:cNvSpPr>
          <p:nvPr>
            <p:ph type="body" sz="half" idx="1"/>
          </p:nvPr>
        </p:nvSpPr>
        <p:spPr>
          <a:xfrm>
            <a:off x="381000" y="381000"/>
            <a:ext cx="7315200" cy="1981200"/>
          </a:xfrm>
        </p:spPr>
        <p:txBody>
          <a:bodyPr anchor="t"/>
          <a:p>
            <a:pPr marL="495300" indent="-495300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全加器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63905" lvl="1" indent="-41910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两个多位数相加是每一位都是带进位相加，所以必须用全加器。这时只要依次将低位的进位输出接到高位的输入，就可构成多位加法器了。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63905" lvl="1" indent="-41910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全加器是一种由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被加数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加数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来自低位的进位数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三者相加的运算器。基本功能是实现二进制加法。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63905" lvl="1" indent="-4191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逻辑表达式：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170" name="内容占位符 13331"/>
          <p:cNvGraphicFramePr>
            <a:graphicFrameLocks noGrp="1"/>
          </p:cNvGraphicFramePr>
          <p:nvPr>
            <p:ph sz="quarter" idx="2"/>
          </p:nvPr>
        </p:nvGraphicFramePr>
        <p:xfrm>
          <a:off x="6719888" y="2209800"/>
          <a:ext cx="2003425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714500" imgH="1885950" progId="Word.Picture.8">
                  <p:embed/>
                </p:oleObj>
              </mc:Choice>
              <mc:Fallback>
                <p:oleObj name="" r:id="rId1" imgW="1714500" imgH="188595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9888" y="2209800"/>
                        <a:ext cx="2003425" cy="212883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13329"/>
          <p:cNvGraphicFramePr/>
          <p:nvPr/>
        </p:nvGraphicFramePr>
        <p:xfrm>
          <a:off x="1905000" y="11042650"/>
          <a:ext cx="17145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714500" imgH="1885950" progId="Word.Picture.8">
                  <p:embed/>
                </p:oleObj>
              </mc:Choice>
              <mc:Fallback>
                <p:oleObj name="" r:id="rId3" imgW="1714500" imgH="188595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1042650"/>
                        <a:ext cx="1714500" cy="188595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文本框 13330"/>
          <p:cNvSpPr txBox="1"/>
          <p:nvPr/>
        </p:nvSpPr>
        <p:spPr>
          <a:xfrm>
            <a:off x="6705600" y="1903413"/>
            <a:ext cx="20574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全加器真值表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3" name="内容占位符 13337"/>
          <p:cNvGraphicFramePr>
            <a:graphicFrameLocks noGrp="1"/>
          </p:cNvGraphicFramePr>
          <p:nvPr>
            <p:ph sz="quarter" idx="3"/>
          </p:nvPr>
        </p:nvGraphicFramePr>
        <p:xfrm>
          <a:off x="839788" y="2640013"/>
          <a:ext cx="5638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" imgW="4724400" imgH="736600" progId="Equation.3">
                  <p:embed/>
                </p:oleObj>
              </mc:Choice>
              <mc:Fallback>
                <p:oleObj name="" r:id="rId4" imgW="4724400" imgH="736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8" y="2640013"/>
                        <a:ext cx="5638800" cy="8794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13340"/>
          <p:cNvGraphicFramePr/>
          <p:nvPr/>
        </p:nvGraphicFramePr>
        <p:xfrm>
          <a:off x="839788" y="3575050"/>
          <a:ext cx="5562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4481195" imgH="482600" progId="Equation.3">
                  <p:embed/>
                </p:oleObj>
              </mc:Choice>
              <mc:Fallback>
                <p:oleObj name="" r:id="rId6" imgW="4481195" imgH="482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9788" y="3575050"/>
                        <a:ext cx="5562600" cy="598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13342"/>
          <p:cNvGraphicFramePr/>
          <p:nvPr/>
        </p:nvGraphicFramePr>
        <p:xfrm>
          <a:off x="1066800" y="4340225"/>
          <a:ext cx="60198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4467225" imgH="1371600" progId="Word.Picture.8">
                  <p:embed/>
                </p:oleObj>
              </mc:Choice>
              <mc:Fallback>
                <p:oleObj name="" r:id="rId8" imgW="4467225" imgH="1371600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rcRect t="-2100"/>
                      <a:stretch>
                        <a:fillRect/>
                      </a:stretch>
                    </p:blipFill>
                    <p:spPr>
                      <a:xfrm>
                        <a:off x="1066800" y="4340225"/>
                        <a:ext cx="6019800" cy="1844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4096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2819400"/>
          </a:xfrm>
        </p:spPr>
        <p:txBody>
          <a:bodyPr anchor="t"/>
          <a:p>
            <a:pPr marL="571500" indent="-571500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串行进位加法器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40105" lvl="1" indent="-495300">
              <a:lnSpc>
                <a:spcPct val="80000"/>
              </a:lnSpc>
            </a:pPr>
            <a:endParaRPr lang="zh-CN" altLang="en-US" sz="2000" dirty="0"/>
          </a:p>
        </p:txBody>
      </p:sp>
      <p:sp>
        <p:nvSpPr>
          <p:cNvPr id="819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  <p:pic>
        <p:nvPicPr>
          <p:cNvPr id="8195" name="图片 1" descr="AVW}`F(Q`(@)PW])]%R0B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88" y="1533525"/>
            <a:ext cx="7505700" cy="283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文本框 2"/>
          <p:cNvSpPr txBox="1"/>
          <p:nvPr/>
        </p:nvSpPr>
        <p:spPr>
          <a:xfrm>
            <a:off x="1524000" y="4800600"/>
            <a:ext cx="4752975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结构简单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运算速度慢</a:t>
            </a:r>
            <a:endParaRPr lang="zh-CN" altLang="en-US" sz="24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40962"/>
          <p:cNvSpPr>
            <a:spLocks noGrp="1"/>
          </p:cNvSpPr>
          <p:nvPr>
            <p:ph idx="1"/>
          </p:nvPr>
        </p:nvSpPr>
        <p:spPr>
          <a:xfrm>
            <a:off x="457200" y="760413"/>
            <a:ext cx="7239000" cy="2819400"/>
          </a:xfrm>
        </p:spPr>
        <p:txBody>
          <a:bodyPr anchor="t"/>
          <a:p>
            <a:pPr marL="571500" indent="-571500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并行加法器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>
              <a:lnSpc>
                <a:spcPct val="8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40105" lvl="1" indent="-495300">
              <a:lnSpc>
                <a:spcPct val="80000"/>
              </a:lnSpc>
            </a:pPr>
            <a:endParaRPr lang="zh-CN" altLang="en-US" sz="2000" dirty="0"/>
          </a:p>
        </p:txBody>
      </p:sp>
      <p:sp>
        <p:nvSpPr>
          <p:cNvPr id="921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000" dirty="0"/>
          </a:p>
        </p:txBody>
      </p:sp>
      <p:pic>
        <p:nvPicPr>
          <p:cNvPr id="9219" name="图片 3" descr="{A%HFU9%ZW81R4AY735A1O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3" y="2088198"/>
            <a:ext cx="7621587" cy="237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文本占位符 40962"/>
          <p:cNvSpPr>
            <a:spLocks noGrp="1"/>
          </p:cNvSpPr>
          <p:nvPr/>
        </p:nvSpPr>
        <p:spPr>
          <a:xfrm>
            <a:off x="152400" y="1524000"/>
            <a:ext cx="2847975" cy="454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marL="1028700" lvl="1" indent="-571500" algn="l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u="none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进位链</a:t>
            </a:r>
            <a:endParaRPr lang="zh-CN" altLang="en-US" sz="2400" u="none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838200"/>
            <a:ext cx="7331075" cy="4872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文本占位符 40962"/>
          <p:cNvSpPr>
            <a:spLocks noGrp="1"/>
          </p:cNvSpPr>
          <p:nvPr>
            <p:ph idx="1"/>
          </p:nvPr>
        </p:nvSpPr>
        <p:spPr>
          <a:xfrm>
            <a:off x="381000" y="1066800"/>
            <a:ext cx="3436938" cy="452438"/>
          </a:xfrm>
          <a:solidFill>
            <a:schemeClr val="bg1"/>
          </a:solidFill>
        </p:spPr>
        <p:txBody>
          <a:bodyPr anchor="t"/>
          <a:p>
            <a:pPr marL="571500" indent="-571500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先行进位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7770" b="49319"/>
          <a:stretch>
            <a:fillRect/>
          </a:stretch>
        </p:blipFill>
        <p:spPr>
          <a:xfrm>
            <a:off x="993775" y="1206500"/>
            <a:ext cx="6862763" cy="2019300"/>
          </a:xfrm>
        </p:spPr>
      </p:pic>
      <p:sp>
        <p:nvSpPr>
          <p:cNvPr id="11266" name="文本框 4"/>
          <p:cNvSpPr txBox="1"/>
          <p:nvPr/>
        </p:nvSpPr>
        <p:spPr>
          <a:xfrm>
            <a:off x="915988" y="765175"/>
            <a:ext cx="6502400" cy="41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位加法器为例，在行波进位器中有如下进位关系：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7" name="文本框 5"/>
          <p:cNvSpPr txBox="1"/>
          <p:nvPr/>
        </p:nvSpPr>
        <p:spPr>
          <a:xfrm>
            <a:off x="915988" y="3354388"/>
            <a:ext cx="65024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由此，可递推出各位进位直接与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的关系：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268" name="内容占位符 3"/>
          <p:cNvPicPr>
            <a:picLocks noChangeAspect="1"/>
          </p:cNvPicPr>
          <p:nvPr/>
        </p:nvPicPr>
        <p:blipFill>
          <a:blip r:embed="rId1"/>
          <a:srcRect t="57912" b="5652"/>
          <a:stretch>
            <a:fillRect/>
          </a:stretch>
        </p:blipFill>
        <p:spPr>
          <a:xfrm>
            <a:off x="989013" y="3889375"/>
            <a:ext cx="6864350" cy="1716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240,&quot;width&quot;:12075}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2540}"/>
</p:tagLst>
</file>

<file path=ppt/tags/tag3.xml><?xml version="1.0" encoding="utf-8"?>
<p:tagLst xmlns:p="http://schemas.openxmlformats.org/presentationml/2006/main">
  <p:tag name="KSO_WM_DOC_GUID" val="{e5a7c356-bdbb-4a3b-a110-d5e9227d131f}"/>
</p:tagLst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1938</Words>
  <Application>WPS 演示</Application>
  <PresentationFormat>在屏幕上显示</PresentationFormat>
  <Paragraphs>278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Tahoma</vt:lpstr>
      <vt:lpstr>Arial Unicode MS</vt:lpstr>
      <vt:lpstr>Calibri</vt:lpstr>
      <vt:lpstr>Network</vt:lpstr>
      <vt:lpstr>Word.Picture.8</vt:lpstr>
      <vt:lpstr>Word.Picture.8</vt:lpstr>
      <vt:lpstr>Word.Picture.8</vt:lpstr>
      <vt:lpstr>Word.Picture.8</vt:lpstr>
      <vt:lpstr>Word.Picture.8</vt:lpstr>
      <vt:lpstr>Equation.3</vt:lpstr>
      <vt:lpstr>Equation.3</vt:lpstr>
      <vt:lpstr>Word.Picture.8</vt:lpstr>
      <vt:lpstr>加法器及其应用 </vt:lpstr>
      <vt:lpstr>实验目的</vt:lpstr>
      <vt:lpstr>实验原理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实验内容与步骤 </vt:lpstr>
      <vt:lpstr>实验报告要求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ustc</cp:lastModifiedBy>
  <cp:revision>17</cp:revision>
  <dcterms:created xsi:type="dcterms:W3CDTF">2016-04-11T00:51:00Z</dcterms:created>
  <dcterms:modified xsi:type="dcterms:W3CDTF">2020-07-06T17:26:32Z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2052-11.1.0.9740</vt:lpwstr>
  </property>
</Properties>
</file>