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9" r:id="rId3"/>
    <p:sldId id="260" r:id="rId4"/>
    <p:sldId id="262" r:id="rId5"/>
    <p:sldId id="295" r:id="rId6"/>
    <p:sldId id="264" r:id="rId7"/>
    <p:sldId id="283" r:id="rId8"/>
    <p:sldId id="265" r:id="rId9"/>
    <p:sldId id="266" r:id="rId10"/>
    <p:sldId id="267" r:id="rId11"/>
    <p:sldId id="268" r:id="rId12"/>
    <p:sldId id="269" r:id="rId13"/>
    <p:sldId id="270" r:id="rId14"/>
    <p:sldId id="287" r:id="rId15"/>
    <p:sldId id="284" r:id="rId16"/>
    <p:sldId id="292" r:id="rId17"/>
    <p:sldId id="288" r:id="rId18"/>
    <p:sldId id="286" r:id="rId19"/>
    <p:sldId id="293" r:id="rId20"/>
    <p:sldId id="294" r:id="rId21"/>
    <p:sldId id="271" r:id="rId22"/>
    <p:sldId id="272" r:id="rId23"/>
    <p:sldId id="273" r:id="rId24"/>
    <p:sldId id="280" r:id="rId25"/>
    <p:sldId id="274" r:id="rId26"/>
    <p:sldId id="290" r:id="rId27"/>
    <p:sldId id="278" r:id="rId28"/>
    <p:sldId id="276" r:id="rId29"/>
    <p:sldId id="285" r:id="rId30"/>
    <p:sldId id="279" r:id="rId31"/>
  </p:sldIdLst>
  <p:sldSz cx="10287000" cy="6858000" type="35mm"/>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F22CE"/>
    <a:srgbClr val="BCF77B"/>
    <a:srgbClr val="FF3399"/>
    <a:srgbClr val="0039AC"/>
    <a:srgbClr val="D2FA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830" y="82"/>
      </p:cViewPr>
      <p:guideLst>
        <p:guide orient="horz" pos="2160"/>
        <p:guide pos="2880"/>
        <p:guide pos="32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13.emf"/><Relationship Id="rId4"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93C8E3-1A7A-4453-8D0D-9AE58798CDD7}" type="datetimeFigureOut">
              <a:rPr lang="zh-CN" altLang="en-US" smtClean="0"/>
              <a:pPr/>
              <a:t>2020/7/13</a:t>
            </a:fld>
            <a:endParaRPr lang="zh-CN" altLang="en-US"/>
          </a:p>
        </p:txBody>
      </p:sp>
      <p:sp>
        <p:nvSpPr>
          <p:cNvPr id="4" name="幻灯片图像占位符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02F77-A01D-44DD-A41B-B52D4CAF86D6}" type="slidenum">
              <a:rPr lang="zh-CN" altLang="en-US" smtClean="0"/>
              <a:pPr/>
              <a:t>‹#›</a:t>
            </a:fld>
            <a:endParaRPr lang="zh-CN" altLang="en-US"/>
          </a:p>
        </p:txBody>
      </p:sp>
    </p:spTree>
    <p:extLst>
      <p:ext uri="{BB962C8B-B14F-4D97-AF65-F5344CB8AC3E}">
        <p14:creationId xmlns:p14="http://schemas.microsoft.com/office/powerpoint/2010/main" val="2898979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p:spPr>
      </p:sp>
      <p:sp>
        <p:nvSpPr>
          <p:cNvPr id="266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27003DE-B1D9-44AC-8D59-37904C7F6227}" type="slidenum">
              <a:rPr lang="zh-CN" altLang="en-US" smtClean="0">
                <a:ea typeface="宋体" charset="-122"/>
              </a:rPr>
              <a:pPr/>
              <a:t>3</a:t>
            </a:fld>
            <a:endParaRPr lang="en-US"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71525" y="2130426"/>
            <a:ext cx="8743950" cy="1470025"/>
          </a:xfrm>
        </p:spPr>
        <p:txBody>
          <a:bodyPr/>
          <a:lstStyle/>
          <a:p>
            <a:r>
              <a:rPr lang="zh-CN" altLang="en-US"/>
              <a:t>单击此处编辑母版标题样式</a:t>
            </a:r>
          </a:p>
        </p:txBody>
      </p:sp>
      <p:sp>
        <p:nvSpPr>
          <p:cNvPr id="3" name="副标题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8075" y="274639"/>
            <a:ext cx="2314575"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14350" y="274639"/>
            <a:ext cx="677227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14350" y="549275"/>
            <a:ext cx="9258300" cy="884238"/>
          </a:xfrm>
        </p:spPr>
        <p:txBody>
          <a:bodyPr/>
          <a:lstStyle/>
          <a:p>
            <a:r>
              <a:rPr lang="zh-CN" altLang="en-US"/>
              <a:t>单击此处编辑母版标题样式</a:t>
            </a:r>
          </a:p>
        </p:txBody>
      </p:sp>
      <p:sp>
        <p:nvSpPr>
          <p:cNvPr id="3" name="文本占位符 2"/>
          <p:cNvSpPr>
            <a:spLocks noGrp="1"/>
          </p:cNvSpPr>
          <p:nvPr>
            <p:ph type="body" sz="half" idx="1"/>
          </p:nvPr>
        </p:nvSpPr>
        <p:spPr>
          <a:xfrm>
            <a:off x="480418" y="2028826"/>
            <a:ext cx="4491632"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3501" y="2028826"/>
            <a:ext cx="4491633"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14350" y="549275"/>
            <a:ext cx="9258300" cy="884238"/>
          </a:xfrm>
        </p:spPr>
        <p:txBody>
          <a:bodyPr/>
          <a:lstStyle/>
          <a:p>
            <a:r>
              <a:rPr lang="zh-CN" altLang="en-US"/>
              <a:t>单击此处编辑母版标题样式</a:t>
            </a:r>
          </a:p>
        </p:txBody>
      </p:sp>
      <p:sp>
        <p:nvSpPr>
          <p:cNvPr id="3" name="文本占位符 2"/>
          <p:cNvSpPr>
            <a:spLocks noGrp="1"/>
          </p:cNvSpPr>
          <p:nvPr>
            <p:ph type="body" sz="half" idx="1"/>
          </p:nvPr>
        </p:nvSpPr>
        <p:spPr>
          <a:xfrm>
            <a:off x="480418" y="2028826"/>
            <a:ext cx="4491632"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3501" y="2028826"/>
            <a:ext cx="4491633" cy="20113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3501" y="4192588"/>
            <a:ext cx="4491633" cy="2012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14350" y="274638"/>
            <a:ext cx="9258300" cy="1143000"/>
          </a:xfrm>
        </p:spPr>
        <p:txBody>
          <a:bodyPr/>
          <a:lstStyle/>
          <a:p>
            <a:r>
              <a:rPr lang="zh-CN" altLang="en-US"/>
              <a:t>单击此处编辑母版标题样式</a:t>
            </a:r>
          </a:p>
        </p:txBody>
      </p:sp>
      <p:sp>
        <p:nvSpPr>
          <p:cNvPr id="3" name="内容占位符 2"/>
          <p:cNvSpPr>
            <a:spLocks noGrp="1"/>
          </p:cNvSpPr>
          <p:nvPr>
            <p:ph sz="half" idx="1"/>
          </p:nvPr>
        </p:nvSpPr>
        <p:spPr>
          <a:xfrm>
            <a:off x="514350" y="1600201"/>
            <a:ext cx="4543425"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229225" y="1600200"/>
            <a:ext cx="4543425"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229225" y="3938589"/>
            <a:ext cx="4543425"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7ADB3356-7626-42D8-BCE2-C078A9D2105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2602" y="4406901"/>
            <a:ext cx="874395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12602" y="2906713"/>
            <a:ext cx="87439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14350" y="1600201"/>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29225" y="1600201"/>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14350" y="1535113"/>
            <a:ext cx="45452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14350" y="2174875"/>
            <a:ext cx="45452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225654" y="1535113"/>
            <a:ext cx="45469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225654" y="2174875"/>
            <a:ext cx="45469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1" y="273050"/>
            <a:ext cx="338435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021931" y="273051"/>
            <a:ext cx="575071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14351" y="1435101"/>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6324" y="4800600"/>
            <a:ext cx="6172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016324"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016324"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14350" y="274638"/>
            <a:ext cx="92583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14350" y="1600201"/>
            <a:ext cx="92583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14350" y="6356351"/>
            <a:ext cx="24003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2020/7/13</a:t>
            </a:fld>
            <a:endParaRPr lang="zh-CN" altLang="en-US"/>
          </a:p>
        </p:txBody>
      </p:sp>
      <p:sp>
        <p:nvSpPr>
          <p:cNvPr id="5" name="页脚占位符 4"/>
          <p:cNvSpPr>
            <a:spLocks noGrp="1"/>
          </p:cNvSpPr>
          <p:nvPr>
            <p:ph type="ftr" sz="quarter" idx="3"/>
          </p:nvPr>
        </p:nvSpPr>
        <p:spPr>
          <a:xfrm>
            <a:off x="3514725" y="6356351"/>
            <a:ext cx="32575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372350" y="6356351"/>
            <a:ext cx="24003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package" Target="../embeddings/Microsoft_Visio___111111111111111.vsdx"/></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package" Target="../embeddings/Microsoft_Visio___1111111111111111.vsdx"/><Relationship Id="rId7" Type="http://schemas.openxmlformats.org/officeDocument/2006/relationships/package" Target="../embeddings/Microsoft_Visio___1033333333334444.vsdx"/><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6.emf"/><Relationship Id="rId5" Type="http://schemas.openxmlformats.org/officeDocument/2006/relationships/package" Target="../embeddings/Microsoft_Visio___222222222223333.vsdx"/><Relationship Id="rId10" Type="http://schemas.openxmlformats.org/officeDocument/2006/relationships/image" Target="../media/image38.emf"/><Relationship Id="rId4" Type="http://schemas.openxmlformats.org/officeDocument/2006/relationships/image" Target="../media/image13.emf"/><Relationship Id="rId9" Type="http://schemas.openxmlformats.org/officeDocument/2006/relationships/package" Target="../embeddings/Microsoft_Visio___544444444445555.vsdx"/></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623454" y="2247008"/>
            <a:ext cx="8743950" cy="1470025"/>
          </a:xfrm>
        </p:spPr>
        <p:txBody>
          <a:bodyPr>
            <a:normAutofit/>
          </a:bodyPr>
          <a:lstStyle/>
          <a:p>
            <a:r>
              <a:rPr lang="zh-CN" altLang="en-US" sz="8000" dirty="0">
                <a:solidFill>
                  <a:schemeClr val="bg1"/>
                </a:solidFill>
              </a:rPr>
              <a:t>   数 据 选 择 器</a:t>
            </a:r>
            <a:endParaRPr lang="zh-CN" altLang="en-US" sz="8000" b="1" dirty="0">
              <a:solidFill>
                <a:schemeClr val="bg1"/>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31" name="Group 39"/>
          <p:cNvGraphicFramePr>
            <a:graphicFrameLocks noGrp="1"/>
          </p:cNvGraphicFramePr>
          <p:nvPr/>
        </p:nvGraphicFramePr>
        <p:xfrm>
          <a:off x="6429375" y="3581400"/>
          <a:ext cx="3000375" cy="2834640"/>
        </p:xfrm>
        <a:graphic>
          <a:graphicData uri="http://schemas.openxmlformats.org/drawingml/2006/table">
            <a:tbl>
              <a:tblPr/>
              <a:tblGrid>
                <a:gridCol w="68580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1114425">
                  <a:extLst>
                    <a:ext uri="{9D8B030D-6E8A-4147-A177-3AD203B41FA5}">
                      <a16:colId xmlns:a16="http://schemas.microsoft.com/office/drawing/2014/main" val="20002"/>
                    </a:ext>
                  </a:extLst>
                </a:gridCol>
              </a:tblGrid>
              <a:tr h="395288">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outerShdw blurRad="38100" dist="38100" dir="2700000" algn="tl">
                              <a:srgbClr val="FFFFFF"/>
                            </a:outerShdw>
                          </a:effectLst>
                          <a:latin typeface="Arial" charset="0"/>
                          <a:ea typeface="宋体" charset="-122"/>
                        </a:rPr>
                        <a:t>输入</a:t>
                      </a:r>
                    </a:p>
                  </a:txBody>
                  <a:tcPr marL="102870" marR="102870" horzOverflow="overflow">
                    <a:lnL>
                      <a:noFill/>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1D1F0"/>
                    </a:solid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outerShdw blurRad="38100" dist="38100" dir="2700000" algn="tl">
                              <a:srgbClr val="FFFFFF"/>
                            </a:outerShdw>
                          </a:effectLst>
                          <a:latin typeface="Arial" charset="0"/>
                          <a:ea typeface="宋体" charset="-122"/>
                        </a:rPr>
                        <a:t>输出</a:t>
                      </a:r>
                    </a:p>
                  </a:txBody>
                  <a:tcPr marL="102870" marR="102870" horzOverflow="overflow">
                    <a:lnL w="254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1D1F0"/>
                    </a:solidFill>
                  </a:tcPr>
                </a:tc>
                <a:extLst>
                  <a:ext uri="{0D108BD9-81ED-4DB2-BD59-A6C34878D82A}">
                    <a16:rowId xmlns:a16="http://schemas.microsoft.com/office/drawing/2014/main" val="10000"/>
                  </a:ext>
                </a:extLst>
              </a:tr>
              <a:tr h="3952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rPr>
                        <a:t>  </a:t>
                      </a:r>
                      <a:endParaRPr kumimoji="0" lang="en-US" altLang="zh-CN"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endParaRPr>
                    </a:p>
                  </a:txBody>
                  <a:tcPr marL="102870" marR="102870" horzOverflow="overflow">
                    <a:lnL>
                      <a:noFill/>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1D1F0"/>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rPr>
                        <a:t> </a:t>
                      </a:r>
                      <a:r>
                        <a:rPr kumimoji="0" lang="en-US" altLang="zh-CN" sz="2400" b="1" i="1"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rPr>
                        <a:t>A</a:t>
                      </a:r>
                      <a:r>
                        <a:rPr kumimoji="0" lang="en-US" altLang="zh-CN" sz="2400" b="1" i="0" u="none" strike="noStrike" cap="none" normalizeH="0" baseline="-25000">
                          <a:ln>
                            <a:noFill/>
                          </a:ln>
                          <a:solidFill>
                            <a:schemeClr val="tx1"/>
                          </a:solidFill>
                          <a:effectLst>
                            <a:outerShdw blurRad="38100" dist="38100" dir="2700000" algn="tl">
                              <a:srgbClr val="FFFFFF"/>
                            </a:outerShdw>
                          </a:effectLst>
                          <a:latin typeface="Times New Roman" pitchFamily="18" charset="0"/>
                          <a:ea typeface="宋体" charset="-122"/>
                        </a:rPr>
                        <a:t>1</a:t>
                      </a:r>
                      <a:r>
                        <a:rPr kumimoji="0" lang="en-US" altLang="zh-CN"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rPr>
                        <a:t>  </a:t>
                      </a:r>
                      <a:r>
                        <a:rPr kumimoji="0" lang="en-US" altLang="zh-CN" sz="2400" b="1" i="1"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rPr>
                        <a:t>A</a:t>
                      </a:r>
                      <a:r>
                        <a:rPr kumimoji="0" lang="en-US" altLang="zh-CN" sz="2400" b="1" i="0" u="none" strike="noStrike" cap="none" normalizeH="0" baseline="-25000">
                          <a:ln>
                            <a:noFill/>
                          </a:ln>
                          <a:solidFill>
                            <a:schemeClr val="tx1"/>
                          </a:solidFill>
                          <a:effectLst>
                            <a:outerShdw blurRad="38100" dist="38100" dir="2700000" algn="tl">
                              <a:srgbClr val="FFFFFF"/>
                            </a:outerShdw>
                          </a:effectLst>
                          <a:latin typeface="Times New Roman" pitchFamily="18" charset="0"/>
                          <a:ea typeface="宋体" charset="-122"/>
                        </a:rPr>
                        <a:t>0</a:t>
                      </a:r>
                    </a:p>
                  </a:txBody>
                  <a:tcPr marL="102870" marR="10287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1D1F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rPr>
                        <a:t>Y</a:t>
                      </a:r>
                      <a:r>
                        <a:rPr kumimoji="0" lang="en-US" altLang="zh-CN" sz="2400" b="1" i="0" u="none" strike="noStrike" cap="none" normalizeH="0" baseline="-25000">
                          <a:ln>
                            <a:noFill/>
                          </a:ln>
                          <a:solidFill>
                            <a:schemeClr val="tx1"/>
                          </a:solidFill>
                          <a:effectLst>
                            <a:outerShdw blurRad="38100" dist="38100" dir="2700000" algn="tl">
                              <a:srgbClr val="FFFFFF"/>
                            </a:outerShdw>
                          </a:effectLst>
                          <a:latin typeface="Times New Roman" pitchFamily="18" charset="0"/>
                          <a:ea typeface="宋体" charset="-122"/>
                        </a:rPr>
                        <a:t>1</a:t>
                      </a:r>
                      <a:endParaRPr kumimoji="0" lang="en-US" altLang="zh-CN" sz="2400" b="0" i="0" u="none" strike="noStrike" cap="none" normalizeH="0" baseline="-25000">
                        <a:ln>
                          <a:noFill/>
                        </a:ln>
                        <a:solidFill>
                          <a:schemeClr val="tx1"/>
                        </a:solidFill>
                        <a:effectLst>
                          <a:outerShdw blurRad="38100" dist="38100" dir="2700000" algn="tl">
                            <a:srgbClr val="FFFFFF"/>
                          </a:outerShdw>
                        </a:effectLst>
                        <a:latin typeface="Times New Roman" pitchFamily="18" charset="0"/>
                        <a:ea typeface="宋体" charset="-122"/>
                      </a:endParaRPr>
                    </a:p>
                  </a:txBody>
                  <a:tcPr marL="102870" marR="102870" horzOverflow="overflow">
                    <a:lnL w="254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1D1F0"/>
                    </a:solidFill>
                  </a:tcPr>
                </a:tc>
                <a:extLst>
                  <a:ext uri="{0D108BD9-81ED-4DB2-BD59-A6C34878D82A}">
                    <a16:rowId xmlns:a16="http://schemas.microsoft.com/office/drawing/2014/main" val="10001"/>
                  </a:ext>
                </a:extLst>
              </a:tr>
              <a:tr h="14255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rPr>
                        <a:t>0</a:t>
                      </a:r>
                    </a:p>
                  </a:txBody>
                  <a:tcPr marL="102870" marR="102870" horzOverflow="overflow">
                    <a:lnL>
                      <a:noFill/>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1D1F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cs typeface="Arial" charset="0"/>
                        </a:rPr>
                        <a:t> </a:t>
                      </a:r>
                      <a:r>
                        <a:rPr kumimoji="0" lang="en-US" altLang="zh-CN"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cs typeface="Arial"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cs typeface="Arial" charset="0"/>
                        </a:rPr>
                        <a:t> 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cs typeface="Arial" charset="0"/>
                        </a:rPr>
                        <a:t>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cs typeface="Arial" charset="0"/>
                        </a:rPr>
                        <a:t>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cs typeface="Arial" charset="0"/>
                        </a:rPr>
                        <a:t> 1    1</a:t>
                      </a:r>
                      <a:endParaRPr kumimoji="0" lang="en-US" altLang="zh-CN"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charset="-122"/>
                      </a:endParaRPr>
                    </a:p>
                  </a:txBody>
                  <a:tcPr marL="102870" marR="10287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1D1F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outerShdw blurRad="38100" dist="38100" dir="2700000" algn="tl">
                              <a:srgbClr val="FFFFFF"/>
                            </a:outerShdw>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outerShdw blurRad="38100" dist="38100" dir="2700000" algn="tl">
                              <a:srgbClr val="FFFFFF"/>
                            </a:outerShdw>
                          </a:effectLst>
                          <a:latin typeface="Times New Roman" pitchFamily="18" charset="0"/>
                          <a:ea typeface="宋体" charset="-122"/>
                        </a:rPr>
                        <a:t>D</a:t>
                      </a:r>
                      <a:r>
                        <a:rPr kumimoji="0" lang="en-US" altLang="zh-CN" sz="2400" b="1" i="0" u="none" strike="noStrike" cap="none" normalizeH="0" baseline="-25000" dirty="0">
                          <a:ln>
                            <a:noFill/>
                          </a:ln>
                          <a:solidFill>
                            <a:schemeClr val="tx1"/>
                          </a:solidFill>
                          <a:effectLst>
                            <a:outerShdw blurRad="38100" dist="38100" dir="2700000" algn="tl">
                              <a:srgbClr val="FFFFFF"/>
                            </a:outerShdw>
                          </a:effectLst>
                          <a:latin typeface="Times New Roman" pitchFamily="18" charset="0"/>
                          <a:ea typeface="宋体" charset="-122"/>
                        </a:rPr>
                        <a:t>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outerShdw blurRad="38100" dist="38100" dir="2700000" algn="tl">
                              <a:srgbClr val="FFFFFF"/>
                            </a:outerShdw>
                          </a:effectLst>
                          <a:latin typeface="Times New Roman" pitchFamily="18" charset="0"/>
                          <a:ea typeface="宋体" charset="-122"/>
                        </a:rPr>
                        <a:t>D</a:t>
                      </a:r>
                      <a:r>
                        <a:rPr kumimoji="0" lang="en-US" altLang="zh-CN" sz="2400" b="1" i="0" u="none" strike="noStrike" cap="none" normalizeH="0" baseline="-25000" dirty="0">
                          <a:ln>
                            <a:noFill/>
                          </a:ln>
                          <a:solidFill>
                            <a:schemeClr val="tx1"/>
                          </a:solidFill>
                          <a:effectLst>
                            <a:outerShdw blurRad="38100" dist="38100" dir="2700000" algn="tl">
                              <a:srgbClr val="FFFFFF"/>
                            </a:outerShdw>
                          </a:effectLst>
                          <a:latin typeface="Times New Roman" pitchFamily="18" charset="0"/>
                          <a:ea typeface="宋体" charset="-122"/>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outerShdw blurRad="38100" dist="38100" dir="2700000" algn="tl">
                              <a:srgbClr val="FFFFFF"/>
                            </a:outerShdw>
                          </a:effectLst>
                          <a:latin typeface="Times New Roman" pitchFamily="18" charset="0"/>
                          <a:ea typeface="宋体" charset="-122"/>
                        </a:rPr>
                        <a:t>D</a:t>
                      </a:r>
                      <a:r>
                        <a:rPr kumimoji="0" lang="en-US" altLang="zh-CN" sz="2400" b="1" i="0" u="none" strike="noStrike" cap="none" normalizeH="0" baseline="-25000" dirty="0">
                          <a:ln>
                            <a:noFill/>
                          </a:ln>
                          <a:solidFill>
                            <a:schemeClr val="tx1"/>
                          </a:solidFill>
                          <a:effectLst>
                            <a:outerShdw blurRad="38100" dist="38100" dir="2700000" algn="tl">
                              <a:srgbClr val="FFFFFF"/>
                            </a:outerShdw>
                          </a:effectLst>
                          <a:latin typeface="Times New Roman" pitchFamily="18" charset="0"/>
                          <a:ea typeface="宋体" charset="-122"/>
                        </a:rPr>
                        <a:t>12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outerShdw blurRad="38100" dist="38100" dir="2700000" algn="tl">
                              <a:srgbClr val="FFFFFF"/>
                            </a:outerShdw>
                          </a:effectLst>
                          <a:latin typeface="Times New Roman" pitchFamily="18" charset="0"/>
                          <a:ea typeface="宋体" charset="-122"/>
                        </a:rPr>
                        <a:t>D</a:t>
                      </a:r>
                      <a:r>
                        <a:rPr kumimoji="0" lang="en-US" altLang="zh-CN" sz="2400" b="1" i="0" u="none" strike="noStrike" cap="none" normalizeH="0" baseline="-25000" dirty="0">
                          <a:ln>
                            <a:noFill/>
                          </a:ln>
                          <a:solidFill>
                            <a:schemeClr val="tx1"/>
                          </a:solidFill>
                          <a:effectLst>
                            <a:outerShdw blurRad="38100" dist="38100" dir="2700000" algn="tl">
                              <a:srgbClr val="FFFFFF"/>
                            </a:outerShdw>
                          </a:effectLst>
                          <a:latin typeface="Times New Roman" pitchFamily="18" charset="0"/>
                          <a:ea typeface="宋体" charset="-122"/>
                        </a:rPr>
                        <a:t>13</a:t>
                      </a:r>
                    </a:p>
                  </a:txBody>
                  <a:tcPr marL="102870" marR="102870" horzOverflow="overflow">
                    <a:lnL w="254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1D1F0"/>
                    </a:solidFill>
                  </a:tcPr>
                </a:tc>
                <a:extLst>
                  <a:ext uri="{0D108BD9-81ED-4DB2-BD59-A6C34878D82A}">
                    <a16:rowId xmlns:a16="http://schemas.microsoft.com/office/drawing/2014/main" val="10002"/>
                  </a:ext>
                </a:extLst>
              </a:tr>
            </a:tbl>
          </a:graphicData>
        </a:graphic>
      </p:graphicFrame>
      <mc:AlternateContent xmlns:mc="http://schemas.openxmlformats.org/markup-compatibility/2006">
        <mc:Choice xmlns:a14="http://schemas.microsoft.com/office/drawing/2010/main" Requires="a14">
          <p:sp>
            <p:nvSpPr>
              <p:cNvPr id="3074" name="Object 2"/>
              <p:cNvSpPr txBox="1"/>
              <p:nvPr/>
            </p:nvSpPr>
            <p:spPr bwMode="auto">
              <a:xfrm>
                <a:off x="6600825" y="4038601"/>
                <a:ext cx="378619" cy="4556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S</m:t>
                          </m:r>
                        </m:e>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m:t>
                          </m:r>
                        </m:sup>
                      </m:sSubSup>
                    </m:oMath>
                  </m:oMathPara>
                </a14:m>
                <a:endParaRPr lang="zh-CN" altLang="en-US"/>
              </a:p>
            </p:txBody>
          </p:sp>
        </mc:Choice>
        <mc:Fallback>
          <p:sp>
            <p:nvSpPr>
              <p:cNvPr id="3074" name="Object 2"/>
              <p:cNvSpPr txBox="1">
                <a:spLocks noRot="1" noChangeAspect="1" noMove="1" noResize="1" noEditPoints="1" noAdjustHandles="1" noChangeArrowheads="1" noChangeShapeType="1" noTextEdit="1"/>
              </p:cNvSpPr>
              <p:nvPr/>
            </p:nvSpPr>
            <p:spPr bwMode="auto">
              <a:xfrm>
                <a:off x="6600825" y="4038601"/>
                <a:ext cx="378619" cy="45561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75" name="Object 4"/>
              <p:cNvSpPr txBox="1"/>
              <p:nvPr/>
            </p:nvSpPr>
            <p:spPr bwMode="auto">
              <a:xfrm>
                <a:off x="5915025" y="1143000"/>
                <a:ext cx="4211638" cy="18367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Y</m:t>
                          </m:r>
                        </m:e>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D</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m:t>
                          </m:r>
                        </m:sup>
                      </m:sSubSup>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D</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m:t>
                          </m:r>
                        </m:sup>
                      </m:sSubSup>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oMath>
                    <m:oMath xmlns:m="http://schemas.openxmlformats.org/officeDocument/2006/math">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D</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Sub>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D</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oMath>
                    <m:oMath xmlns:m="http://schemas.openxmlformats.org/officeDocument/2006/math">
                      <m:r>
                        <a:rPr lang="zh-CN" altLang="en-US" i="1">
                          <a:solidFill>
                            <a:srgbClr val="000000"/>
                          </a:solidFill>
                          <a:latin typeface="Cambria Math" panose="02040503050406030204" pitchFamily="18" charset="0"/>
                        </a:rPr>
                        <m:t>    =</m:t>
                      </m:r>
                      <m:nary>
                        <m:naryPr>
                          <m:chr m:val="∑"/>
                          <m:ctrlPr>
                            <a:rPr lang="zh-CN" altLang="en-US" i="1">
                              <a:solidFill>
                                <a:srgbClr val="000000"/>
                              </a:solidFill>
                              <a:latin typeface="Cambria Math" panose="02040503050406030204" pitchFamily="18" charset="0"/>
                            </a:rPr>
                          </m:ctrlPr>
                        </m:naryPr>
                        <m:sub>
                          <m:r>
                            <m:rPr>
                              <m:sty m:val="p"/>
                            </m:rPr>
                            <a:rPr lang="zh-CN" altLang="en-US" i="1">
                              <a:solidFill>
                                <a:srgbClr val="000000"/>
                              </a:solidFill>
                              <a:latin typeface="Cambria Math" panose="02040503050406030204" pitchFamily="18" charset="0"/>
                            </a:rPr>
                            <m:t>i</m:t>
                          </m:r>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3</m:t>
                          </m:r>
                        </m:sup>
                        <m:e>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D</m:t>
                              </m:r>
                            </m:e>
                            <m:sub>
                              <m:r>
                                <m:rPr>
                                  <m:sty m:val="p"/>
                                </m:rPr>
                                <a:rPr lang="zh-CN" altLang="en-US" i="1">
                                  <a:solidFill>
                                    <a:srgbClr val="000000"/>
                                  </a:solidFill>
                                  <a:latin typeface="Cambria Math" panose="02040503050406030204" pitchFamily="18" charset="0"/>
                                </a:rPr>
                                <m:t>i</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m</m:t>
                              </m:r>
                            </m:e>
                            <m:sub>
                              <m:r>
                                <m:rPr>
                                  <m:sty m:val="p"/>
                                </m:rPr>
                                <a:rPr lang="zh-CN" altLang="en-US" i="1">
                                  <a:solidFill>
                                    <a:srgbClr val="000000"/>
                                  </a:solidFill>
                                  <a:latin typeface="Cambria Math" panose="02040503050406030204" pitchFamily="18" charset="0"/>
                                </a:rPr>
                                <m:t>i</m:t>
                              </m:r>
                            </m:sub>
                          </m:sSub>
                        </m:e>
                      </m:nary>
                    </m:oMath>
                  </m:oMathPara>
                </a14:m>
                <a:endParaRPr lang="zh-CN" altLang="en-US" dirty="0"/>
              </a:p>
            </p:txBody>
          </p:sp>
        </mc:Choice>
        <mc:Fallback>
          <p:sp>
            <p:nvSpPr>
              <p:cNvPr id="3075" name="Object 4"/>
              <p:cNvSpPr txBox="1">
                <a:spLocks noRot="1" noChangeAspect="1" noMove="1" noResize="1" noEditPoints="1" noAdjustHandles="1" noChangeArrowheads="1" noChangeShapeType="1" noTextEdit="1"/>
              </p:cNvSpPr>
              <p:nvPr/>
            </p:nvSpPr>
            <p:spPr bwMode="auto">
              <a:xfrm>
                <a:off x="5915025" y="1143000"/>
                <a:ext cx="4211638" cy="1836738"/>
              </a:xfrm>
              <a:prstGeom prst="rect">
                <a:avLst/>
              </a:prstGeom>
              <a:blipFill>
                <a:blip r:embed="rId3"/>
                <a:stretch>
                  <a:fillRect/>
                </a:stretch>
              </a:blipFill>
            </p:spPr>
            <p:txBody>
              <a:bodyPr/>
              <a:lstStyle/>
              <a:p>
                <a:r>
                  <a:rPr lang="zh-CN" altLang="en-US">
                    <a:noFill/>
                  </a:rPr>
                  <a:t> </a:t>
                </a:r>
              </a:p>
            </p:txBody>
          </p:sp>
        </mc:Fallback>
      </mc:AlternateContent>
      <p:sp>
        <p:nvSpPr>
          <p:cNvPr id="3091" name="TextBox 15"/>
          <p:cNvSpPr txBox="1">
            <a:spLocks noChangeArrowheads="1"/>
          </p:cNvSpPr>
          <p:nvPr/>
        </p:nvSpPr>
        <p:spPr bwMode="auto">
          <a:xfrm>
            <a:off x="5829333" y="457201"/>
            <a:ext cx="4029075" cy="523875"/>
          </a:xfrm>
          <a:prstGeom prst="rect">
            <a:avLst/>
          </a:prstGeom>
          <a:noFill/>
          <a:ln w="9525">
            <a:noFill/>
            <a:miter lim="800000"/>
            <a:headEnd/>
            <a:tailEnd/>
          </a:ln>
        </p:spPr>
        <p:txBody>
          <a:bodyPr>
            <a:spAutoFit/>
          </a:bodyPr>
          <a:lstStyle/>
          <a:p>
            <a:r>
              <a:rPr lang="en-US" altLang="zh-CN" sz="2800" b="1" i="1" dirty="0">
                <a:solidFill>
                  <a:srgbClr val="C00000"/>
                </a:solidFill>
              </a:rPr>
              <a:t>½  </a:t>
            </a:r>
            <a:r>
              <a:rPr lang="zh-CN" altLang="en-US" sz="2800" b="1" i="1" dirty="0">
                <a:solidFill>
                  <a:srgbClr val="C00000"/>
                </a:solidFill>
              </a:rPr>
              <a:t>双四选</a:t>
            </a:r>
            <a:r>
              <a:rPr lang="en-US" altLang="zh-CN" sz="2800" b="1" i="1" dirty="0">
                <a:solidFill>
                  <a:srgbClr val="C00000"/>
                </a:solidFill>
              </a:rPr>
              <a:t>1</a:t>
            </a:r>
            <a:r>
              <a:rPr lang="zh-CN" altLang="en-US" sz="2800" b="1" i="1" dirty="0">
                <a:solidFill>
                  <a:srgbClr val="C00000"/>
                </a:solidFill>
              </a:rPr>
              <a:t>为例：</a:t>
            </a:r>
          </a:p>
        </p:txBody>
      </p:sp>
      <p:sp>
        <p:nvSpPr>
          <p:cNvPr id="3092" name="Rectangle 37"/>
          <p:cNvSpPr>
            <a:spLocks noChangeArrowheads="1"/>
          </p:cNvSpPr>
          <p:nvPr/>
        </p:nvSpPr>
        <p:spPr bwMode="auto">
          <a:xfrm>
            <a:off x="6885565" y="3200400"/>
            <a:ext cx="2242922" cy="400110"/>
          </a:xfrm>
          <a:prstGeom prst="rect">
            <a:avLst/>
          </a:prstGeom>
          <a:noFill/>
          <a:ln w="9525">
            <a:noFill/>
            <a:miter lim="800000"/>
            <a:headEnd/>
            <a:tailEnd/>
          </a:ln>
        </p:spPr>
        <p:txBody>
          <a:bodyPr wrap="none">
            <a:spAutoFit/>
          </a:bodyPr>
          <a:lstStyle/>
          <a:p>
            <a:pPr>
              <a:spcBef>
                <a:spcPct val="50000"/>
              </a:spcBef>
            </a:pPr>
            <a:r>
              <a:rPr lang="zh-CN" altLang="en-US" b="1" dirty="0"/>
              <a:t> </a:t>
            </a:r>
            <a:r>
              <a:rPr lang="en-US" altLang="zh-CN" sz="2000" b="1" i="1" dirty="0"/>
              <a:t>½</a:t>
            </a:r>
            <a:r>
              <a:rPr lang="en-US" altLang="zh-CN" sz="2000" b="1" i="1" dirty="0">
                <a:solidFill>
                  <a:srgbClr val="C00000"/>
                </a:solidFill>
              </a:rPr>
              <a:t>   </a:t>
            </a:r>
            <a:r>
              <a:rPr lang="en-US" altLang="zh-CN" sz="2000" b="1" dirty="0"/>
              <a:t>74LS153</a:t>
            </a:r>
            <a:r>
              <a:rPr lang="zh-CN" altLang="en-US" sz="2000" b="1" dirty="0"/>
              <a:t>功能表</a:t>
            </a:r>
          </a:p>
        </p:txBody>
      </p:sp>
      <p:pic>
        <p:nvPicPr>
          <p:cNvPr id="3093" name="Picture 38"/>
          <p:cNvPicPr>
            <a:picLocks noChangeAspect="1" noChangeArrowheads="1"/>
          </p:cNvPicPr>
          <p:nvPr/>
        </p:nvPicPr>
        <p:blipFill>
          <a:blip r:embed="rId4"/>
          <a:srcRect/>
          <a:stretch>
            <a:fillRect/>
          </a:stretch>
        </p:blipFill>
        <p:spPr bwMode="auto">
          <a:xfrm>
            <a:off x="257176" y="914400"/>
            <a:ext cx="5384602" cy="5105400"/>
          </a:xfrm>
          <a:prstGeom prst="rect">
            <a:avLst/>
          </a:prstGeom>
          <a:noFill/>
          <a:ln w="9525">
            <a:noFill/>
            <a:miter lim="800000"/>
            <a:headEnd/>
            <a:tailEnd/>
          </a:ln>
        </p:spPr>
      </p:pic>
      <p:sp>
        <p:nvSpPr>
          <p:cNvPr id="11" name="矩形 10"/>
          <p:cNvSpPr/>
          <p:nvPr/>
        </p:nvSpPr>
        <p:spPr>
          <a:xfrm>
            <a:off x="257175" y="838200"/>
            <a:ext cx="5400675" cy="2209800"/>
          </a:xfrm>
          <a:prstGeom prst="rect">
            <a:avLst/>
          </a:prstGeom>
          <a:noFill/>
          <a:ln w="44450">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p:cNvSpPr txBox="1">
            <a:spLocks noChangeArrowheads="1"/>
          </p:cNvSpPr>
          <p:nvPr/>
        </p:nvSpPr>
        <p:spPr bwMode="auto">
          <a:xfrm>
            <a:off x="600075" y="381000"/>
            <a:ext cx="4371975" cy="584200"/>
          </a:xfrm>
          <a:prstGeom prst="rect">
            <a:avLst/>
          </a:prstGeom>
          <a:noFill/>
          <a:ln w="9525">
            <a:noFill/>
            <a:miter lim="800000"/>
            <a:headEnd/>
            <a:tailEnd/>
          </a:ln>
        </p:spPr>
        <p:txBody>
          <a:bodyPr>
            <a:spAutoFit/>
          </a:bodyPr>
          <a:lstStyle/>
          <a:p>
            <a:r>
              <a:rPr lang="zh-CN" altLang="en-US" sz="3200" b="1" i="1">
                <a:solidFill>
                  <a:srgbClr val="7030A0"/>
                </a:solidFill>
              </a:rPr>
              <a:t>数据选择器的扩展</a:t>
            </a:r>
          </a:p>
        </p:txBody>
      </p:sp>
      <p:pic>
        <p:nvPicPr>
          <p:cNvPr id="19459" name="Picture 13"/>
          <p:cNvPicPr>
            <a:picLocks noChangeAspect="1" noChangeArrowheads="1"/>
          </p:cNvPicPr>
          <p:nvPr/>
        </p:nvPicPr>
        <p:blipFill>
          <a:blip r:embed="rId2"/>
          <a:srcRect/>
          <a:stretch>
            <a:fillRect/>
          </a:stretch>
        </p:blipFill>
        <p:spPr bwMode="auto">
          <a:xfrm>
            <a:off x="2828926" y="1009650"/>
            <a:ext cx="5261372" cy="4171950"/>
          </a:xfrm>
          <a:prstGeom prst="rect">
            <a:avLst/>
          </a:prstGeom>
          <a:noFill/>
          <a:ln w="9525">
            <a:noFill/>
            <a:miter lim="800000"/>
            <a:headEnd/>
            <a:tailEnd/>
          </a:ln>
        </p:spPr>
      </p:pic>
      <p:sp>
        <p:nvSpPr>
          <p:cNvPr id="49162" name="AutoShape 10"/>
          <p:cNvSpPr>
            <a:spLocks noChangeArrowheads="1"/>
          </p:cNvSpPr>
          <p:nvPr/>
        </p:nvSpPr>
        <p:spPr bwMode="auto">
          <a:xfrm>
            <a:off x="1285848" y="1395402"/>
            <a:ext cx="1200150" cy="533400"/>
          </a:xfrm>
          <a:prstGeom prst="wedgeRoundRectCallout">
            <a:avLst>
              <a:gd name="adj1" fmla="val 84819"/>
              <a:gd name="adj2" fmla="val 46431"/>
              <a:gd name="adj3" fmla="val 16667"/>
            </a:avLst>
          </a:prstGeom>
          <a:solidFill>
            <a:schemeClr val="accent3">
              <a:lumMod val="40000"/>
              <a:lumOff val="60000"/>
            </a:schemeClr>
          </a:solidFill>
          <a:ln w="9525">
            <a:noFill/>
            <a:miter lim="800000"/>
            <a:headEnd/>
            <a:tailEnd/>
          </a:ln>
        </p:spPr>
        <p:txBody>
          <a:bodyPr/>
          <a:lstStyle/>
          <a:p>
            <a:pPr algn="ctr"/>
            <a:r>
              <a:rPr lang="en-US" altLang="zh-CN" sz="2400" b="1" dirty="0">
                <a:latin typeface="Times New Roman" pitchFamily="18" charset="0"/>
              </a:rPr>
              <a:t>A</a:t>
            </a:r>
            <a:r>
              <a:rPr lang="en-US" altLang="zh-CN" sz="2400" b="1" baseline="-25000" dirty="0">
                <a:latin typeface="Times New Roman" pitchFamily="18" charset="0"/>
              </a:rPr>
              <a:t>2</a:t>
            </a:r>
            <a:r>
              <a:rPr lang="en-US" altLang="zh-CN" sz="2400" b="1" dirty="0">
                <a:latin typeface="Times New Roman" pitchFamily="18" charset="0"/>
              </a:rPr>
              <a:t>=0</a:t>
            </a:r>
          </a:p>
        </p:txBody>
      </p:sp>
      <p:sp>
        <p:nvSpPr>
          <p:cNvPr id="49163" name="Text Box 11"/>
          <p:cNvSpPr txBox="1">
            <a:spLocks noChangeArrowheads="1"/>
          </p:cNvSpPr>
          <p:nvPr/>
        </p:nvSpPr>
        <p:spPr bwMode="auto">
          <a:xfrm>
            <a:off x="3771900" y="1600201"/>
            <a:ext cx="342900" cy="396875"/>
          </a:xfrm>
          <a:prstGeom prst="rect">
            <a:avLst/>
          </a:prstGeom>
          <a:solidFill>
            <a:srgbClr val="FFFF00">
              <a:alpha val="50980"/>
            </a:srgbClr>
          </a:solidFill>
          <a:ln w="9525">
            <a:noFill/>
            <a:miter lim="800000"/>
            <a:headEnd/>
            <a:tailEnd/>
          </a:ln>
        </p:spPr>
        <p:txBody>
          <a:bodyPr>
            <a:spAutoFit/>
          </a:bodyPr>
          <a:lstStyle/>
          <a:p>
            <a:pPr>
              <a:spcBef>
                <a:spcPct val="50000"/>
              </a:spcBef>
            </a:pPr>
            <a:r>
              <a:rPr lang="en-US" altLang="zh-CN" sz="2000" b="1">
                <a:solidFill>
                  <a:srgbClr val="FF3300"/>
                </a:solidFill>
              </a:rPr>
              <a:t>0</a:t>
            </a:r>
          </a:p>
        </p:txBody>
      </p:sp>
      <p:sp>
        <p:nvSpPr>
          <p:cNvPr id="49164" name="Text Box 12"/>
          <p:cNvSpPr txBox="1">
            <a:spLocks noChangeArrowheads="1"/>
          </p:cNvSpPr>
          <p:nvPr/>
        </p:nvSpPr>
        <p:spPr bwMode="auto">
          <a:xfrm>
            <a:off x="3857625" y="3200401"/>
            <a:ext cx="257175" cy="396875"/>
          </a:xfrm>
          <a:prstGeom prst="rect">
            <a:avLst/>
          </a:prstGeom>
          <a:noFill/>
          <a:ln w="9525">
            <a:noFill/>
            <a:miter lim="800000"/>
            <a:headEnd/>
            <a:tailEnd/>
          </a:ln>
        </p:spPr>
        <p:txBody>
          <a:bodyPr>
            <a:spAutoFit/>
          </a:bodyPr>
          <a:lstStyle/>
          <a:p>
            <a:pPr>
              <a:spcBef>
                <a:spcPct val="50000"/>
              </a:spcBef>
            </a:pPr>
            <a:r>
              <a:rPr lang="en-US" altLang="zh-CN" sz="2000" b="1">
                <a:solidFill>
                  <a:srgbClr val="FF3300"/>
                </a:solidFill>
              </a:rPr>
              <a:t>1</a:t>
            </a:r>
          </a:p>
        </p:txBody>
      </p:sp>
      <p:sp>
        <p:nvSpPr>
          <p:cNvPr id="49165" name="Text Box 13"/>
          <p:cNvSpPr txBox="1">
            <a:spLocks noChangeArrowheads="1"/>
          </p:cNvSpPr>
          <p:nvPr/>
        </p:nvSpPr>
        <p:spPr bwMode="auto">
          <a:xfrm>
            <a:off x="6172200" y="4038601"/>
            <a:ext cx="257175" cy="396875"/>
          </a:xfrm>
          <a:prstGeom prst="rect">
            <a:avLst/>
          </a:prstGeom>
          <a:noFill/>
          <a:ln w="9525">
            <a:noFill/>
            <a:miter lim="800000"/>
            <a:headEnd/>
            <a:tailEnd/>
          </a:ln>
        </p:spPr>
        <p:txBody>
          <a:bodyPr>
            <a:spAutoFit/>
          </a:bodyPr>
          <a:lstStyle/>
          <a:p>
            <a:pPr>
              <a:spcBef>
                <a:spcPct val="50000"/>
              </a:spcBef>
            </a:pPr>
            <a:r>
              <a:rPr lang="en-US" altLang="zh-CN" sz="2000" b="1">
                <a:solidFill>
                  <a:srgbClr val="FF3300"/>
                </a:solidFill>
              </a:rPr>
              <a:t>0</a:t>
            </a:r>
          </a:p>
        </p:txBody>
      </p:sp>
      <p:sp>
        <p:nvSpPr>
          <p:cNvPr id="49158" name="Text Box 6"/>
          <p:cNvSpPr txBox="1">
            <a:spLocks noChangeArrowheads="1"/>
          </p:cNvSpPr>
          <p:nvPr/>
        </p:nvSpPr>
        <p:spPr bwMode="auto">
          <a:xfrm>
            <a:off x="7372350" y="2819401"/>
            <a:ext cx="1371600" cy="396875"/>
          </a:xfrm>
          <a:prstGeom prst="rect">
            <a:avLst/>
          </a:prstGeom>
          <a:noFill/>
          <a:ln w="9525">
            <a:noFill/>
            <a:miter lim="800000"/>
            <a:headEnd/>
            <a:tailEnd/>
          </a:ln>
        </p:spPr>
        <p:txBody>
          <a:bodyPr>
            <a:spAutoFit/>
          </a:bodyPr>
          <a:lstStyle/>
          <a:p>
            <a:pPr>
              <a:spcBef>
                <a:spcPct val="50000"/>
              </a:spcBef>
            </a:pPr>
            <a:r>
              <a:rPr lang="en-US" altLang="zh-CN" sz="2000" b="1" i="1">
                <a:solidFill>
                  <a:srgbClr val="FF0066"/>
                </a:solidFill>
                <a:latin typeface="Times New Roman" pitchFamily="18" charset="0"/>
              </a:rPr>
              <a:t>D</a:t>
            </a:r>
            <a:r>
              <a:rPr lang="en-US" altLang="zh-CN" sz="2000" b="1" baseline="-25000">
                <a:solidFill>
                  <a:srgbClr val="FF0066"/>
                </a:solidFill>
              </a:rPr>
              <a:t>0</a:t>
            </a:r>
            <a:r>
              <a:rPr lang="en-US" altLang="zh-CN" sz="2000" b="1">
                <a:solidFill>
                  <a:srgbClr val="FF0066"/>
                </a:solidFill>
                <a:cs typeface="Arial" charset="0"/>
              </a:rPr>
              <a:t>~</a:t>
            </a:r>
            <a:r>
              <a:rPr lang="en-US" altLang="zh-CN" sz="2000" b="1" i="1">
                <a:solidFill>
                  <a:srgbClr val="FF0066"/>
                </a:solidFill>
                <a:latin typeface="Times New Roman" pitchFamily="18" charset="0"/>
              </a:rPr>
              <a:t>D</a:t>
            </a:r>
            <a:r>
              <a:rPr lang="en-US" altLang="zh-CN" sz="2000" b="1" baseline="-25000">
                <a:solidFill>
                  <a:srgbClr val="FF0066"/>
                </a:solidFill>
              </a:rPr>
              <a:t>3</a:t>
            </a:r>
          </a:p>
        </p:txBody>
      </p:sp>
      <p:sp>
        <p:nvSpPr>
          <p:cNvPr id="49159" name="Text Box 7"/>
          <p:cNvSpPr txBox="1">
            <a:spLocks noChangeArrowheads="1"/>
          </p:cNvSpPr>
          <p:nvPr/>
        </p:nvSpPr>
        <p:spPr bwMode="auto">
          <a:xfrm>
            <a:off x="6086475" y="1981201"/>
            <a:ext cx="1371600" cy="396875"/>
          </a:xfrm>
          <a:prstGeom prst="rect">
            <a:avLst/>
          </a:prstGeom>
          <a:noFill/>
          <a:ln w="9525">
            <a:noFill/>
            <a:miter lim="800000"/>
            <a:headEnd/>
            <a:tailEnd/>
          </a:ln>
        </p:spPr>
        <p:txBody>
          <a:bodyPr>
            <a:spAutoFit/>
          </a:bodyPr>
          <a:lstStyle/>
          <a:p>
            <a:pPr>
              <a:spcBef>
                <a:spcPct val="50000"/>
              </a:spcBef>
            </a:pPr>
            <a:r>
              <a:rPr lang="en-US" altLang="zh-CN" sz="2000" b="1" i="1">
                <a:solidFill>
                  <a:srgbClr val="FF0066"/>
                </a:solidFill>
                <a:latin typeface="Times New Roman" pitchFamily="18" charset="0"/>
              </a:rPr>
              <a:t>D</a:t>
            </a:r>
            <a:r>
              <a:rPr lang="en-US" altLang="zh-CN" sz="2000" b="1" baseline="-25000">
                <a:solidFill>
                  <a:srgbClr val="FF0066"/>
                </a:solidFill>
              </a:rPr>
              <a:t>0</a:t>
            </a:r>
            <a:r>
              <a:rPr lang="en-US" altLang="zh-CN" sz="2000" b="1">
                <a:solidFill>
                  <a:srgbClr val="FF0066"/>
                </a:solidFill>
                <a:cs typeface="Arial" charset="0"/>
              </a:rPr>
              <a:t>~</a:t>
            </a:r>
            <a:r>
              <a:rPr lang="en-US" altLang="zh-CN" sz="2000" b="1" i="1">
                <a:solidFill>
                  <a:srgbClr val="FF0066"/>
                </a:solidFill>
                <a:latin typeface="Times New Roman" pitchFamily="18" charset="0"/>
              </a:rPr>
              <a:t>D</a:t>
            </a:r>
            <a:r>
              <a:rPr lang="en-US" altLang="zh-CN" sz="2000" b="1" baseline="-25000">
                <a:solidFill>
                  <a:srgbClr val="FF0066"/>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62"/>
                                        </p:tgtEl>
                                        <p:attrNameLst>
                                          <p:attrName>style.visibility</p:attrName>
                                        </p:attrNameLst>
                                      </p:cBhvr>
                                      <p:to>
                                        <p:strVal val="visible"/>
                                      </p:to>
                                    </p:set>
                                    <p:animEffect transition="in" filter="wipe(left)">
                                      <p:cBhvr>
                                        <p:cTn id="7" dur="500"/>
                                        <p:tgtEl>
                                          <p:spTgt spid="491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63"/>
                                        </p:tgtEl>
                                        <p:attrNameLst>
                                          <p:attrName>style.visibility</p:attrName>
                                        </p:attrNameLst>
                                      </p:cBhvr>
                                      <p:to>
                                        <p:strVal val="visible"/>
                                      </p:to>
                                    </p:set>
                                    <p:animEffect transition="in" filter="wipe(left)">
                                      <p:cBhvr>
                                        <p:cTn id="12" dur="500"/>
                                        <p:tgtEl>
                                          <p:spTgt spid="491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64"/>
                                        </p:tgtEl>
                                        <p:attrNameLst>
                                          <p:attrName>style.visibility</p:attrName>
                                        </p:attrNameLst>
                                      </p:cBhvr>
                                      <p:to>
                                        <p:strVal val="visible"/>
                                      </p:to>
                                    </p:set>
                                    <p:animEffect transition="in" filter="wipe(left)">
                                      <p:cBhvr>
                                        <p:cTn id="17" dur="500"/>
                                        <p:tgtEl>
                                          <p:spTgt spid="491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9"/>
                                        </p:tgtEl>
                                        <p:attrNameLst>
                                          <p:attrName>style.visibility</p:attrName>
                                        </p:attrNameLst>
                                      </p:cBhvr>
                                      <p:to>
                                        <p:strVal val="visible"/>
                                      </p:to>
                                    </p:set>
                                    <p:animEffect transition="in" filter="wipe(left)">
                                      <p:cBhvr>
                                        <p:cTn id="22" dur="500"/>
                                        <p:tgtEl>
                                          <p:spTgt spid="491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65"/>
                                        </p:tgtEl>
                                        <p:attrNameLst>
                                          <p:attrName>style.visibility</p:attrName>
                                        </p:attrNameLst>
                                      </p:cBhvr>
                                      <p:to>
                                        <p:strVal val="visible"/>
                                      </p:to>
                                    </p:set>
                                    <p:animEffect transition="in" filter="wipe(left)">
                                      <p:cBhvr>
                                        <p:cTn id="27" dur="500"/>
                                        <p:tgtEl>
                                          <p:spTgt spid="491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58"/>
                                        </p:tgtEl>
                                        <p:attrNameLst>
                                          <p:attrName>style.visibility</p:attrName>
                                        </p:attrNameLst>
                                      </p:cBhvr>
                                      <p:to>
                                        <p:strVal val="visible"/>
                                      </p:to>
                                    </p:set>
                                    <p:animEffect transition="in" filter="wipe(left)">
                                      <p:cBhvr>
                                        <p:cTn id="32" dur="5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2" grpId="0" animBg="1"/>
      <p:bldP spid="49163" grpId="0" animBg="1"/>
      <p:bldP spid="49164" grpId="0"/>
      <p:bldP spid="49165" grpId="0"/>
      <p:bldP spid="49158" grpId="0"/>
      <p:bldP spid="491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50" name="Object 3"/>
              <p:cNvSpPr txBox="1"/>
              <p:nvPr/>
            </p:nvSpPr>
            <p:spPr bwMode="auto">
              <a:xfrm>
                <a:off x="649288" y="5564209"/>
                <a:ext cx="8928100" cy="1008063"/>
              </a:xfrm>
              <a:prstGeom prst="rect">
                <a:avLst/>
              </a:prstGeom>
              <a:solidFill>
                <a:srgbClr val="CCFFCC"/>
              </a:solidFill>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Y</m:t>
                      </m:r>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2</m:t>
                          </m:r>
                        </m:sub>
                        <m:sup>
                          <m:r>
                            <a:rPr lang="zh-CN" altLang="en-US" i="1">
                              <a:solidFill>
                                <a:srgbClr val="000000"/>
                              </a:solidFill>
                              <a:latin typeface="Cambria Math" panose="02040503050406030204" pitchFamily="18" charset="0"/>
                            </a:rPr>
                            <m:t>′</m:t>
                          </m:r>
                        </m:sup>
                      </m:sSubSup>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m:t>
                          </m:r>
                        </m:sup>
                      </m:sSubSup>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D</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2</m:t>
                          </m:r>
                        </m:sub>
                        <m:sup>
                          <m:r>
                            <a:rPr lang="zh-CN" altLang="en-US" i="1">
                              <a:solidFill>
                                <a:srgbClr val="000000"/>
                              </a:solidFill>
                              <a:latin typeface="Cambria Math" panose="02040503050406030204" pitchFamily="18" charset="0"/>
                            </a:rPr>
                            <m:t>′</m:t>
                          </m:r>
                        </m:sup>
                      </m:sSubSup>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m:t>
                          </m:r>
                        </m:sup>
                      </m:sSubSup>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D</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2</m:t>
                          </m:r>
                        </m:sub>
                        <m:sup>
                          <m:r>
                            <a:rPr lang="zh-CN" altLang="en-US" i="1">
                              <a:solidFill>
                                <a:srgbClr val="000000"/>
                              </a:solidFill>
                              <a:latin typeface="Cambria Math" panose="02040503050406030204" pitchFamily="18" charset="0"/>
                            </a:rPr>
                            <m:t>′</m:t>
                          </m:r>
                        </m:sup>
                      </m:sSubSup>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Sub>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D</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2</m:t>
                          </m:r>
                        </m:sub>
                        <m:sup>
                          <m:r>
                            <a:rPr lang="zh-CN" altLang="en-US" i="1">
                              <a:solidFill>
                                <a:srgbClr val="000000"/>
                              </a:solidFill>
                              <a:latin typeface="Cambria Math" panose="02040503050406030204" pitchFamily="18" charset="0"/>
                            </a:rPr>
                            <m:t>′</m:t>
                          </m:r>
                        </m:sup>
                      </m:sSubSup>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D</m:t>
                          </m:r>
                        </m:e>
                        <m:sub>
                          <m:r>
                            <a:rPr lang="zh-CN" altLang="en-US" i="1">
                              <a:solidFill>
                                <a:srgbClr val="000000"/>
                              </a:solidFill>
                              <a:latin typeface="Cambria Math" panose="02040503050406030204" pitchFamily="18" charset="0"/>
                            </a:rPr>
                            <m:t>3</m:t>
                          </m:r>
                        </m:sub>
                      </m:sSub>
                    </m:oMath>
                    <m:oMath xmlns:m="http://schemas.openxmlformats.org/officeDocument/2006/math">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2</m:t>
                          </m:r>
                        </m:sub>
                      </m:sSub>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m:t>
                          </m:r>
                        </m:sup>
                      </m:sSubSup>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D</m:t>
                          </m:r>
                        </m:e>
                        <m:sub>
                          <m:r>
                            <a:rPr lang="zh-CN" altLang="en-US" i="1">
                              <a:solidFill>
                                <a:srgbClr val="000000"/>
                              </a:solidFill>
                              <a:latin typeface="Cambria Math" panose="02040503050406030204" pitchFamily="18" charset="0"/>
                            </a:rPr>
                            <m:t>4</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2</m:t>
                          </m:r>
                        </m:sub>
                      </m:sSub>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m:t>
                          </m:r>
                        </m:sup>
                      </m:sSubSup>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D</m:t>
                          </m:r>
                        </m:e>
                        <m:sub>
                          <m:r>
                            <a:rPr lang="zh-CN" altLang="en-US" i="1">
                              <a:solidFill>
                                <a:srgbClr val="000000"/>
                              </a:solidFill>
                              <a:latin typeface="Cambria Math" panose="02040503050406030204" pitchFamily="18" charset="0"/>
                            </a:rPr>
                            <m:t>5</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Sub>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D</m:t>
                          </m:r>
                        </m:e>
                        <m:sub>
                          <m:r>
                            <a:rPr lang="zh-CN" altLang="en-US" i="1">
                              <a:solidFill>
                                <a:srgbClr val="000000"/>
                              </a:solidFill>
                              <a:latin typeface="Cambria Math" panose="02040503050406030204" pitchFamily="18" charset="0"/>
                            </a:rPr>
                            <m:t>6</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D</m:t>
                          </m:r>
                        </m:e>
                        <m:sub>
                          <m:r>
                            <a:rPr lang="zh-CN" altLang="en-US" i="1">
                              <a:solidFill>
                                <a:srgbClr val="000000"/>
                              </a:solidFill>
                              <a:latin typeface="Cambria Math" panose="02040503050406030204" pitchFamily="18" charset="0"/>
                            </a:rPr>
                            <m:t>7</m:t>
                          </m:r>
                        </m:sub>
                      </m:sSub>
                    </m:oMath>
                  </m:oMathPara>
                </a14:m>
                <a:endParaRPr lang="zh-CN" altLang="en-US"/>
              </a:p>
            </p:txBody>
          </p:sp>
        </mc:Choice>
        <mc:Fallback>
          <p:sp>
            <p:nvSpPr>
              <p:cNvPr id="2050" name="Object 3"/>
              <p:cNvSpPr txBox="1">
                <a:spLocks noRot="1" noChangeAspect="1" noMove="1" noResize="1" noEditPoints="1" noAdjustHandles="1" noChangeArrowheads="1" noChangeShapeType="1" noTextEdit="1"/>
              </p:cNvSpPr>
              <p:nvPr/>
            </p:nvSpPr>
            <p:spPr bwMode="auto">
              <a:xfrm>
                <a:off x="649288" y="5564209"/>
                <a:ext cx="8928100" cy="1008063"/>
              </a:xfrm>
              <a:prstGeom prst="rect">
                <a:avLst/>
              </a:prstGeom>
              <a:blipFill>
                <a:blip r:embed="rId2"/>
                <a:stretch>
                  <a:fillRect/>
                </a:stretch>
              </a:blipFill>
            </p:spPr>
            <p:txBody>
              <a:bodyPr/>
              <a:lstStyle/>
              <a:p>
                <a:r>
                  <a:rPr lang="zh-CN" altLang="en-US">
                    <a:noFill/>
                  </a:rPr>
                  <a:t> </a:t>
                </a:r>
              </a:p>
            </p:txBody>
          </p:sp>
        </mc:Fallback>
      </mc:AlternateContent>
      <p:sp>
        <p:nvSpPr>
          <p:cNvPr id="4099" name="TextBox 3"/>
          <p:cNvSpPr txBox="1">
            <a:spLocks noChangeArrowheads="1"/>
          </p:cNvSpPr>
          <p:nvPr/>
        </p:nvSpPr>
        <p:spPr bwMode="auto">
          <a:xfrm>
            <a:off x="600075" y="381000"/>
            <a:ext cx="4371975" cy="584200"/>
          </a:xfrm>
          <a:prstGeom prst="rect">
            <a:avLst/>
          </a:prstGeom>
          <a:noFill/>
          <a:ln w="9525">
            <a:noFill/>
            <a:miter lim="800000"/>
            <a:headEnd/>
            <a:tailEnd/>
          </a:ln>
        </p:spPr>
        <p:txBody>
          <a:bodyPr>
            <a:spAutoFit/>
          </a:bodyPr>
          <a:lstStyle/>
          <a:p>
            <a:r>
              <a:rPr lang="zh-CN" altLang="en-US" sz="3200" b="1" i="1">
                <a:solidFill>
                  <a:srgbClr val="7030A0"/>
                </a:solidFill>
              </a:rPr>
              <a:t>数据选择器的扩展</a:t>
            </a:r>
          </a:p>
        </p:txBody>
      </p:sp>
      <p:pic>
        <p:nvPicPr>
          <p:cNvPr id="4100" name="Picture 13"/>
          <p:cNvPicPr>
            <a:picLocks noChangeAspect="1" noChangeArrowheads="1"/>
          </p:cNvPicPr>
          <p:nvPr/>
        </p:nvPicPr>
        <p:blipFill>
          <a:blip r:embed="rId3"/>
          <a:srcRect/>
          <a:stretch>
            <a:fillRect/>
          </a:stretch>
        </p:blipFill>
        <p:spPr bwMode="auto">
          <a:xfrm>
            <a:off x="2828926" y="1009650"/>
            <a:ext cx="5261372" cy="4171950"/>
          </a:xfrm>
          <a:prstGeom prst="rect">
            <a:avLst/>
          </a:prstGeom>
          <a:noFill/>
          <a:ln w="9525">
            <a:noFill/>
            <a:miter lim="800000"/>
            <a:headEnd/>
            <a:tailEnd/>
          </a:ln>
        </p:spPr>
      </p:pic>
      <p:sp>
        <p:nvSpPr>
          <p:cNvPr id="4101" name="AutoShape 12"/>
          <p:cNvSpPr>
            <a:spLocks noChangeArrowheads="1"/>
          </p:cNvSpPr>
          <p:nvPr/>
        </p:nvSpPr>
        <p:spPr bwMode="auto">
          <a:xfrm>
            <a:off x="1285875" y="1447800"/>
            <a:ext cx="1200150" cy="533400"/>
          </a:xfrm>
          <a:prstGeom prst="wedgeRoundRectCallout">
            <a:avLst>
              <a:gd name="adj1" fmla="val 83931"/>
              <a:gd name="adj2" fmla="val 42856"/>
              <a:gd name="adj3" fmla="val 16667"/>
            </a:avLst>
          </a:prstGeom>
          <a:solidFill>
            <a:srgbClr val="FFCC99"/>
          </a:solidFill>
          <a:ln w="9525">
            <a:noFill/>
            <a:miter lim="800000"/>
            <a:headEnd/>
            <a:tailEnd/>
          </a:ln>
        </p:spPr>
        <p:txBody>
          <a:bodyPr/>
          <a:lstStyle/>
          <a:p>
            <a:pPr algn="ctr"/>
            <a:r>
              <a:rPr lang="en-US" altLang="zh-CN" sz="2400" b="1">
                <a:latin typeface="Times New Roman" pitchFamily="18" charset="0"/>
                <a:cs typeface="Times New Roman" pitchFamily="18" charset="0"/>
              </a:rPr>
              <a:t>A</a:t>
            </a:r>
            <a:r>
              <a:rPr lang="en-US" altLang="zh-CN" sz="2400" b="1" baseline="-25000">
                <a:latin typeface="Times New Roman" pitchFamily="18" charset="0"/>
                <a:cs typeface="Times New Roman" pitchFamily="18" charset="0"/>
              </a:rPr>
              <a:t>2</a:t>
            </a:r>
            <a:r>
              <a:rPr lang="en-US" altLang="zh-CN" sz="2400" b="1">
                <a:latin typeface="Times New Roman" pitchFamily="18" charset="0"/>
                <a:cs typeface="Times New Roman" pitchFamily="18" charset="0"/>
              </a:rPr>
              <a:t>=1</a:t>
            </a:r>
          </a:p>
        </p:txBody>
      </p:sp>
      <p:sp>
        <p:nvSpPr>
          <p:cNvPr id="4102" name="Text Box 13"/>
          <p:cNvSpPr txBox="1">
            <a:spLocks noChangeArrowheads="1"/>
          </p:cNvSpPr>
          <p:nvPr/>
        </p:nvSpPr>
        <p:spPr bwMode="auto">
          <a:xfrm>
            <a:off x="3771900" y="1600201"/>
            <a:ext cx="257175" cy="396875"/>
          </a:xfrm>
          <a:prstGeom prst="rect">
            <a:avLst/>
          </a:prstGeom>
          <a:noFill/>
          <a:ln w="9525">
            <a:noFill/>
            <a:miter lim="800000"/>
            <a:headEnd/>
            <a:tailEnd/>
          </a:ln>
        </p:spPr>
        <p:txBody>
          <a:bodyPr>
            <a:spAutoFit/>
          </a:bodyPr>
          <a:lstStyle/>
          <a:p>
            <a:pPr>
              <a:spcBef>
                <a:spcPct val="50000"/>
              </a:spcBef>
            </a:pPr>
            <a:r>
              <a:rPr lang="en-US" altLang="zh-CN" sz="2000" b="1">
                <a:solidFill>
                  <a:srgbClr val="FF3300"/>
                </a:solidFill>
              </a:rPr>
              <a:t>1</a:t>
            </a:r>
          </a:p>
        </p:txBody>
      </p:sp>
      <p:sp>
        <p:nvSpPr>
          <p:cNvPr id="4103" name="Text Box 14"/>
          <p:cNvSpPr txBox="1">
            <a:spLocks noChangeArrowheads="1"/>
          </p:cNvSpPr>
          <p:nvPr/>
        </p:nvSpPr>
        <p:spPr bwMode="auto">
          <a:xfrm>
            <a:off x="3857625" y="3124201"/>
            <a:ext cx="342900" cy="396875"/>
          </a:xfrm>
          <a:prstGeom prst="rect">
            <a:avLst/>
          </a:prstGeom>
          <a:solidFill>
            <a:srgbClr val="FFFF00">
              <a:alpha val="50980"/>
            </a:srgbClr>
          </a:solidFill>
          <a:ln w="9525">
            <a:noFill/>
            <a:miter lim="800000"/>
            <a:headEnd/>
            <a:tailEnd/>
          </a:ln>
        </p:spPr>
        <p:txBody>
          <a:bodyPr>
            <a:spAutoFit/>
          </a:bodyPr>
          <a:lstStyle/>
          <a:p>
            <a:pPr>
              <a:spcBef>
                <a:spcPct val="50000"/>
              </a:spcBef>
            </a:pPr>
            <a:r>
              <a:rPr lang="en-US" altLang="zh-CN" sz="2000" b="1">
                <a:solidFill>
                  <a:srgbClr val="FF3300"/>
                </a:solidFill>
              </a:rPr>
              <a:t>0</a:t>
            </a:r>
          </a:p>
        </p:txBody>
      </p:sp>
      <p:sp>
        <p:nvSpPr>
          <p:cNvPr id="4104" name="Text Box 15"/>
          <p:cNvSpPr txBox="1">
            <a:spLocks noChangeArrowheads="1"/>
          </p:cNvSpPr>
          <p:nvPr/>
        </p:nvSpPr>
        <p:spPr bwMode="auto">
          <a:xfrm>
            <a:off x="6172200" y="1981201"/>
            <a:ext cx="257175" cy="396875"/>
          </a:xfrm>
          <a:prstGeom prst="rect">
            <a:avLst/>
          </a:prstGeom>
          <a:noFill/>
          <a:ln w="9525">
            <a:noFill/>
            <a:miter lim="800000"/>
            <a:headEnd/>
            <a:tailEnd/>
          </a:ln>
        </p:spPr>
        <p:txBody>
          <a:bodyPr>
            <a:spAutoFit/>
          </a:bodyPr>
          <a:lstStyle/>
          <a:p>
            <a:pPr>
              <a:spcBef>
                <a:spcPct val="50000"/>
              </a:spcBef>
            </a:pPr>
            <a:r>
              <a:rPr lang="en-US" altLang="zh-CN" sz="2000" b="1">
                <a:solidFill>
                  <a:srgbClr val="FF3300"/>
                </a:solidFill>
              </a:rPr>
              <a:t>0</a:t>
            </a:r>
          </a:p>
        </p:txBody>
      </p:sp>
      <p:sp>
        <p:nvSpPr>
          <p:cNvPr id="4105" name="Text Box 17"/>
          <p:cNvSpPr txBox="1">
            <a:spLocks noChangeArrowheads="1"/>
          </p:cNvSpPr>
          <p:nvPr/>
        </p:nvSpPr>
        <p:spPr bwMode="auto">
          <a:xfrm>
            <a:off x="6086475" y="4343401"/>
            <a:ext cx="1371600" cy="396875"/>
          </a:xfrm>
          <a:prstGeom prst="rect">
            <a:avLst/>
          </a:prstGeom>
          <a:noFill/>
          <a:ln w="9525">
            <a:noFill/>
            <a:miter lim="800000"/>
            <a:headEnd/>
            <a:tailEnd/>
          </a:ln>
        </p:spPr>
        <p:txBody>
          <a:bodyPr>
            <a:spAutoFit/>
          </a:bodyPr>
          <a:lstStyle/>
          <a:p>
            <a:pPr>
              <a:spcBef>
                <a:spcPct val="50000"/>
              </a:spcBef>
            </a:pPr>
            <a:r>
              <a:rPr lang="en-US" altLang="zh-CN" sz="2000" b="1" i="1">
                <a:solidFill>
                  <a:srgbClr val="FF0066"/>
                </a:solidFill>
                <a:latin typeface="Times New Roman" pitchFamily="18" charset="0"/>
              </a:rPr>
              <a:t>D</a:t>
            </a:r>
            <a:r>
              <a:rPr lang="en-US" altLang="zh-CN" sz="2000" b="1" baseline="-25000">
                <a:solidFill>
                  <a:srgbClr val="FF0066"/>
                </a:solidFill>
              </a:rPr>
              <a:t>4</a:t>
            </a:r>
            <a:r>
              <a:rPr lang="en-US" altLang="zh-CN" sz="2000" b="1">
                <a:solidFill>
                  <a:srgbClr val="FF0066"/>
                </a:solidFill>
                <a:cs typeface="Arial" charset="0"/>
              </a:rPr>
              <a:t>~</a:t>
            </a:r>
            <a:r>
              <a:rPr lang="en-US" altLang="zh-CN" sz="2000" b="1" i="1">
                <a:solidFill>
                  <a:srgbClr val="FF0066"/>
                </a:solidFill>
                <a:latin typeface="Times New Roman" pitchFamily="18" charset="0"/>
              </a:rPr>
              <a:t>D</a:t>
            </a:r>
            <a:r>
              <a:rPr lang="en-US" altLang="zh-CN" sz="2000" b="1" baseline="-25000">
                <a:solidFill>
                  <a:srgbClr val="FF0066"/>
                </a:solidFill>
              </a:rPr>
              <a:t>7</a:t>
            </a:r>
          </a:p>
        </p:txBody>
      </p:sp>
      <p:sp>
        <p:nvSpPr>
          <p:cNvPr id="4106" name="Text Box 16"/>
          <p:cNvSpPr txBox="1">
            <a:spLocks noChangeArrowheads="1"/>
          </p:cNvSpPr>
          <p:nvPr/>
        </p:nvSpPr>
        <p:spPr bwMode="auto">
          <a:xfrm>
            <a:off x="7458075" y="3429001"/>
            <a:ext cx="1371600" cy="396875"/>
          </a:xfrm>
          <a:prstGeom prst="rect">
            <a:avLst/>
          </a:prstGeom>
          <a:noFill/>
          <a:ln w="9525">
            <a:noFill/>
            <a:miter lim="800000"/>
            <a:headEnd/>
            <a:tailEnd/>
          </a:ln>
        </p:spPr>
        <p:txBody>
          <a:bodyPr>
            <a:spAutoFit/>
          </a:bodyPr>
          <a:lstStyle/>
          <a:p>
            <a:pPr>
              <a:spcBef>
                <a:spcPct val="50000"/>
              </a:spcBef>
            </a:pPr>
            <a:r>
              <a:rPr lang="en-US" altLang="zh-CN" sz="2000" b="1" i="1">
                <a:solidFill>
                  <a:srgbClr val="FF0066"/>
                </a:solidFill>
                <a:latin typeface="Times New Roman" pitchFamily="18" charset="0"/>
              </a:rPr>
              <a:t>D</a:t>
            </a:r>
            <a:r>
              <a:rPr lang="en-US" altLang="zh-CN" sz="2000" b="1" baseline="-25000">
                <a:solidFill>
                  <a:srgbClr val="FF0066"/>
                </a:solidFill>
              </a:rPr>
              <a:t>4</a:t>
            </a:r>
            <a:r>
              <a:rPr lang="en-US" altLang="zh-CN" sz="2000" b="1">
                <a:solidFill>
                  <a:srgbClr val="FF0066"/>
                </a:solidFill>
                <a:cs typeface="Arial" charset="0"/>
              </a:rPr>
              <a:t>~</a:t>
            </a:r>
            <a:r>
              <a:rPr lang="en-US" altLang="zh-CN" sz="2000" b="1" i="1">
                <a:solidFill>
                  <a:srgbClr val="FF0066"/>
                </a:solidFill>
                <a:latin typeface="Times New Roman" pitchFamily="18" charset="0"/>
              </a:rPr>
              <a:t>D</a:t>
            </a:r>
            <a:r>
              <a:rPr lang="en-US" altLang="zh-CN" sz="2000" b="1" baseline="-25000">
                <a:solidFill>
                  <a:srgbClr val="FF0066"/>
                </a:solidFill>
              </a:rPr>
              <a:t>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
          <p:cNvSpPr txBox="1">
            <a:spLocks noChangeArrowheads="1"/>
          </p:cNvSpPr>
          <p:nvPr/>
        </p:nvSpPr>
        <p:spPr bwMode="auto">
          <a:xfrm>
            <a:off x="875109" y="2819401"/>
            <a:ext cx="4772025" cy="519113"/>
          </a:xfrm>
          <a:prstGeom prst="rect">
            <a:avLst/>
          </a:prstGeom>
          <a:noFill/>
          <a:ln w="9525">
            <a:noFill/>
            <a:miter lim="800000"/>
            <a:headEnd/>
            <a:tailEnd/>
          </a:ln>
        </p:spPr>
        <p:txBody>
          <a:bodyPr>
            <a:spAutoFit/>
          </a:bodyPr>
          <a:lstStyle/>
          <a:p>
            <a:r>
              <a:rPr lang="zh-CN" altLang="en-US" sz="2800" b="1" dirty="0">
                <a:solidFill>
                  <a:srgbClr val="CC3300"/>
                </a:solidFill>
              </a:rPr>
              <a:t>数据选择器的主要特点：</a:t>
            </a:r>
            <a:endParaRPr lang="zh-CN" altLang="en-US" sz="2800" b="1" dirty="0"/>
          </a:p>
        </p:txBody>
      </p:sp>
      <mc:AlternateContent xmlns:mc="http://schemas.openxmlformats.org/markup-compatibility/2006">
        <mc:Choice xmlns:a14="http://schemas.microsoft.com/office/drawing/2010/main" Requires="a14">
          <p:sp>
            <p:nvSpPr>
              <p:cNvPr id="379909" name="Object 5"/>
              <p:cNvSpPr txBox="1"/>
              <p:nvPr/>
            </p:nvSpPr>
            <p:spPr bwMode="auto">
              <a:xfrm>
                <a:off x="6840141" y="3373259"/>
                <a:ext cx="2309217" cy="1141412"/>
              </a:xfrm>
              <a:prstGeom prst="rect">
                <a:avLst/>
              </a:prstGeom>
              <a:solidFill>
                <a:srgbClr val="99CC00"/>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=0</m:t>
                          </m:r>
                        </m:sub>
                        <m: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𝑛</m:t>
                              </m:r>
                            </m:sup>
                          </m:sSup>
                          <m:r>
                            <a:rPr lang="zh-CN" altLang="en-US" i="1">
                              <a:solidFill>
                                <a:srgbClr val="000000"/>
                              </a:solidFill>
                              <a:latin typeface="Cambria Math" panose="02040503050406030204" pitchFamily="18" charset="0"/>
                            </a:rPr>
                            <m:t>−1</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𝐷</m:t>
                              </m:r>
                            </m:e>
                            <m:sub>
                              <m:r>
                                <a:rPr lang="zh-CN" altLang="en-US" i="1">
                                  <a:solidFill>
                                    <a:srgbClr val="000000"/>
                                  </a:solidFill>
                                  <a:latin typeface="Cambria Math" panose="02040503050406030204" pitchFamily="18" charset="0"/>
                                </a:rPr>
                                <m:t>𝑖</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𝑖</m:t>
                              </m:r>
                            </m:sub>
                          </m:sSub>
                        </m:e>
                      </m:nary>
                    </m:oMath>
                  </m:oMathPara>
                </a14:m>
                <a:endParaRPr lang="zh-CN" altLang="en-US" dirty="0"/>
              </a:p>
            </p:txBody>
          </p:sp>
        </mc:Choice>
        <mc:Fallback>
          <p:sp>
            <p:nvSpPr>
              <p:cNvPr id="379909" name="Object 5"/>
              <p:cNvSpPr txBox="1">
                <a:spLocks noRot="1" noChangeAspect="1" noMove="1" noResize="1" noEditPoints="1" noAdjustHandles="1" noChangeArrowheads="1" noChangeShapeType="1" noTextEdit="1"/>
              </p:cNvSpPr>
              <p:nvPr/>
            </p:nvSpPr>
            <p:spPr bwMode="auto">
              <a:xfrm>
                <a:off x="6840141" y="3373259"/>
                <a:ext cx="2309217" cy="1141412"/>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3079" name="Text Box 6"/>
          <p:cNvSpPr txBox="1">
            <a:spLocks noChangeArrowheads="1"/>
          </p:cNvSpPr>
          <p:nvPr/>
        </p:nvSpPr>
        <p:spPr bwMode="auto">
          <a:xfrm>
            <a:off x="600075" y="3679825"/>
            <a:ext cx="6513315" cy="457200"/>
          </a:xfrm>
          <a:prstGeom prst="rect">
            <a:avLst/>
          </a:prstGeom>
          <a:noFill/>
          <a:ln w="9525">
            <a:noFill/>
            <a:miter lim="800000"/>
            <a:headEnd/>
            <a:tailEnd/>
          </a:ln>
        </p:spPr>
        <p:txBody>
          <a:bodyPr>
            <a:spAutoFit/>
          </a:bodyPr>
          <a:lstStyle/>
          <a:p>
            <a:r>
              <a:rPr lang="zh-CN" altLang="en-US" sz="2400" b="1" dirty="0"/>
              <a:t>（</a:t>
            </a:r>
            <a:r>
              <a:rPr lang="en-US" altLang="zh-CN" sz="2400" b="1" dirty="0"/>
              <a:t>1</a:t>
            </a:r>
            <a:r>
              <a:rPr lang="zh-CN" altLang="en-US" sz="2400" b="1" dirty="0"/>
              <a:t>）具有标准与或表达式的形式，即：</a:t>
            </a:r>
          </a:p>
        </p:txBody>
      </p:sp>
      <p:sp>
        <p:nvSpPr>
          <p:cNvPr id="3080" name="Text Box 7"/>
          <p:cNvSpPr txBox="1">
            <a:spLocks noChangeArrowheads="1"/>
          </p:cNvSpPr>
          <p:nvPr/>
        </p:nvSpPr>
        <p:spPr bwMode="auto">
          <a:xfrm>
            <a:off x="600075" y="4538663"/>
            <a:ext cx="6240066" cy="457200"/>
          </a:xfrm>
          <a:prstGeom prst="rect">
            <a:avLst/>
          </a:prstGeom>
          <a:noFill/>
          <a:ln w="9525">
            <a:noFill/>
            <a:miter lim="800000"/>
            <a:headEnd/>
            <a:tailEnd/>
          </a:ln>
        </p:spPr>
        <p:txBody>
          <a:bodyPr>
            <a:spAutoFit/>
          </a:bodyPr>
          <a:lstStyle/>
          <a:p>
            <a:r>
              <a:rPr lang="zh-CN" altLang="en-US" sz="2400" b="1" dirty="0"/>
              <a:t>（</a:t>
            </a:r>
            <a:r>
              <a:rPr lang="en-US" altLang="zh-CN" sz="2400" b="1" dirty="0"/>
              <a:t>2</a:t>
            </a:r>
            <a:r>
              <a:rPr lang="zh-CN" altLang="en-US" sz="2400" b="1" dirty="0"/>
              <a:t>）提供了地址变量的全部最小项；</a:t>
            </a:r>
          </a:p>
        </p:txBody>
      </p:sp>
      <p:sp>
        <p:nvSpPr>
          <p:cNvPr id="3081" name="Text Box 8"/>
          <p:cNvSpPr txBox="1">
            <a:spLocks noChangeArrowheads="1"/>
          </p:cNvSpPr>
          <p:nvPr/>
        </p:nvSpPr>
        <p:spPr bwMode="auto">
          <a:xfrm>
            <a:off x="600075" y="5486399"/>
            <a:ext cx="7708106" cy="457200"/>
          </a:xfrm>
          <a:prstGeom prst="rect">
            <a:avLst/>
          </a:prstGeom>
          <a:noFill/>
          <a:ln w="9525">
            <a:noFill/>
            <a:miter lim="800000"/>
            <a:headEnd/>
            <a:tailEnd/>
          </a:ln>
        </p:spPr>
        <p:txBody>
          <a:bodyPr>
            <a:spAutoFit/>
          </a:bodyPr>
          <a:lstStyle/>
          <a:p>
            <a:r>
              <a:rPr lang="zh-CN" altLang="en-US" sz="2400" b="1" dirty="0"/>
              <a:t>（</a:t>
            </a:r>
            <a:r>
              <a:rPr lang="en-US" altLang="zh-CN" sz="2400" b="1" dirty="0"/>
              <a:t>3</a:t>
            </a:r>
            <a:r>
              <a:rPr lang="zh-CN" altLang="en-US" sz="2400" b="1" dirty="0"/>
              <a:t>）通常</a:t>
            </a:r>
            <a:r>
              <a:rPr lang="en-US" altLang="zh-CN" sz="2400" b="1" i="1" dirty="0">
                <a:latin typeface="Times New Roman" pitchFamily="18" charset="0"/>
                <a:cs typeface="Times New Roman" pitchFamily="18" charset="0"/>
              </a:rPr>
              <a:t>D</a:t>
            </a:r>
            <a:r>
              <a:rPr lang="en-US" altLang="zh-CN" sz="2400" b="1" i="1" baseline="-25000" dirty="0">
                <a:latin typeface="Times New Roman" pitchFamily="18" charset="0"/>
                <a:cs typeface="Times New Roman" pitchFamily="18" charset="0"/>
              </a:rPr>
              <a:t>i</a:t>
            </a:r>
            <a:r>
              <a:rPr lang="zh-CN" altLang="en-US" sz="2400" b="1" dirty="0"/>
              <a:t>可以当作一个变量处理。</a:t>
            </a:r>
          </a:p>
        </p:txBody>
      </p:sp>
      <p:sp>
        <p:nvSpPr>
          <p:cNvPr id="5127" name="TextBox 2"/>
          <p:cNvSpPr txBox="1">
            <a:spLocks noChangeArrowheads="1"/>
          </p:cNvSpPr>
          <p:nvPr/>
        </p:nvSpPr>
        <p:spPr bwMode="auto">
          <a:xfrm>
            <a:off x="514350" y="457200"/>
            <a:ext cx="6429375" cy="584200"/>
          </a:xfrm>
          <a:prstGeom prst="rect">
            <a:avLst/>
          </a:prstGeom>
          <a:noFill/>
          <a:ln w="9525">
            <a:noFill/>
            <a:miter lim="800000"/>
            <a:headEnd/>
            <a:tailEnd/>
          </a:ln>
        </p:spPr>
        <p:txBody>
          <a:bodyPr>
            <a:spAutoFit/>
          </a:bodyPr>
          <a:lstStyle/>
          <a:p>
            <a:r>
              <a:rPr lang="zh-CN" altLang="en-US" sz="3200" b="1" i="1" dirty="0">
                <a:solidFill>
                  <a:srgbClr val="7030A0"/>
                </a:solidFill>
              </a:rPr>
              <a:t>数据选择器实现组合逻辑函数</a:t>
            </a:r>
          </a:p>
        </p:txBody>
      </p:sp>
      <p:sp>
        <p:nvSpPr>
          <p:cNvPr id="5128" name="矩形 10"/>
          <p:cNvSpPr>
            <a:spLocks noChangeArrowheads="1"/>
          </p:cNvSpPr>
          <p:nvPr/>
        </p:nvSpPr>
        <p:spPr bwMode="auto">
          <a:xfrm>
            <a:off x="600075" y="1143001"/>
            <a:ext cx="9001125" cy="1200329"/>
          </a:xfrm>
          <a:prstGeom prst="rect">
            <a:avLst/>
          </a:prstGeom>
          <a:noFill/>
          <a:ln w="9525">
            <a:noFill/>
            <a:miter lim="800000"/>
            <a:headEnd/>
            <a:tailEnd/>
          </a:ln>
        </p:spPr>
        <p:txBody>
          <a:bodyPr>
            <a:spAutoFit/>
          </a:bodyPr>
          <a:lstStyle/>
          <a:p>
            <a:pPr>
              <a:lnSpc>
                <a:spcPct val="150000"/>
              </a:lnSpc>
            </a:pPr>
            <a:r>
              <a:rPr lang="en-US" altLang="zh-CN" sz="2400" b="1" dirty="0"/>
              <a:t>   </a:t>
            </a:r>
            <a:r>
              <a:rPr lang="zh-CN" altLang="en-US" sz="2400" b="1" dirty="0"/>
              <a:t>具有</a:t>
            </a:r>
            <a:r>
              <a:rPr lang="zh-CN" altLang="zh-CN" sz="2400" b="1" dirty="0"/>
              <a:t>n</a:t>
            </a:r>
            <a:r>
              <a:rPr lang="zh-CN" altLang="en-US" sz="2400" b="1" dirty="0"/>
              <a:t>位地址输入的数据选择器，可产生任何形式的输入变量不大于</a:t>
            </a:r>
            <a:r>
              <a:rPr lang="zh-CN" altLang="zh-CN" sz="2400" b="1" dirty="0"/>
              <a:t>n+1</a:t>
            </a:r>
            <a:r>
              <a:rPr lang="zh-CN" altLang="en-US" sz="2400" b="1" dirty="0"/>
              <a:t>的组合函数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wipe(left)">
                                      <p:cBhvr>
                                        <p:cTn id="7" dur="500"/>
                                        <p:tgtEl>
                                          <p:spTgt spid="30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9"/>
                                        </p:tgtEl>
                                        <p:attrNameLst>
                                          <p:attrName>style.visibility</p:attrName>
                                        </p:attrNameLst>
                                      </p:cBhvr>
                                      <p:to>
                                        <p:strVal val="visible"/>
                                      </p:to>
                                    </p:set>
                                    <p:animEffect transition="in" filter="wipe(left)">
                                      <p:cBhvr>
                                        <p:cTn id="12" dur="500"/>
                                        <p:tgtEl>
                                          <p:spTgt spid="30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80"/>
                                        </p:tgtEl>
                                        <p:attrNameLst>
                                          <p:attrName>style.visibility</p:attrName>
                                        </p:attrNameLst>
                                      </p:cBhvr>
                                      <p:to>
                                        <p:strVal val="visible"/>
                                      </p:to>
                                    </p:set>
                                    <p:animEffect transition="in" filter="wipe(left)">
                                      <p:cBhvr>
                                        <p:cTn id="17" dur="500"/>
                                        <p:tgtEl>
                                          <p:spTgt spid="30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81"/>
                                        </p:tgtEl>
                                        <p:attrNameLst>
                                          <p:attrName>style.visibility</p:attrName>
                                        </p:attrNameLst>
                                      </p:cBhvr>
                                      <p:to>
                                        <p:strVal val="visible"/>
                                      </p:to>
                                    </p:set>
                                    <p:animEffect transition="in" filter="wipe(left)">
                                      <p:cBhvr>
                                        <p:cTn id="22" dur="500"/>
                                        <p:tgtEl>
                                          <p:spTgt spid="3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P spid="3079" grpId="0"/>
      <p:bldP spid="3080" grpId="0"/>
      <p:bldP spid="30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514350" y="457200"/>
            <a:ext cx="6429375" cy="584200"/>
          </a:xfrm>
          <a:prstGeom prst="rect">
            <a:avLst/>
          </a:prstGeom>
          <a:noFill/>
          <a:ln w="9525">
            <a:noFill/>
            <a:miter lim="800000"/>
            <a:headEnd/>
            <a:tailEnd/>
          </a:ln>
        </p:spPr>
        <p:txBody>
          <a:bodyPr>
            <a:spAutoFit/>
          </a:bodyPr>
          <a:lstStyle/>
          <a:p>
            <a:r>
              <a:rPr lang="zh-CN" altLang="en-US" sz="3200" b="1" i="1" dirty="0">
                <a:solidFill>
                  <a:srgbClr val="7030A0"/>
                </a:solidFill>
              </a:rPr>
              <a:t>数据选择器实现组合逻辑函数</a:t>
            </a:r>
            <a:r>
              <a:rPr lang="zh-CN" altLang="en-US" sz="3200" b="1" dirty="0">
                <a:solidFill>
                  <a:srgbClr val="7030A0"/>
                </a:solidFill>
              </a:rPr>
              <a:t>（</a:t>
            </a:r>
            <a:r>
              <a:rPr lang="zh-CN" altLang="en-US" sz="3200" b="1" dirty="0">
                <a:solidFill>
                  <a:srgbClr val="002060"/>
                </a:solidFill>
              </a:rPr>
              <a:t>续</a:t>
            </a:r>
            <a:r>
              <a:rPr lang="zh-CN" altLang="en-US" sz="3200" b="1" dirty="0">
                <a:solidFill>
                  <a:srgbClr val="7030A0"/>
                </a:solidFill>
              </a:rPr>
              <a:t>）</a:t>
            </a:r>
            <a:endParaRPr lang="zh-CN" altLang="en-US" sz="3200" b="1" i="1" dirty="0">
              <a:solidFill>
                <a:srgbClr val="7030A0"/>
              </a:solidFill>
            </a:endParaRPr>
          </a:p>
        </p:txBody>
      </p:sp>
      <p:sp>
        <p:nvSpPr>
          <p:cNvPr id="6" name="TextBox 5"/>
          <p:cNvSpPr txBox="1"/>
          <p:nvPr/>
        </p:nvSpPr>
        <p:spPr>
          <a:xfrm>
            <a:off x="642906" y="1071546"/>
            <a:ext cx="4929222" cy="523220"/>
          </a:xfrm>
          <a:prstGeom prst="rect">
            <a:avLst/>
          </a:prstGeom>
          <a:noFill/>
        </p:spPr>
        <p:txBody>
          <a:bodyPr wrap="square" rtlCol="0">
            <a:spAutoFit/>
          </a:bodyPr>
          <a:lstStyle/>
          <a:p>
            <a:r>
              <a:rPr lang="zh-CN" altLang="en-US" sz="2800" b="1" dirty="0"/>
              <a:t>设计方法和步骤：</a:t>
            </a:r>
          </a:p>
        </p:txBody>
      </p:sp>
      <p:sp>
        <p:nvSpPr>
          <p:cNvPr id="7" name="TextBox 6"/>
          <p:cNvSpPr txBox="1"/>
          <p:nvPr/>
        </p:nvSpPr>
        <p:spPr>
          <a:xfrm>
            <a:off x="500030" y="1714488"/>
            <a:ext cx="9501254" cy="461665"/>
          </a:xfrm>
          <a:prstGeom prst="rect">
            <a:avLst/>
          </a:prstGeom>
          <a:noFill/>
        </p:spPr>
        <p:txBody>
          <a:bodyPr wrap="square" rtlCol="0">
            <a:spAutoFit/>
          </a:bodyPr>
          <a:lstStyle/>
          <a:p>
            <a:r>
              <a:rPr lang="zh-CN" altLang="en-US" sz="2400" b="1" dirty="0"/>
              <a:t>（</a:t>
            </a:r>
            <a:r>
              <a:rPr lang="en-US" altLang="zh-CN" sz="2400" b="1" dirty="0"/>
              <a:t>1</a:t>
            </a:r>
            <a:r>
              <a:rPr lang="zh-CN" altLang="en-US" sz="2400" b="1" dirty="0"/>
              <a:t>）进行</a:t>
            </a:r>
            <a:r>
              <a:rPr lang="zh-CN" altLang="en-US" sz="2400" b="1" dirty="0">
                <a:solidFill>
                  <a:srgbClr val="FF0066"/>
                </a:solidFill>
              </a:rPr>
              <a:t>逻辑抽象</a:t>
            </a:r>
            <a:r>
              <a:rPr lang="zh-CN" altLang="en-US" sz="2400" b="1" dirty="0"/>
              <a:t>，用逻辑函数的形式来描述要实现的逻辑功能。</a:t>
            </a:r>
          </a:p>
        </p:txBody>
      </p:sp>
      <p:sp>
        <p:nvSpPr>
          <p:cNvPr id="8" name="TextBox 7"/>
          <p:cNvSpPr txBox="1"/>
          <p:nvPr/>
        </p:nvSpPr>
        <p:spPr>
          <a:xfrm>
            <a:off x="500030" y="2324393"/>
            <a:ext cx="3500462" cy="461665"/>
          </a:xfrm>
          <a:prstGeom prst="rect">
            <a:avLst/>
          </a:prstGeom>
          <a:noFill/>
        </p:spPr>
        <p:txBody>
          <a:bodyPr wrap="square" rtlCol="0">
            <a:spAutoFit/>
          </a:bodyPr>
          <a:lstStyle/>
          <a:p>
            <a:r>
              <a:rPr lang="zh-CN" altLang="en-US" sz="2400" b="1" dirty="0"/>
              <a:t>（</a:t>
            </a:r>
            <a:r>
              <a:rPr lang="en-US" altLang="zh-CN" sz="2400" b="1" dirty="0"/>
              <a:t>2</a:t>
            </a:r>
            <a:r>
              <a:rPr lang="zh-CN" altLang="en-US" sz="2400" b="1" dirty="0"/>
              <a:t>）写出</a:t>
            </a:r>
            <a:r>
              <a:rPr lang="zh-CN" altLang="en-US" sz="2400" b="1" dirty="0">
                <a:solidFill>
                  <a:srgbClr val="FF0066"/>
                </a:solidFill>
              </a:rPr>
              <a:t>逻辑函数式</a:t>
            </a:r>
            <a:r>
              <a:rPr lang="zh-CN" altLang="en-US" sz="2400" b="1" dirty="0"/>
              <a:t>。</a:t>
            </a:r>
          </a:p>
        </p:txBody>
      </p:sp>
      <p:sp>
        <p:nvSpPr>
          <p:cNvPr id="9" name="TextBox 8"/>
          <p:cNvSpPr txBox="1"/>
          <p:nvPr/>
        </p:nvSpPr>
        <p:spPr>
          <a:xfrm>
            <a:off x="500030" y="3071810"/>
            <a:ext cx="9358378" cy="1138773"/>
          </a:xfrm>
          <a:prstGeom prst="rect">
            <a:avLst/>
          </a:prstGeom>
          <a:noFill/>
        </p:spPr>
        <p:txBody>
          <a:bodyPr wrap="square" rtlCol="0">
            <a:spAutoFit/>
          </a:bodyPr>
          <a:lstStyle/>
          <a:p>
            <a:r>
              <a:rPr lang="zh-CN" altLang="en-US" sz="2400" b="1" dirty="0"/>
              <a:t>（</a:t>
            </a:r>
            <a:r>
              <a:rPr lang="en-US" altLang="zh-CN" sz="2400" b="1" dirty="0"/>
              <a:t>3</a:t>
            </a:r>
            <a:r>
              <a:rPr lang="zh-CN" altLang="en-US" sz="2400" b="1" dirty="0"/>
              <a:t>）选定数据选择器器件。</a:t>
            </a:r>
            <a:endParaRPr lang="en-US" altLang="zh-CN" sz="2400" b="1" dirty="0"/>
          </a:p>
          <a:p>
            <a:r>
              <a:rPr lang="en-US" altLang="zh-CN" sz="2400" b="1" dirty="0"/>
              <a:t> </a:t>
            </a:r>
            <a:r>
              <a:rPr lang="zh-CN" altLang="en-US" sz="2400" b="1" dirty="0"/>
              <a:t>（</a:t>
            </a:r>
            <a:r>
              <a:rPr lang="zh-CN" altLang="en-US" sz="2000" b="1" dirty="0">
                <a:latin typeface="Times New Roman" pitchFamily="18" charset="0"/>
                <a:cs typeface="Times New Roman" pitchFamily="18" charset="0"/>
              </a:rPr>
              <a:t>若函数有</a:t>
            </a:r>
            <a:r>
              <a:rPr lang="en-US" altLang="zh-CN" sz="2000" b="1" dirty="0">
                <a:latin typeface="Times New Roman" pitchFamily="18" charset="0"/>
                <a:cs typeface="Times New Roman" pitchFamily="18" charset="0"/>
              </a:rPr>
              <a:t>M</a:t>
            </a:r>
            <a:r>
              <a:rPr lang="zh-CN" altLang="en-US" sz="2000" b="1" dirty="0">
                <a:latin typeface="Times New Roman" pitchFamily="18" charset="0"/>
                <a:cs typeface="Times New Roman" pitchFamily="18" charset="0"/>
              </a:rPr>
              <a:t>个输入变量，选用的数据选择器有</a:t>
            </a:r>
            <a:r>
              <a:rPr lang="en-US" altLang="zh-CN" sz="2000" b="1" dirty="0">
                <a:latin typeface="Times New Roman" pitchFamily="18" charset="0"/>
                <a:cs typeface="Times New Roman" pitchFamily="18" charset="0"/>
              </a:rPr>
              <a:t>n</a:t>
            </a:r>
            <a:r>
              <a:rPr lang="zh-CN" altLang="en-US" sz="2000" b="1" dirty="0">
                <a:latin typeface="Times New Roman" pitchFamily="18" charset="0"/>
                <a:cs typeface="Times New Roman" pitchFamily="18" charset="0"/>
              </a:rPr>
              <a:t>位地址输入，则应取</a:t>
            </a:r>
            <a:r>
              <a:rPr lang="en-US" altLang="zh-CN" sz="2000" b="1" dirty="0">
                <a:latin typeface="Times New Roman" pitchFamily="18" charset="0"/>
                <a:cs typeface="Times New Roman" pitchFamily="18" charset="0"/>
              </a:rPr>
              <a:t>M ≤n+1</a:t>
            </a:r>
            <a:r>
              <a:rPr lang="zh-CN" altLang="en-US" sz="2000" b="1" dirty="0">
                <a:latin typeface="Times New Roman" pitchFamily="18" charset="0"/>
                <a:cs typeface="Times New Roman" pitchFamily="18" charset="0"/>
              </a:rPr>
              <a:t>，以</a:t>
            </a:r>
            <a:r>
              <a:rPr lang="en-US" altLang="zh-CN" sz="2000" b="1" dirty="0">
                <a:latin typeface="Times New Roman" pitchFamily="18" charset="0"/>
                <a:cs typeface="Times New Roman" pitchFamily="18" charset="0"/>
              </a:rPr>
              <a:t>M =n+1</a:t>
            </a:r>
            <a:r>
              <a:rPr lang="zh-CN" altLang="en-US" sz="2000" b="1" dirty="0">
                <a:latin typeface="Times New Roman" pitchFamily="18" charset="0"/>
                <a:cs typeface="Times New Roman" pitchFamily="18" charset="0"/>
              </a:rPr>
              <a:t>时器件的利用最充分。）</a:t>
            </a:r>
          </a:p>
        </p:txBody>
      </p:sp>
      <p:sp>
        <p:nvSpPr>
          <p:cNvPr id="10" name="TextBox 9"/>
          <p:cNvSpPr txBox="1"/>
          <p:nvPr/>
        </p:nvSpPr>
        <p:spPr>
          <a:xfrm>
            <a:off x="500030" y="4514687"/>
            <a:ext cx="9144064" cy="1200329"/>
          </a:xfrm>
          <a:prstGeom prst="rect">
            <a:avLst/>
          </a:prstGeom>
          <a:noFill/>
        </p:spPr>
        <p:txBody>
          <a:bodyPr wrap="square" rtlCol="0">
            <a:spAutoFit/>
          </a:bodyPr>
          <a:lstStyle/>
          <a:p>
            <a:r>
              <a:rPr lang="zh-CN" altLang="en-US" sz="2400" b="1" dirty="0"/>
              <a:t>（</a:t>
            </a:r>
            <a:r>
              <a:rPr lang="en-US" altLang="zh-CN" sz="2400" b="1" dirty="0"/>
              <a:t>4</a:t>
            </a:r>
            <a:r>
              <a:rPr lang="zh-CN" altLang="en-US" sz="2400" b="1" dirty="0"/>
              <a:t>）将逻辑函数式化为</a:t>
            </a:r>
            <a:r>
              <a:rPr lang="zh-CN" altLang="en-US" sz="2400" b="1" dirty="0">
                <a:solidFill>
                  <a:srgbClr val="3F22CE"/>
                </a:solidFill>
              </a:rPr>
              <a:t>最小项之和</a:t>
            </a:r>
            <a:r>
              <a:rPr lang="zh-CN" altLang="en-US" sz="2400" b="1" dirty="0"/>
              <a:t>的形式，并与数据选择器输出的逻辑函数式对照比较，确定输入变量在地址输入端与数据输入端应如何连接才能得到设计函数所含的</a:t>
            </a:r>
            <a:r>
              <a:rPr lang="zh-CN" altLang="en-US" sz="2400" b="1" dirty="0">
                <a:solidFill>
                  <a:srgbClr val="3F22CE"/>
                </a:solidFill>
              </a:rPr>
              <a:t>所有最小项</a:t>
            </a:r>
            <a:r>
              <a:rPr lang="zh-CN" altLang="en-US" sz="2400" b="1" dirty="0"/>
              <a:t>。</a:t>
            </a:r>
          </a:p>
        </p:txBody>
      </p:sp>
      <p:sp>
        <p:nvSpPr>
          <p:cNvPr id="11" name="TextBox 10"/>
          <p:cNvSpPr txBox="1"/>
          <p:nvPr/>
        </p:nvSpPr>
        <p:spPr>
          <a:xfrm>
            <a:off x="500030" y="5929330"/>
            <a:ext cx="8572560" cy="461665"/>
          </a:xfrm>
          <a:prstGeom prst="rect">
            <a:avLst/>
          </a:prstGeom>
          <a:noFill/>
        </p:spPr>
        <p:txBody>
          <a:bodyPr wrap="square" rtlCol="0">
            <a:spAutoFit/>
          </a:bodyPr>
          <a:lstStyle/>
          <a:p>
            <a:r>
              <a:rPr lang="zh-CN" altLang="en-US" sz="2400" b="1" dirty="0"/>
              <a:t>（</a:t>
            </a:r>
            <a:r>
              <a:rPr lang="en-US" altLang="zh-CN" sz="2400" b="1" dirty="0"/>
              <a:t>5</a:t>
            </a:r>
            <a:r>
              <a:rPr lang="zh-CN" altLang="en-US" sz="2400" b="1" dirty="0"/>
              <a:t>）画出</a:t>
            </a:r>
            <a:r>
              <a:rPr lang="zh-CN" altLang="en-US" sz="2400" b="1" dirty="0">
                <a:solidFill>
                  <a:srgbClr val="FF0066"/>
                </a:solidFill>
              </a:rPr>
              <a:t>逻辑电路图</a:t>
            </a:r>
            <a:r>
              <a:rPr lang="zh-CN" altLang="en-US" sz="24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1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1000" fill="hold"/>
                                        <p:tgtEl>
                                          <p:spTgt spid="11"/>
                                        </p:tgtEl>
                                        <p:attrNameLst>
                                          <p:attrName>ppt_x</p:attrName>
                                        </p:attrNameLst>
                                      </p:cBhvr>
                                      <p:tavLst>
                                        <p:tav tm="0">
                                          <p:val>
                                            <p:strVal val="#ppt_x"/>
                                          </p:val>
                                        </p:tav>
                                        <p:tav tm="100000">
                                          <p:val>
                                            <p:strVal val="#ppt_x"/>
                                          </p:val>
                                        </p:tav>
                                      </p:tavLst>
                                    </p:anim>
                                    <p:anim calcmode="lin" valueType="num">
                                      <p:cBhvr additive="base">
                                        <p:cTn id="27"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
          <p:cNvSpPr txBox="1">
            <a:spLocks noChangeArrowheads="1"/>
          </p:cNvSpPr>
          <p:nvPr/>
        </p:nvSpPr>
        <p:spPr bwMode="auto">
          <a:xfrm>
            <a:off x="428592" y="500042"/>
            <a:ext cx="9429816" cy="1384995"/>
          </a:xfrm>
          <a:prstGeom prst="rect">
            <a:avLst/>
          </a:prstGeom>
          <a:noFill/>
          <a:ln w="9525">
            <a:noFill/>
            <a:miter lim="800000"/>
            <a:headEnd/>
            <a:tailEnd/>
          </a:ln>
        </p:spPr>
        <p:txBody>
          <a:bodyPr wrap="square">
            <a:spAutoFit/>
          </a:bodyPr>
          <a:lstStyle/>
          <a:p>
            <a:r>
              <a:rPr kumimoji="1" lang="zh-CN" altLang="en-US" sz="2800" b="1" dirty="0">
                <a:latin typeface="Times New Roman" pitchFamily="18" charset="0"/>
              </a:rPr>
              <a:t>例</a:t>
            </a:r>
            <a:r>
              <a:rPr kumimoji="1" lang="en-US" altLang="zh-CN" sz="2800" b="1" dirty="0">
                <a:latin typeface="Times New Roman" pitchFamily="18" charset="0"/>
              </a:rPr>
              <a:t>1</a:t>
            </a:r>
            <a:r>
              <a:rPr kumimoji="1" lang="zh-CN" altLang="en-US" sz="2800" b="1" dirty="0">
                <a:latin typeface="Times New Roman" pitchFamily="18" charset="0"/>
              </a:rPr>
              <a:t>：用</a:t>
            </a:r>
            <a:r>
              <a:rPr kumimoji="1" lang="zh-CN" altLang="en-US" sz="2800" b="1" dirty="0">
                <a:solidFill>
                  <a:srgbClr val="3F22CE"/>
                </a:solidFill>
                <a:latin typeface="Times New Roman" pitchFamily="18" charset="0"/>
              </a:rPr>
              <a:t>八选一</a:t>
            </a:r>
            <a:r>
              <a:rPr lang="zh-CN" altLang="en-US" sz="2800" b="1" dirty="0">
                <a:solidFill>
                  <a:srgbClr val="3F22CE"/>
                </a:solidFill>
                <a:latin typeface="Times New Roman" pitchFamily="18" charset="0"/>
              </a:rPr>
              <a:t>数据选择器</a:t>
            </a:r>
            <a:r>
              <a:rPr lang="en-US" altLang="zh-CN" sz="2800" b="1" dirty="0">
                <a:solidFill>
                  <a:srgbClr val="3F22CE"/>
                </a:solidFill>
              </a:rPr>
              <a:t>74LS151</a:t>
            </a:r>
            <a:r>
              <a:rPr lang="zh-CN" altLang="en-US" sz="2800" b="1" dirty="0">
                <a:latin typeface="Times New Roman" pitchFamily="18" charset="0"/>
              </a:rPr>
              <a:t>实现一个简单的交通灯故障检测电路。</a:t>
            </a:r>
            <a:endParaRPr lang="en-US" altLang="zh-CN" sz="2800" b="1" dirty="0">
              <a:latin typeface="Times New Roman" pitchFamily="18" charset="0"/>
            </a:endParaRPr>
          </a:p>
          <a:p>
            <a:endParaRPr kumimoji="1" lang="zh-CN" altLang="en-US" sz="2800" b="1" dirty="0">
              <a:latin typeface="Times New Roman" pitchFamily="18" charset="0"/>
            </a:endParaRPr>
          </a:p>
        </p:txBody>
      </p:sp>
      <p:graphicFrame>
        <p:nvGraphicFramePr>
          <p:cNvPr id="7" name="Group 24"/>
          <p:cNvGraphicFramePr>
            <a:graphicFrameLocks noGrp="1"/>
          </p:cNvGraphicFramePr>
          <p:nvPr/>
        </p:nvGraphicFramePr>
        <p:xfrm>
          <a:off x="6500822" y="2357430"/>
          <a:ext cx="3257550" cy="3627120"/>
        </p:xfrm>
        <a:graphic>
          <a:graphicData uri="http://schemas.openxmlformats.org/drawingml/2006/table">
            <a:tbl>
              <a:tblPr/>
              <a:tblGrid>
                <a:gridCol w="685800">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tblGrid>
              <a:tr h="381000">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charset="0"/>
                          <a:ea typeface="宋体" charset="-122"/>
                        </a:rPr>
                        <a:t>输入</a:t>
                      </a:r>
                    </a:p>
                  </a:txBody>
                  <a:tcPr marL="102870" marR="102870" horzOverflow="overflow">
                    <a:lnL>
                      <a:noFill/>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alpha val="50000"/>
                      </a:schemeClr>
                    </a:solid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Arial" charset="0"/>
                          <a:ea typeface="宋体" charset="-122"/>
                        </a:rPr>
                        <a:t>输出</a:t>
                      </a:r>
                    </a:p>
                  </a:txBody>
                  <a:tcPr marL="102870" marR="102870" horzOverflow="overflow">
                    <a:lnL w="254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alpha val="50000"/>
                      </a:schemeClr>
                    </a:solidFill>
                  </a:tcPr>
                </a:tc>
                <a:extLst>
                  <a:ext uri="{0D108BD9-81ED-4DB2-BD59-A6C34878D82A}">
                    <a16:rowId xmlns:a16="http://schemas.microsoft.com/office/drawing/2014/main" val="10000"/>
                  </a:ext>
                </a:extLst>
              </a:tr>
              <a:tr h="366713">
                <a:tc>
                  <a:txBody>
                    <a:bodyPr/>
                    <a:lstStyle/>
                    <a:p>
                      <a:pPr marL="0" marR="0" lvl="0" indent="0" algn="l" defTabSz="914400" rtl="0" eaLnBrk="0" fontAlgn="base" latinLnBrk="0" hangingPunct="0">
                        <a:lnSpc>
                          <a:spcPct val="100000"/>
                        </a:lnSpc>
                        <a:spcBef>
                          <a:spcPct val="1000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charset="-122"/>
                        </a:rPr>
                        <a:t>  </a:t>
                      </a:r>
                      <a:endParaRPr kumimoji="0" lang="en-US" altLang="zh-CN" sz="2000" b="1" i="0" u="none" strike="noStrike" cap="none" normalizeH="0" baseline="0">
                        <a:ln>
                          <a:noFill/>
                        </a:ln>
                        <a:solidFill>
                          <a:schemeClr val="tx1"/>
                        </a:solidFill>
                        <a:effectLst/>
                        <a:latin typeface="Times New Roman" pitchFamily="18" charset="0"/>
                        <a:ea typeface="宋体" charset="-122"/>
                      </a:endParaRPr>
                    </a:p>
                  </a:txBody>
                  <a:tcPr marL="102870" marR="102870" horzOverflow="overflow">
                    <a:lnL>
                      <a:noFill/>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alpha val="50000"/>
                      </a:schemeClr>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A</a:t>
                      </a:r>
                      <a:r>
                        <a:rPr kumimoji="0" lang="en-US" altLang="zh-CN" sz="2000" b="1" i="0" u="none" strike="noStrike" cap="none" normalizeH="0" baseline="-25000" dirty="0">
                          <a:ln>
                            <a:noFill/>
                          </a:ln>
                          <a:solidFill>
                            <a:schemeClr val="tx1"/>
                          </a:solidFill>
                          <a:effectLst/>
                          <a:latin typeface="Times New Roman" pitchFamily="18" charset="0"/>
                          <a:ea typeface="宋体" charset="-122"/>
                        </a:rPr>
                        <a:t>2 </a:t>
                      </a:r>
                      <a:r>
                        <a:rPr kumimoji="0" lang="en-US" altLang="zh-CN" sz="2000" b="1" i="0" u="none" strike="noStrike" cap="none" normalizeH="0" baseline="0" dirty="0">
                          <a:ln>
                            <a:noFill/>
                          </a:ln>
                          <a:solidFill>
                            <a:schemeClr val="tx1"/>
                          </a:solidFill>
                          <a:effectLst/>
                          <a:latin typeface="Times New Roman" pitchFamily="18" charset="0"/>
                          <a:ea typeface="宋体" charset="-122"/>
                        </a:rPr>
                        <a:t> </a:t>
                      </a:r>
                      <a:r>
                        <a:rPr kumimoji="0" lang="en-US" altLang="zh-CN" sz="2000" b="1" i="1" u="none" strike="noStrike" cap="none" normalizeH="0" baseline="0" dirty="0">
                          <a:ln>
                            <a:noFill/>
                          </a:ln>
                          <a:solidFill>
                            <a:schemeClr val="tx1"/>
                          </a:solidFill>
                          <a:effectLst/>
                          <a:latin typeface="Times New Roman" pitchFamily="18" charset="0"/>
                          <a:ea typeface="宋体" charset="-122"/>
                        </a:rPr>
                        <a:t>A</a:t>
                      </a:r>
                      <a:r>
                        <a:rPr kumimoji="0" lang="en-US" altLang="zh-CN" sz="2000" b="1" i="0" u="none" strike="noStrike" cap="none" normalizeH="0" baseline="-25000" dirty="0">
                          <a:ln>
                            <a:noFill/>
                          </a:ln>
                          <a:solidFill>
                            <a:schemeClr val="tx1"/>
                          </a:solidFill>
                          <a:effectLst/>
                          <a:latin typeface="Times New Roman" pitchFamily="18" charset="0"/>
                          <a:ea typeface="宋体" charset="-122"/>
                        </a:rPr>
                        <a:t>1</a:t>
                      </a:r>
                      <a:r>
                        <a:rPr kumimoji="0" lang="en-US" altLang="zh-CN" sz="2000" b="1" i="0" u="none" strike="noStrike" cap="none" normalizeH="0" baseline="0" dirty="0">
                          <a:ln>
                            <a:noFill/>
                          </a:ln>
                          <a:solidFill>
                            <a:schemeClr val="tx1"/>
                          </a:solidFill>
                          <a:effectLst/>
                          <a:latin typeface="Times New Roman" pitchFamily="18" charset="0"/>
                          <a:ea typeface="宋体" charset="-122"/>
                        </a:rPr>
                        <a:t>  </a:t>
                      </a:r>
                      <a:r>
                        <a:rPr kumimoji="0" lang="en-US" altLang="zh-CN" sz="2000" b="1" i="1" u="none" strike="noStrike" cap="none" normalizeH="0" baseline="0" dirty="0">
                          <a:ln>
                            <a:noFill/>
                          </a:ln>
                          <a:solidFill>
                            <a:schemeClr val="tx1"/>
                          </a:solidFill>
                          <a:effectLst/>
                          <a:latin typeface="Times New Roman" pitchFamily="18" charset="0"/>
                          <a:ea typeface="宋体" charset="-122"/>
                        </a:rPr>
                        <a:t>A</a:t>
                      </a:r>
                      <a:r>
                        <a:rPr kumimoji="0" lang="en-US" altLang="zh-CN" sz="2000" b="1" i="0" u="none" strike="noStrike" cap="none" normalizeH="0" baseline="-25000" dirty="0">
                          <a:ln>
                            <a:noFill/>
                          </a:ln>
                          <a:solidFill>
                            <a:schemeClr val="tx1"/>
                          </a:solidFill>
                          <a:effectLst/>
                          <a:latin typeface="Times New Roman" pitchFamily="18" charset="0"/>
                          <a:ea typeface="宋体" charset="-122"/>
                        </a:rPr>
                        <a:t>0</a:t>
                      </a:r>
                    </a:p>
                  </a:txBody>
                  <a:tcPr marL="102870" marR="10287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alpha val="5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Y</a:t>
                      </a:r>
                      <a:endParaRPr kumimoji="0" lang="en-US" altLang="zh-CN" sz="2000" b="0" i="1" u="none" strike="noStrike" cap="none" normalizeH="0" baseline="0" dirty="0">
                        <a:ln>
                          <a:noFill/>
                        </a:ln>
                        <a:solidFill>
                          <a:schemeClr val="tx1"/>
                        </a:solidFill>
                        <a:effectLst/>
                        <a:latin typeface="Times New Roman" pitchFamily="18" charset="0"/>
                        <a:ea typeface="宋体" charset="-122"/>
                      </a:endParaRPr>
                    </a:p>
                  </a:txBody>
                  <a:tcPr marL="102870" marR="102870" horzOverflow="overflow">
                    <a:lnL w="254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alpha val="50000"/>
                      </a:schemeClr>
                    </a:solidFill>
                  </a:tcPr>
                </a:tc>
                <a:extLst>
                  <a:ext uri="{0D108BD9-81ED-4DB2-BD59-A6C34878D82A}">
                    <a16:rowId xmlns:a16="http://schemas.microsoft.com/office/drawing/2014/main" val="10001"/>
                  </a:ext>
                </a:extLst>
              </a:tr>
              <a:tr h="24860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0</a:t>
                      </a:r>
                    </a:p>
                  </a:txBody>
                  <a:tcPr marL="102870" marR="102870" horzOverflow="overflow">
                    <a:lnL>
                      <a:noFill/>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alpha val="5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charset="0"/>
                          <a:ea typeface="宋体" charset="-122"/>
                          <a:cs typeface="Arial" charset="0"/>
                        </a:rPr>
                        <a:t> </a:t>
                      </a:r>
                      <a:r>
                        <a:rPr kumimoji="0" lang="en-US" altLang="zh-CN" sz="2000" b="1" i="0" u="none" strike="noStrike" cap="none" normalizeH="0" baseline="0" dirty="0">
                          <a:ln>
                            <a:noFill/>
                          </a:ln>
                          <a:solidFill>
                            <a:schemeClr val="tx1"/>
                          </a:solidFill>
                          <a:effectLst/>
                          <a:latin typeface="Times New Roman" pitchFamily="18" charset="0"/>
                          <a:ea typeface="宋体" charset="-122"/>
                          <a:cs typeface="Arial" charset="0"/>
                        </a:rPr>
                        <a:t>×  ×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Arial" charset="0"/>
                        </a:rPr>
                        <a:t> 0    0    0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Arial" charset="0"/>
                        </a:rPr>
                        <a:t> 0    0    1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Arial" charset="0"/>
                        </a:rPr>
                        <a:t> 0    1    0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Arial" charset="0"/>
                        </a:rPr>
                        <a:t> 0    1    1</a:t>
                      </a:r>
                    </a:p>
                    <a:p>
                      <a:pPr marL="0" marR="0" lvl="0" indent="0" algn="ctr" defTabSz="914400" rtl="0" eaLnBrk="0" fontAlgn="base" latinLnBrk="0" hangingPunct="0">
                        <a:lnSpc>
                          <a:spcPct val="85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Arial" charset="0"/>
                        </a:rPr>
                        <a:t> 1    0    0</a:t>
                      </a:r>
                    </a:p>
                    <a:p>
                      <a:pPr marL="0" marR="0" lvl="0" indent="0" algn="ctr" defTabSz="914400" rtl="0" eaLnBrk="0" fontAlgn="base" latinLnBrk="0" hangingPunct="0">
                        <a:lnSpc>
                          <a:spcPct val="85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 1    0    1</a:t>
                      </a:r>
                    </a:p>
                    <a:p>
                      <a:pPr marL="0" marR="0" lvl="0" indent="0" algn="ctr" defTabSz="914400" rtl="0" eaLnBrk="0" fontAlgn="base" latinLnBrk="0" hangingPunct="0">
                        <a:lnSpc>
                          <a:spcPct val="85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 1    1    0</a:t>
                      </a:r>
                    </a:p>
                    <a:p>
                      <a:pPr marL="0" marR="0" lvl="0" indent="0" algn="ctr" defTabSz="914400" rtl="0" eaLnBrk="0" fontAlgn="base" latinLnBrk="0" hangingPunct="0">
                        <a:lnSpc>
                          <a:spcPct val="85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 1    1    1</a:t>
                      </a:r>
                    </a:p>
                  </a:txBody>
                  <a:tcPr marL="102870" marR="10287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alpha val="5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D</a:t>
                      </a:r>
                      <a:r>
                        <a:rPr kumimoji="0" lang="en-US" altLang="zh-CN" sz="2000" b="1" i="0" u="none" strike="noStrike" cap="none" normalizeH="0" baseline="-25000" dirty="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D</a:t>
                      </a:r>
                      <a:r>
                        <a:rPr kumimoji="0" lang="en-US" altLang="zh-CN" sz="2000" b="1" i="0" u="none" strike="noStrike" cap="none" normalizeH="0" baseline="-25000" dirty="0">
                          <a:ln>
                            <a:noFill/>
                          </a:ln>
                          <a:solidFill>
                            <a:schemeClr val="tx1"/>
                          </a:solidFill>
                          <a:effectLst/>
                          <a:latin typeface="Times New Roman" pitchFamily="18" charset="0"/>
                          <a:ea typeface="宋体"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D</a:t>
                      </a:r>
                      <a:r>
                        <a:rPr kumimoji="0" lang="en-US" altLang="zh-CN" sz="2000" b="1" i="0" u="none" strike="noStrike" cap="none" normalizeH="0" baseline="-25000" dirty="0">
                          <a:ln>
                            <a:noFill/>
                          </a:ln>
                          <a:solidFill>
                            <a:schemeClr val="tx1"/>
                          </a:solidFill>
                          <a:effectLst/>
                          <a:latin typeface="Times New Roman" pitchFamily="18" charset="0"/>
                          <a:ea typeface="宋体"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D</a:t>
                      </a:r>
                      <a:r>
                        <a:rPr kumimoji="0" lang="en-US" altLang="zh-CN" sz="2000" b="1" i="0" u="none" strike="noStrike" cap="none" normalizeH="0" baseline="-25000" dirty="0">
                          <a:ln>
                            <a:noFill/>
                          </a:ln>
                          <a:solidFill>
                            <a:schemeClr val="tx1"/>
                          </a:solidFill>
                          <a:effectLst/>
                          <a:latin typeface="Times New Roman" pitchFamily="18" charset="0"/>
                          <a:ea typeface="宋体" charset="-122"/>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D</a:t>
                      </a:r>
                      <a:r>
                        <a:rPr kumimoji="0" lang="en-US" altLang="zh-CN" sz="2000" b="1" i="0" u="none" strike="noStrike" cap="none" normalizeH="0" baseline="-25000" dirty="0">
                          <a:ln>
                            <a:noFill/>
                          </a:ln>
                          <a:solidFill>
                            <a:schemeClr val="tx1"/>
                          </a:solidFill>
                          <a:effectLst/>
                          <a:latin typeface="Times New Roman" pitchFamily="18" charset="0"/>
                          <a:ea typeface="宋体"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D</a:t>
                      </a:r>
                      <a:r>
                        <a:rPr kumimoji="0" lang="en-US" altLang="zh-CN" sz="2000" b="1" i="0" u="none" strike="noStrike" cap="none" normalizeH="0" baseline="-25000" dirty="0">
                          <a:ln>
                            <a:noFill/>
                          </a:ln>
                          <a:solidFill>
                            <a:schemeClr val="tx1"/>
                          </a:solidFill>
                          <a:effectLst/>
                          <a:latin typeface="Times New Roman" pitchFamily="18" charset="0"/>
                          <a:ea typeface="宋体" charset="-122"/>
                        </a:rPr>
                        <a:t>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D</a:t>
                      </a:r>
                      <a:r>
                        <a:rPr kumimoji="0" lang="en-US" altLang="zh-CN" sz="2000" b="1" i="0" u="none" strike="noStrike" cap="none" normalizeH="0" baseline="-25000" dirty="0">
                          <a:ln>
                            <a:noFill/>
                          </a:ln>
                          <a:solidFill>
                            <a:schemeClr val="tx1"/>
                          </a:solidFill>
                          <a:effectLst/>
                          <a:latin typeface="Times New Roman" pitchFamily="18" charset="0"/>
                          <a:ea typeface="宋体" charset="-122"/>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D</a:t>
                      </a:r>
                      <a:r>
                        <a:rPr kumimoji="0" lang="en-US" altLang="zh-CN" sz="2000" b="1" i="0" u="none" strike="noStrike" cap="none" normalizeH="0" baseline="-25000" dirty="0">
                          <a:ln>
                            <a:noFill/>
                          </a:ln>
                          <a:solidFill>
                            <a:schemeClr val="tx1"/>
                          </a:solidFill>
                          <a:effectLst/>
                          <a:latin typeface="Times New Roman" pitchFamily="18" charset="0"/>
                          <a:ea typeface="宋体" charset="-122"/>
                        </a:rPr>
                        <a:t>7</a:t>
                      </a:r>
                      <a:endParaRPr kumimoji="0" lang="en-US" altLang="zh-CN" sz="2000" b="0" i="0" u="none" strike="noStrike" cap="none" normalizeH="0" baseline="-25000" dirty="0">
                        <a:ln>
                          <a:noFill/>
                        </a:ln>
                        <a:solidFill>
                          <a:schemeClr val="tx1"/>
                        </a:solidFill>
                        <a:effectLst/>
                        <a:latin typeface="Times New Roman" pitchFamily="18" charset="0"/>
                        <a:ea typeface="宋体" charset="-122"/>
                      </a:endParaRPr>
                    </a:p>
                  </a:txBody>
                  <a:tcPr marL="102870" marR="102870" horzOverflow="overflow">
                    <a:lnL w="254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alpha val="50000"/>
                      </a:schemeClr>
                    </a:solidFill>
                  </a:tcPr>
                </a:tc>
                <a:extLst>
                  <a:ext uri="{0D108BD9-81ED-4DB2-BD59-A6C34878D82A}">
                    <a16:rowId xmlns:a16="http://schemas.microsoft.com/office/drawing/2014/main" val="10002"/>
                  </a:ext>
                </a:extLst>
              </a:tr>
            </a:tbl>
          </a:graphicData>
        </a:graphic>
      </p:graphicFrame>
      <mc:AlternateContent xmlns:mc="http://schemas.openxmlformats.org/markup-compatibility/2006">
        <mc:Choice xmlns:a14="http://schemas.microsoft.com/office/drawing/2010/main" Requires="a14">
          <p:sp>
            <p:nvSpPr>
              <p:cNvPr id="68609" name="Object 2"/>
              <p:cNvSpPr txBox="1"/>
              <p:nvPr/>
            </p:nvSpPr>
            <p:spPr bwMode="auto">
              <a:xfrm>
                <a:off x="6692913" y="2786058"/>
                <a:ext cx="379413" cy="336550"/>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𝑆</m:t>
                          </m:r>
                        </m:e>
                        <m:sup>
                          <m:r>
                            <a:rPr lang="zh-CN" altLang="en-US" i="1">
                              <a:solidFill>
                                <a:srgbClr val="000000"/>
                              </a:solidFill>
                              <a:latin typeface="Cambria Math" panose="02040503050406030204" pitchFamily="18" charset="0"/>
                            </a:rPr>
                            <m:t>′</m:t>
                          </m:r>
                        </m:sup>
                      </m:sSup>
                    </m:oMath>
                  </m:oMathPara>
                </a14:m>
                <a:endParaRPr lang="zh-CN" altLang="en-US"/>
              </a:p>
            </p:txBody>
          </p:sp>
        </mc:Choice>
        <mc:Fallback>
          <p:sp>
            <p:nvSpPr>
              <p:cNvPr id="68609" name="Object 2"/>
              <p:cNvSpPr txBox="1">
                <a:spLocks noRot="1" noChangeAspect="1" noMove="1" noResize="1" noEditPoints="1" noAdjustHandles="1" noChangeArrowheads="1" noChangeShapeType="1" noTextEdit="1"/>
              </p:cNvSpPr>
              <p:nvPr/>
            </p:nvSpPr>
            <p:spPr bwMode="auto">
              <a:xfrm>
                <a:off x="6692913" y="2786058"/>
                <a:ext cx="379413" cy="336550"/>
              </a:xfrm>
              <a:prstGeom prst="rect">
                <a:avLst/>
              </a:prstGeom>
              <a:blipFill>
                <a:blip r:embed="rId3"/>
                <a:stretch>
                  <a:fillRect/>
                </a:stretch>
              </a:blipFill>
            </p:spPr>
            <p:txBody>
              <a:bodyPr/>
              <a:lstStyle/>
              <a:p>
                <a:r>
                  <a:rPr lang="zh-CN" altLang="en-US">
                    <a:noFill/>
                  </a:rPr>
                  <a:t> </a:t>
                </a:r>
              </a:p>
            </p:txBody>
          </p:sp>
        </mc:Fallback>
      </mc:AlternateContent>
      <p:sp>
        <p:nvSpPr>
          <p:cNvPr id="8" name="Text Box 45"/>
          <p:cNvSpPr txBox="1">
            <a:spLocks noChangeArrowheads="1"/>
          </p:cNvSpPr>
          <p:nvPr/>
        </p:nvSpPr>
        <p:spPr bwMode="auto">
          <a:xfrm>
            <a:off x="7315232" y="2000240"/>
            <a:ext cx="2400300" cy="400110"/>
          </a:xfrm>
          <a:prstGeom prst="rect">
            <a:avLst/>
          </a:prstGeom>
          <a:noFill/>
          <a:ln w="9525">
            <a:noFill/>
            <a:miter lim="800000"/>
            <a:headEnd/>
            <a:tailEnd/>
          </a:ln>
        </p:spPr>
        <p:txBody>
          <a:bodyPr>
            <a:spAutoFit/>
          </a:bodyPr>
          <a:lstStyle/>
          <a:p>
            <a:pPr>
              <a:spcBef>
                <a:spcPct val="50000"/>
              </a:spcBef>
            </a:pPr>
            <a:r>
              <a:rPr lang="en-US" altLang="zh-CN" sz="2000" b="1" dirty="0">
                <a:effectLst>
                  <a:outerShdw blurRad="38100" dist="38100" dir="2700000" algn="tl">
                    <a:srgbClr val="000000">
                      <a:alpha val="43137"/>
                    </a:srgbClr>
                  </a:outerShdw>
                </a:effectLst>
              </a:rPr>
              <a:t>74LS151</a:t>
            </a:r>
            <a:r>
              <a:rPr lang="zh-CN" altLang="en-US" sz="2000" b="1" dirty="0">
                <a:effectLst>
                  <a:outerShdw blurRad="38100" dist="38100" dir="2700000" algn="tl">
                    <a:srgbClr val="000000">
                      <a:alpha val="43137"/>
                    </a:srgbClr>
                  </a:outerShdw>
                </a:effectLst>
              </a:rPr>
              <a:t>功能表</a:t>
            </a:r>
          </a:p>
        </p:txBody>
      </p:sp>
      <p:sp>
        <p:nvSpPr>
          <p:cNvPr id="10" name="TextBox 9"/>
          <p:cNvSpPr txBox="1"/>
          <p:nvPr/>
        </p:nvSpPr>
        <p:spPr>
          <a:xfrm>
            <a:off x="571468" y="1571612"/>
            <a:ext cx="5286412" cy="1938992"/>
          </a:xfrm>
          <a:prstGeom prst="rect">
            <a:avLst/>
          </a:prstGeom>
          <a:noFill/>
        </p:spPr>
        <p:txBody>
          <a:bodyPr wrap="square" rtlCol="0">
            <a:spAutoFit/>
          </a:bodyPr>
          <a:lstStyle/>
          <a:p>
            <a:r>
              <a:rPr lang="zh-CN" altLang="en-US" sz="2000" b="1" dirty="0">
                <a:latin typeface="Times New Roman" pitchFamily="18" charset="0"/>
              </a:rPr>
              <a:t>（要求：每一组信号灯由红、黄、绿三盏灯组成。正常工作情况下，任何时刻只有一盏灯点亮，而且只允许有一盏灯点亮。而当出现其他五种点亮状态时，认为电路发生故障，这时要求发出故障信号，以提醒维护人员去修理。）</a:t>
            </a:r>
            <a:endParaRPr lang="zh-CN" altLang="en-US" sz="2000" b="1" dirty="0"/>
          </a:p>
        </p:txBody>
      </p:sp>
      <p:graphicFrame>
        <p:nvGraphicFramePr>
          <p:cNvPr id="68610" name="Object 2"/>
          <p:cNvGraphicFramePr>
            <a:graphicFrameLocks noChangeAspect="1"/>
          </p:cNvGraphicFramePr>
          <p:nvPr/>
        </p:nvGraphicFramePr>
        <p:xfrm>
          <a:off x="642906" y="3857628"/>
          <a:ext cx="4581525" cy="2159000"/>
        </p:xfrm>
        <a:graphic>
          <a:graphicData uri="http://schemas.openxmlformats.org/presentationml/2006/ole">
            <mc:AlternateContent xmlns:mc="http://schemas.openxmlformats.org/markup-compatibility/2006">
              <mc:Choice xmlns:v="urn:schemas-microsoft-com:vml" Requires="v">
                <p:oleObj spid="_x0000_s68615" name="Visio" r:id="rId4" imgW="2847960" imgH="1343025" progId="">
                  <p:embed/>
                </p:oleObj>
              </mc:Choice>
              <mc:Fallback>
                <p:oleObj name="Visio" r:id="rId4" imgW="2847960" imgH="1343025"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06" y="3857628"/>
                        <a:ext cx="4581525"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
          <p:cNvSpPr txBox="1">
            <a:spLocks noChangeArrowheads="1"/>
          </p:cNvSpPr>
          <p:nvPr/>
        </p:nvSpPr>
        <p:spPr bwMode="auto">
          <a:xfrm>
            <a:off x="428592" y="571480"/>
            <a:ext cx="9429816" cy="954107"/>
          </a:xfrm>
          <a:prstGeom prst="rect">
            <a:avLst/>
          </a:prstGeom>
          <a:noFill/>
          <a:ln w="9525">
            <a:noFill/>
            <a:miter lim="800000"/>
            <a:headEnd/>
            <a:tailEnd/>
          </a:ln>
        </p:spPr>
        <p:txBody>
          <a:bodyPr wrap="square">
            <a:spAutoFit/>
          </a:bodyPr>
          <a:lstStyle/>
          <a:p>
            <a:r>
              <a:rPr kumimoji="1" lang="zh-CN" altLang="en-US" sz="2800" b="1" dirty="0">
                <a:latin typeface="Times New Roman" pitchFamily="18" charset="0"/>
              </a:rPr>
              <a:t>例</a:t>
            </a:r>
            <a:r>
              <a:rPr kumimoji="1" lang="en-US" altLang="zh-CN" sz="2800" b="1" dirty="0">
                <a:latin typeface="Times New Roman" pitchFamily="18" charset="0"/>
              </a:rPr>
              <a:t>1</a:t>
            </a:r>
            <a:r>
              <a:rPr kumimoji="1" lang="zh-CN" altLang="en-US" sz="2800" b="1" dirty="0">
                <a:latin typeface="Times New Roman" pitchFamily="18" charset="0"/>
              </a:rPr>
              <a:t>：用八选一</a:t>
            </a:r>
            <a:r>
              <a:rPr lang="zh-CN" altLang="en-US" sz="2800" b="1" dirty="0">
                <a:latin typeface="Times New Roman" pitchFamily="18" charset="0"/>
              </a:rPr>
              <a:t>数据选择器</a:t>
            </a:r>
            <a:r>
              <a:rPr lang="en-US" altLang="zh-CN" sz="2800" b="1" dirty="0"/>
              <a:t>74LS151</a:t>
            </a:r>
            <a:r>
              <a:rPr lang="zh-CN" altLang="en-US" sz="2800" b="1" dirty="0">
                <a:latin typeface="Times New Roman" pitchFamily="18" charset="0"/>
              </a:rPr>
              <a:t>实现一个简单的交通灯故障检测电路。</a:t>
            </a:r>
            <a:endParaRPr kumimoji="1" lang="zh-CN" altLang="en-US" sz="2800" b="1" dirty="0">
              <a:latin typeface="Times New Roman" pitchFamily="18" charset="0"/>
            </a:endParaRPr>
          </a:p>
        </p:txBody>
      </p:sp>
      <p:sp>
        <p:nvSpPr>
          <p:cNvPr id="10" name="TextBox 9"/>
          <p:cNvSpPr txBox="1"/>
          <p:nvPr/>
        </p:nvSpPr>
        <p:spPr>
          <a:xfrm>
            <a:off x="500030" y="1643050"/>
            <a:ext cx="5286412" cy="523220"/>
          </a:xfrm>
          <a:prstGeom prst="rect">
            <a:avLst/>
          </a:prstGeom>
          <a:noFill/>
        </p:spPr>
        <p:txBody>
          <a:bodyPr wrap="square" rtlCol="0">
            <a:spAutoFit/>
          </a:bodyPr>
          <a:lstStyle/>
          <a:p>
            <a:r>
              <a:rPr lang="zh-CN" altLang="en-US" sz="2800" b="1" dirty="0"/>
              <a:t>解：</a:t>
            </a:r>
            <a:r>
              <a:rPr lang="zh-CN" altLang="en-US" sz="2800" b="1" dirty="0">
                <a:sym typeface="Wingdings" pitchFamily="2" charset="2"/>
              </a:rPr>
              <a:t>首先进行</a:t>
            </a:r>
            <a:r>
              <a:rPr lang="zh-CN" altLang="en-US" sz="2800" b="1" dirty="0">
                <a:solidFill>
                  <a:srgbClr val="FF0066"/>
                </a:solidFill>
                <a:sym typeface="Wingdings" pitchFamily="2" charset="2"/>
              </a:rPr>
              <a:t>逻辑抽象</a:t>
            </a:r>
            <a:endParaRPr lang="zh-CN" altLang="en-US" sz="2800" b="1" dirty="0">
              <a:solidFill>
                <a:srgbClr val="FF0066"/>
              </a:solidFill>
            </a:endParaRPr>
          </a:p>
        </p:txBody>
      </p:sp>
      <p:sp>
        <p:nvSpPr>
          <p:cNvPr id="11" name="TextBox 10"/>
          <p:cNvSpPr txBox="1"/>
          <p:nvPr/>
        </p:nvSpPr>
        <p:spPr>
          <a:xfrm>
            <a:off x="500030" y="2285992"/>
            <a:ext cx="5786478" cy="3046988"/>
          </a:xfrm>
          <a:prstGeom prst="rect">
            <a:avLst/>
          </a:prstGeom>
          <a:noFill/>
        </p:spPr>
        <p:txBody>
          <a:bodyPr wrap="square" rtlCol="0">
            <a:spAutoFit/>
          </a:bodyPr>
          <a:lstStyle/>
          <a:p>
            <a:r>
              <a:rPr lang="zh-CN" altLang="en-US" sz="2400" b="1" dirty="0"/>
              <a:t>取红、黄、绿三盏灯的状态为输入变量，</a:t>
            </a:r>
            <a:endParaRPr lang="en-US" altLang="zh-CN" sz="2400" b="1" dirty="0"/>
          </a:p>
          <a:p>
            <a:r>
              <a:rPr lang="zh-CN" altLang="en-US" sz="2400" b="1" dirty="0"/>
              <a:t>用</a:t>
            </a:r>
            <a:r>
              <a:rPr lang="en-US" altLang="zh-CN" sz="2400" b="1" i="1" dirty="0">
                <a:latin typeface="Times New Roman" pitchFamily="18" charset="0"/>
                <a:cs typeface="Times New Roman" pitchFamily="18" charset="0"/>
              </a:rPr>
              <a:t>R</a:t>
            </a:r>
            <a:r>
              <a:rPr lang="en-US" altLang="zh-CN" sz="2400" b="1" dirty="0"/>
              <a:t> </a:t>
            </a:r>
            <a:r>
              <a:rPr lang="zh-CN" altLang="en-US" sz="2400" b="1" dirty="0"/>
              <a:t>、 </a:t>
            </a:r>
            <a:r>
              <a:rPr lang="en-US" altLang="zh-CN" sz="2400" b="1" i="1" dirty="0">
                <a:latin typeface="Times New Roman" pitchFamily="18" charset="0"/>
                <a:cs typeface="Times New Roman" pitchFamily="18" charset="0"/>
              </a:rPr>
              <a:t>A</a:t>
            </a:r>
            <a:r>
              <a:rPr lang="en-US" altLang="zh-CN" sz="2400" b="1" dirty="0"/>
              <a:t> </a:t>
            </a:r>
            <a:r>
              <a:rPr lang="zh-CN" altLang="en-US" sz="2400" b="1" dirty="0"/>
              <a:t>、 </a:t>
            </a:r>
            <a:r>
              <a:rPr lang="en-US" altLang="zh-CN" sz="2400" b="1" i="1" dirty="0">
                <a:latin typeface="Times New Roman" pitchFamily="18" charset="0"/>
                <a:cs typeface="Times New Roman" pitchFamily="18" charset="0"/>
              </a:rPr>
              <a:t>G</a:t>
            </a:r>
            <a:r>
              <a:rPr lang="zh-CN" altLang="en-US" sz="2400" b="1" dirty="0"/>
              <a:t>来表示，并设定</a:t>
            </a:r>
            <a:r>
              <a:rPr lang="zh-CN" altLang="en-US" sz="2400" b="1" dirty="0">
                <a:solidFill>
                  <a:srgbClr val="3F22CE"/>
                </a:solidFill>
              </a:rPr>
              <a:t>灯亮时为</a:t>
            </a:r>
            <a:r>
              <a:rPr lang="en-US" altLang="zh-CN" sz="2400" b="1" dirty="0">
                <a:solidFill>
                  <a:srgbClr val="FF0000"/>
                </a:solidFill>
              </a:rPr>
              <a:t>1</a:t>
            </a:r>
            <a:r>
              <a:rPr lang="zh-CN" altLang="en-US" sz="2400" b="1" dirty="0"/>
              <a:t>，不亮时为</a:t>
            </a:r>
            <a:r>
              <a:rPr lang="en-US" altLang="zh-CN" sz="2400" b="1" dirty="0"/>
              <a:t>0</a:t>
            </a:r>
            <a:r>
              <a:rPr lang="zh-CN" altLang="en-US" sz="2400" b="1" dirty="0"/>
              <a:t>。</a:t>
            </a:r>
            <a:endParaRPr lang="en-US" altLang="zh-CN" sz="2400" b="1" dirty="0"/>
          </a:p>
          <a:p>
            <a:endParaRPr lang="en-US" altLang="zh-CN" sz="2400" b="1" dirty="0"/>
          </a:p>
          <a:p>
            <a:r>
              <a:rPr lang="zh-CN" altLang="en-US" sz="2400" b="1" dirty="0"/>
              <a:t>取故障信号为输出变量，用</a:t>
            </a:r>
            <a:r>
              <a:rPr lang="en-US" altLang="zh-CN" sz="2400" b="1" i="1" dirty="0">
                <a:latin typeface="Times New Roman" pitchFamily="18" charset="0"/>
                <a:cs typeface="Times New Roman" pitchFamily="18" charset="0"/>
              </a:rPr>
              <a:t>Z</a:t>
            </a:r>
            <a:r>
              <a:rPr lang="zh-CN" altLang="en-US" sz="2400" b="1" dirty="0"/>
              <a:t>来表示，并规定正常工作状态下为</a:t>
            </a:r>
            <a:r>
              <a:rPr lang="en-US" altLang="zh-CN" sz="2400" b="1" dirty="0"/>
              <a:t>0</a:t>
            </a:r>
            <a:r>
              <a:rPr lang="zh-CN" altLang="en-US" sz="2400" b="1" dirty="0"/>
              <a:t>，</a:t>
            </a:r>
            <a:r>
              <a:rPr lang="zh-CN" altLang="en-US" sz="2400" b="1" dirty="0">
                <a:solidFill>
                  <a:srgbClr val="3F22CE"/>
                </a:solidFill>
              </a:rPr>
              <a:t>发生故障时为</a:t>
            </a:r>
            <a:r>
              <a:rPr lang="en-US" altLang="zh-CN" sz="2400" b="1" dirty="0">
                <a:solidFill>
                  <a:srgbClr val="FF0000"/>
                </a:solidFill>
              </a:rPr>
              <a:t>1</a:t>
            </a:r>
            <a:r>
              <a:rPr lang="zh-CN" altLang="en-US" sz="2400" b="1" dirty="0"/>
              <a:t>。</a:t>
            </a:r>
            <a:endParaRPr lang="en-US" altLang="zh-CN" sz="2400" b="1" dirty="0"/>
          </a:p>
          <a:p>
            <a:endParaRPr lang="en-US" altLang="zh-CN" sz="2400" b="1" dirty="0"/>
          </a:p>
          <a:p>
            <a:r>
              <a:rPr lang="zh-CN" altLang="en-US" sz="2400" b="1" dirty="0"/>
              <a:t>根据题意可列出真值表。</a:t>
            </a:r>
          </a:p>
        </p:txBody>
      </p:sp>
      <p:graphicFrame>
        <p:nvGraphicFramePr>
          <p:cNvPr id="12" name="表格 11"/>
          <p:cNvGraphicFramePr>
            <a:graphicFrameLocks noGrp="1"/>
          </p:cNvGraphicFramePr>
          <p:nvPr/>
        </p:nvGraphicFramePr>
        <p:xfrm>
          <a:off x="6715136" y="2163150"/>
          <a:ext cx="3071834" cy="4480560"/>
        </p:xfrm>
        <a:graphic>
          <a:graphicData uri="http://schemas.openxmlformats.org/drawingml/2006/table">
            <a:tbl>
              <a:tblPr firstRow="1" bandRow="1">
                <a:tableStyleId>{5940675A-B579-460E-94D1-54222C63F5DA}</a:tableStyleId>
              </a:tblPr>
              <a:tblGrid>
                <a:gridCol w="1785950">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tblGrid>
              <a:tr h="370840">
                <a:tc>
                  <a:txBody>
                    <a:bodyPr/>
                    <a:lstStyle/>
                    <a:p>
                      <a:pPr algn="ctr"/>
                      <a:r>
                        <a:rPr lang="zh-CN" altLang="en-US" sz="2400" b="1" dirty="0"/>
                        <a:t>输入</a:t>
                      </a:r>
                    </a:p>
                  </a:txBody>
                  <a:tcPr>
                    <a:lnL w="12700" cmpd="sng">
                      <a:noFill/>
                    </a:lnL>
                  </a:tcPr>
                </a:tc>
                <a:tc>
                  <a:txBody>
                    <a:bodyPr/>
                    <a:lstStyle/>
                    <a:p>
                      <a:pPr algn="ctr"/>
                      <a:r>
                        <a:rPr lang="zh-CN" altLang="en-US" sz="2400" b="1" dirty="0"/>
                        <a:t>输出</a:t>
                      </a:r>
                    </a:p>
                  </a:txBody>
                  <a:tcPr>
                    <a:lnR w="12700" cmpd="sng">
                      <a:noFill/>
                    </a:lnR>
                  </a:tcPr>
                </a:tc>
                <a:extLst>
                  <a:ext uri="{0D108BD9-81ED-4DB2-BD59-A6C34878D82A}">
                    <a16:rowId xmlns:a16="http://schemas.microsoft.com/office/drawing/2014/main" val="10000"/>
                  </a:ext>
                </a:extLst>
              </a:tr>
              <a:tr h="370840">
                <a:tc>
                  <a:txBody>
                    <a:bodyPr/>
                    <a:lstStyle/>
                    <a:p>
                      <a:pPr algn="ctr"/>
                      <a:r>
                        <a:rPr lang="en-US" altLang="zh-CN" sz="2800" b="1" i="1" dirty="0">
                          <a:latin typeface="Times New Roman" pitchFamily="18" charset="0"/>
                          <a:cs typeface="Times New Roman" pitchFamily="18" charset="0"/>
                        </a:rPr>
                        <a:t>R  A  G</a:t>
                      </a:r>
                      <a:endParaRPr lang="zh-CN" altLang="en-US" sz="2800" b="1" i="1" dirty="0">
                        <a:latin typeface="Times New Roman" pitchFamily="18" charset="0"/>
                        <a:cs typeface="Times New Roman" pitchFamily="18" charset="0"/>
                      </a:endParaRPr>
                    </a:p>
                  </a:txBody>
                  <a:tcPr>
                    <a:lnL w="12700" cmpd="sng">
                      <a:noFill/>
                    </a:lnL>
                  </a:tcPr>
                </a:tc>
                <a:tc>
                  <a:txBody>
                    <a:bodyPr/>
                    <a:lstStyle/>
                    <a:p>
                      <a:pPr algn="ctr"/>
                      <a:r>
                        <a:rPr lang="en-US" altLang="zh-CN" sz="2800" b="1" i="1" dirty="0">
                          <a:latin typeface="Times New Roman" pitchFamily="18" charset="0"/>
                          <a:cs typeface="Times New Roman" pitchFamily="18" charset="0"/>
                        </a:rPr>
                        <a:t>Z</a:t>
                      </a:r>
                      <a:endParaRPr lang="zh-CN" altLang="en-US" sz="2800" b="1" i="1" dirty="0">
                        <a:latin typeface="Times New Roman" pitchFamily="18" charset="0"/>
                        <a:cs typeface="Times New Roman" pitchFamily="18" charset="0"/>
                      </a:endParaRPr>
                    </a:p>
                  </a:txBody>
                  <a:tcPr>
                    <a:lnR w="12700" cmpd="sng">
                      <a:noFill/>
                    </a:lnR>
                  </a:tcPr>
                </a:tc>
                <a:extLst>
                  <a:ext uri="{0D108BD9-81ED-4DB2-BD59-A6C34878D82A}">
                    <a16:rowId xmlns:a16="http://schemas.microsoft.com/office/drawing/2014/main" val="10001"/>
                  </a:ext>
                </a:extLst>
              </a:tr>
              <a:tr h="370840">
                <a:tc>
                  <a:txBody>
                    <a:bodyPr/>
                    <a:lstStyle/>
                    <a:p>
                      <a:pPr algn="ctr"/>
                      <a:r>
                        <a:rPr lang="en-US" altLang="zh-CN" sz="2800" b="1" dirty="0">
                          <a:latin typeface="Times New Roman" pitchFamily="18" charset="0"/>
                          <a:cs typeface="Times New Roman" pitchFamily="18" charset="0"/>
                        </a:rPr>
                        <a:t>0   0   0</a:t>
                      </a:r>
                    </a:p>
                    <a:p>
                      <a:pPr algn="ctr"/>
                      <a:r>
                        <a:rPr lang="en-US" altLang="zh-CN" sz="2800" b="1" dirty="0">
                          <a:latin typeface="Times New Roman" pitchFamily="18" charset="0"/>
                          <a:cs typeface="Times New Roman" pitchFamily="18" charset="0"/>
                        </a:rPr>
                        <a:t>0   0   1</a:t>
                      </a:r>
                    </a:p>
                    <a:p>
                      <a:pPr algn="ctr"/>
                      <a:r>
                        <a:rPr lang="en-US" altLang="zh-CN" sz="2800" b="1" dirty="0">
                          <a:latin typeface="Times New Roman" pitchFamily="18" charset="0"/>
                          <a:cs typeface="Times New Roman" pitchFamily="18" charset="0"/>
                        </a:rPr>
                        <a:t>0   1   0 </a:t>
                      </a:r>
                    </a:p>
                    <a:p>
                      <a:pPr algn="ctr"/>
                      <a:r>
                        <a:rPr lang="en-US" altLang="zh-CN" sz="2800" b="1" dirty="0">
                          <a:latin typeface="Times New Roman" pitchFamily="18" charset="0"/>
                          <a:cs typeface="Times New Roman" pitchFamily="18" charset="0"/>
                        </a:rPr>
                        <a:t>0   1   1</a:t>
                      </a:r>
                    </a:p>
                    <a:p>
                      <a:pPr algn="ctr"/>
                      <a:r>
                        <a:rPr lang="en-US" altLang="zh-CN" sz="2800" b="1" dirty="0">
                          <a:latin typeface="Times New Roman" pitchFamily="18" charset="0"/>
                          <a:cs typeface="Times New Roman" pitchFamily="18" charset="0"/>
                        </a:rPr>
                        <a:t>1   0   0</a:t>
                      </a:r>
                    </a:p>
                    <a:p>
                      <a:pPr algn="ctr"/>
                      <a:r>
                        <a:rPr lang="en-US" altLang="zh-CN" sz="2800" b="1" dirty="0">
                          <a:latin typeface="Times New Roman" pitchFamily="18" charset="0"/>
                          <a:cs typeface="Times New Roman" pitchFamily="18" charset="0"/>
                        </a:rPr>
                        <a:t>1   0   1</a:t>
                      </a:r>
                    </a:p>
                    <a:p>
                      <a:pPr algn="ctr"/>
                      <a:r>
                        <a:rPr lang="en-US" altLang="zh-CN" sz="2800" b="1" dirty="0">
                          <a:latin typeface="Times New Roman" pitchFamily="18" charset="0"/>
                          <a:cs typeface="Times New Roman" pitchFamily="18" charset="0"/>
                        </a:rPr>
                        <a:t>1   1   0</a:t>
                      </a:r>
                    </a:p>
                    <a:p>
                      <a:pPr algn="ctr"/>
                      <a:r>
                        <a:rPr lang="en-US" altLang="zh-CN" sz="2800" b="1" dirty="0">
                          <a:latin typeface="Times New Roman" pitchFamily="18" charset="0"/>
                          <a:cs typeface="Times New Roman" pitchFamily="18" charset="0"/>
                        </a:rPr>
                        <a:t>1   1   1</a:t>
                      </a:r>
                      <a:endParaRPr lang="zh-CN" altLang="en-US" sz="2800" b="1" dirty="0">
                        <a:latin typeface="Times New Roman" pitchFamily="18" charset="0"/>
                        <a:cs typeface="Times New Roman" pitchFamily="18" charset="0"/>
                      </a:endParaRPr>
                    </a:p>
                  </a:txBody>
                  <a:tcPr>
                    <a:lnL w="12700" cmpd="sng">
                      <a:noFill/>
                    </a:lnL>
                  </a:tcPr>
                </a:tc>
                <a:tc>
                  <a:txBody>
                    <a:bodyPr/>
                    <a:lstStyle/>
                    <a:p>
                      <a:pPr algn="ctr"/>
                      <a:r>
                        <a:rPr lang="en-US" altLang="zh-CN" sz="2800" b="1" dirty="0">
                          <a:solidFill>
                            <a:srgbClr val="FF0000"/>
                          </a:solidFill>
                          <a:latin typeface="Times New Roman" pitchFamily="18" charset="0"/>
                          <a:cs typeface="Times New Roman" pitchFamily="18" charset="0"/>
                        </a:rPr>
                        <a:t>1</a:t>
                      </a:r>
                    </a:p>
                    <a:p>
                      <a:pPr algn="ctr"/>
                      <a:r>
                        <a:rPr lang="en-US" altLang="zh-CN" sz="2800" b="1" dirty="0">
                          <a:latin typeface="Times New Roman" pitchFamily="18" charset="0"/>
                          <a:cs typeface="Times New Roman" pitchFamily="18" charset="0"/>
                        </a:rPr>
                        <a:t>0</a:t>
                      </a:r>
                    </a:p>
                    <a:p>
                      <a:pPr algn="ctr"/>
                      <a:r>
                        <a:rPr lang="en-US" altLang="zh-CN" sz="2800" b="1" dirty="0">
                          <a:latin typeface="Times New Roman" pitchFamily="18" charset="0"/>
                          <a:cs typeface="Times New Roman" pitchFamily="18" charset="0"/>
                        </a:rPr>
                        <a:t>0</a:t>
                      </a:r>
                    </a:p>
                    <a:p>
                      <a:pPr algn="ctr"/>
                      <a:r>
                        <a:rPr lang="en-US" altLang="zh-CN" sz="2800" b="1" dirty="0">
                          <a:solidFill>
                            <a:srgbClr val="FF0000"/>
                          </a:solidFill>
                          <a:latin typeface="Times New Roman" pitchFamily="18" charset="0"/>
                          <a:cs typeface="Times New Roman" pitchFamily="18" charset="0"/>
                        </a:rPr>
                        <a:t>1</a:t>
                      </a:r>
                    </a:p>
                    <a:p>
                      <a:pPr algn="ctr"/>
                      <a:r>
                        <a:rPr lang="en-US" altLang="zh-CN" sz="2800" b="1" dirty="0">
                          <a:latin typeface="Times New Roman" pitchFamily="18" charset="0"/>
                          <a:cs typeface="Times New Roman" pitchFamily="18" charset="0"/>
                        </a:rPr>
                        <a:t>0</a:t>
                      </a:r>
                    </a:p>
                    <a:p>
                      <a:pPr algn="ctr"/>
                      <a:r>
                        <a:rPr lang="en-US" altLang="zh-CN" sz="2800" b="1" dirty="0">
                          <a:solidFill>
                            <a:srgbClr val="FF0000"/>
                          </a:solidFill>
                          <a:latin typeface="Times New Roman" pitchFamily="18" charset="0"/>
                          <a:cs typeface="Times New Roman" pitchFamily="18" charset="0"/>
                        </a:rPr>
                        <a:t>1</a:t>
                      </a:r>
                    </a:p>
                    <a:p>
                      <a:pPr algn="ctr"/>
                      <a:r>
                        <a:rPr lang="en-US" altLang="zh-CN" sz="2800" b="1" dirty="0">
                          <a:solidFill>
                            <a:srgbClr val="FF0000"/>
                          </a:solidFill>
                          <a:latin typeface="Times New Roman" pitchFamily="18" charset="0"/>
                          <a:cs typeface="Times New Roman" pitchFamily="18" charset="0"/>
                        </a:rPr>
                        <a:t>1</a:t>
                      </a:r>
                    </a:p>
                    <a:p>
                      <a:pPr algn="ctr"/>
                      <a:r>
                        <a:rPr lang="en-US" altLang="zh-CN" sz="2800" b="1" dirty="0">
                          <a:solidFill>
                            <a:srgbClr val="FF0000"/>
                          </a:solidFill>
                          <a:latin typeface="Times New Roman" pitchFamily="18" charset="0"/>
                          <a:cs typeface="Times New Roman" pitchFamily="18" charset="0"/>
                        </a:rPr>
                        <a:t>1</a:t>
                      </a:r>
                      <a:endParaRPr lang="zh-CN" altLang="en-US" sz="2800" b="1" dirty="0">
                        <a:solidFill>
                          <a:srgbClr val="FF0000"/>
                        </a:solidFill>
                        <a:latin typeface="Times New Roman" pitchFamily="18" charset="0"/>
                        <a:cs typeface="Times New Roman" pitchFamily="18" charset="0"/>
                      </a:endParaRPr>
                    </a:p>
                  </a:txBody>
                  <a:tcPr>
                    <a:lnR w="12700" cmpd="sng">
                      <a:noFill/>
                    </a:lnR>
                  </a:tcPr>
                </a:tc>
                <a:extLst>
                  <a:ext uri="{0D108BD9-81ED-4DB2-BD59-A6C34878D82A}">
                    <a16:rowId xmlns:a16="http://schemas.microsoft.com/office/drawing/2014/main" val="10002"/>
                  </a:ext>
                </a:extLst>
              </a:tr>
            </a:tbl>
          </a:graphicData>
        </a:graphic>
      </p:graphicFrame>
      <p:sp>
        <p:nvSpPr>
          <p:cNvPr id="14" name="TextBox 13"/>
          <p:cNvSpPr txBox="1"/>
          <p:nvPr/>
        </p:nvSpPr>
        <p:spPr>
          <a:xfrm>
            <a:off x="7429516" y="1714488"/>
            <a:ext cx="2571768" cy="461665"/>
          </a:xfrm>
          <a:prstGeom prst="rect">
            <a:avLst/>
          </a:prstGeom>
          <a:noFill/>
        </p:spPr>
        <p:txBody>
          <a:bodyPr wrap="square" rtlCol="0">
            <a:spAutoFit/>
          </a:bodyPr>
          <a:lstStyle/>
          <a:p>
            <a:r>
              <a:rPr lang="zh-CN" altLang="en-US" sz="2400" b="1" dirty="0">
                <a:effectLst>
                  <a:outerShdw blurRad="38100" dist="38100" dir="2700000" algn="tl">
                    <a:srgbClr val="000000">
                      <a:alpha val="43137"/>
                    </a:srgbClr>
                  </a:outerShdw>
                </a:effectLst>
              </a:rPr>
              <a:t>逻辑真值表</a:t>
            </a:r>
          </a:p>
        </p:txBody>
      </p:sp>
      <p:sp>
        <p:nvSpPr>
          <p:cNvPr id="15" name="TextBox 14"/>
          <p:cNvSpPr txBox="1"/>
          <p:nvPr/>
        </p:nvSpPr>
        <p:spPr>
          <a:xfrm>
            <a:off x="500030" y="5429264"/>
            <a:ext cx="4643470" cy="523220"/>
          </a:xfrm>
          <a:prstGeom prst="rect">
            <a:avLst/>
          </a:prstGeom>
          <a:noFill/>
        </p:spPr>
        <p:txBody>
          <a:bodyPr wrap="square" rtlCol="0">
            <a:spAutoFit/>
          </a:bodyPr>
          <a:lstStyle/>
          <a:p>
            <a:r>
              <a:rPr lang="zh-CN" altLang="en-US" sz="2800" b="1" dirty="0">
                <a:solidFill>
                  <a:srgbClr val="FF0066"/>
                </a:solidFill>
              </a:rPr>
              <a:t>逻辑函数式</a:t>
            </a:r>
            <a:r>
              <a:rPr lang="zh-CN" altLang="en-US" sz="2400" b="1" dirty="0"/>
              <a:t>：       </a:t>
            </a:r>
            <a:endParaRPr lang="en-US" altLang="zh-CN" sz="2400" b="1" dirty="0"/>
          </a:p>
        </p:txBody>
      </p:sp>
      <p:sp>
        <p:nvSpPr>
          <p:cNvPr id="16" name="矩形 15"/>
          <p:cNvSpPr/>
          <p:nvPr/>
        </p:nvSpPr>
        <p:spPr>
          <a:xfrm>
            <a:off x="849218" y="6000768"/>
            <a:ext cx="5723042" cy="523220"/>
          </a:xfrm>
          <a:prstGeom prst="rect">
            <a:avLst/>
          </a:prstGeom>
          <a:solidFill>
            <a:srgbClr val="BCF77B"/>
          </a:solidFill>
        </p:spPr>
        <p:txBody>
          <a:bodyPr wrap="none">
            <a:spAutoFit/>
          </a:bodyPr>
          <a:lstStyle/>
          <a:p>
            <a:r>
              <a:rPr lang="en-US" altLang="zh-CN" sz="2800" b="1" i="1" dirty="0">
                <a:latin typeface="Times New Roman" pitchFamily="18" charset="0"/>
                <a:cs typeface="Times New Roman" pitchFamily="18" charset="0"/>
              </a:rPr>
              <a:t>Z=R′A′G′+R′AG+RA′G+RAG′+RAG</a:t>
            </a:r>
            <a:endParaRPr lang="zh-CN" altLang="en-US" sz="2800" b="1" i="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amond(in)">
                                      <p:cBhvr>
                                        <p:cTn id="17" dur="2000"/>
                                        <p:tgtEl>
                                          <p:spTgt spid="14"/>
                                        </p:tgtEl>
                                      </p:cBhvr>
                                    </p:animEffect>
                                  </p:childTnLst>
                                </p:cTn>
                              </p:par>
                              <p:par>
                                <p:cTn id="18" presetID="8" presetClass="entr" presetSubtype="16"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amond(in)">
                                      <p:cBhvr>
                                        <p:cTn id="20" dur="2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10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ppt_x"/>
                                          </p:val>
                                        </p:tav>
                                        <p:tav tm="100000">
                                          <p:val>
                                            <p:strVal val="#ppt_x"/>
                                          </p:val>
                                        </p:tav>
                                      </p:tavLst>
                                    </p:anim>
                                    <p:anim calcmode="lin" valueType="num">
                                      <p:cBhvr additive="base">
                                        <p:cTn id="31"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5"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4"/>
          <p:cNvGraphicFramePr>
            <a:graphicFrameLocks noGrp="1"/>
          </p:cNvGraphicFramePr>
          <p:nvPr/>
        </p:nvGraphicFramePr>
        <p:xfrm>
          <a:off x="1142972" y="2659400"/>
          <a:ext cx="3257550" cy="3627120"/>
        </p:xfrm>
        <a:graphic>
          <a:graphicData uri="http://schemas.openxmlformats.org/drawingml/2006/table">
            <a:tbl>
              <a:tblPr/>
              <a:tblGrid>
                <a:gridCol w="685800">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tblGrid>
              <a:tr h="381000">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charset="0"/>
                          <a:ea typeface="宋体" charset="-122"/>
                        </a:rPr>
                        <a:t>输入</a:t>
                      </a:r>
                    </a:p>
                  </a:txBody>
                  <a:tcPr marL="102870" marR="102870" horzOverflow="overflow">
                    <a:lnL>
                      <a:noFill/>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alpha val="50000"/>
                      </a:schemeClr>
                    </a:solid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charset="0"/>
                          <a:ea typeface="宋体" charset="-122"/>
                        </a:rPr>
                        <a:t>输出</a:t>
                      </a:r>
                    </a:p>
                  </a:txBody>
                  <a:tcPr marL="102870" marR="102870" horzOverflow="overflow">
                    <a:lnL w="254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alpha val="50000"/>
                      </a:schemeClr>
                    </a:solidFill>
                  </a:tcPr>
                </a:tc>
                <a:extLst>
                  <a:ext uri="{0D108BD9-81ED-4DB2-BD59-A6C34878D82A}">
                    <a16:rowId xmlns:a16="http://schemas.microsoft.com/office/drawing/2014/main" val="10000"/>
                  </a:ext>
                </a:extLst>
              </a:tr>
              <a:tr h="366713">
                <a:tc>
                  <a:txBody>
                    <a:bodyPr/>
                    <a:lstStyle/>
                    <a:p>
                      <a:pPr marL="0" marR="0" lvl="0" indent="0" algn="l" defTabSz="914400" rtl="0" eaLnBrk="0" fontAlgn="base" latinLnBrk="0" hangingPunct="0">
                        <a:lnSpc>
                          <a:spcPct val="100000"/>
                        </a:lnSpc>
                        <a:spcBef>
                          <a:spcPct val="1000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charset="-122"/>
                        </a:rPr>
                        <a:t>  </a:t>
                      </a:r>
                      <a:endParaRPr kumimoji="0" lang="en-US" altLang="zh-CN" sz="2000" b="1" i="0" u="none" strike="noStrike" cap="none" normalizeH="0" baseline="0">
                        <a:ln>
                          <a:noFill/>
                        </a:ln>
                        <a:solidFill>
                          <a:schemeClr val="tx1"/>
                        </a:solidFill>
                        <a:effectLst/>
                        <a:latin typeface="Times New Roman" pitchFamily="18" charset="0"/>
                        <a:ea typeface="宋体" charset="-122"/>
                      </a:endParaRPr>
                    </a:p>
                  </a:txBody>
                  <a:tcPr marL="102870" marR="102870" horzOverflow="overflow">
                    <a:lnL>
                      <a:noFill/>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alpha val="50000"/>
                      </a:schemeClr>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000" b="1" i="1" u="none" strike="noStrike" cap="none" normalizeH="0" baseline="0">
                          <a:ln>
                            <a:noFill/>
                          </a:ln>
                          <a:solidFill>
                            <a:schemeClr val="tx1"/>
                          </a:solidFill>
                          <a:effectLst/>
                          <a:latin typeface="Times New Roman" pitchFamily="18" charset="0"/>
                          <a:ea typeface="宋体" charset="-122"/>
                        </a:rPr>
                        <a:t>A</a:t>
                      </a:r>
                      <a:r>
                        <a:rPr kumimoji="0" lang="en-US" altLang="zh-CN" sz="2000" b="1" i="0" u="none" strike="noStrike" cap="none" normalizeH="0" baseline="-25000">
                          <a:ln>
                            <a:noFill/>
                          </a:ln>
                          <a:solidFill>
                            <a:schemeClr val="tx1"/>
                          </a:solidFill>
                          <a:effectLst/>
                          <a:latin typeface="Times New Roman" pitchFamily="18" charset="0"/>
                          <a:ea typeface="宋体" charset="-122"/>
                        </a:rPr>
                        <a:t>2 </a:t>
                      </a:r>
                      <a:r>
                        <a:rPr kumimoji="0" lang="en-US" altLang="zh-CN" sz="2000" b="1" i="0" u="none" strike="noStrike" cap="none" normalizeH="0" baseline="0">
                          <a:ln>
                            <a:noFill/>
                          </a:ln>
                          <a:solidFill>
                            <a:schemeClr val="tx1"/>
                          </a:solidFill>
                          <a:effectLst/>
                          <a:latin typeface="Times New Roman" pitchFamily="18" charset="0"/>
                          <a:ea typeface="宋体" charset="-122"/>
                        </a:rPr>
                        <a:t> </a:t>
                      </a:r>
                      <a:r>
                        <a:rPr kumimoji="0" lang="en-US" altLang="zh-CN" sz="2000" b="1" i="1" u="none" strike="noStrike" cap="none" normalizeH="0" baseline="0">
                          <a:ln>
                            <a:noFill/>
                          </a:ln>
                          <a:solidFill>
                            <a:schemeClr val="tx1"/>
                          </a:solidFill>
                          <a:effectLst/>
                          <a:latin typeface="Times New Roman" pitchFamily="18" charset="0"/>
                          <a:ea typeface="宋体" charset="-122"/>
                        </a:rPr>
                        <a:t>A</a:t>
                      </a:r>
                      <a:r>
                        <a:rPr kumimoji="0" lang="en-US" altLang="zh-CN" sz="2000" b="1" i="0" u="none" strike="noStrike" cap="none" normalizeH="0" baseline="-25000">
                          <a:ln>
                            <a:noFill/>
                          </a:ln>
                          <a:solidFill>
                            <a:schemeClr val="tx1"/>
                          </a:solidFill>
                          <a:effectLst/>
                          <a:latin typeface="Times New Roman" pitchFamily="18" charset="0"/>
                          <a:ea typeface="宋体" charset="-122"/>
                        </a:rPr>
                        <a:t>1</a:t>
                      </a:r>
                      <a:r>
                        <a:rPr kumimoji="0" lang="en-US" altLang="zh-CN" sz="2000" b="1" i="0" u="none" strike="noStrike" cap="none" normalizeH="0" baseline="0">
                          <a:ln>
                            <a:noFill/>
                          </a:ln>
                          <a:solidFill>
                            <a:schemeClr val="tx1"/>
                          </a:solidFill>
                          <a:effectLst/>
                          <a:latin typeface="Times New Roman" pitchFamily="18" charset="0"/>
                          <a:ea typeface="宋体" charset="-122"/>
                        </a:rPr>
                        <a:t>  </a:t>
                      </a:r>
                      <a:r>
                        <a:rPr kumimoji="0" lang="en-US" altLang="zh-CN" sz="2000" b="1" i="1" u="none" strike="noStrike" cap="none" normalizeH="0" baseline="0">
                          <a:ln>
                            <a:noFill/>
                          </a:ln>
                          <a:solidFill>
                            <a:schemeClr val="tx1"/>
                          </a:solidFill>
                          <a:effectLst/>
                          <a:latin typeface="Times New Roman" pitchFamily="18" charset="0"/>
                          <a:ea typeface="宋体" charset="-122"/>
                        </a:rPr>
                        <a:t>A</a:t>
                      </a:r>
                      <a:r>
                        <a:rPr kumimoji="0" lang="en-US" altLang="zh-CN" sz="2000" b="1" i="0" u="none" strike="noStrike" cap="none" normalizeH="0" baseline="-25000">
                          <a:ln>
                            <a:noFill/>
                          </a:ln>
                          <a:solidFill>
                            <a:schemeClr val="tx1"/>
                          </a:solidFill>
                          <a:effectLst/>
                          <a:latin typeface="Times New Roman" pitchFamily="18" charset="0"/>
                          <a:ea typeface="宋体" charset="-122"/>
                        </a:rPr>
                        <a:t>0</a:t>
                      </a:r>
                    </a:p>
                  </a:txBody>
                  <a:tcPr marL="102870" marR="10287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alpha val="5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Y</a:t>
                      </a:r>
                      <a:endParaRPr kumimoji="0" lang="en-US" altLang="zh-CN" sz="2000" b="0" i="1" u="none" strike="noStrike" cap="none" normalizeH="0" baseline="0" dirty="0">
                        <a:ln>
                          <a:noFill/>
                        </a:ln>
                        <a:solidFill>
                          <a:schemeClr val="tx1"/>
                        </a:solidFill>
                        <a:effectLst/>
                        <a:latin typeface="Times New Roman" pitchFamily="18" charset="0"/>
                        <a:ea typeface="宋体" charset="-122"/>
                      </a:endParaRPr>
                    </a:p>
                  </a:txBody>
                  <a:tcPr marL="102870" marR="102870" horzOverflow="overflow">
                    <a:lnL w="254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alpha val="50000"/>
                      </a:schemeClr>
                    </a:solidFill>
                  </a:tcPr>
                </a:tc>
                <a:extLst>
                  <a:ext uri="{0D108BD9-81ED-4DB2-BD59-A6C34878D82A}">
                    <a16:rowId xmlns:a16="http://schemas.microsoft.com/office/drawing/2014/main" val="10001"/>
                  </a:ext>
                </a:extLst>
              </a:tr>
              <a:tr h="24860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charset="-122"/>
                        </a:rPr>
                        <a:t>0</a:t>
                      </a:r>
                    </a:p>
                  </a:txBody>
                  <a:tcPr marL="102870" marR="102870" horzOverflow="overflow">
                    <a:lnL>
                      <a:noFill/>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alpha val="5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charset="0"/>
                          <a:ea typeface="宋体" charset="-122"/>
                          <a:cs typeface="Arial" charset="0"/>
                        </a:rPr>
                        <a:t> </a:t>
                      </a:r>
                      <a:r>
                        <a:rPr kumimoji="0" lang="en-US" altLang="zh-CN" sz="2000" b="1" i="0" u="none" strike="noStrike" cap="none" normalizeH="0" baseline="0" dirty="0">
                          <a:ln>
                            <a:noFill/>
                          </a:ln>
                          <a:solidFill>
                            <a:schemeClr val="tx1"/>
                          </a:solidFill>
                          <a:effectLst/>
                          <a:latin typeface="Times New Roman" pitchFamily="18" charset="0"/>
                          <a:ea typeface="宋体" charset="-122"/>
                          <a:cs typeface="Arial" charset="0"/>
                        </a:rPr>
                        <a:t>×  ×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Arial" charset="0"/>
                        </a:rPr>
                        <a:t> 0    0    0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Arial" charset="0"/>
                        </a:rPr>
                        <a:t> 0    0    1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Arial" charset="0"/>
                        </a:rPr>
                        <a:t> 0    1    0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Arial" charset="0"/>
                        </a:rPr>
                        <a:t> 0    1    1</a:t>
                      </a:r>
                    </a:p>
                    <a:p>
                      <a:pPr marL="0" marR="0" lvl="0" indent="0" algn="ctr" defTabSz="914400" rtl="0" eaLnBrk="0" fontAlgn="base" latinLnBrk="0" hangingPunct="0">
                        <a:lnSpc>
                          <a:spcPct val="85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Arial" charset="0"/>
                        </a:rPr>
                        <a:t> 1    0    0</a:t>
                      </a:r>
                    </a:p>
                    <a:p>
                      <a:pPr marL="0" marR="0" lvl="0" indent="0" algn="ctr" defTabSz="914400" rtl="0" eaLnBrk="0" fontAlgn="base" latinLnBrk="0" hangingPunct="0">
                        <a:lnSpc>
                          <a:spcPct val="85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 1    0    1</a:t>
                      </a:r>
                    </a:p>
                    <a:p>
                      <a:pPr marL="0" marR="0" lvl="0" indent="0" algn="ctr" defTabSz="914400" rtl="0" eaLnBrk="0" fontAlgn="base" latinLnBrk="0" hangingPunct="0">
                        <a:lnSpc>
                          <a:spcPct val="85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 1    1    0</a:t>
                      </a:r>
                    </a:p>
                    <a:p>
                      <a:pPr marL="0" marR="0" lvl="0" indent="0" algn="ctr" defTabSz="914400" rtl="0" eaLnBrk="0" fontAlgn="base" latinLnBrk="0" hangingPunct="0">
                        <a:lnSpc>
                          <a:spcPct val="85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 1    1    1</a:t>
                      </a:r>
                    </a:p>
                  </a:txBody>
                  <a:tcPr marL="102870" marR="10287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alpha val="5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D</a:t>
                      </a:r>
                      <a:r>
                        <a:rPr kumimoji="0" lang="en-US" altLang="zh-CN" sz="2000" b="1" i="0" u="none" strike="noStrike" cap="none" normalizeH="0" baseline="-25000" dirty="0">
                          <a:ln>
                            <a:noFill/>
                          </a:ln>
                          <a:solidFill>
                            <a:schemeClr val="tx1"/>
                          </a:solidFill>
                          <a:effectLst/>
                          <a:latin typeface="Times New Roman" pitchFamily="18" charset="0"/>
                          <a:ea typeface="宋体"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D</a:t>
                      </a:r>
                      <a:r>
                        <a:rPr kumimoji="0" lang="en-US" altLang="zh-CN" sz="2000" b="1" i="0" u="none" strike="noStrike" cap="none" normalizeH="0" baseline="-25000" dirty="0">
                          <a:ln>
                            <a:noFill/>
                          </a:ln>
                          <a:solidFill>
                            <a:schemeClr val="tx1"/>
                          </a:solidFill>
                          <a:effectLst/>
                          <a:latin typeface="Times New Roman" pitchFamily="18" charset="0"/>
                          <a:ea typeface="宋体"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D</a:t>
                      </a:r>
                      <a:r>
                        <a:rPr kumimoji="0" lang="en-US" altLang="zh-CN" sz="2000" b="1" i="0" u="none" strike="noStrike" cap="none" normalizeH="0" baseline="-25000" dirty="0">
                          <a:ln>
                            <a:noFill/>
                          </a:ln>
                          <a:solidFill>
                            <a:schemeClr val="tx1"/>
                          </a:solidFill>
                          <a:effectLst/>
                          <a:latin typeface="Times New Roman" pitchFamily="18" charset="0"/>
                          <a:ea typeface="宋体"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D</a:t>
                      </a:r>
                      <a:r>
                        <a:rPr kumimoji="0" lang="en-US" altLang="zh-CN" sz="2000" b="1" i="0" u="none" strike="noStrike" cap="none" normalizeH="0" baseline="-25000" dirty="0">
                          <a:ln>
                            <a:noFill/>
                          </a:ln>
                          <a:solidFill>
                            <a:schemeClr val="tx1"/>
                          </a:solidFill>
                          <a:effectLst/>
                          <a:latin typeface="Times New Roman" pitchFamily="18" charset="0"/>
                          <a:ea typeface="宋体" charset="-122"/>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D</a:t>
                      </a:r>
                      <a:r>
                        <a:rPr kumimoji="0" lang="en-US" altLang="zh-CN" sz="2000" b="1" i="0" u="none" strike="noStrike" cap="none" normalizeH="0" baseline="-25000" dirty="0">
                          <a:ln>
                            <a:noFill/>
                          </a:ln>
                          <a:solidFill>
                            <a:schemeClr val="tx1"/>
                          </a:solidFill>
                          <a:effectLst/>
                          <a:latin typeface="Times New Roman" pitchFamily="18" charset="0"/>
                          <a:ea typeface="宋体"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D</a:t>
                      </a:r>
                      <a:r>
                        <a:rPr kumimoji="0" lang="en-US" altLang="zh-CN" sz="2000" b="1" i="0" u="none" strike="noStrike" cap="none" normalizeH="0" baseline="-25000" dirty="0">
                          <a:ln>
                            <a:noFill/>
                          </a:ln>
                          <a:solidFill>
                            <a:schemeClr val="tx1"/>
                          </a:solidFill>
                          <a:effectLst/>
                          <a:latin typeface="Times New Roman" pitchFamily="18" charset="0"/>
                          <a:ea typeface="宋体" charset="-122"/>
                        </a:rPr>
                        <a:t>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D</a:t>
                      </a:r>
                      <a:r>
                        <a:rPr kumimoji="0" lang="en-US" altLang="zh-CN" sz="2000" b="1" i="0" u="none" strike="noStrike" cap="none" normalizeH="0" baseline="-25000" dirty="0">
                          <a:ln>
                            <a:noFill/>
                          </a:ln>
                          <a:solidFill>
                            <a:schemeClr val="tx1"/>
                          </a:solidFill>
                          <a:effectLst/>
                          <a:latin typeface="Times New Roman" pitchFamily="18" charset="0"/>
                          <a:ea typeface="宋体" charset="-122"/>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D</a:t>
                      </a:r>
                      <a:r>
                        <a:rPr kumimoji="0" lang="en-US" altLang="zh-CN" sz="2000" b="1" i="0" u="none" strike="noStrike" cap="none" normalizeH="0" baseline="-25000" dirty="0">
                          <a:ln>
                            <a:noFill/>
                          </a:ln>
                          <a:solidFill>
                            <a:schemeClr val="tx1"/>
                          </a:solidFill>
                          <a:effectLst/>
                          <a:latin typeface="Times New Roman" pitchFamily="18" charset="0"/>
                          <a:ea typeface="宋体" charset="-122"/>
                        </a:rPr>
                        <a:t>7</a:t>
                      </a:r>
                      <a:endParaRPr kumimoji="0" lang="en-US" altLang="zh-CN" sz="2000" b="0" i="0" u="none" strike="noStrike" cap="none" normalizeH="0" baseline="-25000" dirty="0">
                        <a:ln>
                          <a:noFill/>
                        </a:ln>
                        <a:solidFill>
                          <a:schemeClr val="tx1"/>
                        </a:solidFill>
                        <a:effectLst/>
                        <a:latin typeface="Times New Roman" pitchFamily="18" charset="0"/>
                        <a:ea typeface="宋体" charset="-122"/>
                      </a:endParaRPr>
                    </a:p>
                  </a:txBody>
                  <a:tcPr marL="102870" marR="102870" horzOverflow="overflow">
                    <a:lnL w="254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alpha val="50000"/>
                      </a:schemeClr>
                    </a:solidFill>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6072194" y="2786058"/>
          <a:ext cx="3071834" cy="3509773"/>
        </p:xfrm>
        <a:graphic>
          <a:graphicData uri="http://schemas.openxmlformats.org/drawingml/2006/table">
            <a:tbl>
              <a:tblPr firstRow="1" bandRow="1">
                <a:tableStyleId>{5940675A-B579-460E-94D1-54222C63F5DA}</a:tableStyleId>
              </a:tblPr>
              <a:tblGrid>
                <a:gridCol w="1785950">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tblGrid>
              <a:tr h="370840">
                <a:tc>
                  <a:txBody>
                    <a:bodyPr/>
                    <a:lstStyle/>
                    <a:p>
                      <a:pPr algn="ctr">
                        <a:lnSpc>
                          <a:spcPts val="2600"/>
                        </a:lnSpc>
                      </a:pPr>
                      <a:r>
                        <a:rPr lang="zh-CN" altLang="en-US" sz="2000" b="1" dirty="0"/>
                        <a:t>输入</a:t>
                      </a:r>
                    </a:p>
                  </a:txBody>
                  <a:tcPr>
                    <a:lnL w="12700" cmpd="sng">
                      <a:noFill/>
                    </a:lnL>
                  </a:tcPr>
                </a:tc>
                <a:tc>
                  <a:txBody>
                    <a:bodyPr/>
                    <a:lstStyle/>
                    <a:p>
                      <a:pPr algn="ctr">
                        <a:lnSpc>
                          <a:spcPts val="2600"/>
                        </a:lnSpc>
                      </a:pPr>
                      <a:r>
                        <a:rPr lang="zh-CN" altLang="en-US" sz="2000" b="1" dirty="0"/>
                        <a:t>输出</a:t>
                      </a:r>
                    </a:p>
                  </a:txBody>
                  <a:tcPr>
                    <a:lnR w="12700" cmpd="sng">
                      <a:noFill/>
                    </a:lnR>
                  </a:tcPr>
                </a:tc>
                <a:extLst>
                  <a:ext uri="{0D108BD9-81ED-4DB2-BD59-A6C34878D82A}">
                    <a16:rowId xmlns:a16="http://schemas.microsoft.com/office/drawing/2014/main" val="10000"/>
                  </a:ext>
                </a:extLst>
              </a:tr>
              <a:tr h="370840">
                <a:tc>
                  <a:txBody>
                    <a:bodyPr/>
                    <a:lstStyle/>
                    <a:p>
                      <a:pPr algn="ctr">
                        <a:lnSpc>
                          <a:spcPts val="2600"/>
                        </a:lnSpc>
                      </a:pPr>
                      <a:r>
                        <a:rPr lang="en-US" altLang="zh-CN" sz="2000" b="1" i="1" dirty="0">
                          <a:latin typeface="Times New Roman" pitchFamily="18" charset="0"/>
                          <a:cs typeface="Times New Roman" pitchFamily="18" charset="0"/>
                        </a:rPr>
                        <a:t>R   A   G</a:t>
                      </a:r>
                      <a:endParaRPr lang="zh-CN" altLang="en-US" sz="2000" b="1" i="1" dirty="0">
                        <a:latin typeface="Times New Roman" pitchFamily="18" charset="0"/>
                        <a:cs typeface="Times New Roman" pitchFamily="18" charset="0"/>
                      </a:endParaRPr>
                    </a:p>
                  </a:txBody>
                  <a:tcPr>
                    <a:lnL w="12700" cmpd="sng">
                      <a:noFill/>
                    </a:lnL>
                  </a:tcPr>
                </a:tc>
                <a:tc>
                  <a:txBody>
                    <a:bodyPr/>
                    <a:lstStyle/>
                    <a:p>
                      <a:pPr algn="ctr">
                        <a:lnSpc>
                          <a:spcPts val="2600"/>
                        </a:lnSpc>
                      </a:pPr>
                      <a:r>
                        <a:rPr lang="en-US" altLang="zh-CN" sz="2000" b="1" i="1" dirty="0">
                          <a:latin typeface="Times New Roman" pitchFamily="18" charset="0"/>
                          <a:cs typeface="Times New Roman" pitchFamily="18" charset="0"/>
                        </a:rPr>
                        <a:t>Z</a:t>
                      </a:r>
                      <a:endParaRPr lang="zh-CN" altLang="en-US" sz="2000" b="1" i="1" dirty="0">
                        <a:latin typeface="Times New Roman" pitchFamily="18" charset="0"/>
                        <a:cs typeface="Times New Roman" pitchFamily="18" charset="0"/>
                      </a:endParaRPr>
                    </a:p>
                  </a:txBody>
                  <a:tcPr>
                    <a:lnR w="12700" cmpd="sng">
                      <a:noFill/>
                    </a:lnR>
                  </a:tcPr>
                </a:tc>
                <a:extLst>
                  <a:ext uri="{0D108BD9-81ED-4DB2-BD59-A6C34878D82A}">
                    <a16:rowId xmlns:a16="http://schemas.microsoft.com/office/drawing/2014/main" val="10001"/>
                  </a:ext>
                </a:extLst>
              </a:tr>
              <a:tr h="370840">
                <a:tc>
                  <a:txBody>
                    <a:bodyPr/>
                    <a:lstStyle/>
                    <a:p>
                      <a:pPr algn="ctr">
                        <a:lnSpc>
                          <a:spcPts val="2600"/>
                        </a:lnSpc>
                      </a:pPr>
                      <a:r>
                        <a:rPr lang="en-US" altLang="zh-CN" sz="2000" b="1" dirty="0">
                          <a:latin typeface="Times New Roman" pitchFamily="18" charset="0"/>
                          <a:cs typeface="Times New Roman" pitchFamily="18" charset="0"/>
                        </a:rPr>
                        <a:t>0    0    0</a:t>
                      </a:r>
                    </a:p>
                    <a:p>
                      <a:pPr algn="ctr">
                        <a:lnSpc>
                          <a:spcPts val="2600"/>
                        </a:lnSpc>
                      </a:pPr>
                      <a:r>
                        <a:rPr lang="en-US" altLang="zh-CN" sz="2000" b="1" dirty="0">
                          <a:latin typeface="Times New Roman" pitchFamily="18" charset="0"/>
                          <a:cs typeface="Times New Roman" pitchFamily="18" charset="0"/>
                        </a:rPr>
                        <a:t>0    0    1</a:t>
                      </a:r>
                    </a:p>
                    <a:p>
                      <a:pPr algn="ctr">
                        <a:lnSpc>
                          <a:spcPts val="2600"/>
                        </a:lnSpc>
                      </a:pPr>
                      <a:r>
                        <a:rPr lang="en-US" altLang="zh-CN" sz="2000" b="1" dirty="0">
                          <a:latin typeface="Times New Roman" pitchFamily="18" charset="0"/>
                          <a:cs typeface="Times New Roman" pitchFamily="18" charset="0"/>
                        </a:rPr>
                        <a:t>0    1    0 </a:t>
                      </a:r>
                    </a:p>
                    <a:p>
                      <a:pPr algn="ctr">
                        <a:lnSpc>
                          <a:spcPts val="2600"/>
                        </a:lnSpc>
                      </a:pPr>
                      <a:r>
                        <a:rPr lang="en-US" altLang="zh-CN" sz="2000" b="1" dirty="0">
                          <a:latin typeface="Times New Roman" pitchFamily="18" charset="0"/>
                          <a:cs typeface="Times New Roman" pitchFamily="18" charset="0"/>
                        </a:rPr>
                        <a:t>0    1    1</a:t>
                      </a:r>
                    </a:p>
                    <a:p>
                      <a:pPr algn="ctr">
                        <a:lnSpc>
                          <a:spcPts val="2600"/>
                        </a:lnSpc>
                      </a:pPr>
                      <a:r>
                        <a:rPr lang="en-US" altLang="zh-CN" sz="2000" b="1" dirty="0">
                          <a:latin typeface="Times New Roman" pitchFamily="18" charset="0"/>
                          <a:cs typeface="Times New Roman" pitchFamily="18" charset="0"/>
                        </a:rPr>
                        <a:t>1    0    0</a:t>
                      </a:r>
                    </a:p>
                    <a:p>
                      <a:pPr algn="ctr">
                        <a:lnSpc>
                          <a:spcPts val="2600"/>
                        </a:lnSpc>
                      </a:pPr>
                      <a:r>
                        <a:rPr lang="en-US" altLang="zh-CN" sz="2000" b="1" dirty="0">
                          <a:latin typeface="Times New Roman" pitchFamily="18" charset="0"/>
                          <a:cs typeface="Times New Roman" pitchFamily="18" charset="0"/>
                        </a:rPr>
                        <a:t>1    0    1</a:t>
                      </a:r>
                    </a:p>
                    <a:p>
                      <a:pPr algn="ctr">
                        <a:lnSpc>
                          <a:spcPts val="2600"/>
                        </a:lnSpc>
                      </a:pPr>
                      <a:r>
                        <a:rPr lang="en-US" altLang="zh-CN" sz="2000" b="1" dirty="0">
                          <a:latin typeface="Times New Roman" pitchFamily="18" charset="0"/>
                          <a:cs typeface="Times New Roman" pitchFamily="18" charset="0"/>
                        </a:rPr>
                        <a:t>1    1    0</a:t>
                      </a:r>
                    </a:p>
                    <a:p>
                      <a:pPr algn="ctr">
                        <a:lnSpc>
                          <a:spcPts val="2600"/>
                        </a:lnSpc>
                      </a:pPr>
                      <a:r>
                        <a:rPr lang="en-US" altLang="zh-CN" sz="2000" b="1" dirty="0">
                          <a:latin typeface="Times New Roman" pitchFamily="18" charset="0"/>
                          <a:cs typeface="Times New Roman" pitchFamily="18" charset="0"/>
                        </a:rPr>
                        <a:t>1    1    1</a:t>
                      </a:r>
                      <a:endParaRPr lang="zh-CN" altLang="en-US" sz="2000" b="1" dirty="0">
                        <a:latin typeface="Times New Roman" pitchFamily="18" charset="0"/>
                        <a:cs typeface="Times New Roman" pitchFamily="18" charset="0"/>
                      </a:endParaRPr>
                    </a:p>
                  </a:txBody>
                  <a:tcPr>
                    <a:lnL w="12700" cmpd="sng">
                      <a:noFill/>
                    </a:lnL>
                  </a:tcPr>
                </a:tc>
                <a:tc>
                  <a:txBody>
                    <a:bodyPr/>
                    <a:lstStyle/>
                    <a:p>
                      <a:pPr algn="ctr">
                        <a:lnSpc>
                          <a:spcPts val="2600"/>
                        </a:lnSpc>
                      </a:pPr>
                      <a:r>
                        <a:rPr lang="en-US" altLang="zh-CN" sz="2000" b="1" dirty="0">
                          <a:solidFill>
                            <a:srgbClr val="FF0000"/>
                          </a:solidFill>
                          <a:latin typeface="Times New Roman" pitchFamily="18" charset="0"/>
                          <a:cs typeface="Times New Roman" pitchFamily="18" charset="0"/>
                        </a:rPr>
                        <a:t>1</a:t>
                      </a:r>
                    </a:p>
                    <a:p>
                      <a:pPr algn="ctr">
                        <a:lnSpc>
                          <a:spcPts val="2600"/>
                        </a:lnSpc>
                      </a:pPr>
                      <a:r>
                        <a:rPr lang="en-US" altLang="zh-CN" sz="2000" b="1" dirty="0">
                          <a:latin typeface="Times New Roman" pitchFamily="18" charset="0"/>
                          <a:cs typeface="Times New Roman" pitchFamily="18" charset="0"/>
                        </a:rPr>
                        <a:t>0</a:t>
                      </a:r>
                    </a:p>
                    <a:p>
                      <a:pPr algn="ctr">
                        <a:lnSpc>
                          <a:spcPts val="2600"/>
                        </a:lnSpc>
                      </a:pPr>
                      <a:r>
                        <a:rPr lang="en-US" altLang="zh-CN" sz="2000" b="1" dirty="0">
                          <a:latin typeface="Times New Roman" pitchFamily="18" charset="0"/>
                          <a:cs typeface="Times New Roman" pitchFamily="18" charset="0"/>
                        </a:rPr>
                        <a:t>0</a:t>
                      </a:r>
                    </a:p>
                    <a:p>
                      <a:pPr algn="ctr">
                        <a:lnSpc>
                          <a:spcPts val="2600"/>
                        </a:lnSpc>
                      </a:pPr>
                      <a:r>
                        <a:rPr lang="en-US" altLang="zh-CN" sz="2000" b="1" dirty="0">
                          <a:solidFill>
                            <a:srgbClr val="FF0000"/>
                          </a:solidFill>
                          <a:latin typeface="Times New Roman" pitchFamily="18" charset="0"/>
                          <a:cs typeface="Times New Roman" pitchFamily="18" charset="0"/>
                        </a:rPr>
                        <a:t>1</a:t>
                      </a:r>
                    </a:p>
                    <a:p>
                      <a:pPr algn="ctr">
                        <a:lnSpc>
                          <a:spcPts val="2600"/>
                        </a:lnSpc>
                      </a:pPr>
                      <a:r>
                        <a:rPr lang="en-US" altLang="zh-CN" sz="2000" b="1" dirty="0">
                          <a:latin typeface="Times New Roman" pitchFamily="18" charset="0"/>
                          <a:cs typeface="Times New Roman" pitchFamily="18" charset="0"/>
                        </a:rPr>
                        <a:t>0</a:t>
                      </a:r>
                    </a:p>
                    <a:p>
                      <a:pPr algn="ctr">
                        <a:lnSpc>
                          <a:spcPts val="2600"/>
                        </a:lnSpc>
                      </a:pPr>
                      <a:r>
                        <a:rPr lang="en-US" altLang="zh-CN" sz="2000" b="1" dirty="0">
                          <a:solidFill>
                            <a:srgbClr val="FF0000"/>
                          </a:solidFill>
                          <a:latin typeface="Times New Roman" pitchFamily="18" charset="0"/>
                          <a:cs typeface="Times New Roman" pitchFamily="18" charset="0"/>
                        </a:rPr>
                        <a:t>1</a:t>
                      </a:r>
                    </a:p>
                    <a:p>
                      <a:pPr algn="ctr">
                        <a:lnSpc>
                          <a:spcPts val="2600"/>
                        </a:lnSpc>
                      </a:pPr>
                      <a:r>
                        <a:rPr lang="en-US" altLang="zh-CN" sz="2000" b="1" dirty="0">
                          <a:solidFill>
                            <a:srgbClr val="FF0000"/>
                          </a:solidFill>
                          <a:latin typeface="Times New Roman" pitchFamily="18" charset="0"/>
                          <a:cs typeface="Times New Roman" pitchFamily="18" charset="0"/>
                        </a:rPr>
                        <a:t>1</a:t>
                      </a:r>
                    </a:p>
                    <a:p>
                      <a:pPr algn="ctr">
                        <a:lnSpc>
                          <a:spcPts val="2600"/>
                        </a:lnSpc>
                      </a:pPr>
                      <a:r>
                        <a:rPr lang="en-US" altLang="zh-CN" sz="2000" b="1" dirty="0">
                          <a:solidFill>
                            <a:srgbClr val="FF0000"/>
                          </a:solidFill>
                          <a:latin typeface="Times New Roman" pitchFamily="18" charset="0"/>
                          <a:cs typeface="Times New Roman" pitchFamily="18" charset="0"/>
                        </a:rPr>
                        <a:t>1</a:t>
                      </a:r>
                      <a:endParaRPr lang="zh-CN" altLang="en-US" sz="2000" b="1" dirty="0">
                        <a:solidFill>
                          <a:srgbClr val="FF0000"/>
                        </a:solidFill>
                        <a:latin typeface="Times New Roman" pitchFamily="18" charset="0"/>
                        <a:cs typeface="Times New Roman" pitchFamily="18" charset="0"/>
                      </a:endParaRPr>
                    </a:p>
                  </a:txBody>
                  <a:tcPr>
                    <a:lnR w="12700" cmpd="sng">
                      <a:noFill/>
                    </a:lnR>
                  </a:tcPr>
                </a:tc>
                <a:extLst>
                  <a:ext uri="{0D108BD9-81ED-4DB2-BD59-A6C34878D82A}">
                    <a16:rowId xmlns:a16="http://schemas.microsoft.com/office/drawing/2014/main" val="10002"/>
                  </a:ext>
                </a:extLst>
              </a:tr>
            </a:tbl>
          </a:graphicData>
        </a:graphic>
      </p:graphicFrame>
      <mc:AlternateContent xmlns:mc="http://schemas.openxmlformats.org/markup-compatibility/2006">
        <mc:Choice xmlns:a14="http://schemas.microsoft.com/office/drawing/2010/main" Requires="a14">
          <p:sp>
            <p:nvSpPr>
              <p:cNvPr id="78850" name="Object 2"/>
              <p:cNvSpPr txBox="1"/>
              <p:nvPr/>
            </p:nvSpPr>
            <p:spPr bwMode="auto">
              <a:xfrm>
                <a:off x="1285848" y="3071810"/>
                <a:ext cx="379413" cy="336550"/>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𝑆</m:t>
                          </m:r>
                        </m:e>
                        <m:sup>
                          <m:r>
                            <a:rPr lang="zh-CN" altLang="en-US" i="1">
                              <a:solidFill>
                                <a:srgbClr val="000000"/>
                              </a:solidFill>
                              <a:latin typeface="Cambria Math" panose="02040503050406030204" pitchFamily="18" charset="0"/>
                            </a:rPr>
                            <m:t>′</m:t>
                          </m:r>
                        </m:sup>
                      </m:sSup>
                    </m:oMath>
                  </m:oMathPara>
                </a14:m>
                <a:endParaRPr lang="zh-CN" altLang="en-US"/>
              </a:p>
            </p:txBody>
          </p:sp>
        </mc:Choice>
        <mc:Fallback>
          <p:sp>
            <p:nvSpPr>
              <p:cNvPr id="78850" name="Object 2"/>
              <p:cNvSpPr txBox="1">
                <a:spLocks noRot="1" noChangeAspect="1" noMove="1" noResize="1" noEditPoints="1" noAdjustHandles="1" noChangeArrowheads="1" noChangeShapeType="1" noTextEdit="1"/>
              </p:cNvSpPr>
              <p:nvPr/>
            </p:nvSpPr>
            <p:spPr bwMode="auto">
              <a:xfrm>
                <a:off x="1285848" y="3071810"/>
                <a:ext cx="379413" cy="336550"/>
              </a:xfrm>
              <a:prstGeom prst="rect">
                <a:avLst/>
              </a:prstGeom>
              <a:blipFill>
                <a:blip r:embed="rId2"/>
                <a:stretch>
                  <a:fillRect/>
                </a:stretch>
              </a:blipFill>
            </p:spPr>
            <p:txBody>
              <a:bodyPr/>
              <a:lstStyle/>
              <a:p>
                <a:r>
                  <a:rPr lang="zh-CN" altLang="en-US">
                    <a:noFill/>
                  </a:rPr>
                  <a:t> </a:t>
                </a:r>
              </a:p>
            </p:txBody>
          </p:sp>
        </mc:Fallback>
      </mc:AlternateContent>
      <p:sp>
        <p:nvSpPr>
          <p:cNvPr id="8" name="TextBox 7"/>
          <p:cNvSpPr txBox="1"/>
          <p:nvPr/>
        </p:nvSpPr>
        <p:spPr>
          <a:xfrm>
            <a:off x="857220" y="500042"/>
            <a:ext cx="9001188" cy="1384995"/>
          </a:xfrm>
          <a:prstGeom prst="rect">
            <a:avLst/>
          </a:prstGeom>
          <a:noFill/>
        </p:spPr>
        <p:txBody>
          <a:bodyPr wrap="square" rtlCol="0">
            <a:spAutoFit/>
          </a:bodyPr>
          <a:lstStyle/>
          <a:p>
            <a:r>
              <a:rPr lang="zh-CN" altLang="en-US" sz="2800" b="1" dirty="0">
                <a:latin typeface="Times New Roman" pitchFamily="18" charset="0"/>
                <a:cs typeface="Times New Roman" pitchFamily="18" charset="0"/>
              </a:rPr>
              <a:t>    令数据选择器</a:t>
            </a:r>
            <a:r>
              <a:rPr lang="en-US" altLang="zh-CN" sz="2800" b="1" dirty="0">
                <a:latin typeface="Times New Roman" pitchFamily="18" charset="0"/>
                <a:cs typeface="Times New Roman" pitchFamily="18" charset="0"/>
              </a:rPr>
              <a:t>74LS151</a:t>
            </a:r>
            <a:r>
              <a:rPr lang="zh-CN" altLang="en-US" sz="2800" b="1" dirty="0">
                <a:latin typeface="Times New Roman" pitchFamily="18" charset="0"/>
                <a:cs typeface="Times New Roman" pitchFamily="18" charset="0"/>
              </a:rPr>
              <a:t>的输入为</a:t>
            </a:r>
            <a:r>
              <a:rPr lang="en-US" altLang="zh-CN" sz="2800" b="1" i="1" dirty="0">
                <a:latin typeface="Times New Roman" pitchFamily="18" charset="0"/>
                <a:cs typeface="Times New Roman" pitchFamily="18" charset="0"/>
              </a:rPr>
              <a:t>A</a:t>
            </a:r>
            <a:r>
              <a:rPr lang="en-US" altLang="zh-CN" sz="2800" b="1" baseline="-25000" dirty="0">
                <a:latin typeface="Times New Roman" pitchFamily="18" charset="0"/>
                <a:cs typeface="Times New Roman" pitchFamily="18" charset="0"/>
              </a:rPr>
              <a:t>2</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R</a:t>
            </a:r>
            <a:r>
              <a:rPr lang="zh-CN" altLang="en-US"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A</a:t>
            </a:r>
            <a:r>
              <a:rPr lang="en-US" altLang="zh-CN" sz="2800" b="1" baseline="-25000" dirty="0">
                <a:latin typeface="Times New Roman" pitchFamily="18" charset="0"/>
                <a:cs typeface="Times New Roman" pitchFamily="18" charset="0"/>
              </a:rPr>
              <a:t>1</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A</a:t>
            </a:r>
            <a:r>
              <a:rPr lang="zh-CN" altLang="en-US"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A</a:t>
            </a:r>
            <a:r>
              <a:rPr lang="en-US" altLang="zh-CN" sz="2800" b="1" baseline="-25000" dirty="0">
                <a:latin typeface="Times New Roman" pitchFamily="18" charset="0"/>
                <a:cs typeface="Times New Roman" pitchFamily="18" charset="0"/>
              </a:rPr>
              <a:t>0</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G</a:t>
            </a:r>
            <a:r>
              <a:rPr lang="zh-CN" altLang="en-US"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Y</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Z</a:t>
            </a:r>
            <a:r>
              <a:rPr lang="zh-CN" altLang="en-US"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D</a:t>
            </a:r>
            <a:r>
              <a:rPr lang="en-US" altLang="zh-CN" sz="2800" b="1" baseline="-25000" dirty="0">
                <a:latin typeface="Times New Roman" pitchFamily="18" charset="0"/>
                <a:cs typeface="Times New Roman" pitchFamily="18" charset="0"/>
              </a:rPr>
              <a:t>1</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D</a:t>
            </a:r>
            <a:r>
              <a:rPr lang="en-US" altLang="zh-CN" sz="2800" b="1" baseline="-25000" dirty="0">
                <a:latin typeface="Times New Roman" pitchFamily="18" charset="0"/>
                <a:cs typeface="Times New Roman" pitchFamily="18" charset="0"/>
              </a:rPr>
              <a:t>2</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D</a:t>
            </a:r>
            <a:r>
              <a:rPr lang="en-US" altLang="zh-CN" sz="2800" b="1" baseline="-25000" dirty="0">
                <a:latin typeface="Times New Roman" pitchFamily="18" charset="0"/>
                <a:cs typeface="Times New Roman" pitchFamily="18" charset="0"/>
              </a:rPr>
              <a:t>4</a:t>
            </a:r>
            <a:r>
              <a:rPr lang="en-US" altLang="zh-CN" sz="2800" b="1" dirty="0">
                <a:latin typeface="Times New Roman" pitchFamily="18" charset="0"/>
                <a:cs typeface="Times New Roman" pitchFamily="18" charset="0"/>
              </a:rPr>
              <a:t>=0</a:t>
            </a:r>
            <a:r>
              <a:rPr lang="zh-CN" altLang="en-US" sz="2800" b="1" dirty="0">
                <a:latin typeface="Times New Roman" pitchFamily="18" charset="0"/>
                <a:cs typeface="Times New Roman" pitchFamily="18" charset="0"/>
              </a:rPr>
              <a:t>，</a:t>
            </a:r>
            <a:r>
              <a:rPr lang="en-US" altLang="zh-CN" sz="2800" b="1" i="1" dirty="0">
                <a:solidFill>
                  <a:srgbClr val="FF0000"/>
                </a:solidFill>
                <a:latin typeface="Times New Roman" pitchFamily="18" charset="0"/>
                <a:cs typeface="Times New Roman" pitchFamily="18" charset="0"/>
              </a:rPr>
              <a:t>D</a:t>
            </a:r>
            <a:r>
              <a:rPr lang="en-US" altLang="zh-CN" sz="2800" b="1" baseline="-25000" dirty="0">
                <a:solidFill>
                  <a:srgbClr val="FF0000"/>
                </a:solidFill>
                <a:latin typeface="Times New Roman" pitchFamily="18" charset="0"/>
                <a:cs typeface="Times New Roman" pitchFamily="18" charset="0"/>
              </a:rPr>
              <a:t>0</a:t>
            </a:r>
            <a:r>
              <a:rPr lang="en-US" altLang="zh-CN" sz="2800" b="1" dirty="0">
                <a:latin typeface="Times New Roman" pitchFamily="18" charset="0"/>
                <a:cs typeface="Times New Roman" pitchFamily="18" charset="0"/>
              </a:rPr>
              <a:t>=</a:t>
            </a:r>
            <a:r>
              <a:rPr lang="en-US" altLang="zh-CN" sz="2800" b="1" i="1" dirty="0">
                <a:solidFill>
                  <a:srgbClr val="FF0000"/>
                </a:solidFill>
                <a:latin typeface="Times New Roman" pitchFamily="18" charset="0"/>
                <a:cs typeface="Times New Roman" pitchFamily="18" charset="0"/>
              </a:rPr>
              <a:t>D</a:t>
            </a:r>
            <a:r>
              <a:rPr lang="en-US" altLang="zh-CN" sz="2800" b="1" baseline="-25000" dirty="0">
                <a:solidFill>
                  <a:srgbClr val="FF0000"/>
                </a:solidFill>
                <a:latin typeface="Times New Roman" pitchFamily="18" charset="0"/>
                <a:cs typeface="Times New Roman" pitchFamily="18" charset="0"/>
              </a:rPr>
              <a:t>3</a:t>
            </a:r>
            <a:r>
              <a:rPr lang="en-US" altLang="zh-CN" sz="2800" b="1" dirty="0">
                <a:solidFill>
                  <a:srgbClr val="FF0000"/>
                </a:solidFill>
                <a:latin typeface="Times New Roman" pitchFamily="18" charset="0"/>
                <a:cs typeface="Times New Roman" pitchFamily="18" charset="0"/>
              </a:rPr>
              <a:t>=</a:t>
            </a:r>
            <a:r>
              <a:rPr lang="en-US" altLang="zh-CN" sz="2800" b="1" i="1" dirty="0">
                <a:solidFill>
                  <a:srgbClr val="FF0000"/>
                </a:solidFill>
                <a:latin typeface="Times New Roman" pitchFamily="18" charset="0"/>
                <a:cs typeface="Times New Roman" pitchFamily="18" charset="0"/>
              </a:rPr>
              <a:t>D</a:t>
            </a:r>
            <a:r>
              <a:rPr lang="en-US" altLang="zh-CN" sz="2800" b="1" baseline="-25000" dirty="0">
                <a:solidFill>
                  <a:srgbClr val="FF0000"/>
                </a:solidFill>
                <a:latin typeface="Times New Roman" pitchFamily="18" charset="0"/>
                <a:cs typeface="Times New Roman" pitchFamily="18" charset="0"/>
              </a:rPr>
              <a:t>5</a:t>
            </a:r>
            <a:r>
              <a:rPr lang="en-US" altLang="zh-CN" sz="2800" b="1" dirty="0">
                <a:solidFill>
                  <a:srgbClr val="FF0000"/>
                </a:solidFill>
                <a:latin typeface="Times New Roman" pitchFamily="18" charset="0"/>
                <a:cs typeface="Times New Roman" pitchFamily="18" charset="0"/>
              </a:rPr>
              <a:t>=</a:t>
            </a:r>
            <a:r>
              <a:rPr lang="en-US" altLang="zh-CN" sz="2800" b="1" i="1" dirty="0">
                <a:solidFill>
                  <a:srgbClr val="FF0000"/>
                </a:solidFill>
                <a:latin typeface="Times New Roman" pitchFamily="18" charset="0"/>
                <a:cs typeface="Times New Roman" pitchFamily="18" charset="0"/>
              </a:rPr>
              <a:t>D</a:t>
            </a:r>
            <a:r>
              <a:rPr lang="en-US" altLang="zh-CN" sz="2800" b="1" baseline="-25000" dirty="0">
                <a:solidFill>
                  <a:srgbClr val="FF0000"/>
                </a:solidFill>
                <a:latin typeface="Times New Roman" pitchFamily="18" charset="0"/>
                <a:cs typeface="Times New Roman" pitchFamily="18" charset="0"/>
              </a:rPr>
              <a:t>6</a:t>
            </a:r>
            <a:r>
              <a:rPr lang="en-US" altLang="zh-CN" sz="2800" b="1" dirty="0">
                <a:solidFill>
                  <a:srgbClr val="FF0000"/>
                </a:solidFill>
                <a:latin typeface="Times New Roman" pitchFamily="18" charset="0"/>
                <a:cs typeface="Times New Roman" pitchFamily="18" charset="0"/>
              </a:rPr>
              <a:t>=</a:t>
            </a:r>
            <a:r>
              <a:rPr lang="en-US" altLang="zh-CN" sz="2800" b="1" i="1" dirty="0">
                <a:solidFill>
                  <a:srgbClr val="FF0000"/>
                </a:solidFill>
                <a:latin typeface="Times New Roman" pitchFamily="18" charset="0"/>
                <a:cs typeface="Times New Roman" pitchFamily="18" charset="0"/>
              </a:rPr>
              <a:t>D</a:t>
            </a:r>
            <a:r>
              <a:rPr lang="en-US" altLang="zh-CN" sz="2800" b="1" baseline="-25000" dirty="0">
                <a:solidFill>
                  <a:srgbClr val="FF0000"/>
                </a:solidFill>
                <a:latin typeface="Times New Roman" pitchFamily="18" charset="0"/>
                <a:cs typeface="Times New Roman" pitchFamily="18" charset="0"/>
              </a:rPr>
              <a:t>7</a:t>
            </a:r>
            <a:r>
              <a:rPr lang="en-US" altLang="zh-CN" sz="2800" b="1" dirty="0">
                <a:solidFill>
                  <a:srgbClr val="FF0000"/>
                </a:solidFill>
                <a:latin typeface="Times New Roman" pitchFamily="18" charset="0"/>
                <a:cs typeface="Times New Roman" pitchFamily="18" charset="0"/>
              </a:rPr>
              <a:t>=1</a:t>
            </a:r>
            <a:r>
              <a:rPr lang="zh-CN" altLang="en-US" sz="2800" b="1" dirty="0">
                <a:latin typeface="Times New Roman" pitchFamily="18" charset="0"/>
                <a:cs typeface="Times New Roman" pitchFamily="18" charset="0"/>
              </a:rPr>
              <a:t>，便可实现交通灯故障检测。</a:t>
            </a:r>
          </a:p>
        </p:txBody>
      </p:sp>
      <p:sp>
        <p:nvSpPr>
          <p:cNvPr id="9" name="Text Box 45"/>
          <p:cNvSpPr txBox="1">
            <a:spLocks noChangeArrowheads="1"/>
          </p:cNvSpPr>
          <p:nvPr/>
        </p:nvSpPr>
        <p:spPr bwMode="auto">
          <a:xfrm>
            <a:off x="1743068" y="2214554"/>
            <a:ext cx="2400300" cy="400110"/>
          </a:xfrm>
          <a:prstGeom prst="rect">
            <a:avLst/>
          </a:prstGeom>
          <a:noFill/>
          <a:ln w="9525">
            <a:noFill/>
            <a:miter lim="800000"/>
            <a:headEnd/>
            <a:tailEnd/>
          </a:ln>
        </p:spPr>
        <p:txBody>
          <a:bodyPr>
            <a:spAutoFit/>
          </a:bodyPr>
          <a:lstStyle/>
          <a:p>
            <a:pPr>
              <a:spcBef>
                <a:spcPct val="50000"/>
              </a:spcBef>
            </a:pPr>
            <a:r>
              <a:rPr lang="en-US" altLang="zh-CN" sz="2000" b="1" dirty="0">
                <a:effectLst>
                  <a:outerShdw blurRad="38100" dist="38100" dir="2700000" algn="tl">
                    <a:srgbClr val="000000">
                      <a:alpha val="43137"/>
                    </a:srgbClr>
                  </a:outerShdw>
                </a:effectLst>
              </a:rPr>
              <a:t>74LS151</a:t>
            </a:r>
            <a:r>
              <a:rPr lang="zh-CN" altLang="en-US" sz="2000" b="1" dirty="0">
                <a:effectLst>
                  <a:outerShdw blurRad="38100" dist="38100" dir="2700000" algn="tl">
                    <a:srgbClr val="000000">
                      <a:alpha val="43137"/>
                    </a:srgbClr>
                  </a:outerShdw>
                </a:effectLst>
              </a:rPr>
              <a:t>功能表</a:t>
            </a:r>
          </a:p>
        </p:txBody>
      </p:sp>
      <p:sp>
        <p:nvSpPr>
          <p:cNvPr id="10" name="TextBox 9"/>
          <p:cNvSpPr txBox="1"/>
          <p:nvPr/>
        </p:nvSpPr>
        <p:spPr>
          <a:xfrm>
            <a:off x="5929318" y="2285992"/>
            <a:ext cx="3286148" cy="400110"/>
          </a:xfrm>
          <a:prstGeom prst="rect">
            <a:avLst/>
          </a:prstGeom>
          <a:noFill/>
        </p:spPr>
        <p:txBody>
          <a:bodyPr wrap="square" rtlCol="0">
            <a:spAutoFit/>
          </a:bodyPr>
          <a:lstStyle/>
          <a:p>
            <a:r>
              <a:rPr lang="zh-CN" altLang="en-US" sz="2000" b="1" dirty="0">
                <a:effectLst>
                  <a:outerShdw blurRad="38100" dist="38100" dir="2700000" algn="tl">
                    <a:srgbClr val="000000">
                      <a:alpha val="43137"/>
                    </a:srgbClr>
                  </a:outerShdw>
                </a:effectLst>
              </a:rPr>
              <a:t>交通灯故障检测逻辑真值表</a:t>
            </a:r>
          </a:p>
        </p:txBody>
      </p:sp>
      <p:sp>
        <p:nvSpPr>
          <p:cNvPr id="11" name="椭圆 10"/>
          <p:cNvSpPr/>
          <p:nvPr/>
        </p:nvSpPr>
        <p:spPr>
          <a:xfrm>
            <a:off x="3643302" y="4714884"/>
            <a:ext cx="428628"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643302" y="5286388"/>
            <a:ext cx="428628"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643302" y="5643578"/>
            <a:ext cx="428628"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643302" y="6000768"/>
            <a:ext cx="428628"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643302" y="3786190"/>
            <a:ext cx="428628"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0" fill="hold"/>
                                        <p:tgtEl>
                                          <p:spTgt spid="15"/>
                                        </p:tgtEl>
                                        <p:attrNameLst>
                                          <p:attrName>ppt_w</p:attrName>
                                        </p:attrNameLst>
                                      </p:cBhvr>
                                      <p:tavLst>
                                        <p:tav tm="0" fmla="#ppt_w*sin(2.5*pi*$)">
                                          <p:val>
                                            <p:fltVal val="0"/>
                                          </p:val>
                                        </p:tav>
                                        <p:tav tm="100000">
                                          <p:val>
                                            <p:fltVal val="1"/>
                                          </p:val>
                                        </p:tav>
                                      </p:tavLst>
                                    </p:anim>
                                    <p:anim calcmode="lin" valueType="num">
                                      <p:cBhvr>
                                        <p:cTn id="8" dur="5000" fill="hold"/>
                                        <p:tgtEl>
                                          <p:spTgt spid="15"/>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0" fill="hold"/>
                                        <p:tgtEl>
                                          <p:spTgt spid="11"/>
                                        </p:tgtEl>
                                        <p:attrNameLst>
                                          <p:attrName>ppt_w</p:attrName>
                                        </p:attrNameLst>
                                      </p:cBhvr>
                                      <p:tavLst>
                                        <p:tav tm="0" fmla="#ppt_w*sin(2.5*pi*$)">
                                          <p:val>
                                            <p:fltVal val="0"/>
                                          </p:val>
                                        </p:tav>
                                        <p:tav tm="100000">
                                          <p:val>
                                            <p:fltVal val="1"/>
                                          </p:val>
                                        </p:tav>
                                      </p:tavLst>
                                    </p:anim>
                                    <p:anim calcmode="lin" valueType="num">
                                      <p:cBhvr>
                                        <p:cTn id="12" dur="5000" fill="hold"/>
                                        <p:tgtEl>
                                          <p:spTgt spid="11"/>
                                        </p:tgtEl>
                                        <p:attrNameLst>
                                          <p:attrName>ppt_h</p:attrName>
                                        </p:attrNameLst>
                                      </p:cBhvr>
                                      <p:tavLst>
                                        <p:tav tm="0">
                                          <p:val>
                                            <p:strVal val="#ppt_h"/>
                                          </p:val>
                                        </p:tav>
                                        <p:tav tm="100000">
                                          <p:val>
                                            <p:strVal val="#ppt_h"/>
                                          </p:val>
                                        </p:tav>
                                      </p:tavLst>
                                    </p:anim>
                                  </p:childTnLst>
                                </p:cTn>
                              </p:par>
                              <p:par>
                                <p:cTn id="13" presetID="19"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0" fill="hold"/>
                                        <p:tgtEl>
                                          <p:spTgt spid="12"/>
                                        </p:tgtEl>
                                        <p:attrNameLst>
                                          <p:attrName>ppt_w</p:attrName>
                                        </p:attrNameLst>
                                      </p:cBhvr>
                                      <p:tavLst>
                                        <p:tav tm="0" fmla="#ppt_w*sin(2.5*pi*$)">
                                          <p:val>
                                            <p:fltVal val="0"/>
                                          </p:val>
                                        </p:tav>
                                        <p:tav tm="100000">
                                          <p:val>
                                            <p:fltVal val="1"/>
                                          </p:val>
                                        </p:tav>
                                      </p:tavLst>
                                    </p:anim>
                                    <p:anim calcmode="lin" valueType="num">
                                      <p:cBhvr>
                                        <p:cTn id="16" dur="5000" fill="hold"/>
                                        <p:tgtEl>
                                          <p:spTgt spid="12"/>
                                        </p:tgtEl>
                                        <p:attrNameLst>
                                          <p:attrName>ppt_h</p:attrName>
                                        </p:attrNameLst>
                                      </p:cBhvr>
                                      <p:tavLst>
                                        <p:tav tm="0">
                                          <p:val>
                                            <p:strVal val="#ppt_h"/>
                                          </p:val>
                                        </p:tav>
                                        <p:tav tm="100000">
                                          <p:val>
                                            <p:strVal val="#ppt_h"/>
                                          </p:val>
                                        </p:tav>
                                      </p:tavLst>
                                    </p:anim>
                                  </p:childTnLst>
                                </p:cTn>
                              </p:par>
                              <p:par>
                                <p:cTn id="17" presetID="19"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0" fill="hold"/>
                                        <p:tgtEl>
                                          <p:spTgt spid="13"/>
                                        </p:tgtEl>
                                        <p:attrNameLst>
                                          <p:attrName>ppt_w</p:attrName>
                                        </p:attrNameLst>
                                      </p:cBhvr>
                                      <p:tavLst>
                                        <p:tav tm="0" fmla="#ppt_w*sin(2.5*pi*$)">
                                          <p:val>
                                            <p:fltVal val="0"/>
                                          </p:val>
                                        </p:tav>
                                        <p:tav tm="100000">
                                          <p:val>
                                            <p:fltVal val="1"/>
                                          </p:val>
                                        </p:tav>
                                      </p:tavLst>
                                    </p:anim>
                                    <p:anim calcmode="lin" valueType="num">
                                      <p:cBhvr>
                                        <p:cTn id="20" dur="5000" fill="hold"/>
                                        <p:tgtEl>
                                          <p:spTgt spid="13"/>
                                        </p:tgtEl>
                                        <p:attrNameLst>
                                          <p:attrName>ppt_h</p:attrName>
                                        </p:attrNameLst>
                                      </p:cBhvr>
                                      <p:tavLst>
                                        <p:tav tm="0">
                                          <p:val>
                                            <p:strVal val="#ppt_h"/>
                                          </p:val>
                                        </p:tav>
                                        <p:tav tm="100000">
                                          <p:val>
                                            <p:strVal val="#ppt_h"/>
                                          </p:val>
                                        </p:tav>
                                      </p:tavLst>
                                    </p:anim>
                                  </p:childTnLst>
                                </p:cTn>
                              </p:par>
                              <p:par>
                                <p:cTn id="21" presetID="19" presetClass="entr" presetSubtype="1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0" fill="hold"/>
                                        <p:tgtEl>
                                          <p:spTgt spid="14"/>
                                        </p:tgtEl>
                                        <p:attrNameLst>
                                          <p:attrName>ppt_w</p:attrName>
                                        </p:attrNameLst>
                                      </p:cBhvr>
                                      <p:tavLst>
                                        <p:tav tm="0" fmla="#ppt_w*sin(2.5*pi*$)">
                                          <p:val>
                                            <p:fltVal val="0"/>
                                          </p:val>
                                        </p:tav>
                                        <p:tav tm="100000">
                                          <p:val>
                                            <p:fltVal val="1"/>
                                          </p:val>
                                        </p:tav>
                                      </p:tavLst>
                                    </p:anim>
                                    <p:anim calcmode="lin" valueType="num">
                                      <p:cBhvr>
                                        <p:cTn id="24" dur="5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P spid="13" grpId="0" animBg="1"/>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3" name="Picture 3"/>
          <p:cNvPicPr>
            <a:picLocks noChangeAspect="1" noChangeArrowheads="1"/>
          </p:cNvPicPr>
          <p:nvPr/>
        </p:nvPicPr>
        <p:blipFill>
          <a:blip r:embed="rId2"/>
          <a:srcRect/>
          <a:stretch>
            <a:fillRect/>
          </a:stretch>
        </p:blipFill>
        <p:spPr bwMode="auto">
          <a:xfrm>
            <a:off x="7572404" y="1357298"/>
            <a:ext cx="1714500" cy="3000375"/>
          </a:xfrm>
          <a:prstGeom prst="rect">
            <a:avLst/>
          </a:prstGeom>
          <a:noFill/>
          <a:ln w="9525">
            <a:noFill/>
            <a:miter lim="800000"/>
            <a:headEnd/>
            <a:tailEnd/>
          </a:ln>
          <a:effectLst/>
        </p:spPr>
      </p:pic>
      <p:pic>
        <p:nvPicPr>
          <p:cNvPr id="76804" name="Picture 4"/>
          <p:cNvPicPr>
            <a:picLocks noChangeAspect="1" noChangeArrowheads="1"/>
          </p:cNvPicPr>
          <p:nvPr/>
        </p:nvPicPr>
        <p:blipFill>
          <a:blip r:embed="rId3"/>
          <a:srcRect/>
          <a:stretch>
            <a:fillRect/>
          </a:stretch>
        </p:blipFill>
        <p:spPr bwMode="auto">
          <a:xfrm>
            <a:off x="5429264" y="1357298"/>
            <a:ext cx="1714500" cy="3000375"/>
          </a:xfrm>
          <a:prstGeom prst="rect">
            <a:avLst/>
          </a:prstGeom>
          <a:noFill/>
          <a:ln w="9525">
            <a:noFill/>
            <a:miter lim="800000"/>
            <a:headEnd/>
            <a:tailEnd/>
          </a:ln>
          <a:effectLst/>
        </p:spPr>
      </p:pic>
      <p:pic>
        <p:nvPicPr>
          <p:cNvPr id="76805" name="Picture 5"/>
          <p:cNvPicPr>
            <a:picLocks noChangeAspect="1" noChangeArrowheads="1"/>
          </p:cNvPicPr>
          <p:nvPr/>
        </p:nvPicPr>
        <p:blipFill>
          <a:blip r:embed="rId4"/>
          <a:srcRect/>
          <a:stretch>
            <a:fillRect/>
          </a:stretch>
        </p:blipFill>
        <p:spPr bwMode="auto">
          <a:xfrm>
            <a:off x="857220" y="1227971"/>
            <a:ext cx="1857388" cy="3058285"/>
          </a:xfrm>
          <a:prstGeom prst="rect">
            <a:avLst/>
          </a:prstGeom>
          <a:noFill/>
          <a:ln w="9525">
            <a:noFill/>
            <a:miter lim="800000"/>
            <a:headEnd/>
            <a:tailEnd/>
          </a:ln>
          <a:effectLst/>
        </p:spPr>
      </p:pic>
      <p:sp>
        <p:nvSpPr>
          <p:cNvPr id="5" name="TextBox 4"/>
          <p:cNvSpPr txBox="1"/>
          <p:nvPr/>
        </p:nvSpPr>
        <p:spPr>
          <a:xfrm>
            <a:off x="571468" y="5000636"/>
            <a:ext cx="9144064" cy="830997"/>
          </a:xfrm>
          <a:prstGeom prst="rect">
            <a:avLst/>
          </a:prstGeom>
          <a:noFill/>
        </p:spPr>
        <p:txBody>
          <a:bodyPr wrap="square" rtlCol="0">
            <a:spAutoFit/>
          </a:bodyPr>
          <a:lstStyle/>
          <a:p>
            <a:r>
              <a:rPr lang="zh-CN" altLang="en-US" sz="2400" b="1" dirty="0"/>
              <a:t>   不同的教材，不同的仿真软件中关于数据输入端，地址（选择）输入端，使能端等会使用不同的字母来表示。</a:t>
            </a:r>
          </a:p>
        </p:txBody>
      </p:sp>
      <p:sp>
        <p:nvSpPr>
          <p:cNvPr id="6" name="TextBox 5"/>
          <p:cNvSpPr txBox="1"/>
          <p:nvPr/>
        </p:nvSpPr>
        <p:spPr>
          <a:xfrm>
            <a:off x="6715136" y="642918"/>
            <a:ext cx="1785950" cy="523220"/>
          </a:xfrm>
          <a:prstGeom prst="rect">
            <a:avLst/>
          </a:prstGeom>
          <a:noFill/>
        </p:spPr>
        <p:txBody>
          <a:bodyPr wrap="square" rtlCol="0">
            <a:spAutoFit/>
          </a:bodyPr>
          <a:lstStyle/>
          <a:p>
            <a:r>
              <a:rPr lang="en-US" altLang="zh-CN" sz="2800" b="1" i="1" dirty="0" err="1">
                <a:solidFill>
                  <a:srgbClr val="0070C0"/>
                </a:solidFill>
              </a:rPr>
              <a:t>proteus</a:t>
            </a:r>
            <a:endParaRPr lang="zh-CN" altLang="en-US" sz="2800" b="1" i="1" dirty="0">
              <a:solidFill>
                <a:srgbClr val="0070C0"/>
              </a:solidFill>
            </a:endParaRPr>
          </a:p>
        </p:txBody>
      </p:sp>
      <p:sp>
        <p:nvSpPr>
          <p:cNvPr id="7" name="TextBox 6"/>
          <p:cNvSpPr txBox="1"/>
          <p:nvPr/>
        </p:nvSpPr>
        <p:spPr>
          <a:xfrm>
            <a:off x="2009752" y="642918"/>
            <a:ext cx="1633550" cy="523220"/>
          </a:xfrm>
          <a:prstGeom prst="rect">
            <a:avLst/>
          </a:prstGeom>
          <a:noFill/>
        </p:spPr>
        <p:txBody>
          <a:bodyPr wrap="square" rtlCol="0">
            <a:spAutoFit/>
          </a:bodyPr>
          <a:lstStyle/>
          <a:p>
            <a:r>
              <a:rPr lang="en-US" altLang="zh-CN" sz="2800" b="1" i="1" dirty="0" err="1">
                <a:solidFill>
                  <a:srgbClr val="0039AC"/>
                </a:solidFill>
              </a:rPr>
              <a:t>multisim</a:t>
            </a:r>
            <a:endParaRPr lang="zh-CN" altLang="en-US" sz="2800" b="1" i="1" dirty="0">
              <a:solidFill>
                <a:srgbClr val="0039AC"/>
              </a:solidFill>
            </a:endParaRPr>
          </a:p>
        </p:txBody>
      </p:sp>
      <p:pic>
        <p:nvPicPr>
          <p:cNvPr id="67585" name="Picture 1"/>
          <p:cNvPicPr>
            <a:picLocks noChangeAspect="1" noChangeArrowheads="1"/>
          </p:cNvPicPr>
          <p:nvPr/>
        </p:nvPicPr>
        <p:blipFill>
          <a:blip r:embed="rId5"/>
          <a:srcRect/>
          <a:stretch>
            <a:fillRect/>
          </a:stretch>
        </p:blipFill>
        <p:spPr bwMode="auto">
          <a:xfrm>
            <a:off x="2928922" y="1214422"/>
            <a:ext cx="1785950" cy="307922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2" y="428604"/>
            <a:ext cx="5072098" cy="523220"/>
          </a:xfrm>
          <a:prstGeom prst="rect">
            <a:avLst/>
          </a:prstGeom>
          <a:noFill/>
        </p:spPr>
        <p:txBody>
          <a:bodyPr wrap="square" rtlCol="0">
            <a:spAutoFit/>
          </a:bodyPr>
          <a:lstStyle/>
          <a:p>
            <a:r>
              <a:rPr lang="zh-CN" altLang="en-US" sz="2800" b="1" dirty="0"/>
              <a:t>例</a:t>
            </a:r>
            <a:r>
              <a:rPr lang="en-US" altLang="zh-CN" sz="2800" b="1" dirty="0"/>
              <a:t>1</a:t>
            </a:r>
            <a:r>
              <a:rPr lang="zh-CN" altLang="en-US" sz="2800" b="1" dirty="0">
                <a:solidFill>
                  <a:srgbClr val="FF0066"/>
                </a:solidFill>
              </a:rPr>
              <a:t>逻辑电路图</a:t>
            </a:r>
            <a:r>
              <a:rPr lang="zh-CN" altLang="en-US" sz="2800" b="1" dirty="0"/>
              <a:t>（仿真电路图）：</a:t>
            </a:r>
          </a:p>
        </p:txBody>
      </p:sp>
      <p:grpSp>
        <p:nvGrpSpPr>
          <p:cNvPr id="11" name="组合 10"/>
          <p:cNvGrpSpPr/>
          <p:nvPr/>
        </p:nvGrpSpPr>
        <p:grpSpPr>
          <a:xfrm>
            <a:off x="1428724" y="1071546"/>
            <a:ext cx="7072362" cy="5294855"/>
            <a:chOff x="1428724" y="1071546"/>
            <a:chExt cx="7072362" cy="5294855"/>
          </a:xfrm>
        </p:grpSpPr>
        <p:pic>
          <p:nvPicPr>
            <p:cNvPr id="81924" name="Picture 4"/>
            <p:cNvPicPr>
              <a:picLocks noChangeAspect="1" noChangeArrowheads="1"/>
            </p:cNvPicPr>
            <p:nvPr/>
          </p:nvPicPr>
          <p:blipFill>
            <a:blip r:embed="rId2"/>
            <a:srcRect/>
            <a:stretch>
              <a:fillRect/>
            </a:stretch>
          </p:blipFill>
          <p:spPr bwMode="auto">
            <a:xfrm>
              <a:off x="1857352" y="1071546"/>
              <a:ext cx="6643734" cy="5294855"/>
            </a:xfrm>
            <a:prstGeom prst="rect">
              <a:avLst/>
            </a:prstGeom>
            <a:noFill/>
            <a:ln w="9525">
              <a:noFill/>
              <a:miter lim="800000"/>
              <a:headEnd/>
              <a:tailEnd/>
            </a:ln>
            <a:effectLst/>
          </p:spPr>
        </p:pic>
        <p:sp>
          <p:nvSpPr>
            <p:cNvPr id="7" name="TextBox 6"/>
            <p:cNvSpPr txBox="1"/>
            <p:nvPr/>
          </p:nvSpPr>
          <p:spPr>
            <a:xfrm>
              <a:off x="1428724" y="4714884"/>
              <a:ext cx="428628" cy="369332"/>
            </a:xfrm>
            <a:prstGeom prst="rect">
              <a:avLst/>
            </a:prstGeom>
            <a:noFill/>
          </p:spPr>
          <p:txBody>
            <a:bodyPr wrap="square" rtlCol="0">
              <a:spAutoFit/>
            </a:bodyPr>
            <a:lstStyle/>
            <a:p>
              <a:r>
                <a:rPr lang="en-US" altLang="zh-CN" b="1" i="1" dirty="0">
                  <a:latin typeface="Times New Roman" pitchFamily="18" charset="0"/>
                  <a:cs typeface="Times New Roman" pitchFamily="18" charset="0"/>
                </a:rPr>
                <a:t>R</a:t>
              </a:r>
              <a:endParaRPr lang="zh-CN" altLang="en-US" b="1" i="1" dirty="0">
                <a:latin typeface="Times New Roman" pitchFamily="18" charset="0"/>
                <a:cs typeface="Times New Roman" pitchFamily="18" charset="0"/>
              </a:endParaRPr>
            </a:p>
          </p:txBody>
        </p:sp>
        <p:sp>
          <p:nvSpPr>
            <p:cNvPr id="8" name="TextBox 7"/>
            <p:cNvSpPr txBox="1"/>
            <p:nvPr/>
          </p:nvSpPr>
          <p:spPr>
            <a:xfrm>
              <a:off x="1428724" y="4357694"/>
              <a:ext cx="428628" cy="369332"/>
            </a:xfrm>
            <a:prstGeom prst="rect">
              <a:avLst/>
            </a:prstGeom>
            <a:noFill/>
          </p:spPr>
          <p:txBody>
            <a:bodyPr wrap="square" rtlCol="0">
              <a:spAutoFit/>
            </a:bodyPr>
            <a:lstStyle/>
            <a:p>
              <a:r>
                <a:rPr lang="en-US" altLang="zh-CN" b="1" i="1" dirty="0">
                  <a:latin typeface="Times New Roman" pitchFamily="18" charset="0"/>
                  <a:cs typeface="Times New Roman" pitchFamily="18" charset="0"/>
                </a:rPr>
                <a:t>A</a:t>
              </a:r>
              <a:endParaRPr lang="zh-CN" altLang="en-US" b="1" i="1" dirty="0">
                <a:latin typeface="Times New Roman" pitchFamily="18" charset="0"/>
                <a:cs typeface="Times New Roman" pitchFamily="18" charset="0"/>
              </a:endParaRPr>
            </a:p>
          </p:txBody>
        </p:sp>
        <p:sp>
          <p:nvSpPr>
            <p:cNvPr id="9" name="TextBox 8"/>
            <p:cNvSpPr txBox="1"/>
            <p:nvPr/>
          </p:nvSpPr>
          <p:spPr>
            <a:xfrm>
              <a:off x="1428724" y="4000504"/>
              <a:ext cx="428628" cy="369332"/>
            </a:xfrm>
            <a:prstGeom prst="rect">
              <a:avLst/>
            </a:prstGeom>
            <a:noFill/>
          </p:spPr>
          <p:txBody>
            <a:bodyPr wrap="square" rtlCol="0">
              <a:spAutoFit/>
            </a:bodyPr>
            <a:lstStyle/>
            <a:p>
              <a:r>
                <a:rPr lang="en-US" altLang="zh-CN" b="1" i="1" dirty="0">
                  <a:latin typeface="Times New Roman" pitchFamily="18" charset="0"/>
                  <a:cs typeface="Times New Roman" pitchFamily="18" charset="0"/>
                </a:rPr>
                <a:t>G</a:t>
              </a:r>
              <a:endParaRPr lang="zh-CN" altLang="en-US" b="1" i="1" dirty="0">
                <a:latin typeface="Times New Roman" pitchFamily="18" charset="0"/>
                <a:cs typeface="Times New Roman" pitchFamily="18" charset="0"/>
              </a:endParaRPr>
            </a:p>
          </p:txBody>
        </p:sp>
        <p:sp>
          <p:nvSpPr>
            <p:cNvPr id="10" name="TextBox 9"/>
            <p:cNvSpPr txBox="1"/>
            <p:nvPr/>
          </p:nvSpPr>
          <p:spPr>
            <a:xfrm>
              <a:off x="7000888" y="2357430"/>
              <a:ext cx="428628" cy="369332"/>
            </a:xfrm>
            <a:prstGeom prst="rect">
              <a:avLst/>
            </a:prstGeom>
            <a:noFill/>
          </p:spPr>
          <p:txBody>
            <a:bodyPr wrap="square" rtlCol="0">
              <a:spAutoFit/>
            </a:bodyPr>
            <a:lstStyle/>
            <a:p>
              <a:r>
                <a:rPr lang="en-US" altLang="zh-CN" b="1" i="1" dirty="0">
                  <a:latin typeface="Times New Roman" pitchFamily="18" charset="0"/>
                  <a:cs typeface="Times New Roman" pitchFamily="18" charset="0"/>
                </a:rPr>
                <a:t>Z</a:t>
              </a:r>
              <a:endParaRPr lang="zh-CN" altLang="en-US" b="1" i="1" dirty="0">
                <a:latin typeface="Times New Roman" pitchFamily="18" charset="0"/>
                <a:cs typeface="Times New Roman" pitchFamily="18"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600075" y="381000"/>
            <a:ext cx="2543161" cy="857250"/>
          </a:xfrm>
          <a:prstGeom prst="roundRect">
            <a:avLst/>
          </a:prstGeom>
          <a:gradFill flip="none" rotWithShape="1">
            <a:gsLst>
              <a:gs pos="0">
                <a:srgbClr val="5E9EFF"/>
              </a:gs>
              <a:gs pos="39999">
                <a:srgbClr val="85C2FF"/>
              </a:gs>
              <a:gs pos="70000">
                <a:srgbClr val="C4D6EB"/>
              </a:gs>
              <a:gs pos="100000">
                <a:srgbClr val="FFEBFA"/>
              </a:gs>
            </a:gsLst>
            <a:lin ang="16200000" scaled="1"/>
            <a:tileRect/>
          </a:gra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r>
              <a:rPr lang="zh-CN" altLang="en-US" sz="4400" dirty="0">
                <a:solidFill>
                  <a:schemeClr val="tx1"/>
                </a:solidFill>
                <a:latin typeface="华文行楷" pitchFamily="2" charset="-122"/>
                <a:ea typeface="华文行楷" pitchFamily="2" charset="-122"/>
              </a:rPr>
              <a:t>实验目的</a:t>
            </a:r>
          </a:p>
        </p:txBody>
      </p:sp>
      <p:sp>
        <p:nvSpPr>
          <p:cNvPr id="13315" name="TextBox 2"/>
          <p:cNvSpPr txBox="1">
            <a:spLocks noChangeArrowheads="1"/>
          </p:cNvSpPr>
          <p:nvPr/>
        </p:nvSpPr>
        <p:spPr bwMode="auto">
          <a:xfrm>
            <a:off x="857250" y="1600201"/>
            <a:ext cx="8401050" cy="4175125"/>
          </a:xfrm>
          <a:prstGeom prst="rect">
            <a:avLst/>
          </a:prstGeom>
          <a:noFill/>
          <a:ln w="9525">
            <a:noFill/>
            <a:miter lim="800000"/>
            <a:headEnd/>
            <a:tailEnd/>
          </a:ln>
        </p:spPr>
        <p:txBody>
          <a:bodyPr>
            <a:spAutoFit/>
          </a:bodyPr>
          <a:lstStyle/>
          <a:p>
            <a:pPr>
              <a:lnSpc>
                <a:spcPts val="4000"/>
              </a:lnSpc>
              <a:buFont typeface="Wingdings" pitchFamily="2" charset="2"/>
              <a:buChar char="Ø"/>
            </a:pPr>
            <a:r>
              <a:rPr lang="zh-CN" altLang="en-US" sz="3200" b="1" dirty="0">
                <a:solidFill>
                  <a:srgbClr val="660033"/>
                </a:solidFill>
              </a:rPr>
              <a:t>掌握中规模集成数据选择器的逻辑功能与工作原理；</a:t>
            </a:r>
            <a:endParaRPr lang="en-US" altLang="zh-CN" sz="3200" b="1" dirty="0">
              <a:solidFill>
                <a:srgbClr val="660033"/>
              </a:solidFill>
            </a:endParaRPr>
          </a:p>
          <a:p>
            <a:pPr>
              <a:lnSpc>
                <a:spcPts val="4000"/>
              </a:lnSpc>
              <a:buFont typeface="Wingdings" pitchFamily="2" charset="2"/>
              <a:buChar char="Ø"/>
            </a:pPr>
            <a:endParaRPr lang="en-US" altLang="zh-CN" sz="3200" b="1" dirty="0">
              <a:solidFill>
                <a:srgbClr val="660033"/>
              </a:solidFill>
            </a:endParaRPr>
          </a:p>
          <a:p>
            <a:pPr>
              <a:lnSpc>
                <a:spcPts val="4000"/>
              </a:lnSpc>
              <a:buFont typeface="Wingdings" pitchFamily="2" charset="2"/>
              <a:buChar char="Ø"/>
            </a:pPr>
            <a:r>
              <a:rPr lang="zh-CN" altLang="en-US" sz="3200" b="1" dirty="0">
                <a:solidFill>
                  <a:srgbClr val="660033"/>
                </a:solidFill>
              </a:rPr>
              <a:t>熟悉数据选择器的扩展方法；</a:t>
            </a:r>
            <a:endParaRPr lang="en-US" altLang="zh-CN" sz="3200" b="1" dirty="0">
              <a:solidFill>
                <a:srgbClr val="660033"/>
              </a:solidFill>
            </a:endParaRPr>
          </a:p>
          <a:p>
            <a:pPr>
              <a:lnSpc>
                <a:spcPts val="4000"/>
              </a:lnSpc>
            </a:pPr>
            <a:endParaRPr lang="en-US" altLang="zh-CN" sz="3200" b="1" dirty="0">
              <a:solidFill>
                <a:srgbClr val="660033"/>
              </a:solidFill>
            </a:endParaRPr>
          </a:p>
          <a:p>
            <a:pPr>
              <a:lnSpc>
                <a:spcPts val="4000"/>
              </a:lnSpc>
              <a:buFont typeface="Wingdings" pitchFamily="2" charset="2"/>
              <a:buChar char="Ø"/>
            </a:pPr>
            <a:r>
              <a:rPr lang="zh-CN" altLang="en-US" sz="3200" b="1" dirty="0">
                <a:solidFill>
                  <a:srgbClr val="660033"/>
                </a:solidFill>
              </a:rPr>
              <a:t>学习用数据选择器构成组合逻辑电路的方法，了解数据选择器的应用。</a:t>
            </a:r>
          </a:p>
          <a:p>
            <a:endParaRPr lang="en-US" altLang="zh-CN" sz="3200" b="1" dirty="0">
              <a:solidFill>
                <a:srgbClr val="660033"/>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2" y="428604"/>
            <a:ext cx="5072098" cy="523220"/>
          </a:xfrm>
          <a:prstGeom prst="rect">
            <a:avLst/>
          </a:prstGeom>
          <a:noFill/>
        </p:spPr>
        <p:txBody>
          <a:bodyPr wrap="square" rtlCol="0">
            <a:spAutoFit/>
          </a:bodyPr>
          <a:lstStyle/>
          <a:p>
            <a:r>
              <a:rPr lang="zh-CN" altLang="en-US" sz="2800" b="1" dirty="0"/>
              <a:t>例</a:t>
            </a:r>
            <a:r>
              <a:rPr lang="en-US" altLang="zh-CN" sz="2800" b="1" dirty="0"/>
              <a:t>1</a:t>
            </a:r>
            <a:r>
              <a:rPr lang="zh-CN" altLang="en-US" sz="2800" b="1" dirty="0"/>
              <a:t>  仿真电路图（续） ：</a:t>
            </a:r>
          </a:p>
        </p:txBody>
      </p:sp>
      <p:pic>
        <p:nvPicPr>
          <p:cNvPr id="91141" name="Picture 5"/>
          <p:cNvPicPr>
            <a:picLocks noChangeAspect="1" noChangeArrowheads="1"/>
          </p:cNvPicPr>
          <p:nvPr/>
        </p:nvPicPr>
        <p:blipFill>
          <a:blip r:embed="rId2"/>
          <a:srcRect/>
          <a:stretch>
            <a:fillRect/>
          </a:stretch>
        </p:blipFill>
        <p:spPr bwMode="auto">
          <a:xfrm>
            <a:off x="4000492" y="1500174"/>
            <a:ext cx="5948371" cy="3662377"/>
          </a:xfrm>
          <a:prstGeom prst="rect">
            <a:avLst/>
          </a:prstGeom>
          <a:noFill/>
          <a:ln w="9525">
            <a:noFill/>
            <a:miter lim="800000"/>
            <a:headEnd/>
            <a:tailEnd/>
          </a:ln>
          <a:effectLst/>
        </p:spPr>
      </p:pic>
      <p:grpSp>
        <p:nvGrpSpPr>
          <p:cNvPr id="13" name="组合 12"/>
          <p:cNvGrpSpPr/>
          <p:nvPr/>
        </p:nvGrpSpPr>
        <p:grpSpPr>
          <a:xfrm>
            <a:off x="357154" y="1000108"/>
            <a:ext cx="3429024" cy="5592481"/>
            <a:chOff x="285716" y="1000108"/>
            <a:chExt cx="3429024" cy="5592481"/>
          </a:xfrm>
        </p:grpSpPr>
        <p:pic>
          <p:nvPicPr>
            <p:cNvPr id="91140" name="Picture 4"/>
            <p:cNvPicPr>
              <a:picLocks noChangeAspect="1" noChangeArrowheads="1"/>
            </p:cNvPicPr>
            <p:nvPr/>
          </p:nvPicPr>
          <p:blipFill>
            <a:blip r:embed="rId3"/>
            <a:srcRect/>
            <a:stretch>
              <a:fillRect/>
            </a:stretch>
          </p:blipFill>
          <p:spPr bwMode="auto">
            <a:xfrm>
              <a:off x="357154" y="1000108"/>
              <a:ext cx="3286148" cy="5592481"/>
            </a:xfrm>
            <a:prstGeom prst="rect">
              <a:avLst/>
            </a:prstGeom>
            <a:noFill/>
            <a:ln w="9525">
              <a:noFill/>
              <a:miter lim="800000"/>
              <a:headEnd/>
              <a:tailEnd/>
            </a:ln>
            <a:effectLst/>
          </p:spPr>
        </p:pic>
        <p:sp>
          <p:nvSpPr>
            <p:cNvPr id="9" name="TextBox 8"/>
            <p:cNvSpPr txBox="1"/>
            <p:nvPr/>
          </p:nvSpPr>
          <p:spPr>
            <a:xfrm>
              <a:off x="285716" y="5286388"/>
              <a:ext cx="428628" cy="369332"/>
            </a:xfrm>
            <a:prstGeom prst="rect">
              <a:avLst/>
            </a:prstGeom>
            <a:noFill/>
          </p:spPr>
          <p:txBody>
            <a:bodyPr wrap="square" rtlCol="0">
              <a:spAutoFit/>
            </a:bodyPr>
            <a:lstStyle/>
            <a:p>
              <a:r>
                <a:rPr lang="en-US" altLang="zh-CN" b="1" i="1" dirty="0">
                  <a:latin typeface="Times New Roman" pitchFamily="18" charset="0"/>
                  <a:cs typeface="Times New Roman" pitchFamily="18" charset="0"/>
                </a:rPr>
                <a:t>R</a:t>
              </a:r>
              <a:endParaRPr lang="zh-CN" altLang="en-US" b="1" i="1" dirty="0">
                <a:latin typeface="Times New Roman" pitchFamily="18" charset="0"/>
                <a:cs typeface="Times New Roman" pitchFamily="18" charset="0"/>
              </a:endParaRPr>
            </a:p>
          </p:txBody>
        </p:sp>
        <p:sp>
          <p:nvSpPr>
            <p:cNvPr id="10" name="TextBox 9"/>
            <p:cNvSpPr txBox="1"/>
            <p:nvPr/>
          </p:nvSpPr>
          <p:spPr>
            <a:xfrm>
              <a:off x="500030" y="4988494"/>
              <a:ext cx="428628" cy="369332"/>
            </a:xfrm>
            <a:prstGeom prst="rect">
              <a:avLst/>
            </a:prstGeom>
            <a:noFill/>
          </p:spPr>
          <p:txBody>
            <a:bodyPr wrap="square" rtlCol="0">
              <a:spAutoFit/>
            </a:bodyPr>
            <a:lstStyle/>
            <a:p>
              <a:r>
                <a:rPr lang="en-US" altLang="zh-CN" b="1" i="1" dirty="0">
                  <a:latin typeface="Times New Roman" pitchFamily="18" charset="0"/>
                  <a:cs typeface="Times New Roman" pitchFamily="18" charset="0"/>
                </a:rPr>
                <a:t>A</a:t>
              </a:r>
              <a:endParaRPr lang="zh-CN" altLang="en-US" b="1" i="1" dirty="0">
                <a:latin typeface="Times New Roman" pitchFamily="18" charset="0"/>
                <a:cs typeface="Times New Roman" pitchFamily="18" charset="0"/>
              </a:endParaRPr>
            </a:p>
          </p:txBody>
        </p:sp>
        <p:sp>
          <p:nvSpPr>
            <p:cNvPr id="11" name="TextBox 10"/>
            <p:cNvSpPr txBox="1"/>
            <p:nvPr/>
          </p:nvSpPr>
          <p:spPr>
            <a:xfrm>
              <a:off x="714344" y="4786322"/>
              <a:ext cx="428628" cy="369332"/>
            </a:xfrm>
            <a:prstGeom prst="rect">
              <a:avLst/>
            </a:prstGeom>
            <a:noFill/>
          </p:spPr>
          <p:txBody>
            <a:bodyPr wrap="square" rtlCol="0">
              <a:spAutoFit/>
            </a:bodyPr>
            <a:lstStyle/>
            <a:p>
              <a:r>
                <a:rPr lang="en-US" altLang="zh-CN" b="1" i="1" dirty="0">
                  <a:latin typeface="Times New Roman" pitchFamily="18" charset="0"/>
                  <a:cs typeface="Times New Roman" pitchFamily="18" charset="0"/>
                </a:rPr>
                <a:t>G</a:t>
              </a:r>
              <a:endParaRPr lang="zh-CN" altLang="en-US" b="1" i="1" dirty="0">
                <a:latin typeface="Times New Roman" pitchFamily="18" charset="0"/>
                <a:cs typeface="Times New Roman" pitchFamily="18" charset="0"/>
              </a:endParaRPr>
            </a:p>
          </p:txBody>
        </p:sp>
        <p:sp>
          <p:nvSpPr>
            <p:cNvPr id="12" name="TextBox 11"/>
            <p:cNvSpPr txBox="1"/>
            <p:nvPr/>
          </p:nvSpPr>
          <p:spPr>
            <a:xfrm>
              <a:off x="3286112" y="3559734"/>
              <a:ext cx="428628" cy="369332"/>
            </a:xfrm>
            <a:prstGeom prst="rect">
              <a:avLst/>
            </a:prstGeom>
            <a:noFill/>
          </p:spPr>
          <p:txBody>
            <a:bodyPr wrap="square" rtlCol="0">
              <a:spAutoFit/>
            </a:bodyPr>
            <a:lstStyle/>
            <a:p>
              <a:r>
                <a:rPr lang="en-US" altLang="zh-CN" b="1" i="1" dirty="0">
                  <a:latin typeface="Times New Roman" pitchFamily="18" charset="0"/>
                  <a:cs typeface="Times New Roman" pitchFamily="18" charset="0"/>
                </a:rPr>
                <a:t>Z</a:t>
              </a:r>
              <a:endParaRPr lang="zh-CN" altLang="en-US" b="1" i="1" dirty="0">
                <a:latin typeface="Times New Roman" pitchFamily="18" charset="0"/>
                <a:cs typeface="Times New Roman" pitchFamily="18" charset="0"/>
              </a:endParaRPr>
            </a:p>
          </p:txBody>
        </p:sp>
      </p:grpSp>
      <p:sp>
        <p:nvSpPr>
          <p:cNvPr id="15" name="矩形 14"/>
          <p:cNvSpPr/>
          <p:nvPr/>
        </p:nvSpPr>
        <p:spPr>
          <a:xfrm>
            <a:off x="4000492" y="5429264"/>
            <a:ext cx="5723042" cy="523220"/>
          </a:xfrm>
          <a:prstGeom prst="rect">
            <a:avLst/>
          </a:prstGeom>
          <a:solidFill>
            <a:srgbClr val="BCF77B"/>
          </a:solidFill>
        </p:spPr>
        <p:txBody>
          <a:bodyPr wrap="none">
            <a:spAutoFit/>
          </a:bodyPr>
          <a:lstStyle/>
          <a:p>
            <a:r>
              <a:rPr lang="en-US" altLang="zh-CN" sz="2800" b="1" i="1" dirty="0">
                <a:latin typeface="Times New Roman" pitchFamily="18" charset="0"/>
                <a:cs typeface="Times New Roman" pitchFamily="18" charset="0"/>
              </a:rPr>
              <a:t>Z=R′A′G′+R′AG+RA′G+RAG′+RAG</a:t>
            </a:r>
            <a:endParaRPr lang="zh-CN" altLang="en-US" sz="2800" b="1" i="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Text Box 2"/>
          <p:cNvSpPr txBox="1">
            <a:spLocks noChangeArrowheads="1"/>
          </p:cNvSpPr>
          <p:nvPr/>
        </p:nvSpPr>
        <p:spPr bwMode="auto">
          <a:xfrm>
            <a:off x="925116" y="1163638"/>
            <a:ext cx="184731" cy="461665"/>
          </a:xfrm>
          <a:prstGeom prst="rect">
            <a:avLst/>
          </a:prstGeom>
          <a:noFill/>
          <a:ln w="9525">
            <a:noFill/>
            <a:miter lim="800000"/>
            <a:headEnd/>
            <a:tailEnd/>
          </a:ln>
        </p:spPr>
        <p:txBody>
          <a:bodyPr wrap="none">
            <a:spAutoFit/>
          </a:bodyPr>
          <a:lstStyle/>
          <a:p>
            <a:endParaRPr kumimoji="1" lang="zh-CN" altLang="zh-CN" sz="2400">
              <a:latin typeface="Times New Roman" pitchFamily="18" charset="0"/>
            </a:endParaRPr>
          </a:p>
        </p:txBody>
      </p:sp>
      <p:sp>
        <p:nvSpPr>
          <p:cNvPr id="6152" name="Text Box 12"/>
          <p:cNvSpPr txBox="1">
            <a:spLocks noChangeArrowheads="1"/>
          </p:cNvSpPr>
          <p:nvPr/>
        </p:nvSpPr>
        <p:spPr bwMode="auto">
          <a:xfrm>
            <a:off x="428625" y="1066801"/>
            <a:ext cx="4371975" cy="519113"/>
          </a:xfrm>
          <a:prstGeom prst="rect">
            <a:avLst/>
          </a:prstGeom>
          <a:noFill/>
          <a:ln w="9525">
            <a:noFill/>
            <a:miter lim="800000"/>
            <a:headEnd/>
            <a:tailEnd/>
          </a:ln>
        </p:spPr>
        <p:txBody>
          <a:bodyPr>
            <a:spAutoFit/>
          </a:bodyPr>
          <a:lstStyle/>
          <a:p>
            <a:r>
              <a:rPr kumimoji="1" lang="zh-CN" altLang="en-US" sz="2800" b="1" dirty="0">
                <a:latin typeface="Times New Roman" pitchFamily="18" charset="0"/>
              </a:rPr>
              <a:t>例</a:t>
            </a:r>
            <a:r>
              <a:rPr kumimoji="1" lang="en-US" altLang="zh-CN" sz="2800" b="1" dirty="0">
                <a:latin typeface="Times New Roman" pitchFamily="18" charset="0"/>
              </a:rPr>
              <a:t>2</a:t>
            </a:r>
            <a:r>
              <a:rPr kumimoji="1" lang="zh-CN" altLang="en-US" sz="2800" b="1" dirty="0">
                <a:latin typeface="Times New Roman" pitchFamily="18" charset="0"/>
              </a:rPr>
              <a:t>：用四选一实现函数</a:t>
            </a:r>
          </a:p>
        </p:txBody>
      </p:sp>
      <mc:AlternateContent xmlns:mc="http://schemas.openxmlformats.org/markup-compatibility/2006">
        <mc:Choice xmlns:a14="http://schemas.microsoft.com/office/drawing/2010/main" Requires="a14">
          <p:sp>
            <p:nvSpPr>
              <p:cNvPr id="6146" name="Object 3"/>
              <p:cNvSpPr txBox="1"/>
              <p:nvPr/>
            </p:nvSpPr>
            <p:spPr bwMode="auto">
              <a:xfrm>
                <a:off x="4286244" y="1066801"/>
                <a:ext cx="5236369" cy="688975"/>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F</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A</m:t>
                      </m:r>
                      <m:r>
                        <a:rPr lang="zh-CN" altLang="en-US" i="0">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B</m:t>
                      </m:r>
                      <m:r>
                        <a:rPr lang="zh-CN" altLang="en-US" i="0">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C</m:t>
                      </m:r>
                      <m:r>
                        <a:rPr lang="zh-CN" altLang="en-US" i="1">
                          <a:solidFill>
                            <a:srgbClr val="000000"/>
                          </a:solidFill>
                          <a:latin typeface="Cambria Math" panose="02040503050406030204" pitchFamily="18" charset="0"/>
                        </a:rPr>
                        <m:t>)=</m:t>
                      </m:r>
                      <m:nary>
                        <m:naryPr>
                          <m:chr m:val="∑"/>
                          <m:subHide m:val="on"/>
                          <m:supHide m:val="on"/>
                          <m:ctrlPr>
                            <a:rPr lang="zh-CN" altLang="en-US" i="1">
                              <a:solidFill>
                                <a:srgbClr val="000000"/>
                              </a:solidFill>
                              <a:latin typeface="Cambria Math" panose="02040503050406030204" pitchFamily="18" charset="0"/>
                            </a:rPr>
                          </m:ctrlPr>
                        </m:naryPr>
                        <m:sub/>
                        <m:sup/>
                        <m:e>
                          <m:r>
                            <m:rPr>
                              <m:sty m:val="p"/>
                            </m:rPr>
                            <a:rPr lang="zh-CN" altLang="en-US" i="1">
                              <a:solidFill>
                                <a:srgbClr val="000000"/>
                              </a:solidFill>
                              <a:latin typeface="Cambria Math" panose="02040503050406030204" pitchFamily="18" charset="0"/>
                            </a:rPr>
                            <m:t>m</m:t>
                          </m:r>
                          <m:r>
                            <a:rPr lang="zh-CN" altLang="en-US" i="1">
                              <a:solidFill>
                                <a:srgbClr val="000000"/>
                              </a:solidFill>
                              <a:latin typeface="Cambria Math" panose="02040503050406030204" pitchFamily="18" charset="0"/>
                            </a:rPr>
                            <m:t>(3,4,6,7)</m:t>
                          </m:r>
                        </m:e>
                      </m:nary>
                    </m:oMath>
                  </m:oMathPara>
                </a14:m>
                <a:endParaRPr lang="zh-CN" altLang="en-US" dirty="0"/>
              </a:p>
            </p:txBody>
          </p:sp>
        </mc:Choice>
        <mc:Fallback>
          <p:sp>
            <p:nvSpPr>
              <p:cNvPr id="6146" name="Object 3"/>
              <p:cNvSpPr txBox="1">
                <a:spLocks noRot="1" noChangeAspect="1" noMove="1" noResize="1" noEditPoints="1" noAdjustHandles="1" noChangeArrowheads="1" noChangeShapeType="1" noTextEdit="1"/>
              </p:cNvSpPr>
              <p:nvPr/>
            </p:nvSpPr>
            <p:spPr bwMode="auto">
              <a:xfrm>
                <a:off x="4286244" y="1066801"/>
                <a:ext cx="5236369" cy="68897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8911" name="Object 4"/>
              <p:cNvSpPr txBox="1"/>
              <p:nvPr/>
            </p:nvSpPr>
            <p:spPr bwMode="auto">
              <a:xfrm>
                <a:off x="1028700" y="1828800"/>
                <a:ext cx="6472238" cy="4810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F</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A</m:t>
                          </m:r>
                        </m:e>
                        <m:sup>
                          <m:r>
                            <a:rPr lang="zh-CN" altLang="en-US" i="1">
                              <a:solidFill>
                                <a:srgbClr val="000000"/>
                              </a:solidFill>
                              <a:latin typeface="Cambria Math" panose="02040503050406030204" pitchFamily="18" charset="0"/>
                            </a:rPr>
                            <m:t>′</m:t>
                          </m:r>
                        </m:sup>
                      </m:sSup>
                      <m:r>
                        <m:rPr>
                          <m:sty m:val="p"/>
                        </m:rPr>
                        <a:rPr lang="zh-CN" altLang="en-US" i="1">
                          <a:solidFill>
                            <a:srgbClr val="000000"/>
                          </a:solidFill>
                          <a:latin typeface="Cambria Math" panose="02040503050406030204" pitchFamily="18" charset="0"/>
                        </a:rPr>
                        <m:t>BC</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A</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B</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C</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AB</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C</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ABC</m:t>
                      </m:r>
                    </m:oMath>
                  </m:oMathPara>
                </a14:m>
                <a:endParaRPr lang="zh-CN" altLang="en-US" dirty="0"/>
              </a:p>
            </p:txBody>
          </p:sp>
        </mc:Choice>
        <mc:Fallback>
          <p:sp>
            <p:nvSpPr>
              <p:cNvPr id="208911" name="Object 4"/>
              <p:cNvSpPr txBox="1">
                <a:spLocks noRot="1" noChangeAspect="1" noMove="1" noResize="1" noEditPoints="1" noAdjustHandles="1" noChangeArrowheads="1" noChangeShapeType="1" noTextEdit="1"/>
              </p:cNvSpPr>
              <p:nvPr/>
            </p:nvSpPr>
            <p:spPr bwMode="auto">
              <a:xfrm>
                <a:off x="1028700" y="1828800"/>
                <a:ext cx="6472238" cy="48101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8913" name="Object 6"/>
              <p:cNvSpPr txBox="1"/>
              <p:nvPr/>
            </p:nvSpPr>
            <p:spPr bwMode="auto">
              <a:xfrm>
                <a:off x="1543050" y="2438400"/>
                <a:ext cx="7000875" cy="4762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A</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B</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⋅0+</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A</m:t>
                          </m:r>
                        </m:e>
                        <m:sup>
                          <m:r>
                            <a:rPr lang="zh-CN" altLang="en-US" i="1">
                              <a:solidFill>
                                <a:srgbClr val="000000"/>
                              </a:solidFill>
                              <a:latin typeface="Cambria Math" panose="02040503050406030204" pitchFamily="18" charset="0"/>
                            </a:rPr>
                            <m:t>′</m:t>
                          </m:r>
                        </m:sup>
                      </m:sSup>
                      <m:r>
                        <m:rPr>
                          <m:sty m:val="p"/>
                        </m:rPr>
                        <a:rPr lang="zh-CN" altLang="en-US" i="1">
                          <a:solidFill>
                            <a:srgbClr val="000000"/>
                          </a:solidFill>
                          <a:latin typeface="Cambria Math" panose="02040503050406030204" pitchFamily="18" charset="0"/>
                        </a:rPr>
                        <m:t>B</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C</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A</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B</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C</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AB</m:t>
                      </m:r>
                      <m:r>
                        <a:rPr lang="zh-CN" altLang="en-US" i="1">
                          <a:solidFill>
                            <a:srgbClr val="000000"/>
                          </a:solidFill>
                          <a:latin typeface="Cambria Math" panose="02040503050406030204" pitchFamily="18" charset="0"/>
                        </a:rPr>
                        <m:t>⋅1</m:t>
                      </m:r>
                    </m:oMath>
                  </m:oMathPara>
                </a14:m>
                <a:endParaRPr lang="zh-CN" altLang="en-US" dirty="0"/>
              </a:p>
            </p:txBody>
          </p:sp>
        </mc:Choice>
        <mc:Fallback>
          <p:sp>
            <p:nvSpPr>
              <p:cNvPr id="208913" name="Object 6"/>
              <p:cNvSpPr txBox="1">
                <a:spLocks noRot="1" noChangeAspect="1" noMove="1" noResize="1" noEditPoints="1" noAdjustHandles="1" noChangeArrowheads="1" noChangeShapeType="1" noTextEdit="1"/>
              </p:cNvSpPr>
              <p:nvPr/>
            </p:nvSpPr>
            <p:spPr bwMode="auto">
              <a:xfrm>
                <a:off x="1543050" y="2438400"/>
                <a:ext cx="7000875" cy="476250"/>
              </a:xfrm>
              <a:prstGeom prst="rect">
                <a:avLst/>
              </a:prstGeom>
              <a:blipFill>
                <a:blip r:embed="rId4"/>
                <a:stretch>
                  <a:fillRect/>
                </a:stretch>
              </a:blipFill>
            </p:spPr>
            <p:txBody>
              <a:bodyPr/>
              <a:lstStyle/>
              <a:p>
                <a:r>
                  <a:rPr lang="zh-CN" altLang="en-US">
                    <a:noFill/>
                  </a:rPr>
                  <a:t> </a:t>
                </a:r>
              </a:p>
            </p:txBody>
          </p:sp>
        </mc:Fallback>
      </mc:AlternateContent>
      <p:sp>
        <p:nvSpPr>
          <p:cNvPr id="208918" name="Text Box 22"/>
          <p:cNvSpPr txBox="1">
            <a:spLocks noChangeArrowheads="1"/>
          </p:cNvSpPr>
          <p:nvPr/>
        </p:nvSpPr>
        <p:spPr bwMode="auto">
          <a:xfrm>
            <a:off x="3086100" y="3657600"/>
            <a:ext cx="569715" cy="830997"/>
          </a:xfrm>
          <a:prstGeom prst="rect">
            <a:avLst/>
          </a:prstGeom>
          <a:noFill/>
          <a:ln w="9525">
            <a:noFill/>
            <a:miter lim="800000"/>
            <a:headEnd/>
            <a:tailEnd/>
          </a:ln>
        </p:spPr>
        <p:txBody>
          <a:bodyPr>
            <a:spAutoFit/>
          </a:bodyPr>
          <a:lstStyle/>
          <a:p>
            <a:r>
              <a:rPr kumimoji="1" lang="en-US" altLang="zh-CN" sz="2400" b="1">
                <a:solidFill>
                  <a:srgbClr val="FF3300"/>
                </a:solidFill>
                <a:latin typeface="Times New Roman" pitchFamily="18" charset="0"/>
                <a:sym typeface="Symbol" pitchFamily="18" charset="2"/>
              </a:rPr>
              <a:t></a:t>
            </a:r>
          </a:p>
          <a:p>
            <a:r>
              <a:rPr kumimoji="1" lang="en-US" altLang="zh-CN" sz="2400" b="1">
                <a:solidFill>
                  <a:srgbClr val="FF3300"/>
                </a:solidFill>
                <a:latin typeface="Times New Roman" pitchFamily="18" charset="0"/>
                <a:sym typeface="Symbol" pitchFamily="18" charset="2"/>
              </a:rPr>
              <a:t>D</a:t>
            </a:r>
            <a:r>
              <a:rPr kumimoji="1" lang="en-US" altLang="zh-CN" sz="2400" b="1" baseline="-25000">
                <a:solidFill>
                  <a:srgbClr val="FF3300"/>
                </a:solidFill>
                <a:latin typeface="Times New Roman" pitchFamily="18" charset="0"/>
                <a:sym typeface="Symbol" pitchFamily="18" charset="2"/>
              </a:rPr>
              <a:t>0</a:t>
            </a:r>
            <a:endParaRPr kumimoji="1" lang="en-US" altLang="zh-CN" sz="2400" b="1" baseline="-25000">
              <a:solidFill>
                <a:srgbClr val="FF3300"/>
              </a:solidFill>
              <a:latin typeface="Times New Roman" pitchFamily="18" charset="0"/>
            </a:endParaRPr>
          </a:p>
        </p:txBody>
      </p:sp>
      <p:sp>
        <p:nvSpPr>
          <p:cNvPr id="208919" name="Text Box 23"/>
          <p:cNvSpPr txBox="1">
            <a:spLocks noChangeArrowheads="1"/>
          </p:cNvSpPr>
          <p:nvPr/>
        </p:nvSpPr>
        <p:spPr bwMode="auto">
          <a:xfrm>
            <a:off x="4972050" y="3657600"/>
            <a:ext cx="685800" cy="830997"/>
          </a:xfrm>
          <a:prstGeom prst="rect">
            <a:avLst/>
          </a:prstGeom>
          <a:noFill/>
          <a:ln w="9525">
            <a:noFill/>
            <a:miter lim="800000"/>
            <a:headEnd/>
            <a:tailEnd/>
          </a:ln>
        </p:spPr>
        <p:txBody>
          <a:bodyPr>
            <a:spAutoFit/>
          </a:bodyPr>
          <a:lstStyle/>
          <a:p>
            <a:r>
              <a:rPr kumimoji="1" lang="en-US" altLang="zh-CN" sz="2400" b="1">
                <a:solidFill>
                  <a:srgbClr val="FF3300"/>
                </a:solidFill>
                <a:latin typeface="Times New Roman" pitchFamily="18" charset="0"/>
                <a:sym typeface="Symbol" pitchFamily="18" charset="2"/>
              </a:rPr>
              <a:t></a:t>
            </a:r>
          </a:p>
          <a:p>
            <a:r>
              <a:rPr kumimoji="1" lang="en-US" altLang="zh-CN" sz="2400" b="1">
                <a:solidFill>
                  <a:srgbClr val="FF3300"/>
                </a:solidFill>
                <a:latin typeface="Times New Roman" pitchFamily="18" charset="0"/>
                <a:sym typeface="Symbol" pitchFamily="18" charset="2"/>
              </a:rPr>
              <a:t>D</a:t>
            </a:r>
            <a:r>
              <a:rPr kumimoji="1" lang="en-US" altLang="zh-CN" sz="2400" b="1" baseline="-25000">
                <a:solidFill>
                  <a:srgbClr val="FF3300"/>
                </a:solidFill>
                <a:latin typeface="Times New Roman" pitchFamily="18" charset="0"/>
                <a:sym typeface="Symbol" pitchFamily="18" charset="2"/>
              </a:rPr>
              <a:t>1</a:t>
            </a:r>
            <a:endParaRPr kumimoji="1" lang="en-US" altLang="zh-CN" sz="2400" b="1" baseline="-25000">
              <a:solidFill>
                <a:srgbClr val="FF3300"/>
              </a:solidFill>
              <a:latin typeface="Times New Roman" pitchFamily="18" charset="0"/>
            </a:endParaRPr>
          </a:p>
        </p:txBody>
      </p:sp>
      <p:sp>
        <p:nvSpPr>
          <p:cNvPr id="208920" name="Text Box 24"/>
          <p:cNvSpPr txBox="1">
            <a:spLocks noChangeArrowheads="1"/>
          </p:cNvSpPr>
          <p:nvPr/>
        </p:nvSpPr>
        <p:spPr bwMode="auto">
          <a:xfrm>
            <a:off x="6858000" y="3657600"/>
            <a:ext cx="510076" cy="830997"/>
          </a:xfrm>
          <a:prstGeom prst="rect">
            <a:avLst/>
          </a:prstGeom>
          <a:noFill/>
          <a:ln w="9525">
            <a:noFill/>
            <a:miter lim="800000"/>
            <a:headEnd/>
            <a:tailEnd/>
          </a:ln>
        </p:spPr>
        <p:txBody>
          <a:bodyPr wrap="none">
            <a:spAutoFit/>
          </a:bodyPr>
          <a:lstStyle/>
          <a:p>
            <a:r>
              <a:rPr kumimoji="1" lang="en-US" altLang="zh-CN" sz="2400" b="1">
                <a:solidFill>
                  <a:srgbClr val="FF3300"/>
                </a:solidFill>
                <a:latin typeface="Times New Roman" pitchFamily="18" charset="0"/>
                <a:sym typeface="Symbol" pitchFamily="18" charset="2"/>
              </a:rPr>
              <a:t></a:t>
            </a:r>
          </a:p>
          <a:p>
            <a:r>
              <a:rPr kumimoji="1" lang="en-US" altLang="zh-CN" sz="2400" b="1">
                <a:solidFill>
                  <a:srgbClr val="FF3300"/>
                </a:solidFill>
                <a:latin typeface="Times New Roman" pitchFamily="18" charset="0"/>
                <a:sym typeface="Symbol" pitchFamily="18" charset="2"/>
              </a:rPr>
              <a:t>D</a:t>
            </a:r>
            <a:r>
              <a:rPr kumimoji="1" lang="en-US" altLang="zh-CN" sz="2400" b="1" baseline="-25000">
                <a:solidFill>
                  <a:srgbClr val="FF3300"/>
                </a:solidFill>
                <a:latin typeface="Times New Roman" pitchFamily="18" charset="0"/>
                <a:sym typeface="Symbol" pitchFamily="18" charset="2"/>
              </a:rPr>
              <a:t>2</a:t>
            </a:r>
            <a:endParaRPr kumimoji="1" lang="en-US" altLang="zh-CN" sz="2400" b="1" baseline="-25000">
              <a:solidFill>
                <a:srgbClr val="FF3300"/>
              </a:solidFill>
              <a:latin typeface="Times New Roman" pitchFamily="18" charset="0"/>
            </a:endParaRPr>
          </a:p>
        </p:txBody>
      </p:sp>
      <p:sp>
        <p:nvSpPr>
          <p:cNvPr id="208921" name="Text Box 25"/>
          <p:cNvSpPr txBox="1">
            <a:spLocks noChangeArrowheads="1"/>
          </p:cNvSpPr>
          <p:nvPr/>
        </p:nvSpPr>
        <p:spPr bwMode="auto">
          <a:xfrm>
            <a:off x="8829675" y="3657600"/>
            <a:ext cx="600075" cy="830997"/>
          </a:xfrm>
          <a:prstGeom prst="rect">
            <a:avLst/>
          </a:prstGeom>
          <a:noFill/>
          <a:ln w="9525">
            <a:noFill/>
            <a:miter lim="800000"/>
            <a:headEnd/>
            <a:tailEnd/>
          </a:ln>
        </p:spPr>
        <p:txBody>
          <a:bodyPr>
            <a:spAutoFit/>
          </a:bodyPr>
          <a:lstStyle/>
          <a:p>
            <a:r>
              <a:rPr kumimoji="1" lang="en-US" altLang="zh-CN" sz="2400" b="1">
                <a:solidFill>
                  <a:srgbClr val="FF3300"/>
                </a:solidFill>
                <a:latin typeface="Times New Roman" pitchFamily="18" charset="0"/>
                <a:sym typeface="Symbol" pitchFamily="18" charset="2"/>
              </a:rPr>
              <a:t></a:t>
            </a:r>
          </a:p>
          <a:p>
            <a:r>
              <a:rPr kumimoji="1" lang="en-US" altLang="zh-CN" sz="2400" b="1">
                <a:solidFill>
                  <a:srgbClr val="FF3300"/>
                </a:solidFill>
                <a:latin typeface="Times New Roman" pitchFamily="18" charset="0"/>
                <a:sym typeface="Symbol" pitchFamily="18" charset="2"/>
              </a:rPr>
              <a:t>D</a:t>
            </a:r>
            <a:r>
              <a:rPr kumimoji="1" lang="en-US" altLang="zh-CN" sz="2400" b="1" baseline="-25000">
                <a:solidFill>
                  <a:srgbClr val="FF3300"/>
                </a:solidFill>
                <a:latin typeface="Times New Roman" pitchFamily="18" charset="0"/>
                <a:sym typeface="Symbol" pitchFamily="18" charset="2"/>
              </a:rPr>
              <a:t>3</a:t>
            </a:r>
            <a:endParaRPr kumimoji="1" lang="en-US" altLang="zh-CN" sz="2400" b="1" baseline="-25000">
              <a:solidFill>
                <a:srgbClr val="FF3300"/>
              </a:solidFill>
              <a:latin typeface="Times New Roman" pitchFamily="18" charset="0"/>
            </a:endParaRPr>
          </a:p>
        </p:txBody>
      </p:sp>
      <p:sp>
        <p:nvSpPr>
          <p:cNvPr id="6157" name="TextBox 2"/>
          <p:cNvSpPr txBox="1">
            <a:spLocks noChangeArrowheads="1"/>
          </p:cNvSpPr>
          <p:nvPr/>
        </p:nvSpPr>
        <p:spPr bwMode="auto">
          <a:xfrm>
            <a:off x="514350" y="381000"/>
            <a:ext cx="6429375" cy="584200"/>
          </a:xfrm>
          <a:prstGeom prst="rect">
            <a:avLst/>
          </a:prstGeom>
          <a:noFill/>
          <a:ln w="9525">
            <a:noFill/>
            <a:miter lim="800000"/>
            <a:headEnd/>
            <a:tailEnd/>
          </a:ln>
        </p:spPr>
        <p:txBody>
          <a:bodyPr>
            <a:spAutoFit/>
          </a:bodyPr>
          <a:lstStyle/>
          <a:p>
            <a:r>
              <a:rPr lang="zh-CN" altLang="en-US" sz="3200" b="1" i="1" dirty="0">
                <a:solidFill>
                  <a:srgbClr val="7030A0"/>
                </a:solidFill>
              </a:rPr>
              <a:t>数据选择器实现组合逻辑函数</a:t>
            </a:r>
            <a:r>
              <a:rPr lang="zh-CN" altLang="en-US" sz="3200" b="1" dirty="0">
                <a:solidFill>
                  <a:srgbClr val="7030A0"/>
                </a:solidFill>
              </a:rPr>
              <a:t>（</a:t>
            </a:r>
            <a:r>
              <a:rPr lang="zh-CN" altLang="en-US" sz="3200" b="1" dirty="0">
                <a:solidFill>
                  <a:srgbClr val="002060"/>
                </a:solidFill>
              </a:rPr>
              <a:t>续</a:t>
            </a:r>
            <a:r>
              <a:rPr lang="zh-CN" altLang="en-US" sz="3200" b="1" dirty="0">
                <a:solidFill>
                  <a:srgbClr val="7030A0"/>
                </a:solidFill>
              </a:rPr>
              <a:t>）</a:t>
            </a:r>
            <a:endParaRPr lang="zh-CN" altLang="en-US" sz="3200" b="1" i="1" dirty="0">
              <a:solidFill>
                <a:srgbClr val="7030A0"/>
              </a:solidFill>
            </a:endParaRPr>
          </a:p>
        </p:txBody>
      </p:sp>
      <mc:AlternateContent xmlns:mc="http://schemas.openxmlformats.org/markup-compatibility/2006">
        <mc:Choice xmlns:a14="http://schemas.microsoft.com/office/drawing/2010/main" Requires="a14">
          <p:sp>
            <p:nvSpPr>
              <p:cNvPr id="30727" name="Object 7"/>
              <p:cNvSpPr txBox="1"/>
              <p:nvPr/>
            </p:nvSpPr>
            <p:spPr bwMode="auto">
              <a:xfrm>
                <a:off x="1114425" y="4953000"/>
                <a:ext cx="7800975" cy="603250"/>
              </a:xfrm>
              <a:prstGeom prst="rect">
                <a:avLst/>
              </a:prstGeom>
              <a:solidFill>
                <a:srgbClr val="CCFFFF"/>
              </a:solidFill>
              <a:ln>
                <a:noFill/>
              </a:ln>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Y</m:t>
                      </m:r>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Α</m:t>
                          </m:r>
                        </m:e>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m:t>
                          </m:r>
                        </m:sup>
                      </m:sSubSup>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sSubSup>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D</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m:t>
                          </m:r>
                        </m:sup>
                      </m:sSubSup>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D</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Sub>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sSubSup>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D</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D</m:t>
                          </m:r>
                        </m:e>
                        <m:sub>
                          <m:r>
                            <a:rPr lang="zh-CN" altLang="en-US" i="1">
                              <a:solidFill>
                                <a:srgbClr val="000000"/>
                              </a:solidFill>
                              <a:latin typeface="Cambria Math" panose="02040503050406030204" pitchFamily="18" charset="0"/>
                            </a:rPr>
                            <m:t>3</m:t>
                          </m:r>
                        </m:sub>
                      </m:sSub>
                    </m:oMath>
                  </m:oMathPara>
                </a14:m>
                <a:endParaRPr lang="zh-CN" altLang="en-US" dirty="0"/>
              </a:p>
            </p:txBody>
          </p:sp>
        </mc:Choice>
        <mc:Fallback>
          <p:sp>
            <p:nvSpPr>
              <p:cNvPr id="30727" name="Object 7"/>
              <p:cNvSpPr txBox="1">
                <a:spLocks noRot="1" noChangeAspect="1" noMove="1" noResize="1" noEditPoints="1" noAdjustHandles="1" noChangeArrowheads="1" noChangeShapeType="1" noTextEdit="1"/>
              </p:cNvSpPr>
              <p:nvPr/>
            </p:nvSpPr>
            <p:spPr bwMode="auto">
              <a:xfrm>
                <a:off x="1114425" y="4953000"/>
                <a:ext cx="7800975" cy="603250"/>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25" name="Object 14"/>
              <p:cNvSpPr txBox="1"/>
              <p:nvPr/>
            </p:nvSpPr>
            <p:spPr bwMode="auto">
              <a:xfrm>
                <a:off x="1543050" y="2971801"/>
                <a:ext cx="7686675" cy="61436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m:t>
                          </m:r>
                        </m:sup>
                      </m:sSubSup>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⋅0+</m:t>
                      </m:r>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m:t>
                          </m:r>
                        </m:sup>
                      </m:sSubSup>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C</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Sub>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C</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⋅1</m:t>
                      </m:r>
                    </m:oMath>
                  </m:oMathPara>
                </a14:m>
                <a:endParaRPr lang="zh-CN" altLang="en-US" dirty="0"/>
              </a:p>
            </p:txBody>
          </p:sp>
        </mc:Choice>
        <mc:Fallback>
          <p:sp>
            <p:nvSpPr>
              <p:cNvPr id="5125" name="Object 14"/>
              <p:cNvSpPr txBox="1">
                <a:spLocks noRot="1" noChangeAspect="1" noMove="1" noResize="1" noEditPoints="1" noAdjustHandles="1" noChangeArrowheads="1" noChangeShapeType="1" noTextEdit="1"/>
              </p:cNvSpPr>
              <p:nvPr/>
            </p:nvSpPr>
            <p:spPr bwMode="auto">
              <a:xfrm>
                <a:off x="1543050" y="2971801"/>
                <a:ext cx="7686675" cy="614363"/>
              </a:xfrm>
              <a:prstGeom prst="rect">
                <a:avLst/>
              </a:prstGeom>
              <a:blipFill>
                <a:blip r:embed="rId6"/>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8918"/>
                                        </p:tgtEl>
                                        <p:attrNameLst>
                                          <p:attrName>style.visibility</p:attrName>
                                        </p:attrNameLst>
                                      </p:cBhvr>
                                      <p:to>
                                        <p:strVal val="visible"/>
                                      </p:to>
                                    </p:set>
                                    <p:animEffect transition="in" filter="wipe(up)">
                                      <p:cBhvr>
                                        <p:cTn id="7" dur="500"/>
                                        <p:tgtEl>
                                          <p:spTgt spid="2089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8919"/>
                                        </p:tgtEl>
                                        <p:attrNameLst>
                                          <p:attrName>style.visibility</p:attrName>
                                        </p:attrNameLst>
                                      </p:cBhvr>
                                      <p:to>
                                        <p:strVal val="visible"/>
                                      </p:to>
                                    </p:set>
                                    <p:animEffect transition="in" filter="wipe(up)">
                                      <p:cBhvr>
                                        <p:cTn id="12" dur="500"/>
                                        <p:tgtEl>
                                          <p:spTgt spid="2089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8920"/>
                                        </p:tgtEl>
                                        <p:attrNameLst>
                                          <p:attrName>style.visibility</p:attrName>
                                        </p:attrNameLst>
                                      </p:cBhvr>
                                      <p:to>
                                        <p:strVal val="visible"/>
                                      </p:to>
                                    </p:set>
                                    <p:animEffect transition="in" filter="wipe(up)">
                                      <p:cBhvr>
                                        <p:cTn id="17" dur="500"/>
                                        <p:tgtEl>
                                          <p:spTgt spid="2089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8921"/>
                                        </p:tgtEl>
                                        <p:attrNameLst>
                                          <p:attrName>style.visibility</p:attrName>
                                        </p:attrNameLst>
                                      </p:cBhvr>
                                      <p:to>
                                        <p:strVal val="visible"/>
                                      </p:to>
                                    </p:set>
                                    <p:animEffect transition="in" filter="wipe(up)">
                                      <p:cBhvr>
                                        <p:cTn id="22" dur="500"/>
                                        <p:tgtEl>
                                          <p:spTgt spid="208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8" grpId="0"/>
      <p:bldP spid="208919" grpId="0"/>
      <p:bldP spid="208920" grpId="0"/>
      <p:bldP spid="2089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2" y="428604"/>
            <a:ext cx="5072098" cy="523220"/>
          </a:xfrm>
          <a:prstGeom prst="rect">
            <a:avLst/>
          </a:prstGeom>
          <a:noFill/>
        </p:spPr>
        <p:txBody>
          <a:bodyPr wrap="square" rtlCol="0">
            <a:spAutoFit/>
          </a:bodyPr>
          <a:lstStyle/>
          <a:p>
            <a:r>
              <a:rPr lang="zh-CN" altLang="en-US" sz="2800" b="1" dirty="0"/>
              <a:t>例</a:t>
            </a:r>
            <a:r>
              <a:rPr lang="en-US" altLang="zh-CN" sz="2800" b="1" dirty="0"/>
              <a:t>2  </a:t>
            </a:r>
            <a:r>
              <a:rPr lang="zh-CN" altLang="en-US" sz="2800" b="1" dirty="0"/>
              <a:t>仿真电路图 ：</a:t>
            </a:r>
          </a:p>
        </p:txBody>
      </p:sp>
      <p:grpSp>
        <p:nvGrpSpPr>
          <p:cNvPr id="19" name="组合 18"/>
          <p:cNvGrpSpPr/>
          <p:nvPr/>
        </p:nvGrpSpPr>
        <p:grpSpPr>
          <a:xfrm>
            <a:off x="0" y="1857364"/>
            <a:ext cx="4786310" cy="3357586"/>
            <a:chOff x="0" y="1857364"/>
            <a:chExt cx="4786310" cy="3357586"/>
          </a:xfrm>
        </p:grpSpPr>
        <p:pic>
          <p:nvPicPr>
            <p:cNvPr id="86022" name="Picture 6"/>
            <p:cNvPicPr>
              <a:picLocks noChangeAspect="1" noChangeArrowheads="1"/>
            </p:cNvPicPr>
            <p:nvPr/>
          </p:nvPicPr>
          <p:blipFill>
            <a:blip r:embed="rId2"/>
            <a:srcRect/>
            <a:stretch>
              <a:fillRect/>
            </a:stretch>
          </p:blipFill>
          <p:spPr bwMode="auto">
            <a:xfrm>
              <a:off x="305122" y="1857364"/>
              <a:ext cx="4481188" cy="3357586"/>
            </a:xfrm>
            <a:prstGeom prst="rect">
              <a:avLst/>
            </a:prstGeom>
            <a:noFill/>
            <a:ln w="9525">
              <a:noFill/>
              <a:miter lim="800000"/>
              <a:headEnd/>
              <a:tailEnd/>
            </a:ln>
            <a:effectLst/>
          </p:spPr>
        </p:pic>
        <p:sp>
          <p:nvSpPr>
            <p:cNvPr id="12" name="TextBox 11"/>
            <p:cNvSpPr txBox="1"/>
            <p:nvPr/>
          </p:nvSpPr>
          <p:spPr>
            <a:xfrm>
              <a:off x="0" y="4071942"/>
              <a:ext cx="357190" cy="369332"/>
            </a:xfrm>
            <a:prstGeom prst="rect">
              <a:avLst/>
            </a:prstGeom>
            <a:noFill/>
          </p:spPr>
          <p:txBody>
            <a:bodyPr wrap="square" rtlCol="0">
              <a:spAutoFit/>
            </a:bodyPr>
            <a:lstStyle/>
            <a:p>
              <a:r>
                <a:rPr lang="en-US" altLang="zh-CN" b="1" i="1" dirty="0">
                  <a:latin typeface="Times New Roman" pitchFamily="18" charset="0"/>
                  <a:cs typeface="Times New Roman" pitchFamily="18" charset="0"/>
                </a:rPr>
                <a:t>A</a:t>
              </a:r>
              <a:endParaRPr lang="zh-CN" altLang="en-US" b="1" i="1" dirty="0">
                <a:latin typeface="Times New Roman" pitchFamily="18" charset="0"/>
                <a:cs typeface="Times New Roman" pitchFamily="18" charset="0"/>
              </a:endParaRPr>
            </a:p>
          </p:txBody>
        </p:sp>
        <p:sp>
          <p:nvSpPr>
            <p:cNvPr id="13" name="TextBox 12"/>
            <p:cNvSpPr txBox="1"/>
            <p:nvPr/>
          </p:nvSpPr>
          <p:spPr>
            <a:xfrm>
              <a:off x="0" y="3357562"/>
              <a:ext cx="357190" cy="369332"/>
            </a:xfrm>
            <a:prstGeom prst="rect">
              <a:avLst/>
            </a:prstGeom>
            <a:noFill/>
          </p:spPr>
          <p:txBody>
            <a:bodyPr wrap="square" rtlCol="0">
              <a:spAutoFit/>
            </a:bodyPr>
            <a:lstStyle/>
            <a:p>
              <a:r>
                <a:rPr lang="en-US" altLang="zh-CN" b="1" i="1" dirty="0">
                  <a:latin typeface="Times New Roman" pitchFamily="18" charset="0"/>
                  <a:cs typeface="Times New Roman" pitchFamily="18" charset="0"/>
                </a:rPr>
                <a:t>C</a:t>
              </a:r>
              <a:endParaRPr lang="zh-CN" altLang="en-US" b="1" i="1" dirty="0">
                <a:latin typeface="Times New Roman" pitchFamily="18" charset="0"/>
                <a:cs typeface="Times New Roman" pitchFamily="18" charset="0"/>
              </a:endParaRPr>
            </a:p>
          </p:txBody>
        </p:sp>
        <p:sp>
          <p:nvSpPr>
            <p:cNvPr id="14" name="TextBox 13"/>
            <p:cNvSpPr txBox="1"/>
            <p:nvPr/>
          </p:nvSpPr>
          <p:spPr>
            <a:xfrm>
              <a:off x="0" y="3714752"/>
              <a:ext cx="357190" cy="369332"/>
            </a:xfrm>
            <a:prstGeom prst="rect">
              <a:avLst/>
            </a:prstGeom>
            <a:noFill/>
          </p:spPr>
          <p:txBody>
            <a:bodyPr wrap="square" rtlCol="0">
              <a:spAutoFit/>
            </a:bodyPr>
            <a:lstStyle/>
            <a:p>
              <a:r>
                <a:rPr lang="en-US" altLang="zh-CN" b="1" i="1" dirty="0">
                  <a:latin typeface="Times New Roman" pitchFamily="18" charset="0"/>
                  <a:cs typeface="Times New Roman" pitchFamily="18" charset="0"/>
                </a:rPr>
                <a:t>B</a:t>
              </a:r>
              <a:endParaRPr lang="zh-CN" altLang="en-US" b="1" i="1" dirty="0">
                <a:latin typeface="Times New Roman" pitchFamily="18" charset="0"/>
                <a:cs typeface="Times New Roman" pitchFamily="18" charset="0"/>
              </a:endParaRPr>
            </a:p>
          </p:txBody>
        </p:sp>
        <p:sp>
          <p:nvSpPr>
            <p:cNvPr id="17" name="TextBox 16"/>
            <p:cNvSpPr txBox="1"/>
            <p:nvPr/>
          </p:nvSpPr>
          <p:spPr>
            <a:xfrm>
              <a:off x="3929054" y="2631040"/>
              <a:ext cx="357190" cy="369332"/>
            </a:xfrm>
            <a:prstGeom prst="rect">
              <a:avLst/>
            </a:prstGeom>
            <a:noFill/>
          </p:spPr>
          <p:txBody>
            <a:bodyPr wrap="square" rtlCol="0">
              <a:spAutoFit/>
            </a:bodyPr>
            <a:lstStyle/>
            <a:p>
              <a:r>
                <a:rPr lang="en-US" altLang="zh-CN" b="1" i="1" dirty="0">
                  <a:latin typeface="Times New Roman" pitchFamily="18" charset="0"/>
                  <a:cs typeface="Times New Roman" pitchFamily="18" charset="0"/>
                </a:rPr>
                <a:t>F</a:t>
              </a:r>
              <a:endParaRPr lang="zh-CN" altLang="en-US" b="1" i="1" dirty="0">
                <a:latin typeface="Times New Roman" pitchFamily="18" charset="0"/>
                <a:cs typeface="Times New Roman" pitchFamily="18" charset="0"/>
              </a:endParaRPr>
            </a:p>
          </p:txBody>
        </p:sp>
      </p:grpSp>
      <p:grpSp>
        <p:nvGrpSpPr>
          <p:cNvPr id="20" name="组合 19"/>
          <p:cNvGrpSpPr/>
          <p:nvPr/>
        </p:nvGrpSpPr>
        <p:grpSpPr>
          <a:xfrm>
            <a:off x="4786310" y="1476175"/>
            <a:ext cx="5434067" cy="3953089"/>
            <a:chOff x="4786310" y="1476175"/>
            <a:chExt cx="5434067" cy="3953089"/>
          </a:xfrm>
        </p:grpSpPr>
        <p:pic>
          <p:nvPicPr>
            <p:cNvPr id="86023" name="Picture 7"/>
            <p:cNvPicPr>
              <a:picLocks noChangeAspect="1" noChangeArrowheads="1"/>
            </p:cNvPicPr>
            <p:nvPr/>
          </p:nvPicPr>
          <p:blipFill>
            <a:blip r:embed="rId3"/>
            <a:srcRect/>
            <a:stretch>
              <a:fillRect/>
            </a:stretch>
          </p:blipFill>
          <p:spPr bwMode="auto">
            <a:xfrm>
              <a:off x="5143500" y="1476175"/>
              <a:ext cx="5076877" cy="3953089"/>
            </a:xfrm>
            <a:prstGeom prst="rect">
              <a:avLst/>
            </a:prstGeom>
            <a:noFill/>
            <a:ln w="9525">
              <a:noFill/>
              <a:miter lim="800000"/>
              <a:headEnd/>
              <a:tailEnd/>
            </a:ln>
            <a:effectLst/>
          </p:spPr>
        </p:pic>
        <p:sp>
          <p:nvSpPr>
            <p:cNvPr id="11" name="TextBox 10"/>
            <p:cNvSpPr txBox="1"/>
            <p:nvPr/>
          </p:nvSpPr>
          <p:spPr>
            <a:xfrm>
              <a:off x="4786310" y="4071942"/>
              <a:ext cx="357190" cy="369332"/>
            </a:xfrm>
            <a:prstGeom prst="rect">
              <a:avLst/>
            </a:prstGeom>
            <a:noFill/>
          </p:spPr>
          <p:txBody>
            <a:bodyPr wrap="square" rtlCol="0">
              <a:spAutoFit/>
            </a:bodyPr>
            <a:lstStyle/>
            <a:p>
              <a:r>
                <a:rPr lang="en-US" altLang="zh-CN" b="1" i="1" dirty="0">
                  <a:latin typeface="Times New Roman" pitchFamily="18" charset="0"/>
                  <a:cs typeface="Times New Roman" pitchFamily="18" charset="0"/>
                </a:rPr>
                <a:t>A</a:t>
              </a:r>
              <a:endParaRPr lang="zh-CN" altLang="en-US" b="1" i="1" dirty="0">
                <a:latin typeface="Times New Roman" pitchFamily="18" charset="0"/>
                <a:cs typeface="Times New Roman" pitchFamily="18" charset="0"/>
              </a:endParaRPr>
            </a:p>
          </p:txBody>
        </p:sp>
        <p:sp>
          <p:nvSpPr>
            <p:cNvPr id="15" name="TextBox 14"/>
            <p:cNvSpPr txBox="1"/>
            <p:nvPr/>
          </p:nvSpPr>
          <p:spPr>
            <a:xfrm>
              <a:off x="4786310" y="3714752"/>
              <a:ext cx="357190" cy="369332"/>
            </a:xfrm>
            <a:prstGeom prst="rect">
              <a:avLst/>
            </a:prstGeom>
            <a:noFill/>
          </p:spPr>
          <p:txBody>
            <a:bodyPr wrap="square" rtlCol="0">
              <a:spAutoFit/>
            </a:bodyPr>
            <a:lstStyle/>
            <a:p>
              <a:r>
                <a:rPr lang="en-US" altLang="zh-CN" b="1" i="1" dirty="0">
                  <a:latin typeface="Times New Roman" pitchFamily="18" charset="0"/>
                  <a:cs typeface="Times New Roman" pitchFamily="18" charset="0"/>
                </a:rPr>
                <a:t>B</a:t>
              </a:r>
              <a:endParaRPr lang="zh-CN" altLang="en-US" b="1" i="1" dirty="0">
                <a:latin typeface="Times New Roman" pitchFamily="18" charset="0"/>
                <a:cs typeface="Times New Roman" pitchFamily="18" charset="0"/>
              </a:endParaRPr>
            </a:p>
          </p:txBody>
        </p:sp>
        <p:sp>
          <p:nvSpPr>
            <p:cNvPr id="16" name="TextBox 15"/>
            <p:cNvSpPr txBox="1"/>
            <p:nvPr/>
          </p:nvSpPr>
          <p:spPr>
            <a:xfrm>
              <a:off x="4786310" y="3357562"/>
              <a:ext cx="357190" cy="369332"/>
            </a:xfrm>
            <a:prstGeom prst="rect">
              <a:avLst/>
            </a:prstGeom>
            <a:noFill/>
          </p:spPr>
          <p:txBody>
            <a:bodyPr wrap="square" rtlCol="0">
              <a:spAutoFit/>
            </a:bodyPr>
            <a:lstStyle/>
            <a:p>
              <a:r>
                <a:rPr lang="en-US" altLang="zh-CN" b="1" i="1" dirty="0">
                  <a:latin typeface="Times New Roman" pitchFamily="18" charset="0"/>
                  <a:cs typeface="Times New Roman" pitchFamily="18" charset="0"/>
                </a:rPr>
                <a:t>C</a:t>
              </a:r>
              <a:endParaRPr lang="zh-CN" altLang="en-US" b="1" i="1" dirty="0">
                <a:latin typeface="Times New Roman" pitchFamily="18" charset="0"/>
                <a:cs typeface="Times New Roman" pitchFamily="18" charset="0"/>
              </a:endParaRPr>
            </a:p>
          </p:txBody>
        </p:sp>
        <p:sp>
          <p:nvSpPr>
            <p:cNvPr id="18" name="TextBox 17"/>
            <p:cNvSpPr txBox="1"/>
            <p:nvPr/>
          </p:nvSpPr>
          <p:spPr>
            <a:xfrm>
              <a:off x="9286904" y="2571744"/>
              <a:ext cx="357190" cy="369332"/>
            </a:xfrm>
            <a:prstGeom prst="rect">
              <a:avLst/>
            </a:prstGeom>
            <a:noFill/>
          </p:spPr>
          <p:txBody>
            <a:bodyPr wrap="square" rtlCol="0">
              <a:spAutoFit/>
            </a:bodyPr>
            <a:lstStyle/>
            <a:p>
              <a:r>
                <a:rPr lang="en-US" altLang="zh-CN" b="1" i="1" dirty="0">
                  <a:latin typeface="Times New Roman" pitchFamily="18" charset="0"/>
                  <a:cs typeface="Times New Roman" pitchFamily="18" charset="0"/>
                </a:rPr>
                <a:t>F</a:t>
              </a:r>
              <a:endParaRPr lang="zh-CN" altLang="en-US" b="1" i="1" dirty="0">
                <a:latin typeface="Times New Roman" pitchFamily="18" charset="0"/>
                <a:cs typeface="Times New Roman" pitchFamily="18" charset="0"/>
              </a:endParaRPr>
            </a:p>
          </p:txBody>
        </p:sp>
      </p:grpSp>
      <p:sp>
        <p:nvSpPr>
          <p:cNvPr id="7" name="TextBox 6"/>
          <p:cNvSpPr txBox="1"/>
          <p:nvPr/>
        </p:nvSpPr>
        <p:spPr>
          <a:xfrm>
            <a:off x="4643434" y="1214422"/>
            <a:ext cx="571504" cy="769441"/>
          </a:xfrm>
          <a:prstGeom prst="rect">
            <a:avLst/>
          </a:prstGeom>
          <a:noFill/>
        </p:spPr>
        <p:txBody>
          <a:bodyPr wrap="square" rtlCol="0">
            <a:spAutoFit/>
          </a:bodyPr>
          <a:lstStyle/>
          <a:p>
            <a:r>
              <a:rPr lang="zh-CN" altLang="en-US" sz="4400" i="1" dirty="0">
                <a:solidFill>
                  <a:srgbClr val="7030A0"/>
                </a:solidFill>
              </a:rPr>
              <a:t>或</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p:cNvPicPr>
            <a:picLocks noChangeAspect="1" noChangeArrowheads="1"/>
          </p:cNvPicPr>
          <p:nvPr/>
        </p:nvPicPr>
        <p:blipFill>
          <a:blip r:embed="rId2"/>
          <a:srcRect/>
          <a:stretch>
            <a:fillRect/>
          </a:stretch>
        </p:blipFill>
        <p:spPr bwMode="auto">
          <a:xfrm>
            <a:off x="2857484" y="1857364"/>
            <a:ext cx="4858901" cy="4784148"/>
          </a:xfrm>
          <a:prstGeom prst="rect">
            <a:avLst/>
          </a:prstGeom>
          <a:noFill/>
          <a:ln w="9525">
            <a:noFill/>
            <a:miter lim="800000"/>
            <a:headEnd/>
            <a:tailEnd/>
          </a:ln>
        </p:spPr>
      </p:pic>
      <p:sp>
        <p:nvSpPr>
          <p:cNvPr id="20483" name="Text Box 8"/>
          <p:cNvSpPr txBox="1">
            <a:spLocks noChangeArrowheads="1"/>
          </p:cNvSpPr>
          <p:nvPr/>
        </p:nvSpPr>
        <p:spPr bwMode="auto">
          <a:xfrm>
            <a:off x="671513" y="1262706"/>
            <a:ext cx="8543953" cy="523220"/>
          </a:xfrm>
          <a:prstGeom prst="rect">
            <a:avLst/>
          </a:prstGeom>
          <a:gradFill rotWithShape="1">
            <a:gsLst>
              <a:gs pos="0">
                <a:srgbClr val="FFFFFF"/>
              </a:gs>
              <a:gs pos="50000">
                <a:srgbClr val="CCFFCC"/>
              </a:gs>
              <a:gs pos="100000">
                <a:srgbClr val="FFFFFF"/>
              </a:gs>
            </a:gsLst>
            <a:lin ang="5400000" scaled="1"/>
          </a:gradFill>
          <a:ln w="9525">
            <a:noFill/>
            <a:miter lim="800000"/>
            <a:headEnd/>
            <a:tailEnd/>
          </a:ln>
        </p:spPr>
        <p:txBody>
          <a:bodyPr wrap="square">
            <a:spAutoFit/>
          </a:bodyPr>
          <a:lstStyle/>
          <a:p>
            <a:pPr>
              <a:spcBef>
                <a:spcPct val="50000"/>
              </a:spcBef>
            </a:pPr>
            <a:r>
              <a:rPr lang="zh-CN" altLang="en-US" sz="2800" b="1" dirty="0"/>
              <a:t>一、用两片</a:t>
            </a:r>
            <a:r>
              <a:rPr lang="en-US" altLang="zh-CN" sz="2800" b="1" dirty="0">
                <a:latin typeface="Times New Roman" pitchFamily="18" charset="0"/>
              </a:rPr>
              <a:t>74LS151</a:t>
            </a:r>
            <a:r>
              <a:rPr lang="zh-CN" altLang="en-US" sz="2800" b="1" dirty="0"/>
              <a:t>实现逻辑函数</a:t>
            </a:r>
            <a:r>
              <a:rPr lang="en-US" altLang="zh-CN" sz="2800" b="1" dirty="0"/>
              <a:t>:  </a:t>
            </a:r>
            <a:r>
              <a:rPr lang="en-US" altLang="zh-CN" sz="2800" b="1" dirty="0">
                <a:latin typeface="Times New Roman" pitchFamily="18" charset="0"/>
              </a:rPr>
              <a:t>Y=</a:t>
            </a:r>
            <a:r>
              <a:rPr lang="el-GR" altLang="zh-CN" sz="2800" b="1" dirty="0">
                <a:cs typeface="Arial" charset="0"/>
              </a:rPr>
              <a:t>Σ</a:t>
            </a:r>
            <a:r>
              <a:rPr lang="en-US" altLang="zh-CN" sz="2800" b="1" dirty="0">
                <a:latin typeface="Times New Roman" pitchFamily="18" charset="0"/>
                <a:cs typeface="Arial" charset="0"/>
              </a:rPr>
              <a:t>m(6,7,8,11,13)</a:t>
            </a:r>
          </a:p>
        </p:txBody>
      </p:sp>
      <p:sp>
        <p:nvSpPr>
          <p:cNvPr id="4" name="圆角矩形 3"/>
          <p:cNvSpPr/>
          <p:nvPr/>
        </p:nvSpPr>
        <p:spPr bwMode="auto">
          <a:xfrm>
            <a:off x="600075" y="381000"/>
            <a:ext cx="2614599" cy="761984"/>
          </a:xfrm>
          <a:prstGeom prst="roundRect">
            <a:avLst/>
          </a:prstGeom>
          <a:gradFill flip="none" rotWithShape="1">
            <a:gsLst>
              <a:gs pos="0">
                <a:srgbClr val="5E9EFF"/>
              </a:gs>
              <a:gs pos="39999">
                <a:srgbClr val="85C2FF"/>
              </a:gs>
              <a:gs pos="70000">
                <a:srgbClr val="C4D6EB"/>
              </a:gs>
              <a:gs pos="100000">
                <a:srgbClr val="FFEBFA"/>
              </a:gs>
            </a:gsLst>
            <a:lin ang="16200000" scaled="1"/>
            <a:tileRect/>
          </a:gra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r>
              <a:rPr lang="zh-CN" altLang="en-US" sz="4400" dirty="0">
                <a:solidFill>
                  <a:schemeClr val="tx1"/>
                </a:solidFill>
                <a:latin typeface="华文行楷" pitchFamily="2" charset="-122"/>
                <a:ea typeface="华文行楷" pitchFamily="2" charset="-122"/>
              </a:rPr>
              <a:t>实验内容</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Grp="1" noChangeAspect="1" noChangeArrowheads="1"/>
          </p:cNvPicPr>
          <p:nvPr>
            <p:ph idx="1"/>
          </p:nvPr>
        </p:nvPicPr>
        <p:blipFill>
          <a:blip r:embed="rId2"/>
          <a:srcRect/>
          <a:stretch>
            <a:fillRect/>
          </a:stretch>
        </p:blipFill>
        <p:spPr bwMode="auto">
          <a:xfrm>
            <a:off x="5214938" y="1857364"/>
            <a:ext cx="4878442" cy="3500462"/>
          </a:xfrm>
          <a:prstGeom prst="rect">
            <a:avLst/>
          </a:prstGeom>
          <a:noFill/>
          <a:ln w="9525">
            <a:noFill/>
            <a:miter lim="800000"/>
            <a:headEnd/>
            <a:tailEnd/>
          </a:ln>
          <a:effectLst/>
        </p:spPr>
      </p:pic>
      <p:sp>
        <p:nvSpPr>
          <p:cNvPr id="5" name="Text Box 8"/>
          <p:cNvSpPr txBox="1">
            <a:spLocks noChangeArrowheads="1"/>
          </p:cNvSpPr>
          <p:nvPr/>
        </p:nvSpPr>
        <p:spPr bwMode="auto">
          <a:xfrm>
            <a:off x="500030" y="571480"/>
            <a:ext cx="9186895" cy="954107"/>
          </a:xfrm>
          <a:prstGeom prst="rect">
            <a:avLst/>
          </a:prstGeom>
          <a:gradFill rotWithShape="1">
            <a:gsLst>
              <a:gs pos="0">
                <a:srgbClr val="FFFFFF"/>
              </a:gs>
              <a:gs pos="50000">
                <a:srgbClr val="CCFFCC"/>
              </a:gs>
              <a:gs pos="100000">
                <a:srgbClr val="FFFFFF"/>
              </a:gs>
            </a:gsLst>
            <a:lin ang="5400000" scaled="1"/>
          </a:gradFill>
          <a:ln w="9525">
            <a:noFill/>
            <a:miter lim="800000"/>
            <a:headEnd/>
            <a:tailEnd/>
          </a:ln>
        </p:spPr>
        <p:txBody>
          <a:bodyPr wrap="square">
            <a:spAutoFit/>
          </a:bodyPr>
          <a:lstStyle/>
          <a:p>
            <a:pPr>
              <a:spcBef>
                <a:spcPct val="50000"/>
              </a:spcBef>
            </a:pPr>
            <a:r>
              <a:rPr lang="zh-CN" altLang="en-US" sz="2800" b="1" dirty="0"/>
              <a:t>一、用两片</a:t>
            </a:r>
            <a:r>
              <a:rPr lang="en-US" altLang="zh-CN" sz="2800" b="1" dirty="0">
                <a:latin typeface="Times New Roman" pitchFamily="18" charset="0"/>
              </a:rPr>
              <a:t>74LS151</a:t>
            </a:r>
            <a:r>
              <a:rPr lang="zh-CN" altLang="en-US" sz="2800" b="1" dirty="0"/>
              <a:t>实现逻辑函数</a:t>
            </a:r>
            <a:r>
              <a:rPr lang="en-US" altLang="zh-CN" sz="2800" b="1" dirty="0"/>
              <a:t>:  </a:t>
            </a:r>
            <a:r>
              <a:rPr lang="en-US" altLang="zh-CN" sz="2800" b="1" dirty="0">
                <a:latin typeface="Times New Roman" pitchFamily="18" charset="0"/>
              </a:rPr>
              <a:t>Y=</a:t>
            </a:r>
            <a:r>
              <a:rPr lang="el-GR" altLang="zh-CN" sz="2800" b="1" dirty="0">
                <a:cs typeface="Arial" charset="0"/>
              </a:rPr>
              <a:t>Σ</a:t>
            </a:r>
            <a:r>
              <a:rPr lang="en-US" altLang="zh-CN" sz="2800" b="1" dirty="0">
                <a:latin typeface="Times New Roman" pitchFamily="18" charset="0"/>
                <a:cs typeface="Arial" charset="0"/>
              </a:rPr>
              <a:t>m(6,7,8,11,13) A'BCD'+A'BCD+AB'C'D'+AB'CD+ABC'D </a:t>
            </a:r>
            <a:r>
              <a:rPr lang="zh-CN" altLang="en-US" sz="2800" b="1" dirty="0">
                <a:latin typeface="Times New Roman" pitchFamily="18" charset="0"/>
                <a:cs typeface="Arial" charset="0"/>
              </a:rPr>
              <a:t>（续）</a:t>
            </a:r>
            <a:endParaRPr lang="en-US" altLang="zh-CN" sz="2800" b="1" dirty="0">
              <a:latin typeface="Times New Roman" pitchFamily="18" charset="0"/>
              <a:cs typeface="Arial" charset="0"/>
            </a:endParaRPr>
          </a:p>
        </p:txBody>
      </p:sp>
      <p:pic>
        <p:nvPicPr>
          <p:cNvPr id="70659" name="Picture 3"/>
          <p:cNvPicPr>
            <a:picLocks noChangeAspect="1" noChangeArrowheads="1"/>
          </p:cNvPicPr>
          <p:nvPr/>
        </p:nvPicPr>
        <p:blipFill>
          <a:blip r:embed="rId3"/>
          <a:srcRect/>
          <a:stretch>
            <a:fillRect/>
          </a:stretch>
        </p:blipFill>
        <p:spPr bwMode="auto">
          <a:xfrm>
            <a:off x="214278" y="1450678"/>
            <a:ext cx="4857784" cy="39209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2"/>
          <p:cNvSpPr txBox="1">
            <a:spLocks noChangeArrowheads="1"/>
          </p:cNvSpPr>
          <p:nvPr/>
        </p:nvSpPr>
        <p:spPr bwMode="auto">
          <a:xfrm>
            <a:off x="600074" y="428604"/>
            <a:ext cx="8115325" cy="523220"/>
          </a:xfrm>
          <a:prstGeom prst="rect">
            <a:avLst/>
          </a:prstGeom>
          <a:gradFill rotWithShape="1">
            <a:gsLst>
              <a:gs pos="0">
                <a:srgbClr val="FFFFFF"/>
              </a:gs>
              <a:gs pos="50000">
                <a:srgbClr val="CCFFCC"/>
              </a:gs>
              <a:gs pos="100000">
                <a:srgbClr val="FFFFFF"/>
              </a:gs>
            </a:gsLst>
            <a:lin ang="5400000" scaled="1"/>
          </a:gradFill>
          <a:ln w="9525">
            <a:noFill/>
            <a:miter lim="800000"/>
            <a:headEnd/>
            <a:tailEnd/>
          </a:ln>
        </p:spPr>
        <p:txBody>
          <a:bodyPr wrap="square">
            <a:spAutoFit/>
          </a:bodyPr>
          <a:lstStyle/>
          <a:p>
            <a:pPr>
              <a:spcBef>
                <a:spcPct val="50000"/>
              </a:spcBef>
            </a:pPr>
            <a:r>
              <a:rPr lang="zh-CN" altLang="en-US" sz="2800" b="1" dirty="0"/>
              <a:t>二、用双</a:t>
            </a:r>
            <a:r>
              <a:rPr lang="en-US" altLang="zh-CN" sz="2800" b="1" dirty="0">
                <a:latin typeface="Times New Roman" pitchFamily="18" charset="0"/>
              </a:rPr>
              <a:t>4</a:t>
            </a:r>
            <a:r>
              <a:rPr lang="zh-CN" altLang="en-US" sz="2800" b="1" dirty="0"/>
              <a:t>选</a:t>
            </a:r>
            <a:r>
              <a:rPr lang="en-US" altLang="zh-CN" sz="2800" b="1" dirty="0">
                <a:latin typeface="Times New Roman" pitchFamily="18" charset="0"/>
              </a:rPr>
              <a:t>1</a:t>
            </a:r>
            <a:r>
              <a:rPr lang="zh-CN" altLang="en-US" sz="2800" b="1" dirty="0"/>
              <a:t>数据选择器</a:t>
            </a:r>
            <a:r>
              <a:rPr lang="en-US" altLang="zh-CN" sz="2800" b="1" dirty="0">
                <a:latin typeface="Times New Roman" pitchFamily="18" charset="0"/>
              </a:rPr>
              <a:t>74LS153</a:t>
            </a:r>
            <a:r>
              <a:rPr lang="zh-CN" altLang="en-US" sz="2800" b="1" dirty="0"/>
              <a:t>实现一位全加器。</a:t>
            </a:r>
            <a:endParaRPr lang="zh-CN" altLang="en-US" sz="2800" dirty="0"/>
          </a:p>
        </p:txBody>
      </p:sp>
      <p:sp>
        <p:nvSpPr>
          <p:cNvPr id="8197" name="Text Box 27"/>
          <p:cNvSpPr txBox="1">
            <a:spLocks noChangeArrowheads="1"/>
          </p:cNvSpPr>
          <p:nvPr/>
        </p:nvSpPr>
        <p:spPr bwMode="auto">
          <a:xfrm>
            <a:off x="7372350" y="914401"/>
            <a:ext cx="1800225" cy="366713"/>
          </a:xfrm>
          <a:prstGeom prst="rect">
            <a:avLst/>
          </a:prstGeom>
          <a:noFill/>
          <a:ln w="9525">
            <a:noFill/>
            <a:miter lim="800000"/>
            <a:headEnd/>
            <a:tailEnd/>
          </a:ln>
        </p:spPr>
        <p:txBody>
          <a:bodyPr>
            <a:spAutoFit/>
          </a:bodyPr>
          <a:lstStyle/>
          <a:p>
            <a:pPr>
              <a:spcBef>
                <a:spcPct val="50000"/>
              </a:spcBef>
            </a:pPr>
            <a:r>
              <a:rPr lang="zh-CN" altLang="en-US" b="1"/>
              <a:t>全加器真值表</a:t>
            </a:r>
          </a:p>
        </p:txBody>
      </p:sp>
      <p:graphicFrame>
        <p:nvGraphicFramePr>
          <p:cNvPr id="39994" name="Group 58"/>
          <p:cNvGraphicFramePr>
            <a:graphicFrameLocks noGrp="1"/>
          </p:cNvGraphicFramePr>
          <p:nvPr>
            <p:ph sz="half" idx="1"/>
          </p:nvPr>
        </p:nvGraphicFramePr>
        <p:xfrm>
          <a:off x="6515100" y="1279525"/>
          <a:ext cx="3429001" cy="2987040"/>
        </p:xfrm>
        <a:graphic>
          <a:graphicData uri="http://schemas.openxmlformats.org/drawingml/2006/table">
            <a:tbl>
              <a:tblPr/>
              <a:tblGrid>
                <a:gridCol w="651868">
                  <a:extLst>
                    <a:ext uri="{9D8B030D-6E8A-4147-A177-3AD203B41FA5}">
                      <a16:colId xmlns:a16="http://schemas.microsoft.com/office/drawing/2014/main" val="20000"/>
                    </a:ext>
                  </a:extLst>
                </a:gridCol>
                <a:gridCol w="655439">
                  <a:extLst>
                    <a:ext uri="{9D8B030D-6E8A-4147-A177-3AD203B41FA5}">
                      <a16:colId xmlns:a16="http://schemas.microsoft.com/office/drawing/2014/main" val="20001"/>
                    </a:ext>
                  </a:extLst>
                </a:gridCol>
                <a:gridCol w="664369">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771525">
                  <a:extLst>
                    <a:ext uri="{9D8B030D-6E8A-4147-A177-3AD203B41FA5}">
                      <a16:colId xmlns:a16="http://schemas.microsoft.com/office/drawing/2014/main" val="20004"/>
                    </a:ext>
                  </a:extLst>
                </a:gridCol>
              </a:tblGrid>
              <a:tr h="441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A</a:t>
                      </a:r>
                      <a:endParaRPr kumimoji="0" lang="en-US" altLang="zh-CN" sz="2400" b="1" i="1" u="none" strike="noStrike" cap="none" normalizeH="0" baseline="-25000">
                        <a:ln>
                          <a:noFill/>
                        </a:ln>
                        <a:solidFill>
                          <a:schemeClr val="tx1"/>
                        </a:solidFill>
                        <a:effectLst/>
                        <a:latin typeface="Times New Roman" pitchFamily="18" charset="0"/>
                        <a:ea typeface="宋体" pitchFamily="2" charset="-122"/>
                      </a:endParaRP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B</a:t>
                      </a:r>
                      <a:endParaRPr kumimoji="0" lang="en-US" altLang="zh-CN" sz="2400" b="1" i="1" u="none" strike="noStrike" cap="none" normalizeH="0" baseline="-25000">
                        <a:ln>
                          <a:noFill/>
                        </a:ln>
                        <a:solidFill>
                          <a:schemeClr val="tx1"/>
                        </a:solidFill>
                        <a:effectLst/>
                        <a:latin typeface="Times New Roman" pitchFamily="18" charset="0"/>
                        <a:ea typeface="宋体" pitchFamily="2" charset="-122"/>
                      </a:endParaRP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CI</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S</a:t>
                      </a:r>
                      <a:endParaRPr kumimoji="0" lang="en-US" altLang="zh-CN" sz="2400" b="1" i="1" u="none" strike="noStrike" cap="none" normalizeH="0" baseline="-25000">
                        <a:ln>
                          <a:noFill/>
                        </a:ln>
                        <a:solidFill>
                          <a:schemeClr val="tx1"/>
                        </a:solidFill>
                        <a:effectLst/>
                        <a:latin typeface="Times New Roman" pitchFamily="18" charset="0"/>
                        <a:ea typeface="宋体" pitchFamily="2" charset="-122"/>
                      </a:endParaRP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CO</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extLst>
                  <a:ext uri="{0D108BD9-81ED-4DB2-BD59-A6C34878D82A}">
                    <a16:rowId xmlns:a16="http://schemas.microsoft.com/office/drawing/2014/main" val="10000"/>
                  </a:ext>
                </a:extLst>
              </a:tr>
              <a:tr h="24399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extLst>
                  <a:ext uri="{0D108BD9-81ED-4DB2-BD59-A6C34878D82A}">
                    <a16:rowId xmlns:a16="http://schemas.microsoft.com/office/drawing/2014/main" val="10001"/>
                  </a:ext>
                </a:extLst>
              </a:tr>
            </a:tbl>
          </a:graphicData>
        </a:graphic>
      </p:graphicFrame>
      <mc:AlternateContent xmlns:mc="http://schemas.openxmlformats.org/markup-compatibility/2006">
        <mc:Choice xmlns:a14="http://schemas.microsoft.com/office/drawing/2010/main" Requires="a14">
          <p:sp>
            <p:nvSpPr>
              <p:cNvPr id="8194" name="Object 27"/>
              <p:cNvSpPr txBox="1"/>
              <p:nvPr>
                <p:ph sz="quarter" idx="2"/>
              </p:nvPr>
            </p:nvSpPr>
            <p:spPr bwMode="auto">
              <a:xfrm>
                <a:off x="942975" y="1184276"/>
                <a:ext cx="5198865" cy="415925"/>
              </a:xfrm>
              <a:prstGeom prst="rect">
                <a:avLst/>
              </a:prstGeom>
              <a:noFill/>
            </p:spPr>
            <p:txBody>
              <a:bodyPr>
                <a:normAutofit fontScale="62500" lnSpcReduction="20000"/>
              </a:bodyPr>
              <a:lstStyle/>
              <a:p>
                <a:pPr>
                  <a:buNone/>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S</m:t>
                      </m:r>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sup>
                          <m:r>
                            <a:rPr lang="zh-CN" altLang="en-US" i="1">
                              <a:solidFill>
                                <a:srgbClr val="000000"/>
                              </a:solidFill>
                              <a:latin typeface="Cambria Math" panose="02040503050406030204" pitchFamily="18" charset="0"/>
                            </a:rPr>
                            <m:t>′</m:t>
                          </m:r>
                        </m:sup>
                      </m:sSubSup>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B</m:t>
                          </m:r>
                        </m:e>
                        <m:sub/>
                        <m:sup>
                          <m:r>
                            <a:rPr lang="zh-CN" altLang="en-US" i="1">
                              <a:solidFill>
                                <a:srgbClr val="000000"/>
                              </a:solidFill>
                              <a:latin typeface="Cambria Math" panose="02040503050406030204" pitchFamily="18" charset="0"/>
                            </a:rPr>
                            <m:t>′</m:t>
                          </m:r>
                        </m:sup>
                      </m:sSubSup>
                      <m:r>
                        <m:rPr>
                          <m:sty m:val="p"/>
                        </m:rPr>
                        <a:rPr lang="zh-CN" altLang="en-US" i="1">
                          <a:solidFill>
                            <a:srgbClr val="000000"/>
                          </a:solidFill>
                          <a:latin typeface="Cambria Math" panose="02040503050406030204" pitchFamily="18" charset="0"/>
                        </a:rPr>
                        <m:t>CI</m:t>
                      </m:r>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sup>
                          <m:r>
                            <a:rPr lang="zh-CN" altLang="en-US" i="1">
                              <a:solidFill>
                                <a:srgbClr val="000000"/>
                              </a:solidFill>
                              <a:latin typeface="Cambria Math" panose="02040503050406030204" pitchFamily="18" charset="0"/>
                            </a:rPr>
                            <m:t>′</m:t>
                          </m:r>
                        </m:sup>
                      </m:sSubSup>
                      <m:r>
                        <m:rPr>
                          <m:sty m:val="p"/>
                        </m:rPr>
                        <a:rPr lang="zh-CN" altLang="en-US" i="1">
                          <a:solidFill>
                            <a:srgbClr val="000000"/>
                          </a:solidFill>
                          <a:latin typeface="Cambria Math" panose="02040503050406030204" pitchFamily="18" charset="0"/>
                        </a:rPr>
                        <m:t>BC</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I</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A</m:t>
                      </m:r>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B</m:t>
                          </m:r>
                        </m:e>
                        <m:sub/>
                        <m:sup>
                          <m:r>
                            <a:rPr lang="zh-CN" altLang="en-US" i="1">
                              <a:solidFill>
                                <a:srgbClr val="000000"/>
                              </a:solidFill>
                              <a:latin typeface="Cambria Math" panose="02040503050406030204" pitchFamily="18" charset="0"/>
                            </a:rPr>
                            <m:t>′</m:t>
                          </m:r>
                        </m:sup>
                      </m:sSubSup>
                      <m:r>
                        <m:rPr>
                          <m:sty m:val="p"/>
                        </m:rPr>
                        <a:rPr lang="zh-CN" altLang="en-US" i="1">
                          <a:solidFill>
                            <a:srgbClr val="000000"/>
                          </a:solidFill>
                          <a:latin typeface="Cambria Math" panose="02040503050406030204" pitchFamily="18" charset="0"/>
                        </a:rPr>
                        <m:t>C</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I</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ABCI</m:t>
                      </m:r>
                    </m:oMath>
                  </m:oMathPara>
                </a14:m>
                <a:endParaRPr lang="zh-CN" altLang="en-US"/>
              </a:p>
            </p:txBody>
          </p:sp>
        </mc:Choice>
        <mc:Fallback>
          <p:sp>
            <p:nvSpPr>
              <p:cNvPr id="8194" name="Object 27"/>
              <p:cNvSpPr txBox="1">
                <a:spLocks noRot="1" noChangeAspect="1" noMove="1" noResize="1" noEditPoints="1" noAdjustHandles="1" noChangeArrowheads="1" noChangeShapeType="1" noTextEdit="1"/>
              </p:cNvSpPr>
              <p:nvPr>
                <p:ph sz="quarter" idx="2"/>
              </p:nvPr>
            </p:nvSpPr>
            <p:spPr bwMode="auto">
              <a:xfrm>
                <a:off x="942975" y="1184276"/>
                <a:ext cx="5198865" cy="41592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195" name="Object 28"/>
              <p:cNvSpPr txBox="1"/>
              <p:nvPr>
                <p:ph sz="quarter" idx="3"/>
              </p:nvPr>
            </p:nvSpPr>
            <p:spPr bwMode="auto">
              <a:xfrm>
                <a:off x="942976" y="1636714"/>
                <a:ext cx="5232797" cy="420687"/>
              </a:xfrm>
              <a:prstGeom prst="rect">
                <a:avLst/>
              </a:prstGeom>
              <a:noFill/>
            </p:spPr>
            <p:txBody>
              <a:bodyPr>
                <a:normAutofit fontScale="62500" lnSpcReduction="20000"/>
              </a:bodyPr>
              <a:lstStyle/>
              <a:p>
                <a:pPr>
                  <a:buNone/>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CO</m:t>
                      </m:r>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A</m:t>
                          </m:r>
                        </m:e>
                        <m:sub/>
                        <m:sup>
                          <m:r>
                            <a:rPr lang="zh-CN" altLang="en-US" i="1">
                              <a:solidFill>
                                <a:srgbClr val="000000"/>
                              </a:solidFill>
                              <a:latin typeface="Cambria Math" panose="02040503050406030204" pitchFamily="18" charset="0"/>
                            </a:rPr>
                            <m:t>′</m:t>
                          </m:r>
                        </m:sup>
                      </m:sSubSup>
                      <m:r>
                        <m:rPr>
                          <m:sty m:val="p"/>
                        </m:rPr>
                        <a:rPr lang="zh-CN" altLang="en-US" i="1">
                          <a:solidFill>
                            <a:srgbClr val="000000"/>
                          </a:solidFill>
                          <a:latin typeface="Cambria Math" panose="02040503050406030204" pitchFamily="18" charset="0"/>
                        </a:rPr>
                        <m:t>BCI</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A</m:t>
                      </m:r>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B</m:t>
                          </m:r>
                        </m:e>
                        <m:sub/>
                        <m:sup>
                          <m:r>
                            <a:rPr lang="zh-CN" altLang="en-US" i="1">
                              <a:solidFill>
                                <a:srgbClr val="000000"/>
                              </a:solidFill>
                              <a:latin typeface="Cambria Math" panose="02040503050406030204" pitchFamily="18" charset="0"/>
                            </a:rPr>
                            <m:t>′</m:t>
                          </m:r>
                        </m:sup>
                      </m:sSubSup>
                      <m:r>
                        <m:rPr>
                          <m:sty m:val="p"/>
                        </m:rPr>
                        <a:rPr lang="zh-CN" altLang="en-US" i="1">
                          <a:solidFill>
                            <a:srgbClr val="000000"/>
                          </a:solidFill>
                          <a:latin typeface="Cambria Math" panose="02040503050406030204" pitchFamily="18" charset="0"/>
                        </a:rPr>
                        <m:t>CI</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ABC</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I</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ABCI</m:t>
                      </m:r>
                    </m:oMath>
                  </m:oMathPara>
                </a14:m>
                <a:endParaRPr lang="zh-CN" altLang="en-US"/>
              </a:p>
            </p:txBody>
          </p:sp>
        </mc:Choice>
        <mc:Fallback>
          <p:sp>
            <p:nvSpPr>
              <p:cNvPr id="8195" name="Object 28"/>
              <p:cNvSpPr txBox="1">
                <a:spLocks noRot="1" noChangeAspect="1" noMove="1" noResize="1" noEditPoints="1" noAdjustHandles="1" noChangeArrowheads="1" noChangeShapeType="1" noTextEdit="1"/>
              </p:cNvSpPr>
              <p:nvPr>
                <p:ph sz="quarter" idx="3"/>
              </p:nvPr>
            </p:nvSpPr>
            <p:spPr bwMode="auto">
              <a:xfrm>
                <a:off x="942976" y="1636714"/>
                <a:ext cx="5232797" cy="420687"/>
              </a:xfrm>
              <a:prstGeom prst="rect">
                <a:avLst/>
              </a:prstGeom>
              <a:blipFill>
                <a:blip r:embed="rId3"/>
                <a:stretch>
                  <a:fillRect/>
                </a:stretch>
              </a:blipFill>
            </p:spPr>
            <p:txBody>
              <a:bodyPr/>
              <a:lstStyle/>
              <a:p>
                <a:r>
                  <a:rPr lang="zh-CN" altLang="en-US">
                    <a:noFill/>
                  </a:rPr>
                  <a:t> </a:t>
                </a:r>
              </a:p>
            </p:txBody>
          </p:sp>
        </mc:Fallback>
      </mc:AlternateContent>
      <p:sp>
        <p:nvSpPr>
          <p:cNvPr id="8218" name="AutoShape 59"/>
          <p:cNvSpPr>
            <a:spLocks/>
          </p:cNvSpPr>
          <p:nvPr/>
        </p:nvSpPr>
        <p:spPr bwMode="auto">
          <a:xfrm>
            <a:off x="685800" y="1295400"/>
            <a:ext cx="257175" cy="533400"/>
          </a:xfrm>
          <a:prstGeom prst="leftBrace">
            <a:avLst>
              <a:gd name="adj1" fmla="val 24997"/>
              <a:gd name="adj2" fmla="val 50000"/>
            </a:avLst>
          </a:prstGeom>
          <a:noFill/>
          <a:ln w="25400">
            <a:solidFill>
              <a:schemeClr val="tx1"/>
            </a:solidFill>
            <a:round/>
            <a:headEnd/>
            <a:tailEnd/>
          </a:ln>
        </p:spPr>
        <p:txBody>
          <a:bodyPr wrap="none" anchor="ctr"/>
          <a:lstStyle/>
          <a:p>
            <a:endParaRPr lang="zh-CN" altLang="en-US"/>
          </a:p>
        </p:txBody>
      </p:sp>
      <p:pic>
        <p:nvPicPr>
          <p:cNvPr id="8219" name="Picture 28"/>
          <p:cNvPicPr>
            <a:picLocks noChangeAspect="1" noChangeArrowheads="1"/>
          </p:cNvPicPr>
          <p:nvPr/>
        </p:nvPicPr>
        <p:blipFill>
          <a:blip r:embed="rId4"/>
          <a:srcRect/>
          <a:stretch>
            <a:fillRect/>
          </a:stretch>
        </p:blipFill>
        <p:spPr bwMode="auto">
          <a:xfrm>
            <a:off x="1285876" y="2209800"/>
            <a:ext cx="4832747" cy="42672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3"/>
          <p:cNvSpPr txBox="1">
            <a:spLocks noChangeArrowheads="1"/>
          </p:cNvSpPr>
          <p:nvPr/>
        </p:nvSpPr>
        <p:spPr bwMode="auto">
          <a:xfrm>
            <a:off x="714344" y="903257"/>
            <a:ext cx="8858312" cy="1200329"/>
          </a:xfrm>
          <a:prstGeom prst="rect">
            <a:avLst/>
          </a:prstGeom>
          <a:gradFill rotWithShape="1">
            <a:gsLst>
              <a:gs pos="0">
                <a:srgbClr val="FFFFFF"/>
              </a:gs>
              <a:gs pos="50000">
                <a:srgbClr val="CCFFCC"/>
              </a:gs>
              <a:gs pos="100000">
                <a:srgbClr val="FFFFFF"/>
              </a:gs>
            </a:gsLst>
            <a:lin ang="5400000" scaled="1"/>
          </a:gradFill>
          <a:ln w="9525">
            <a:noFill/>
            <a:miter lim="800000"/>
            <a:headEnd/>
            <a:tailEnd/>
          </a:ln>
        </p:spPr>
        <p:txBody>
          <a:bodyPr wrap="square">
            <a:spAutoFit/>
          </a:bodyPr>
          <a:lstStyle/>
          <a:p>
            <a:pPr>
              <a:spcBef>
                <a:spcPct val="50000"/>
              </a:spcBef>
            </a:pPr>
            <a:r>
              <a:rPr lang="zh-CN" altLang="en-US" sz="3600" b="1" dirty="0"/>
              <a:t>三、用一片</a:t>
            </a:r>
            <a:r>
              <a:rPr lang="en-US" altLang="zh-CN" sz="3600" b="1" dirty="0">
                <a:latin typeface="Times New Roman" pitchFamily="18" charset="0"/>
              </a:rPr>
              <a:t>8</a:t>
            </a:r>
            <a:r>
              <a:rPr lang="zh-CN" altLang="en-US" sz="3600" b="1" dirty="0"/>
              <a:t>选</a:t>
            </a:r>
            <a:r>
              <a:rPr lang="en-US" altLang="zh-CN" sz="3600" b="1" dirty="0">
                <a:latin typeface="Times New Roman" pitchFamily="18" charset="0"/>
              </a:rPr>
              <a:t>1</a:t>
            </a:r>
            <a:r>
              <a:rPr lang="zh-CN" altLang="en-US" sz="3600" b="1" dirty="0"/>
              <a:t>数据选择器</a:t>
            </a:r>
            <a:r>
              <a:rPr lang="en-US" altLang="zh-CN" sz="3600" b="1" dirty="0">
                <a:latin typeface="Times New Roman" pitchFamily="18" charset="0"/>
              </a:rPr>
              <a:t>74LS151</a:t>
            </a:r>
            <a:r>
              <a:rPr lang="zh-CN" altLang="en-US" sz="3600" b="1" dirty="0"/>
              <a:t>设计三输入多数表决电路。</a:t>
            </a:r>
            <a:endParaRPr lang="en-US" altLang="zh-CN" sz="3600" b="1" dirty="0"/>
          </a:p>
        </p:txBody>
      </p:sp>
      <p:sp>
        <p:nvSpPr>
          <p:cNvPr id="7" name="Text Box 2"/>
          <p:cNvSpPr txBox="1">
            <a:spLocks noChangeArrowheads="1"/>
          </p:cNvSpPr>
          <p:nvPr/>
        </p:nvSpPr>
        <p:spPr bwMode="auto">
          <a:xfrm>
            <a:off x="714344" y="3674938"/>
            <a:ext cx="8929750" cy="1754326"/>
          </a:xfrm>
          <a:prstGeom prst="rect">
            <a:avLst/>
          </a:prstGeom>
          <a:gradFill rotWithShape="1">
            <a:gsLst>
              <a:gs pos="0">
                <a:srgbClr val="FFFFFF"/>
              </a:gs>
              <a:gs pos="50000">
                <a:srgbClr val="CCFFCC"/>
              </a:gs>
              <a:gs pos="100000">
                <a:srgbClr val="FFFFFF"/>
              </a:gs>
            </a:gsLst>
            <a:lin ang="5400000" scaled="1"/>
          </a:gradFill>
          <a:ln w="9525">
            <a:noFill/>
            <a:miter lim="800000"/>
            <a:headEnd/>
            <a:tailEnd/>
          </a:ln>
        </p:spPr>
        <p:txBody>
          <a:bodyPr wrap="square">
            <a:spAutoFit/>
          </a:bodyPr>
          <a:lstStyle/>
          <a:p>
            <a:pPr>
              <a:spcBef>
                <a:spcPct val="50000"/>
              </a:spcBef>
            </a:pPr>
            <a:r>
              <a:rPr lang="zh-CN" altLang="en-US" sz="3600" b="1" dirty="0"/>
              <a:t>四、</a:t>
            </a:r>
            <a:r>
              <a:rPr lang="zh-CN" altLang="en-US" sz="3600" b="1" dirty="0">
                <a:latin typeface="Times New Roman" pitchFamily="18" charset="0"/>
              </a:rPr>
              <a:t>用一片</a:t>
            </a:r>
            <a:r>
              <a:rPr lang="en-US" altLang="zh-CN" sz="3600" b="1" dirty="0">
                <a:latin typeface="Times New Roman" pitchFamily="18" charset="0"/>
              </a:rPr>
              <a:t>8</a:t>
            </a:r>
            <a:r>
              <a:rPr lang="zh-CN" altLang="en-US" sz="3600" b="1" dirty="0">
                <a:latin typeface="Times New Roman" pitchFamily="18" charset="0"/>
              </a:rPr>
              <a:t>选</a:t>
            </a:r>
            <a:r>
              <a:rPr lang="en-US" altLang="zh-CN" sz="3600" b="1" dirty="0">
                <a:latin typeface="Times New Roman" pitchFamily="18" charset="0"/>
              </a:rPr>
              <a:t>1</a:t>
            </a:r>
            <a:r>
              <a:rPr lang="zh-CN" altLang="en-US" sz="3600" b="1" dirty="0">
                <a:latin typeface="Times New Roman" pitchFamily="18" charset="0"/>
              </a:rPr>
              <a:t>数据选择器</a:t>
            </a:r>
            <a:r>
              <a:rPr lang="en-US" altLang="zh-CN" sz="3600" b="1" dirty="0">
                <a:latin typeface="Times New Roman" pitchFamily="18" charset="0"/>
              </a:rPr>
              <a:t>74LS151</a:t>
            </a:r>
            <a:r>
              <a:rPr lang="zh-CN" altLang="en-US" sz="3600" b="1" dirty="0">
                <a:latin typeface="Times New Roman" pitchFamily="18" charset="0"/>
              </a:rPr>
              <a:t>实现四变量奇偶校验器，当</a:t>
            </a:r>
            <a:r>
              <a:rPr lang="en-US" altLang="zh-CN" sz="3600" b="1" dirty="0">
                <a:latin typeface="Times New Roman" pitchFamily="18" charset="0"/>
              </a:rPr>
              <a:t>4</a:t>
            </a:r>
            <a:r>
              <a:rPr lang="zh-CN" altLang="en-US" sz="3600" b="1" dirty="0">
                <a:latin typeface="Times New Roman" pitchFamily="18" charset="0"/>
              </a:rPr>
              <a:t>个变量中有偶数个</a:t>
            </a:r>
            <a:r>
              <a:rPr lang="en-US" altLang="zh-CN" sz="3600" b="1" dirty="0">
                <a:latin typeface="Times New Roman" pitchFamily="18" charset="0"/>
              </a:rPr>
              <a:t>1</a:t>
            </a:r>
            <a:r>
              <a:rPr lang="zh-CN" altLang="en-US" sz="3600" b="1" dirty="0">
                <a:latin typeface="Times New Roman" pitchFamily="18" charset="0"/>
              </a:rPr>
              <a:t>时输出为</a:t>
            </a:r>
            <a:r>
              <a:rPr lang="en-US" altLang="zh-CN" sz="3600" b="1" dirty="0">
                <a:latin typeface="Times New Roman" pitchFamily="18" charset="0"/>
              </a:rPr>
              <a:t>1</a:t>
            </a:r>
            <a:r>
              <a:rPr lang="zh-CN" altLang="en-US" sz="3600" b="1" dirty="0">
                <a:latin typeface="Times New Roman" pitchFamily="18" charset="0"/>
              </a:rPr>
              <a:t>，否则输出为</a:t>
            </a:r>
            <a:r>
              <a:rPr lang="en-US" altLang="zh-CN" sz="3600" b="1" dirty="0">
                <a:latin typeface="Times New Roman" pitchFamily="18" charset="0"/>
              </a:rPr>
              <a:t>0</a:t>
            </a:r>
            <a:r>
              <a:rPr lang="zh-CN" altLang="en-US" sz="3600" b="1" dirty="0">
                <a:latin typeface="Times New Roman" pitchFamily="18"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Box 7"/>
          <p:cNvSpPr txBox="1">
            <a:spLocks noChangeArrowheads="1"/>
          </p:cNvSpPr>
          <p:nvPr/>
        </p:nvSpPr>
        <p:spPr bwMode="auto">
          <a:xfrm>
            <a:off x="4429126" y="6172201"/>
            <a:ext cx="1500192" cy="400110"/>
          </a:xfrm>
          <a:prstGeom prst="rect">
            <a:avLst/>
          </a:prstGeom>
          <a:solidFill>
            <a:srgbClr val="FFC000"/>
          </a:solidFill>
          <a:ln w="9525">
            <a:noFill/>
            <a:miter lim="800000"/>
            <a:headEnd/>
            <a:tailEnd/>
          </a:ln>
        </p:spPr>
        <p:txBody>
          <a:bodyPr wrap="square">
            <a:spAutoFit/>
          </a:bodyPr>
          <a:lstStyle/>
          <a:p>
            <a:pPr>
              <a:defRPr/>
            </a:pPr>
            <a:r>
              <a:rPr lang="zh-CN" altLang="en-US" sz="2000" b="1" dirty="0">
                <a:solidFill>
                  <a:srgbClr val="FF0000"/>
                </a:solidFill>
                <a:effectLst>
                  <a:outerShdw blurRad="38100" dist="38100" dir="2700000" algn="tl">
                    <a:srgbClr val="000000"/>
                  </a:outerShdw>
                </a:effectLst>
                <a:ea typeface="宋体" pitchFamily="2" charset="-122"/>
              </a:rPr>
              <a:t>芯片引脚图</a:t>
            </a:r>
          </a:p>
        </p:txBody>
      </p:sp>
      <p:graphicFrame>
        <p:nvGraphicFramePr>
          <p:cNvPr id="71682" name="Object 2"/>
          <p:cNvGraphicFramePr>
            <a:graphicFrameLocks noChangeAspect="1"/>
          </p:cNvGraphicFramePr>
          <p:nvPr/>
        </p:nvGraphicFramePr>
        <p:xfrm>
          <a:off x="490537" y="627058"/>
          <a:ext cx="4581525" cy="2159000"/>
        </p:xfrm>
        <a:graphic>
          <a:graphicData uri="http://schemas.openxmlformats.org/presentationml/2006/ole">
            <mc:AlternateContent xmlns:mc="http://schemas.openxmlformats.org/markup-compatibility/2006">
              <mc:Choice xmlns:v="urn:schemas-microsoft-com:vml" Requires="v">
                <p:oleObj spid="_x0000_s71690" name="Visio" r:id="rId3" imgW="2847960" imgH="1343025" progId="">
                  <p:embed/>
                </p:oleObj>
              </mc:Choice>
              <mc:Fallback>
                <p:oleObj name="Visio" r:id="rId3" imgW="2847960" imgH="134302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7" y="627058"/>
                        <a:ext cx="4581525"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3" name="Object 3"/>
          <p:cNvGraphicFramePr>
            <a:graphicFrameLocks noChangeAspect="1"/>
          </p:cNvGraphicFramePr>
          <p:nvPr/>
        </p:nvGraphicFramePr>
        <p:xfrm>
          <a:off x="76200" y="3627454"/>
          <a:ext cx="4995862" cy="2159000"/>
        </p:xfrm>
        <a:graphic>
          <a:graphicData uri="http://schemas.openxmlformats.org/presentationml/2006/ole">
            <mc:AlternateContent xmlns:mc="http://schemas.openxmlformats.org/markup-compatibility/2006">
              <mc:Choice xmlns:v="urn:schemas-microsoft-com:vml" Requires="v">
                <p:oleObj spid="_x0000_s71691" name="Visio" r:id="rId5" imgW="3105270" imgH="1343025" progId="">
                  <p:embed/>
                </p:oleObj>
              </mc:Choice>
              <mc:Fallback>
                <p:oleObj name="Visio" r:id="rId5" imgW="3105270" imgH="1343025"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3627454"/>
                        <a:ext cx="4995862"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4" name="Object 4"/>
          <p:cNvGraphicFramePr>
            <a:graphicFrameLocks noChangeAspect="1"/>
          </p:cNvGraphicFramePr>
          <p:nvPr/>
        </p:nvGraphicFramePr>
        <p:xfrm>
          <a:off x="5759479" y="642918"/>
          <a:ext cx="3956053" cy="2104323"/>
        </p:xfrm>
        <a:graphic>
          <a:graphicData uri="http://schemas.openxmlformats.org/presentationml/2006/ole">
            <mc:AlternateContent xmlns:mc="http://schemas.openxmlformats.org/markup-compatibility/2006">
              <mc:Choice xmlns:v="urn:schemas-microsoft-com:vml" Requires="v">
                <p:oleObj spid="_x0000_s71692" name="Visio" r:id="rId7" imgW="2524230" imgH="1343025" progId="">
                  <p:embed/>
                </p:oleObj>
              </mc:Choice>
              <mc:Fallback>
                <p:oleObj name="Visio" r:id="rId7" imgW="2524230" imgH="1343025"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9479" y="642918"/>
                        <a:ext cx="3956053" cy="2104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5" name="Object 5"/>
          <p:cNvGraphicFramePr>
            <a:graphicFrameLocks noChangeAspect="1"/>
          </p:cNvGraphicFramePr>
          <p:nvPr/>
        </p:nvGraphicFramePr>
        <p:xfrm>
          <a:off x="5715004" y="3671902"/>
          <a:ext cx="3994154" cy="2114552"/>
        </p:xfrm>
        <a:graphic>
          <a:graphicData uri="http://schemas.openxmlformats.org/presentationml/2006/ole">
            <mc:AlternateContent xmlns:mc="http://schemas.openxmlformats.org/markup-compatibility/2006">
              <mc:Choice xmlns:v="urn:schemas-microsoft-com:vml" Requires="v">
                <p:oleObj spid="_x0000_s71693" name="Visio" r:id="rId9" imgW="2524230" imgH="1343025" progId="">
                  <p:embed/>
                </p:oleObj>
              </mc:Choice>
              <mc:Fallback>
                <p:oleObj name="Visio" r:id="rId9" imgW="2524230" imgH="1343025"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4" y="3671902"/>
                        <a:ext cx="3994154" cy="21145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6072194" y="6143644"/>
            <a:ext cx="1285884" cy="461665"/>
          </a:xfrm>
          <a:prstGeom prst="rect">
            <a:avLst/>
          </a:prstGeom>
          <a:noFill/>
        </p:spPr>
        <p:txBody>
          <a:bodyPr wrap="square" rtlCol="0">
            <a:spAutoFit/>
          </a:bodyPr>
          <a:lstStyle/>
          <a:p>
            <a:r>
              <a:rPr lang="en-US" altLang="zh-CN" sz="2400" b="1" dirty="0">
                <a:solidFill>
                  <a:srgbClr val="3F22CE"/>
                </a:solidFill>
              </a:rPr>
              <a:t>(</a:t>
            </a:r>
            <a:r>
              <a:rPr lang="en-US" altLang="zh-CN" sz="2400" b="1" dirty="0" err="1">
                <a:solidFill>
                  <a:srgbClr val="3F22CE"/>
                </a:solidFill>
              </a:rPr>
              <a:t>Vcc</a:t>
            </a:r>
            <a:r>
              <a:rPr lang="en-US" altLang="zh-CN" sz="2400" b="1" dirty="0">
                <a:solidFill>
                  <a:srgbClr val="3F22CE"/>
                </a:solidFill>
              </a:rPr>
              <a:t>=5V)</a:t>
            </a:r>
            <a:endParaRPr lang="zh-CN" altLang="en-US" sz="2400" b="1" dirty="0">
              <a:solidFill>
                <a:srgbClr val="3F22CE"/>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2"/>
          <p:cNvSpPr txBox="1">
            <a:spLocks noChangeArrowheads="1"/>
          </p:cNvSpPr>
          <p:nvPr/>
        </p:nvSpPr>
        <p:spPr bwMode="auto">
          <a:xfrm>
            <a:off x="785815" y="3214686"/>
            <a:ext cx="8643965" cy="1077218"/>
          </a:xfrm>
          <a:prstGeom prst="rect">
            <a:avLst/>
          </a:prstGeom>
          <a:noFill/>
          <a:ln w="9525">
            <a:noFill/>
            <a:miter lim="800000"/>
            <a:headEnd/>
            <a:tailEnd/>
          </a:ln>
        </p:spPr>
        <p:txBody>
          <a:bodyPr wrap="square">
            <a:spAutoFit/>
          </a:bodyPr>
          <a:lstStyle/>
          <a:p>
            <a:pPr>
              <a:spcBef>
                <a:spcPct val="50000"/>
              </a:spcBef>
            </a:pPr>
            <a:r>
              <a:rPr lang="en-US" altLang="zh-CN" sz="3200" b="1" dirty="0">
                <a:latin typeface="Times New Roman" pitchFamily="18" charset="0"/>
              </a:rPr>
              <a:t>2.</a:t>
            </a:r>
            <a:r>
              <a:rPr lang="zh-CN" altLang="en-US" sz="3200" b="1" dirty="0">
                <a:latin typeface="Times New Roman" pitchFamily="18" charset="0"/>
              </a:rPr>
              <a:t>试用一片</a:t>
            </a:r>
            <a:r>
              <a:rPr lang="en-US" altLang="zh-CN" sz="3200" b="1" dirty="0">
                <a:latin typeface="Times New Roman" pitchFamily="18" charset="0"/>
              </a:rPr>
              <a:t>74LS151</a:t>
            </a:r>
            <a:r>
              <a:rPr lang="zh-CN" altLang="en-US" sz="3200" b="1" dirty="0">
                <a:latin typeface="Times New Roman" pitchFamily="18" charset="0"/>
              </a:rPr>
              <a:t>设计一个函数发生器电路，它的功能表如下：</a:t>
            </a:r>
          </a:p>
        </p:txBody>
      </p:sp>
      <p:sp>
        <p:nvSpPr>
          <p:cNvPr id="22534" name="矩形 3"/>
          <p:cNvSpPr>
            <a:spLocks noChangeArrowheads="1"/>
          </p:cNvSpPr>
          <p:nvPr/>
        </p:nvSpPr>
        <p:spPr bwMode="auto">
          <a:xfrm>
            <a:off x="785815" y="1285860"/>
            <a:ext cx="8929717" cy="1138773"/>
          </a:xfrm>
          <a:prstGeom prst="rect">
            <a:avLst/>
          </a:prstGeom>
          <a:noFill/>
          <a:ln w="9525">
            <a:noFill/>
            <a:miter lim="800000"/>
            <a:headEnd/>
            <a:tailEnd/>
          </a:ln>
        </p:spPr>
        <p:txBody>
          <a:bodyPr wrap="square">
            <a:spAutoFit/>
          </a:bodyPr>
          <a:lstStyle/>
          <a:p>
            <a:pPr>
              <a:spcBef>
                <a:spcPct val="50000"/>
              </a:spcBef>
            </a:pPr>
            <a:r>
              <a:rPr lang="en-US" altLang="zh-CN" sz="3200" b="1" dirty="0">
                <a:latin typeface="Times New Roman" pitchFamily="18" charset="0"/>
              </a:rPr>
              <a:t>1.</a:t>
            </a:r>
            <a:r>
              <a:rPr lang="zh-CN" altLang="en-US" sz="3200" b="1" dirty="0"/>
              <a:t>试</a:t>
            </a:r>
            <a:r>
              <a:rPr lang="zh-CN" altLang="en-US" sz="3200" b="1" dirty="0">
                <a:latin typeface="Times New Roman" pitchFamily="18" charset="0"/>
              </a:rPr>
              <a:t>用数据选择器产生逻辑函数：</a:t>
            </a:r>
            <a:endParaRPr lang="zh-CN" altLang="en-US" sz="3200" dirty="0"/>
          </a:p>
          <a:p>
            <a:pPr>
              <a:spcBef>
                <a:spcPct val="50000"/>
              </a:spcBef>
            </a:pPr>
            <a:endParaRPr lang="en-US" altLang="zh-CN" sz="2400" b="1" dirty="0">
              <a:latin typeface="Times New Roman" pitchFamily="18" charset="0"/>
            </a:endParaRPr>
          </a:p>
        </p:txBody>
      </p:sp>
      <p:sp>
        <p:nvSpPr>
          <p:cNvPr id="5" name="圆角矩形 4"/>
          <p:cNvSpPr/>
          <p:nvPr/>
        </p:nvSpPr>
        <p:spPr bwMode="auto">
          <a:xfrm>
            <a:off x="357154" y="381000"/>
            <a:ext cx="3071834" cy="833422"/>
          </a:xfrm>
          <a:prstGeom prst="roundRect">
            <a:avLst/>
          </a:prstGeom>
          <a:gradFill flip="none" rotWithShape="1">
            <a:gsLst>
              <a:gs pos="0">
                <a:srgbClr val="5E9EFF"/>
              </a:gs>
              <a:gs pos="39999">
                <a:srgbClr val="85C2FF"/>
              </a:gs>
              <a:gs pos="70000">
                <a:srgbClr val="C4D6EB"/>
              </a:gs>
              <a:gs pos="100000">
                <a:srgbClr val="FFEBFA"/>
              </a:gs>
            </a:gsLst>
            <a:lin ang="16200000" scaled="1"/>
            <a:tileRect/>
          </a:gra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r>
              <a:rPr lang="zh-CN" altLang="en-US" sz="4400" dirty="0">
                <a:solidFill>
                  <a:schemeClr val="tx1"/>
                </a:solidFill>
                <a:latin typeface="华文行楷" pitchFamily="2" charset="-122"/>
                <a:ea typeface="华文行楷" pitchFamily="2" charset="-122"/>
              </a:rPr>
              <a:t>实验思考题</a:t>
            </a:r>
          </a:p>
        </p:txBody>
      </p:sp>
      <p:graphicFrame>
        <p:nvGraphicFramePr>
          <p:cNvPr id="6" name="表格 5"/>
          <p:cNvGraphicFramePr>
            <a:graphicFrameLocks noGrp="1"/>
          </p:cNvGraphicFramePr>
          <p:nvPr/>
        </p:nvGraphicFramePr>
        <p:xfrm>
          <a:off x="3071799" y="4286256"/>
          <a:ext cx="4071965" cy="2316480"/>
        </p:xfrm>
        <a:graphic>
          <a:graphicData uri="http://schemas.openxmlformats.org/drawingml/2006/table">
            <a:tbl>
              <a:tblPr firstRow="1" bandRow="1">
                <a:tableStyleId>{5940675A-B579-460E-94D1-54222C63F5DA}</a:tableStyleId>
              </a:tblPr>
              <a:tblGrid>
                <a:gridCol w="2000264">
                  <a:extLst>
                    <a:ext uri="{9D8B030D-6E8A-4147-A177-3AD203B41FA5}">
                      <a16:colId xmlns:a16="http://schemas.microsoft.com/office/drawing/2014/main" val="20000"/>
                    </a:ext>
                  </a:extLst>
                </a:gridCol>
                <a:gridCol w="2071701">
                  <a:extLst>
                    <a:ext uri="{9D8B030D-6E8A-4147-A177-3AD203B41FA5}">
                      <a16:colId xmlns:a16="http://schemas.microsoft.com/office/drawing/2014/main" val="20001"/>
                    </a:ext>
                  </a:extLst>
                </a:gridCol>
              </a:tblGrid>
              <a:tr h="370840">
                <a:tc>
                  <a:txBody>
                    <a:bodyPr/>
                    <a:lstStyle/>
                    <a:p>
                      <a:pPr algn="ctr"/>
                      <a:r>
                        <a:rPr lang="en-US" altLang="zh-CN" sz="2800" b="1" i="1" dirty="0">
                          <a:latin typeface="Times New Roman" pitchFamily="18" charset="0"/>
                          <a:cs typeface="Times New Roman" pitchFamily="18" charset="0"/>
                        </a:rPr>
                        <a:t>S</a:t>
                      </a:r>
                      <a:r>
                        <a:rPr lang="en-US" altLang="zh-CN" sz="2800" b="1" baseline="-25000" dirty="0">
                          <a:latin typeface="Times New Roman" pitchFamily="18" charset="0"/>
                          <a:cs typeface="Times New Roman" pitchFamily="18" charset="0"/>
                        </a:rPr>
                        <a:t>1 </a:t>
                      </a:r>
                      <a:r>
                        <a:rPr lang="en-US" altLang="zh-CN" sz="2800" b="1" dirty="0">
                          <a:latin typeface="Times New Roman" pitchFamily="18" charset="0"/>
                          <a:cs typeface="Times New Roman" pitchFamily="18" charset="0"/>
                        </a:rPr>
                        <a:t>   </a:t>
                      </a:r>
                      <a:r>
                        <a:rPr lang="en-US" altLang="zh-CN" sz="2800" b="1" i="1" dirty="0">
                          <a:latin typeface="Times New Roman" pitchFamily="18" charset="0"/>
                          <a:cs typeface="Times New Roman" pitchFamily="18" charset="0"/>
                        </a:rPr>
                        <a:t>S</a:t>
                      </a:r>
                      <a:r>
                        <a:rPr lang="en-US" altLang="zh-CN" sz="2800" b="1" baseline="-25000" dirty="0">
                          <a:latin typeface="Times New Roman" pitchFamily="18" charset="0"/>
                          <a:cs typeface="Times New Roman" pitchFamily="18" charset="0"/>
                        </a:rPr>
                        <a:t>0</a:t>
                      </a:r>
                      <a:endParaRPr lang="zh-CN" altLang="en-US" sz="2800" b="1" baseline="-25000" dirty="0">
                        <a:latin typeface="Times New Roman" pitchFamily="18" charset="0"/>
                        <a:cs typeface="Times New Roman" pitchFamily="18" charset="0"/>
                      </a:endParaRPr>
                    </a:p>
                  </a:txBody>
                  <a:tcPr/>
                </a:tc>
                <a:tc>
                  <a:txBody>
                    <a:bodyPr/>
                    <a:lstStyle/>
                    <a:p>
                      <a:pPr algn="ctr"/>
                      <a:r>
                        <a:rPr lang="en-US" altLang="zh-CN" sz="2800" b="1" i="1" dirty="0">
                          <a:latin typeface="Times New Roman" pitchFamily="18" charset="0"/>
                          <a:cs typeface="Times New Roman" pitchFamily="18" charset="0"/>
                        </a:rPr>
                        <a:t>Y</a:t>
                      </a:r>
                      <a:endParaRPr lang="zh-CN" altLang="en-US" sz="2800" b="1" i="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800" b="1" dirty="0">
                          <a:latin typeface="Times New Roman" pitchFamily="18" charset="0"/>
                          <a:cs typeface="Times New Roman" pitchFamily="18" charset="0"/>
                        </a:rPr>
                        <a:t>0     0</a:t>
                      </a:r>
                    </a:p>
                    <a:p>
                      <a:pPr algn="ctr"/>
                      <a:r>
                        <a:rPr lang="en-US" altLang="zh-CN" sz="2800" b="1" dirty="0">
                          <a:latin typeface="Times New Roman" pitchFamily="18" charset="0"/>
                          <a:cs typeface="Times New Roman" pitchFamily="18" charset="0"/>
                        </a:rPr>
                        <a:t>0     1</a:t>
                      </a:r>
                    </a:p>
                    <a:p>
                      <a:pPr algn="ctr"/>
                      <a:r>
                        <a:rPr lang="en-US" altLang="zh-CN" sz="2800" b="1" dirty="0">
                          <a:latin typeface="Times New Roman" pitchFamily="18" charset="0"/>
                          <a:cs typeface="Times New Roman" pitchFamily="18" charset="0"/>
                        </a:rPr>
                        <a:t>1     0</a:t>
                      </a:r>
                    </a:p>
                    <a:p>
                      <a:pPr algn="ctr"/>
                      <a:r>
                        <a:rPr lang="en-US" altLang="zh-CN" sz="2800" b="1" dirty="0">
                          <a:latin typeface="Times New Roman" pitchFamily="18" charset="0"/>
                          <a:cs typeface="Times New Roman" pitchFamily="18" charset="0"/>
                        </a:rPr>
                        <a:t>1     1</a:t>
                      </a:r>
                      <a:endParaRPr lang="zh-CN" altLang="en-US" sz="2800" b="1" dirty="0">
                        <a:latin typeface="Times New Roman" pitchFamily="18" charset="0"/>
                        <a:cs typeface="Times New Roman" pitchFamily="18" charset="0"/>
                      </a:endParaRPr>
                    </a:p>
                  </a:txBody>
                  <a:tcPr/>
                </a:tc>
                <a:tc>
                  <a:txBody>
                    <a:bodyPr/>
                    <a:lstStyle/>
                    <a:p>
                      <a:pPr algn="ctr"/>
                      <a:r>
                        <a:rPr lang="en-US" altLang="zh-CN" sz="2800" b="1" i="1" dirty="0">
                          <a:latin typeface="Times New Roman" pitchFamily="18" charset="0"/>
                          <a:cs typeface="Times New Roman" pitchFamily="18" charset="0"/>
                        </a:rPr>
                        <a:t>A·B</a:t>
                      </a:r>
                    </a:p>
                    <a:p>
                      <a:pPr algn="ctr"/>
                      <a:r>
                        <a:rPr lang="en-US" altLang="zh-CN" sz="2800" b="1" i="1" dirty="0">
                          <a:latin typeface="Times New Roman" pitchFamily="18" charset="0"/>
                          <a:cs typeface="Times New Roman" pitchFamily="18" charset="0"/>
                        </a:rPr>
                        <a:t>A+B</a:t>
                      </a:r>
                    </a:p>
                    <a:p>
                      <a:pPr algn="ctr"/>
                      <a:r>
                        <a:rPr lang="en-US" altLang="zh-CN" sz="2800" b="1" i="1" dirty="0">
                          <a:latin typeface="Times New Roman" pitchFamily="18" charset="0"/>
                          <a:cs typeface="Times New Roman" pitchFamily="18" charset="0"/>
                        </a:rPr>
                        <a:t>A</a:t>
                      </a:r>
                      <a:r>
                        <a:rPr lang="en-US" altLang="zh-CN" sz="2800" b="1" i="0"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B</a:t>
                      </a:r>
                    </a:p>
                    <a:p>
                      <a:pPr algn="ctr"/>
                      <a:r>
                        <a:rPr lang="en-US" altLang="zh-CN" sz="2800" b="1" i="1" dirty="0">
                          <a:latin typeface="Times New Roman" pitchFamily="18" charset="0"/>
                          <a:cs typeface="Times New Roman" pitchFamily="18" charset="0"/>
                        </a:rPr>
                        <a:t>A′</a:t>
                      </a:r>
                      <a:endParaRPr lang="zh-CN" altLang="en-US" sz="2800" b="1" i="1"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mc:AlternateContent xmlns:mc="http://schemas.openxmlformats.org/markup-compatibility/2006">
        <mc:Choice xmlns:a14="http://schemas.microsoft.com/office/drawing/2010/main" Requires="a14">
          <p:sp>
            <p:nvSpPr>
              <p:cNvPr id="76802" name="Object 33"/>
              <p:cNvSpPr txBox="1"/>
              <p:nvPr/>
            </p:nvSpPr>
            <p:spPr bwMode="auto">
              <a:xfrm>
                <a:off x="1643038" y="1992137"/>
                <a:ext cx="5429288" cy="436731"/>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Y</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A</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C</m:t>
                          </m:r>
                        </m:e>
                        <m:sup>
                          <m:r>
                            <a:rPr lang="zh-CN" altLang="en-US" i="1">
                              <a:solidFill>
                                <a:srgbClr val="000000"/>
                              </a:solidFill>
                              <a:latin typeface="Cambria Math" panose="02040503050406030204" pitchFamily="18" charset="0"/>
                            </a:rPr>
                            <m:t>′</m:t>
                          </m:r>
                        </m:sup>
                      </m:sSup>
                      <m:r>
                        <m:rPr>
                          <m:sty m:val="p"/>
                        </m:rPr>
                        <a:rPr lang="zh-CN" altLang="en-US" i="1">
                          <a:solidFill>
                            <a:srgbClr val="000000"/>
                          </a:solidFill>
                          <a:latin typeface="Cambria Math" panose="02040503050406030204" pitchFamily="18" charset="0"/>
                        </a:rPr>
                        <m:t>D</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BC</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B</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C</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D</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A</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B</m:t>
                          </m:r>
                        </m:e>
                        <m:sup>
                          <m:r>
                            <a:rPr lang="zh-CN" altLang="en-US" i="1">
                              <a:solidFill>
                                <a:srgbClr val="000000"/>
                              </a:solidFill>
                              <a:latin typeface="Cambria Math" panose="02040503050406030204" pitchFamily="18" charset="0"/>
                            </a:rPr>
                            <m:t>′</m:t>
                          </m:r>
                        </m:sup>
                      </m:sSup>
                      <m:r>
                        <m:rPr>
                          <m:sty m:val="p"/>
                        </m:rPr>
                        <a:rPr lang="zh-CN" altLang="en-US" i="1">
                          <a:solidFill>
                            <a:srgbClr val="000000"/>
                          </a:solidFill>
                          <a:latin typeface="Cambria Math" panose="02040503050406030204" pitchFamily="18" charset="0"/>
                        </a:rPr>
                        <m:t>CD</m:t>
                      </m:r>
                    </m:oMath>
                  </m:oMathPara>
                </a14:m>
                <a:endParaRPr lang="zh-CN" altLang="en-US" dirty="0"/>
              </a:p>
            </p:txBody>
          </p:sp>
        </mc:Choice>
        <mc:Fallback>
          <p:sp>
            <p:nvSpPr>
              <p:cNvPr id="76802" name="Object 33"/>
              <p:cNvSpPr txBox="1">
                <a:spLocks noRot="1" noChangeAspect="1" noMove="1" noResize="1" noEditPoints="1" noAdjustHandles="1" noChangeArrowheads="1" noChangeShapeType="1" noTextEdit="1"/>
              </p:cNvSpPr>
              <p:nvPr/>
            </p:nvSpPr>
            <p:spPr bwMode="auto">
              <a:xfrm>
                <a:off x="1643038" y="1992137"/>
                <a:ext cx="5429288" cy="436731"/>
              </a:xfrm>
              <a:prstGeom prst="rect">
                <a:avLst/>
              </a:prstGeom>
              <a:blipFill>
                <a:blip r:embed="rId2"/>
                <a:stretch>
                  <a:fillRect/>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771526" y="457201"/>
            <a:ext cx="8797528" cy="5915025"/>
          </a:xfrm>
          <a:prstGeom prst="rect">
            <a:avLst/>
          </a:prstGeom>
          <a:noFill/>
          <a:ln w="9525">
            <a:noFill/>
            <a:miter lim="800000"/>
            <a:headEnd/>
            <a:tailEnd/>
          </a:ln>
        </p:spPr>
      </p:pic>
      <p:sp>
        <p:nvSpPr>
          <p:cNvPr id="4" name="圆角矩形标注 3"/>
          <p:cNvSpPr/>
          <p:nvPr/>
        </p:nvSpPr>
        <p:spPr>
          <a:xfrm>
            <a:off x="2843206" y="2786058"/>
            <a:ext cx="1371600" cy="304800"/>
          </a:xfrm>
          <a:prstGeom prst="wedgeRoundRectCallout">
            <a:avLst>
              <a:gd name="adj1" fmla="val 28388"/>
              <a:gd name="adj2" fmla="val -106363"/>
              <a:gd name="adj3" fmla="val 1666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74LS151</a:t>
            </a:r>
            <a:endParaRPr lang="zh-CN" altLang="en-US" b="1" dirty="0">
              <a:solidFill>
                <a:schemeClr val="tx1"/>
              </a:solidFill>
            </a:endParaRPr>
          </a:p>
        </p:txBody>
      </p:sp>
      <p:sp>
        <p:nvSpPr>
          <p:cNvPr id="5" name="圆角矩形标注 4"/>
          <p:cNvSpPr/>
          <p:nvPr/>
        </p:nvSpPr>
        <p:spPr>
          <a:xfrm>
            <a:off x="2857484" y="3714752"/>
            <a:ext cx="1371600" cy="304800"/>
          </a:xfrm>
          <a:prstGeom prst="wedgeRoundRectCallout">
            <a:avLst>
              <a:gd name="adj1" fmla="val 27287"/>
              <a:gd name="adj2" fmla="val -133537"/>
              <a:gd name="adj3" fmla="val 1666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74LS151</a:t>
            </a:r>
            <a:endParaRPr lang="zh-CN" altLang="en-US" b="1" dirty="0">
              <a:solidFill>
                <a:schemeClr val="tx1"/>
              </a:solidFill>
            </a:endParaRPr>
          </a:p>
        </p:txBody>
      </p:sp>
      <p:sp>
        <p:nvSpPr>
          <p:cNvPr id="6" name="圆角矩形标注 5"/>
          <p:cNvSpPr/>
          <p:nvPr/>
        </p:nvSpPr>
        <p:spPr>
          <a:xfrm>
            <a:off x="6357946" y="2214554"/>
            <a:ext cx="1371600" cy="304800"/>
          </a:xfrm>
          <a:prstGeom prst="wedgeRoundRectCallout">
            <a:avLst>
              <a:gd name="adj1" fmla="val 712"/>
              <a:gd name="adj2" fmla="val -129245"/>
              <a:gd name="adj3" fmla="val 1666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74LS153</a:t>
            </a:r>
            <a:endParaRPr lang="zh-CN" altLang="en-US" b="1" dirty="0">
              <a:solidFill>
                <a:schemeClr val="tx1"/>
              </a:solidFill>
            </a:endParaRPr>
          </a:p>
        </p:txBody>
      </p:sp>
      <p:sp>
        <p:nvSpPr>
          <p:cNvPr id="8" name="圆角矩形标注 7"/>
          <p:cNvSpPr/>
          <p:nvPr/>
        </p:nvSpPr>
        <p:spPr>
          <a:xfrm>
            <a:off x="4972050" y="2214554"/>
            <a:ext cx="1200150" cy="304800"/>
          </a:xfrm>
          <a:prstGeom prst="wedgeRoundRectCallout">
            <a:avLst>
              <a:gd name="adj1" fmla="val -6757"/>
              <a:gd name="adj2" fmla="val -131403"/>
              <a:gd name="adj3" fmla="val 1666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74LS04</a:t>
            </a:r>
            <a:endParaRPr lang="zh-CN" altLang="en-US" b="1" dirty="0">
              <a:solidFill>
                <a:schemeClr val="tx1"/>
              </a:solidFill>
            </a:endParaRPr>
          </a:p>
        </p:txBody>
      </p:sp>
      <p:sp>
        <p:nvSpPr>
          <p:cNvPr id="9" name="圆角矩形标注 8"/>
          <p:cNvSpPr/>
          <p:nvPr/>
        </p:nvSpPr>
        <p:spPr>
          <a:xfrm>
            <a:off x="5000624" y="3714752"/>
            <a:ext cx="1200150" cy="304800"/>
          </a:xfrm>
          <a:prstGeom prst="wedgeRoundRectCallout">
            <a:avLst>
              <a:gd name="adj1" fmla="val -11463"/>
              <a:gd name="adj2" fmla="val -132946"/>
              <a:gd name="adj3" fmla="val 1666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74LS32</a:t>
            </a:r>
            <a:endParaRPr lang="zh-CN" altLang="en-US" b="1" dirty="0">
              <a:solidFill>
                <a:schemeClr val="tx1"/>
              </a:solidFill>
            </a:endParaRPr>
          </a:p>
        </p:txBody>
      </p:sp>
      <p:sp>
        <p:nvSpPr>
          <p:cNvPr id="11" name="圆角矩形 10"/>
          <p:cNvSpPr/>
          <p:nvPr/>
        </p:nvSpPr>
        <p:spPr>
          <a:xfrm>
            <a:off x="5715004" y="5072074"/>
            <a:ext cx="857256" cy="571504"/>
          </a:xfrm>
          <a:prstGeom prst="round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形标注 12"/>
          <p:cNvSpPr/>
          <p:nvPr/>
        </p:nvSpPr>
        <p:spPr>
          <a:xfrm>
            <a:off x="8429648" y="3786190"/>
            <a:ext cx="1571636" cy="571504"/>
          </a:xfrm>
          <a:prstGeom prst="wedgeEllipseCallout">
            <a:avLst>
              <a:gd name="adj1" fmla="val -28602"/>
              <a:gd name="adj2" fmla="val 104118"/>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FF00"/>
                </a:solidFill>
              </a:rPr>
              <a:t>逻辑开关</a:t>
            </a:r>
          </a:p>
        </p:txBody>
      </p:sp>
      <p:sp>
        <p:nvSpPr>
          <p:cNvPr id="14" name="矩形标注 13"/>
          <p:cNvSpPr/>
          <p:nvPr/>
        </p:nvSpPr>
        <p:spPr>
          <a:xfrm>
            <a:off x="8786838" y="428604"/>
            <a:ext cx="1214446" cy="571504"/>
          </a:xfrm>
          <a:prstGeom prst="wedgeRectCallout">
            <a:avLst>
              <a:gd name="adj1" fmla="val -75671"/>
              <a:gd name="adj2" fmla="val 101343"/>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70C0"/>
                </a:solidFill>
              </a:rPr>
              <a:t>LED</a:t>
            </a:r>
            <a:r>
              <a:rPr lang="zh-CN" altLang="en-US" b="1" dirty="0">
                <a:solidFill>
                  <a:srgbClr val="0070C0"/>
                </a:solidFill>
              </a:rPr>
              <a:t>逻辑电平显示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ChangeArrowheads="1"/>
          </p:cNvSpPr>
          <p:nvPr/>
        </p:nvSpPr>
        <p:spPr bwMode="auto">
          <a:xfrm>
            <a:off x="0" y="1295400"/>
            <a:ext cx="9172575" cy="1060034"/>
          </a:xfrm>
          <a:prstGeom prst="rect">
            <a:avLst/>
          </a:prstGeom>
          <a:noFill/>
          <a:ln w="9525">
            <a:noFill/>
            <a:miter lim="800000"/>
            <a:headEnd/>
            <a:tailEnd/>
          </a:ln>
        </p:spPr>
        <p:txBody>
          <a:bodyPr>
            <a:spAutoFit/>
          </a:bodyPr>
          <a:lstStyle/>
          <a:p>
            <a:pPr lvl="2">
              <a:lnSpc>
                <a:spcPct val="131000"/>
              </a:lnSpc>
              <a:spcBef>
                <a:spcPct val="20000"/>
              </a:spcBef>
            </a:pPr>
            <a:r>
              <a:rPr lang="zh-CN" altLang="en-US" sz="2400" b="1" dirty="0">
                <a:solidFill>
                  <a:srgbClr val="FF0000"/>
                </a:solidFill>
              </a:rPr>
              <a:t>数据选择器</a:t>
            </a:r>
            <a:r>
              <a:rPr lang="en-US" altLang="zh-CN" sz="2400" dirty="0">
                <a:solidFill>
                  <a:srgbClr val="7030A0"/>
                </a:solidFill>
              </a:rPr>
              <a:t>(Multiplexer)</a:t>
            </a:r>
            <a:r>
              <a:rPr lang="zh-CN" altLang="en-US" sz="2400" b="1" dirty="0"/>
              <a:t>又称多路选择器，是一个数字开关，根据地址选择码从多路输入数据中选择一路，送到输出。</a:t>
            </a:r>
          </a:p>
        </p:txBody>
      </p:sp>
      <p:grpSp>
        <p:nvGrpSpPr>
          <p:cNvPr id="2" name="Group 9"/>
          <p:cNvGrpSpPr>
            <a:grpSpLocks/>
          </p:cNvGrpSpPr>
          <p:nvPr/>
        </p:nvGrpSpPr>
        <p:grpSpPr bwMode="auto">
          <a:xfrm>
            <a:off x="1714500" y="2895600"/>
            <a:ext cx="6515100" cy="2787650"/>
            <a:chOff x="1200" y="1901"/>
            <a:chExt cx="3648" cy="1756"/>
          </a:xfrm>
        </p:grpSpPr>
        <p:sp>
          <p:nvSpPr>
            <p:cNvPr id="14342" name="Line 10"/>
            <p:cNvSpPr>
              <a:spLocks noChangeShapeType="1"/>
            </p:cNvSpPr>
            <p:nvPr/>
          </p:nvSpPr>
          <p:spPr bwMode="auto">
            <a:xfrm>
              <a:off x="3120" y="2333"/>
              <a:ext cx="0" cy="1056"/>
            </a:xfrm>
            <a:prstGeom prst="line">
              <a:avLst/>
            </a:prstGeom>
            <a:noFill/>
            <a:ln w="31750">
              <a:solidFill>
                <a:srgbClr val="00B050"/>
              </a:solidFill>
              <a:prstDash val="sysDot"/>
              <a:round/>
              <a:headEnd type="none" w="sm" len="sm"/>
              <a:tailEnd type="none" w="sm" len="sm"/>
            </a:ln>
          </p:spPr>
          <p:txBody>
            <a:bodyPr wrap="none" anchor="ctr"/>
            <a:lstStyle/>
            <a:p>
              <a:endParaRPr lang="zh-CN" altLang="en-US"/>
            </a:p>
          </p:txBody>
        </p:sp>
        <p:sp>
          <p:nvSpPr>
            <p:cNvPr id="14343" name="AutoShape 11"/>
            <p:cNvSpPr>
              <a:spLocks noChangeAspect="1" noChangeArrowheads="1" noTextEdit="1"/>
            </p:cNvSpPr>
            <p:nvPr/>
          </p:nvSpPr>
          <p:spPr bwMode="auto">
            <a:xfrm>
              <a:off x="1200" y="1901"/>
              <a:ext cx="3648" cy="1756"/>
            </a:xfrm>
            <a:prstGeom prst="rect">
              <a:avLst/>
            </a:prstGeom>
            <a:noFill/>
            <a:ln w="9525">
              <a:noFill/>
              <a:miter lim="800000"/>
              <a:headEnd/>
              <a:tailEnd/>
            </a:ln>
          </p:spPr>
          <p:txBody>
            <a:bodyPr/>
            <a:lstStyle/>
            <a:p>
              <a:endParaRPr lang="zh-CN" altLang="en-US"/>
            </a:p>
          </p:txBody>
        </p:sp>
        <p:sp>
          <p:nvSpPr>
            <p:cNvPr id="14344" name="Line 12"/>
            <p:cNvSpPr>
              <a:spLocks noChangeShapeType="1"/>
            </p:cNvSpPr>
            <p:nvPr/>
          </p:nvSpPr>
          <p:spPr bwMode="auto">
            <a:xfrm flipH="1">
              <a:off x="2668" y="2098"/>
              <a:ext cx="61" cy="0"/>
            </a:xfrm>
            <a:prstGeom prst="line">
              <a:avLst/>
            </a:prstGeom>
            <a:noFill/>
            <a:ln w="23813">
              <a:solidFill>
                <a:srgbClr val="0000FF"/>
              </a:solidFill>
              <a:round/>
              <a:headEnd/>
              <a:tailEnd/>
            </a:ln>
          </p:spPr>
          <p:txBody>
            <a:bodyPr/>
            <a:lstStyle/>
            <a:p>
              <a:endParaRPr lang="zh-CN" altLang="en-US"/>
            </a:p>
          </p:txBody>
        </p:sp>
        <p:sp>
          <p:nvSpPr>
            <p:cNvPr id="14345" name="Oval 13"/>
            <p:cNvSpPr>
              <a:spLocks noChangeArrowheads="1"/>
            </p:cNvSpPr>
            <p:nvPr/>
          </p:nvSpPr>
          <p:spPr bwMode="auto">
            <a:xfrm>
              <a:off x="2729" y="2052"/>
              <a:ext cx="91" cy="91"/>
            </a:xfrm>
            <a:prstGeom prst="ellipse">
              <a:avLst/>
            </a:prstGeom>
            <a:noFill/>
            <a:ln w="23813">
              <a:solidFill>
                <a:srgbClr val="0000FF"/>
              </a:solidFill>
              <a:round/>
              <a:headEnd/>
              <a:tailEnd/>
            </a:ln>
          </p:spPr>
          <p:txBody>
            <a:bodyPr/>
            <a:lstStyle/>
            <a:p>
              <a:endParaRPr lang="zh-CN" altLang="en-US"/>
            </a:p>
          </p:txBody>
        </p:sp>
        <p:sp>
          <p:nvSpPr>
            <p:cNvPr id="14346" name="Rectangle 14"/>
            <p:cNvSpPr>
              <a:spLocks noChangeArrowheads="1"/>
            </p:cNvSpPr>
            <p:nvPr/>
          </p:nvSpPr>
          <p:spPr bwMode="auto">
            <a:xfrm>
              <a:off x="1745" y="2991"/>
              <a:ext cx="162" cy="165"/>
            </a:xfrm>
            <a:prstGeom prst="rect">
              <a:avLst/>
            </a:prstGeom>
            <a:noFill/>
            <a:ln w="9525">
              <a:noFill/>
              <a:miter lim="800000"/>
              <a:headEnd/>
              <a:tailEnd/>
            </a:ln>
          </p:spPr>
          <p:txBody>
            <a:bodyPr wrap="none" lIns="0" tIns="0" rIns="0" bIns="0">
              <a:spAutoFit/>
            </a:bodyPr>
            <a:lstStyle/>
            <a:p>
              <a:r>
                <a:rPr lang="en-US" altLang="zh-CN" sz="1700" dirty="0">
                  <a:solidFill>
                    <a:srgbClr val="0000FF"/>
                  </a:solidFill>
                  <a:latin typeface="Times New Roman" pitchFamily="18" charset="0"/>
                </a:rPr>
                <a:t>2-1</a:t>
              </a:r>
              <a:endParaRPr lang="en-US" altLang="zh-CN" dirty="0"/>
            </a:p>
          </p:txBody>
        </p:sp>
        <p:sp>
          <p:nvSpPr>
            <p:cNvPr id="14347" name="Line 15"/>
            <p:cNvSpPr>
              <a:spLocks noChangeShapeType="1"/>
            </p:cNvSpPr>
            <p:nvPr/>
          </p:nvSpPr>
          <p:spPr bwMode="auto">
            <a:xfrm>
              <a:off x="3546" y="2552"/>
              <a:ext cx="61" cy="0"/>
            </a:xfrm>
            <a:prstGeom prst="line">
              <a:avLst/>
            </a:prstGeom>
            <a:noFill/>
            <a:ln w="23813">
              <a:solidFill>
                <a:srgbClr val="0000FF"/>
              </a:solidFill>
              <a:round/>
              <a:headEnd/>
              <a:tailEnd/>
            </a:ln>
          </p:spPr>
          <p:txBody>
            <a:bodyPr/>
            <a:lstStyle/>
            <a:p>
              <a:endParaRPr lang="zh-CN" altLang="en-US"/>
            </a:p>
          </p:txBody>
        </p:sp>
        <p:sp>
          <p:nvSpPr>
            <p:cNvPr id="14348" name="Oval 16"/>
            <p:cNvSpPr>
              <a:spLocks noChangeArrowheads="1"/>
            </p:cNvSpPr>
            <p:nvPr/>
          </p:nvSpPr>
          <p:spPr bwMode="auto">
            <a:xfrm>
              <a:off x="3455" y="2507"/>
              <a:ext cx="91" cy="90"/>
            </a:xfrm>
            <a:prstGeom prst="ellipse">
              <a:avLst/>
            </a:prstGeom>
            <a:noFill/>
            <a:ln w="23813">
              <a:solidFill>
                <a:srgbClr val="0000FF"/>
              </a:solidFill>
              <a:round/>
              <a:headEnd/>
              <a:tailEnd/>
            </a:ln>
          </p:spPr>
          <p:txBody>
            <a:bodyPr/>
            <a:lstStyle/>
            <a:p>
              <a:endParaRPr lang="zh-CN" altLang="en-US"/>
            </a:p>
          </p:txBody>
        </p:sp>
        <p:sp>
          <p:nvSpPr>
            <p:cNvPr id="14349" name="Rectangle 17"/>
            <p:cNvSpPr>
              <a:spLocks noChangeArrowheads="1"/>
            </p:cNvSpPr>
            <p:nvPr/>
          </p:nvSpPr>
          <p:spPr bwMode="auto">
            <a:xfrm>
              <a:off x="2487" y="3430"/>
              <a:ext cx="1239" cy="223"/>
            </a:xfrm>
            <a:prstGeom prst="rect">
              <a:avLst/>
            </a:prstGeom>
            <a:noFill/>
            <a:ln w="9525">
              <a:noFill/>
              <a:miter lim="800000"/>
              <a:headEnd/>
              <a:tailEnd/>
            </a:ln>
          </p:spPr>
          <p:txBody>
            <a:bodyPr wrap="none" lIns="0" tIns="0" rIns="0" bIns="0">
              <a:spAutoFit/>
            </a:bodyPr>
            <a:lstStyle/>
            <a:p>
              <a:r>
                <a:rPr lang="en-US" altLang="zh-CN" sz="2300" dirty="0">
                  <a:solidFill>
                    <a:srgbClr val="000000"/>
                  </a:solidFill>
                  <a:latin typeface="宋体" charset="-122"/>
                </a:rPr>
                <a:t>n</a:t>
              </a:r>
              <a:r>
                <a:rPr lang="zh-CN" altLang="en-US" sz="2300" dirty="0">
                  <a:solidFill>
                    <a:srgbClr val="000000"/>
                  </a:solidFill>
                  <a:latin typeface="宋体" charset="-122"/>
                </a:rPr>
                <a:t>位地址选择信号</a:t>
              </a:r>
              <a:endParaRPr lang="zh-CN" altLang="en-US" dirty="0"/>
            </a:p>
          </p:txBody>
        </p:sp>
        <p:sp>
          <p:nvSpPr>
            <p:cNvPr id="14350" name="Line 18"/>
            <p:cNvSpPr>
              <a:spLocks noChangeShapeType="1"/>
            </p:cNvSpPr>
            <p:nvPr/>
          </p:nvSpPr>
          <p:spPr bwMode="auto">
            <a:xfrm>
              <a:off x="2154" y="2355"/>
              <a:ext cx="60" cy="0"/>
            </a:xfrm>
            <a:prstGeom prst="line">
              <a:avLst/>
            </a:prstGeom>
            <a:noFill/>
            <a:ln w="23813">
              <a:solidFill>
                <a:srgbClr val="0000FF"/>
              </a:solidFill>
              <a:round/>
              <a:headEnd/>
              <a:tailEnd/>
            </a:ln>
          </p:spPr>
          <p:txBody>
            <a:bodyPr/>
            <a:lstStyle/>
            <a:p>
              <a:endParaRPr lang="zh-CN" altLang="en-US"/>
            </a:p>
          </p:txBody>
        </p:sp>
        <p:sp>
          <p:nvSpPr>
            <p:cNvPr id="14351" name="Oval 19"/>
            <p:cNvSpPr>
              <a:spLocks noChangeArrowheads="1"/>
            </p:cNvSpPr>
            <p:nvPr/>
          </p:nvSpPr>
          <p:spPr bwMode="auto">
            <a:xfrm>
              <a:off x="2063" y="2310"/>
              <a:ext cx="91" cy="91"/>
            </a:xfrm>
            <a:prstGeom prst="ellipse">
              <a:avLst/>
            </a:prstGeom>
            <a:noFill/>
            <a:ln w="23813">
              <a:solidFill>
                <a:srgbClr val="0000FF"/>
              </a:solidFill>
              <a:round/>
              <a:headEnd/>
              <a:tailEnd/>
            </a:ln>
          </p:spPr>
          <p:txBody>
            <a:bodyPr/>
            <a:lstStyle/>
            <a:p>
              <a:endParaRPr lang="zh-CN" altLang="en-US"/>
            </a:p>
          </p:txBody>
        </p:sp>
        <p:sp>
          <p:nvSpPr>
            <p:cNvPr id="14352" name="Rectangle 20"/>
            <p:cNvSpPr>
              <a:spLocks noChangeArrowheads="1"/>
            </p:cNvSpPr>
            <p:nvPr/>
          </p:nvSpPr>
          <p:spPr bwMode="auto">
            <a:xfrm>
              <a:off x="1639" y="2310"/>
              <a:ext cx="119" cy="223"/>
            </a:xfrm>
            <a:prstGeom prst="rect">
              <a:avLst/>
            </a:prstGeom>
            <a:noFill/>
            <a:ln w="9525">
              <a:noFill/>
              <a:miter lim="800000"/>
              <a:headEnd/>
              <a:tailEnd/>
            </a:ln>
          </p:spPr>
          <p:txBody>
            <a:bodyPr wrap="none" lIns="0" tIns="0" rIns="0" bIns="0">
              <a:spAutoFit/>
            </a:bodyPr>
            <a:lstStyle/>
            <a:p>
              <a:r>
                <a:rPr lang="en-US" altLang="zh-CN" sz="2300">
                  <a:solidFill>
                    <a:srgbClr val="0000FF"/>
                  </a:solidFill>
                  <a:latin typeface="Times New Roman" pitchFamily="18" charset="0"/>
                </a:rPr>
                <a:t>D</a:t>
              </a:r>
              <a:endParaRPr lang="en-US" altLang="zh-CN"/>
            </a:p>
          </p:txBody>
        </p:sp>
        <p:sp>
          <p:nvSpPr>
            <p:cNvPr id="14353" name="Line 21"/>
            <p:cNvSpPr>
              <a:spLocks noChangeShapeType="1"/>
            </p:cNvSpPr>
            <p:nvPr/>
          </p:nvSpPr>
          <p:spPr bwMode="auto">
            <a:xfrm>
              <a:off x="2138" y="3006"/>
              <a:ext cx="61" cy="0"/>
            </a:xfrm>
            <a:prstGeom prst="line">
              <a:avLst/>
            </a:prstGeom>
            <a:noFill/>
            <a:ln w="23813">
              <a:solidFill>
                <a:srgbClr val="0000FF"/>
              </a:solidFill>
              <a:round/>
              <a:headEnd/>
              <a:tailEnd/>
            </a:ln>
          </p:spPr>
          <p:txBody>
            <a:bodyPr/>
            <a:lstStyle/>
            <a:p>
              <a:endParaRPr lang="zh-CN" altLang="en-US"/>
            </a:p>
          </p:txBody>
        </p:sp>
        <p:sp>
          <p:nvSpPr>
            <p:cNvPr id="14354" name="Oval 22"/>
            <p:cNvSpPr>
              <a:spLocks noChangeArrowheads="1"/>
            </p:cNvSpPr>
            <p:nvPr/>
          </p:nvSpPr>
          <p:spPr bwMode="auto">
            <a:xfrm>
              <a:off x="2048" y="2961"/>
              <a:ext cx="90" cy="90"/>
            </a:xfrm>
            <a:prstGeom prst="ellipse">
              <a:avLst/>
            </a:prstGeom>
            <a:noFill/>
            <a:ln w="23813">
              <a:solidFill>
                <a:srgbClr val="0000FF"/>
              </a:solidFill>
              <a:round/>
              <a:headEnd/>
              <a:tailEnd/>
            </a:ln>
          </p:spPr>
          <p:txBody>
            <a:bodyPr/>
            <a:lstStyle/>
            <a:p>
              <a:endParaRPr lang="zh-CN" altLang="en-US"/>
            </a:p>
          </p:txBody>
        </p:sp>
        <p:sp>
          <p:nvSpPr>
            <p:cNvPr id="14355" name="Rectangle 23"/>
            <p:cNvSpPr>
              <a:spLocks noChangeArrowheads="1"/>
            </p:cNvSpPr>
            <p:nvPr/>
          </p:nvSpPr>
          <p:spPr bwMode="auto">
            <a:xfrm>
              <a:off x="1624" y="2915"/>
              <a:ext cx="119" cy="223"/>
            </a:xfrm>
            <a:prstGeom prst="rect">
              <a:avLst/>
            </a:prstGeom>
            <a:noFill/>
            <a:ln w="9525">
              <a:noFill/>
              <a:miter lim="800000"/>
              <a:headEnd/>
              <a:tailEnd/>
            </a:ln>
          </p:spPr>
          <p:txBody>
            <a:bodyPr wrap="none" lIns="0" tIns="0" rIns="0" bIns="0">
              <a:spAutoFit/>
            </a:bodyPr>
            <a:lstStyle/>
            <a:p>
              <a:r>
                <a:rPr lang="en-US" altLang="zh-CN" sz="2300" dirty="0">
                  <a:solidFill>
                    <a:srgbClr val="0000FF"/>
                  </a:solidFill>
                  <a:latin typeface="Times New Roman" pitchFamily="18" charset="0"/>
                </a:rPr>
                <a:t>D</a:t>
              </a:r>
              <a:endParaRPr lang="en-US" altLang="zh-CN" dirty="0"/>
            </a:p>
          </p:txBody>
        </p:sp>
        <p:sp>
          <p:nvSpPr>
            <p:cNvPr id="14356" name="Line 24"/>
            <p:cNvSpPr>
              <a:spLocks noChangeShapeType="1"/>
            </p:cNvSpPr>
            <p:nvPr/>
          </p:nvSpPr>
          <p:spPr bwMode="auto">
            <a:xfrm flipH="1">
              <a:off x="2668" y="2355"/>
              <a:ext cx="61" cy="0"/>
            </a:xfrm>
            <a:prstGeom prst="line">
              <a:avLst/>
            </a:prstGeom>
            <a:noFill/>
            <a:ln w="23813">
              <a:solidFill>
                <a:srgbClr val="0000FF"/>
              </a:solidFill>
              <a:round/>
              <a:headEnd/>
              <a:tailEnd/>
            </a:ln>
          </p:spPr>
          <p:txBody>
            <a:bodyPr/>
            <a:lstStyle/>
            <a:p>
              <a:endParaRPr lang="zh-CN" altLang="en-US"/>
            </a:p>
          </p:txBody>
        </p:sp>
        <p:sp>
          <p:nvSpPr>
            <p:cNvPr id="14357" name="Oval 25"/>
            <p:cNvSpPr>
              <a:spLocks noChangeArrowheads="1"/>
            </p:cNvSpPr>
            <p:nvPr/>
          </p:nvSpPr>
          <p:spPr bwMode="auto">
            <a:xfrm>
              <a:off x="2729" y="2310"/>
              <a:ext cx="91" cy="91"/>
            </a:xfrm>
            <a:prstGeom prst="ellipse">
              <a:avLst/>
            </a:prstGeom>
            <a:noFill/>
            <a:ln w="23813">
              <a:solidFill>
                <a:srgbClr val="0000FF"/>
              </a:solidFill>
              <a:round/>
              <a:headEnd/>
              <a:tailEnd/>
            </a:ln>
          </p:spPr>
          <p:txBody>
            <a:bodyPr/>
            <a:lstStyle/>
            <a:p>
              <a:endParaRPr lang="zh-CN" altLang="en-US"/>
            </a:p>
          </p:txBody>
        </p:sp>
        <p:sp>
          <p:nvSpPr>
            <p:cNvPr id="14358" name="Rectangle 26"/>
            <p:cNvSpPr>
              <a:spLocks noChangeArrowheads="1"/>
            </p:cNvSpPr>
            <p:nvPr/>
          </p:nvSpPr>
          <p:spPr bwMode="auto">
            <a:xfrm>
              <a:off x="1775" y="2385"/>
              <a:ext cx="61" cy="165"/>
            </a:xfrm>
            <a:prstGeom prst="rect">
              <a:avLst/>
            </a:prstGeom>
            <a:noFill/>
            <a:ln w="9525">
              <a:noFill/>
              <a:miter lim="800000"/>
              <a:headEnd/>
              <a:tailEnd/>
            </a:ln>
          </p:spPr>
          <p:txBody>
            <a:bodyPr wrap="none" lIns="0" tIns="0" rIns="0" bIns="0">
              <a:spAutoFit/>
            </a:bodyPr>
            <a:lstStyle/>
            <a:p>
              <a:r>
                <a:rPr lang="en-US" altLang="zh-CN" sz="1700">
                  <a:solidFill>
                    <a:srgbClr val="0000FF"/>
                  </a:solidFill>
                  <a:latin typeface="Times New Roman" pitchFamily="18" charset="0"/>
                </a:rPr>
                <a:t>1</a:t>
              </a:r>
              <a:endParaRPr lang="en-US" altLang="zh-CN"/>
            </a:p>
          </p:txBody>
        </p:sp>
        <p:sp>
          <p:nvSpPr>
            <p:cNvPr id="14359" name="Line 27"/>
            <p:cNvSpPr>
              <a:spLocks noChangeShapeType="1"/>
            </p:cNvSpPr>
            <p:nvPr/>
          </p:nvSpPr>
          <p:spPr bwMode="auto">
            <a:xfrm>
              <a:off x="2154" y="2098"/>
              <a:ext cx="60" cy="0"/>
            </a:xfrm>
            <a:prstGeom prst="line">
              <a:avLst/>
            </a:prstGeom>
            <a:noFill/>
            <a:ln w="23813">
              <a:solidFill>
                <a:srgbClr val="0000FF"/>
              </a:solidFill>
              <a:round/>
              <a:headEnd/>
              <a:tailEnd/>
            </a:ln>
          </p:spPr>
          <p:txBody>
            <a:bodyPr/>
            <a:lstStyle/>
            <a:p>
              <a:endParaRPr lang="zh-CN" altLang="en-US"/>
            </a:p>
          </p:txBody>
        </p:sp>
        <p:sp>
          <p:nvSpPr>
            <p:cNvPr id="14360" name="Oval 28"/>
            <p:cNvSpPr>
              <a:spLocks noChangeArrowheads="1"/>
            </p:cNvSpPr>
            <p:nvPr/>
          </p:nvSpPr>
          <p:spPr bwMode="auto">
            <a:xfrm>
              <a:off x="2063" y="2052"/>
              <a:ext cx="91" cy="91"/>
            </a:xfrm>
            <a:prstGeom prst="ellipse">
              <a:avLst/>
            </a:prstGeom>
            <a:noFill/>
            <a:ln w="23813">
              <a:solidFill>
                <a:srgbClr val="0000FF"/>
              </a:solidFill>
              <a:round/>
              <a:headEnd/>
              <a:tailEnd/>
            </a:ln>
          </p:spPr>
          <p:txBody>
            <a:bodyPr/>
            <a:lstStyle/>
            <a:p>
              <a:endParaRPr lang="zh-CN" altLang="en-US"/>
            </a:p>
          </p:txBody>
        </p:sp>
        <p:sp>
          <p:nvSpPr>
            <p:cNvPr id="14361" name="Rectangle 29"/>
            <p:cNvSpPr>
              <a:spLocks noChangeArrowheads="1"/>
            </p:cNvSpPr>
            <p:nvPr/>
          </p:nvSpPr>
          <p:spPr bwMode="auto">
            <a:xfrm>
              <a:off x="1654" y="1977"/>
              <a:ext cx="119" cy="223"/>
            </a:xfrm>
            <a:prstGeom prst="rect">
              <a:avLst/>
            </a:prstGeom>
            <a:noFill/>
            <a:ln w="9525">
              <a:noFill/>
              <a:miter lim="800000"/>
              <a:headEnd/>
              <a:tailEnd/>
            </a:ln>
          </p:spPr>
          <p:txBody>
            <a:bodyPr wrap="none" lIns="0" tIns="0" rIns="0" bIns="0">
              <a:spAutoFit/>
            </a:bodyPr>
            <a:lstStyle/>
            <a:p>
              <a:r>
                <a:rPr lang="en-US" altLang="zh-CN" sz="2300" dirty="0">
                  <a:solidFill>
                    <a:srgbClr val="0000FF"/>
                  </a:solidFill>
                  <a:latin typeface="Times New Roman" pitchFamily="18" charset="0"/>
                </a:rPr>
                <a:t>D</a:t>
              </a:r>
              <a:endParaRPr lang="en-US" altLang="zh-CN" dirty="0"/>
            </a:p>
          </p:txBody>
        </p:sp>
        <p:sp>
          <p:nvSpPr>
            <p:cNvPr id="14362" name="Line 30"/>
            <p:cNvSpPr>
              <a:spLocks noChangeShapeType="1"/>
            </p:cNvSpPr>
            <p:nvPr/>
          </p:nvSpPr>
          <p:spPr bwMode="auto">
            <a:xfrm flipH="1">
              <a:off x="2668" y="3006"/>
              <a:ext cx="61" cy="0"/>
            </a:xfrm>
            <a:prstGeom prst="line">
              <a:avLst/>
            </a:prstGeom>
            <a:noFill/>
            <a:ln w="23813">
              <a:solidFill>
                <a:srgbClr val="0000FF"/>
              </a:solidFill>
              <a:round/>
              <a:headEnd/>
              <a:tailEnd/>
            </a:ln>
          </p:spPr>
          <p:txBody>
            <a:bodyPr/>
            <a:lstStyle/>
            <a:p>
              <a:endParaRPr lang="zh-CN" altLang="en-US"/>
            </a:p>
          </p:txBody>
        </p:sp>
        <p:sp>
          <p:nvSpPr>
            <p:cNvPr id="14363" name="Oval 31"/>
            <p:cNvSpPr>
              <a:spLocks noChangeArrowheads="1"/>
            </p:cNvSpPr>
            <p:nvPr/>
          </p:nvSpPr>
          <p:spPr bwMode="auto">
            <a:xfrm>
              <a:off x="2729" y="2961"/>
              <a:ext cx="91" cy="90"/>
            </a:xfrm>
            <a:prstGeom prst="ellipse">
              <a:avLst/>
            </a:prstGeom>
            <a:noFill/>
            <a:ln w="23813">
              <a:solidFill>
                <a:srgbClr val="0000FF"/>
              </a:solidFill>
              <a:round/>
              <a:headEnd/>
              <a:tailEnd/>
            </a:ln>
          </p:spPr>
          <p:txBody>
            <a:bodyPr/>
            <a:lstStyle/>
            <a:p>
              <a:endParaRPr lang="zh-CN" altLang="en-US"/>
            </a:p>
          </p:txBody>
        </p:sp>
        <p:sp>
          <p:nvSpPr>
            <p:cNvPr id="14364" name="Rectangle 32"/>
            <p:cNvSpPr>
              <a:spLocks noChangeArrowheads="1"/>
            </p:cNvSpPr>
            <p:nvPr/>
          </p:nvSpPr>
          <p:spPr bwMode="auto">
            <a:xfrm>
              <a:off x="1775" y="2083"/>
              <a:ext cx="61" cy="165"/>
            </a:xfrm>
            <a:prstGeom prst="rect">
              <a:avLst/>
            </a:prstGeom>
            <a:noFill/>
            <a:ln w="9525">
              <a:noFill/>
              <a:miter lim="800000"/>
              <a:headEnd/>
              <a:tailEnd/>
            </a:ln>
          </p:spPr>
          <p:txBody>
            <a:bodyPr wrap="none" lIns="0" tIns="0" rIns="0" bIns="0">
              <a:spAutoFit/>
            </a:bodyPr>
            <a:lstStyle/>
            <a:p>
              <a:r>
                <a:rPr lang="en-US" altLang="zh-CN" sz="1700">
                  <a:solidFill>
                    <a:srgbClr val="0000FF"/>
                  </a:solidFill>
                  <a:latin typeface="Times New Roman" pitchFamily="18" charset="0"/>
                </a:rPr>
                <a:t>0</a:t>
              </a:r>
              <a:endParaRPr lang="en-US" altLang="zh-CN"/>
            </a:p>
          </p:txBody>
        </p:sp>
        <p:sp>
          <p:nvSpPr>
            <p:cNvPr id="14365" name="Line 33"/>
            <p:cNvSpPr>
              <a:spLocks noChangeShapeType="1"/>
            </p:cNvSpPr>
            <p:nvPr/>
          </p:nvSpPr>
          <p:spPr bwMode="auto">
            <a:xfrm flipH="1">
              <a:off x="4031" y="2552"/>
              <a:ext cx="60" cy="0"/>
            </a:xfrm>
            <a:prstGeom prst="line">
              <a:avLst/>
            </a:prstGeom>
            <a:noFill/>
            <a:ln w="23813">
              <a:solidFill>
                <a:srgbClr val="0000FF"/>
              </a:solidFill>
              <a:round/>
              <a:headEnd/>
              <a:tailEnd/>
            </a:ln>
          </p:spPr>
          <p:txBody>
            <a:bodyPr/>
            <a:lstStyle/>
            <a:p>
              <a:endParaRPr lang="zh-CN" altLang="en-US"/>
            </a:p>
          </p:txBody>
        </p:sp>
        <p:sp>
          <p:nvSpPr>
            <p:cNvPr id="14366" name="Oval 34"/>
            <p:cNvSpPr>
              <a:spLocks noChangeArrowheads="1"/>
            </p:cNvSpPr>
            <p:nvPr/>
          </p:nvSpPr>
          <p:spPr bwMode="auto">
            <a:xfrm>
              <a:off x="4091" y="2507"/>
              <a:ext cx="91" cy="90"/>
            </a:xfrm>
            <a:prstGeom prst="ellipse">
              <a:avLst/>
            </a:prstGeom>
            <a:noFill/>
            <a:ln w="23813">
              <a:solidFill>
                <a:srgbClr val="0000FF"/>
              </a:solidFill>
              <a:round/>
              <a:headEnd/>
              <a:tailEnd/>
            </a:ln>
          </p:spPr>
          <p:txBody>
            <a:bodyPr/>
            <a:lstStyle/>
            <a:p>
              <a:endParaRPr lang="zh-CN" altLang="en-US"/>
            </a:p>
          </p:txBody>
        </p:sp>
        <p:sp>
          <p:nvSpPr>
            <p:cNvPr id="14367" name="Rectangle 35"/>
            <p:cNvSpPr>
              <a:spLocks noChangeArrowheads="1"/>
            </p:cNvSpPr>
            <p:nvPr/>
          </p:nvSpPr>
          <p:spPr bwMode="auto">
            <a:xfrm>
              <a:off x="4212" y="2461"/>
              <a:ext cx="119" cy="223"/>
            </a:xfrm>
            <a:prstGeom prst="rect">
              <a:avLst/>
            </a:prstGeom>
            <a:noFill/>
            <a:ln w="9525">
              <a:noFill/>
              <a:miter lim="800000"/>
              <a:headEnd/>
              <a:tailEnd/>
            </a:ln>
          </p:spPr>
          <p:txBody>
            <a:bodyPr wrap="none" lIns="0" tIns="0" rIns="0" bIns="0">
              <a:spAutoFit/>
            </a:bodyPr>
            <a:lstStyle/>
            <a:p>
              <a:r>
                <a:rPr lang="en-US" altLang="zh-CN" sz="2300">
                  <a:solidFill>
                    <a:srgbClr val="0000FF"/>
                  </a:solidFill>
                  <a:latin typeface="Times New Roman" pitchFamily="18" charset="0"/>
                </a:rPr>
                <a:t>Y</a:t>
              </a:r>
              <a:endParaRPr lang="en-US" altLang="zh-CN"/>
            </a:p>
          </p:txBody>
        </p:sp>
        <p:sp>
          <p:nvSpPr>
            <p:cNvPr id="14368" name="Line 36"/>
            <p:cNvSpPr>
              <a:spLocks noChangeShapeType="1"/>
            </p:cNvSpPr>
            <p:nvPr/>
          </p:nvSpPr>
          <p:spPr bwMode="auto">
            <a:xfrm flipH="1" flipV="1">
              <a:off x="2789" y="2113"/>
              <a:ext cx="31" cy="30"/>
            </a:xfrm>
            <a:prstGeom prst="line">
              <a:avLst/>
            </a:prstGeom>
            <a:noFill/>
            <a:ln w="23813">
              <a:solidFill>
                <a:srgbClr val="FF0000"/>
              </a:solidFill>
              <a:round/>
              <a:headEnd/>
              <a:tailEnd/>
            </a:ln>
          </p:spPr>
          <p:txBody>
            <a:bodyPr/>
            <a:lstStyle/>
            <a:p>
              <a:endParaRPr lang="zh-CN" altLang="en-US"/>
            </a:p>
          </p:txBody>
        </p:sp>
        <p:sp>
          <p:nvSpPr>
            <p:cNvPr id="14369" name="Line 37"/>
            <p:cNvSpPr>
              <a:spLocks noChangeShapeType="1"/>
            </p:cNvSpPr>
            <p:nvPr/>
          </p:nvSpPr>
          <p:spPr bwMode="auto">
            <a:xfrm>
              <a:off x="2789" y="2113"/>
              <a:ext cx="651" cy="409"/>
            </a:xfrm>
            <a:prstGeom prst="line">
              <a:avLst/>
            </a:prstGeom>
            <a:noFill/>
            <a:ln w="23813">
              <a:solidFill>
                <a:srgbClr val="FF0000"/>
              </a:solidFill>
              <a:round/>
              <a:headEnd/>
              <a:tailEnd type="triangle" w="med" len="med"/>
            </a:ln>
          </p:spPr>
          <p:txBody>
            <a:bodyPr/>
            <a:lstStyle/>
            <a:p>
              <a:endParaRPr lang="zh-CN" altLang="en-US"/>
            </a:p>
          </p:txBody>
        </p:sp>
        <p:sp>
          <p:nvSpPr>
            <p:cNvPr id="14370" name="Line 38"/>
            <p:cNvSpPr>
              <a:spLocks noChangeShapeType="1"/>
            </p:cNvSpPr>
            <p:nvPr/>
          </p:nvSpPr>
          <p:spPr bwMode="auto">
            <a:xfrm>
              <a:off x="2789" y="2113"/>
              <a:ext cx="61" cy="45"/>
            </a:xfrm>
            <a:prstGeom prst="line">
              <a:avLst/>
            </a:prstGeom>
            <a:noFill/>
            <a:ln w="23813">
              <a:solidFill>
                <a:srgbClr val="FF0000"/>
              </a:solidFill>
              <a:round/>
              <a:headEnd/>
              <a:tailEnd/>
            </a:ln>
          </p:spPr>
          <p:txBody>
            <a:bodyPr/>
            <a:lstStyle/>
            <a:p>
              <a:endParaRPr lang="zh-CN" altLang="en-US"/>
            </a:p>
          </p:txBody>
        </p:sp>
        <p:sp>
          <p:nvSpPr>
            <p:cNvPr id="14371" name="Line 39"/>
            <p:cNvSpPr>
              <a:spLocks noChangeShapeType="1"/>
            </p:cNvSpPr>
            <p:nvPr/>
          </p:nvSpPr>
          <p:spPr bwMode="auto">
            <a:xfrm flipH="1">
              <a:off x="2199" y="3006"/>
              <a:ext cx="469" cy="0"/>
            </a:xfrm>
            <a:prstGeom prst="line">
              <a:avLst/>
            </a:prstGeom>
            <a:noFill/>
            <a:ln w="23813">
              <a:solidFill>
                <a:srgbClr val="0000FF"/>
              </a:solidFill>
              <a:round/>
              <a:headEnd/>
              <a:tailEnd/>
            </a:ln>
          </p:spPr>
          <p:txBody>
            <a:bodyPr/>
            <a:lstStyle/>
            <a:p>
              <a:endParaRPr lang="zh-CN" altLang="en-US"/>
            </a:p>
          </p:txBody>
        </p:sp>
        <p:sp>
          <p:nvSpPr>
            <p:cNvPr id="14372" name="Line 40"/>
            <p:cNvSpPr>
              <a:spLocks noChangeShapeType="1"/>
            </p:cNvSpPr>
            <p:nvPr/>
          </p:nvSpPr>
          <p:spPr bwMode="auto">
            <a:xfrm flipH="1">
              <a:off x="2214" y="2355"/>
              <a:ext cx="454" cy="0"/>
            </a:xfrm>
            <a:prstGeom prst="line">
              <a:avLst/>
            </a:prstGeom>
            <a:noFill/>
            <a:ln w="23813">
              <a:solidFill>
                <a:srgbClr val="0000FF"/>
              </a:solidFill>
              <a:round/>
              <a:headEnd/>
              <a:tailEnd/>
            </a:ln>
          </p:spPr>
          <p:txBody>
            <a:bodyPr/>
            <a:lstStyle/>
            <a:p>
              <a:endParaRPr lang="zh-CN" altLang="en-US"/>
            </a:p>
          </p:txBody>
        </p:sp>
        <p:sp>
          <p:nvSpPr>
            <p:cNvPr id="14373" name="Line 41"/>
            <p:cNvSpPr>
              <a:spLocks noChangeShapeType="1"/>
            </p:cNvSpPr>
            <p:nvPr/>
          </p:nvSpPr>
          <p:spPr bwMode="auto">
            <a:xfrm flipH="1">
              <a:off x="2214" y="2098"/>
              <a:ext cx="454" cy="0"/>
            </a:xfrm>
            <a:prstGeom prst="line">
              <a:avLst/>
            </a:prstGeom>
            <a:noFill/>
            <a:ln w="23813">
              <a:solidFill>
                <a:srgbClr val="0000FF"/>
              </a:solidFill>
              <a:round/>
              <a:headEnd/>
              <a:tailEnd/>
            </a:ln>
          </p:spPr>
          <p:txBody>
            <a:bodyPr/>
            <a:lstStyle/>
            <a:p>
              <a:endParaRPr lang="zh-CN" altLang="en-US"/>
            </a:p>
          </p:txBody>
        </p:sp>
        <p:sp>
          <p:nvSpPr>
            <p:cNvPr id="14374" name="Line 42"/>
            <p:cNvSpPr>
              <a:spLocks noChangeShapeType="1"/>
            </p:cNvSpPr>
            <p:nvPr/>
          </p:nvSpPr>
          <p:spPr bwMode="auto">
            <a:xfrm>
              <a:off x="3607" y="2552"/>
              <a:ext cx="424" cy="0"/>
            </a:xfrm>
            <a:prstGeom prst="line">
              <a:avLst/>
            </a:prstGeom>
            <a:noFill/>
            <a:ln w="23813">
              <a:solidFill>
                <a:srgbClr val="0000FF"/>
              </a:solidFill>
              <a:round/>
              <a:headEnd/>
              <a:tailEnd/>
            </a:ln>
          </p:spPr>
          <p:txBody>
            <a:bodyPr/>
            <a:lstStyle/>
            <a:p>
              <a:endParaRPr lang="zh-CN" altLang="en-US"/>
            </a:p>
          </p:txBody>
        </p:sp>
        <p:sp>
          <p:nvSpPr>
            <p:cNvPr id="14375" name="Rectangle 43"/>
            <p:cNvSpPr>
              <a:spLocks noChangeArrowheads="1"/>
            </p:cNvSpPr>
            <p:nvPr/>
          </p:nvSpPr>
          <p:spPr bwMode="auto">
            <a:xfrm>
              <a:off x="4595" y="2915"/>
              <a:ext cx="165" cy="223"/>
            </a:xfrm>
            <a:prstGeom prst="rect">
              <a:avLst/>
            </a:prstGeom>
            <a:noFill/>
            <a:ln w="9525">
              <a:noFill/>
              <a:miter lim="800000"/>
              <a:headEnd/>
              <a:tailEnd/>
            </a:ln>
          </p:spPr>
          <p:txBody>
            <a:bodyPr wrap="none" lIns="0" tIns="0" rIns="0" bIns="0">
              <a:spAutoFit/>
            </a:bodyPr>
            <a:lstStyle/>
            <a:p>
              <a:r>
                <a:rPr lang="zh-CN" altLang="en-US" sz="2300" dirty="0">
                  <a:solidFill>
                    <a:srgbClr val="000000"/>
                  </a:solidFill>
                  <a:latin typeface="宋体" charset="-122"/>
                </a:rPr>
                <a:t>出</a:t>
              </a:r>
              <a:endParaRPr lang="zh-CN" altLang="en-US" dirty="0"/>
            </a:p>
          </p:txBody>
        </p:sp>
        <p:sp>
          <p:nvSpPr>
            <p:cNvPr id="14376" name="Rectangle 44"/>
            <p:cNvSpPr>
              <a:spLocks noChangeArrowheads="1"/>
            </p:cNvSpPr>
            <p:nvPr/>
          </p:nvSpPr>
          <p:spPr bwMode="auto">
            <a:xfrm>
              <a:off x="1805" y="2961"/>
              <a:ext cx="47" cy="126"/>
            </a:xfrm>
            <a:prstGeom prst="rect">
              <a:avLst/>
            </a:prstGeom>
            <a:noFill/>
            <a:ln w="9525">
              <a:noFill/>
              <a:miter lim="800000"/>
              <a:headEnd/>
              <a:tailEnd/>
            </a:ln>
          </p:spPr>
          <p:txBody>
            <a:bodyPr wrap="none" lIns="0" tIns="0" rIns="0" bIns="0">
              <a:spAutoFit/>
            </a:bodyPr>
            <a:lstStyle/>
            <a:p>
              <a:r>
                <a:rPr lang="en-US" altLang="zh-CN" sz="1300" dirty="0">
                  <a:solidFill>
                    <a:srgbClr val="0039AC"/>
                  </a:solidFill>
                  <a:latin typeface="Times New Roman" pitchFamily="18" charset="0"/>
                </a:rPr>
                <a:t>n</a:t>
              </a:r>
              <a:endParaRPr lang="en-US" altLang="zh-CN" dirty="0">
                <a:solidFill>
                  <a:srgbClr val="0039AC"/>
                </a:solidFill>
              </a:endParaRPr>
            </a:p>
          </p:txBody>
        </p:sp>
        <p:sp>
          <p:nvSpPr>
            <p:cNvPr id="14377" name="Rectangle 45"/>
            <p:cNvSpPr>
              <a:spLocks noChangeArrowheads="1"/>
            </p:cNvSpPr>
            <p:nvPr/>
          </p:nvSpPr>
          <p:spPr bwMode="auto">
            <a:xfrm>
              <a:off x="1276" y="2689"/>
              <a:ext cx="165" cy="223"/>
            </a:xfrm>
            <a:prstGeom prst="rect">
              <a:avLst/>
            </a:prstGeom>
            <a:noFill/>
            <a:ln w="9525">
              <a:noFill/>
              <a:miter lim="800000"/>
              <a:headEnd/>
              <a:tailEnd/>
            </a:ln>
          </p:spPr>
          <p:txBody>
            <a:bodyPr wrap="none" lIns="0" tIns="0" rIns="0" bIns="0">
              <a:spAutoFit/>
            </a:bodyPr>
            <a:lstStyle/>
            <a:p>
              <a:r>
                <a:rPr lang="zh-CN" altLang="en-US" sz="2300" dirty="0">
                  <a:solidFill>
                    <a:srgbClr val="000000"/>
                  </a:solidFill>
                  <a:latin typeface="宋体" charset="-122"/>
                </a:rPr>
                <a:t>输</a:t>
              </a:r>
              <a:endParaRPr lang="zh-CN" altLang="en-US" dirty="0"/>
            </a:p>
          </p:txBody>
        </p:sp>
        <p:sp>
          <p:nvSpPr>
            <p:cNvPr id="14378" name="Rectangle 46"/>
            <p:cNvSpPr>
              <a:spLocks noChangeArrowheads="1"/>
            </p:cNvSpPr>
            <p:nvPr/>
          </p:nvSpPr>
          <p:spPr bwMode="auto">
            <a:xfrm>
              <a:off x="1276" y="2446"/>
              <a:ext cx="165" cy="223"/>
            </a:xfrm>
            <a:prstGeom prst="rect">
              <a:avLst/>
            </a:prstGeom>
            <a:noFill/>
            <a:ln w="9525">
              <a:noFill/>
              <a:miter lim="800000"/>
              <a:headEnd/>
              <a:tailEnd/>
            </a:ln>
          </p:spPr>
          <p:txBody>
            <a:bodyPr wrap="none" lIns="0" tIns="0" rIns="0" bIns="0">
              <a:spAutoFit/>
            </a:bodyPr>
            <a:lstStyle/>
            <a:p>
              <a:r>
                <a:rPr lang="zh-CN" altLang="en-US" sz="2300" dirty="0">
                  <a:solidFill>
                    <a:srgbClr val="000000"/>
                  </a:solidFill>
                  <a:latin typeface="宋体" charset="-122"/>
                </a:rPr>
                <a:t>据</a:t>
              </a:r>
              <a:endParaRPr lang="zh-CN" altLang="en-US" dirty="0"/>
            </a:p>
          </p:txBody>
        </p:sp>
        <p:sp>
          <p:nvSpPr>
            <p:cNvPr id="14379" name="Rectangle 47"/>
            <p:cNvSpPr>
              <a:spLocks noChangeArrowheads="1"/>
            </p:cNvSpPr>
            <p:nvPr/>
          </p:nvSpPr>
          <p:spPr bwMode="auto">
            <a:xfrm>
              <a:off x="4595" y="2461"/>
              <a:ext cx="165" cy="223"/>
            </a:xfrm>
            <a:prstGeom prst="rect">
              <a:avLst/>
            </a:prstGeom>
            <a:noFill/>
            <a:ln w="9525">
              <a:noFill/>
              <a:miter lim="800000"/>
              <a:headEnd/>
              <a:tailEnd/>
            </a:ln>
          </p:spPr>
          <p:txBody>
            <a:bodyPr wrap="none" lIns="0" tIns="0" rIns="0" bIns="0">
              <a:spAutoFit/>
            </a:bodyPr>
            <a:lstStyle/>
            <a:p>
              <a:r>
                <a:rPr lang="zh-CN" altLang="en-US" sz="2300" dirty="0">
                  <a:solidFill>
                    <a:srgbClr val="000000"/>
                  </a:solidFill>
                  <a:latin typeface="宋体" charset="-122"/>
                </a:rPr>
                <a:t>据</a:t>
              </a:r>
              <a:endParaRPr lang="zh-CN" altLang="en-US" dirty="0"/>
            </a:p>
          </p:txBody>
        </p:sp>
        <p:sp>
          <p:nvSpPr>
            <p:cNvPr id="14380" name="Rectangle 48"/>
            <p:cNvSpPr>
              <a:spLocks noChangeArrowheads="1"/>
            </p:cNvSpPr>
            <p:nvPr/>
          </p:nvSpPr>
          <p:spPr bwMode="auto">
            <a:xfrm rot="5400000">
              <a:off x="2343" y="2569"/>
              <a:ext cx="128" cy="198"/>
            </a:xfrm>
            <a:prstGeom prst="rect">
              <a:avLst/>
            </a:prstGeom>
            <a:noFill/>
            <a:ln w="9525">
              <a:noFill/>
              <a:miter lim="800000"/>
              <a:headEnd/>
              <a:tailEnd/>
            </a:ln>
          </p:spPr>
          <p:txBody>
            <a:bodyPr wrap="none" lIns="0" tIns="0" rIns="0" bIns="0">
              <a:spAutoFit/>
            </a:bodyPr>
            <a:lstStyle/>
            <a:p>
              <a:r>
                <a:rPr lang="en-US" altLang="zh-CN" sz="2300" dirty="0">
                  <a:solidFill>
                    <a:srgbClr val="000000"/>
                  </a:solidFill>
                </a:rPr>
                <a:t>…</a:t>
              </a:r>
              <a:endParaRPr lang="en-US" altLang="zh-CN" dirty="0"/>
            </a:p>
          </p:txBody>
        </p:sp>
        <p:sp>
          <p:nvSpPr>
            <p:cNvPr id="14381" name="Rectangle 49"/>
            <p:cNvSpPr>
              <a:spLocks noChangeArrowheads="1"/>
            </p:cNvSpPr>
            <p:nvPr/>
          </p:nvSpPr>
          <p:spPr bwMode="auto">
            <a:xfrm>
              <a:off x="1276" y="2914"/>
              <a:ext cx="165" cy="223"/>
            </a:xfrm>
            <a:prstGeom prst="rect">
              <a:avLst/>
            </a:prstGeom>
            <a:noFill/>
            <a:ln w="9525">
              <a:noFill/>
              <a:miter lim="800000"/>
              <a:headEnd/>
              <a:tailEnd/>
            </a:ln>
          </p:spPr>
          <p:txBody>
            <a:bodyPr wrap="none" lIns="0" tIns="0" rIns="0" bIns="0">
              <a:spAutoFit/>
            </a:bodyPr>
            <a:lstStyle/>
            <a:p>
              <a:r>
                <a:rPr lang="zh-CN" altLang="en-US" sz="2300" dirty="0">
                  <a:solidFill>
                    <a:srgbClr val="000000"/>
                  </a:solidFill>
                  <a:latin typeface="宋体" charset="-122"/>
                </a:rPr>
                <a:t>入</a:t>
              </a:r>
              <a:endParaRPr lang="zh-CN" altLang="en-US" dirty="0"/>
            </a:p>
          </p:txBody>
        </p:sp>
        <p:sp>
          <p:nvSpPr>
            <p:cNvPr id="14382" name="Rectangle 50"/>
            <p:cNvSpPr>
              <a:spLocks noChangeArrowheads="1"/>
            </p:cNvSpPr>
            <p:nvPr/>
          </p:nvSpPr>
          <p:spPr bwMode="auto">
            <a:xfrm>
              <a:off x="4595" y="2688"/>
              <a:ext cx="165" cy="223"/>
            </a:xfrm>
            <a:prstGeom prst="rect">
              <a:avLst/>
            </a:prstGeom>
            <a:noFill/>
            <a:ln w="9525">
              <a:noFill/>
              <a:miter lim="800000"/>
              <a:headEnd/>
              <a:tailEnd/>
            </a:ln>
          </p:spPr>
          <p:txBody>
            <a:bodyPr wrap="none" lIns="0" tIns="0" rIns="0" bIns="0">
              <a:spAutoFit/>
            </a:bodyPr>
            <a:lstStyle/>
            <a:p>
              <a:r>
                <a:rPr lang="zh-CN" altLang="en-US" sz="2300" dirty="0">
                  <a:solidFill>
                    <a:srgbClr val="000000"/>
                  </a:solidFill>
                  <a:latin typeface="宋体" charset="-122"/>
                </a:rPr>
                <a:t>输</a:t>
              </a:r>
              <a:endParaRPr lang="zh-CN" altLang="en-US" dirty="0"/>
            </a:p>
          </p:txBody>
        </p:sp>
        <p:sp>
          <p:nvSpPr>
            <p:cNvPr id="14383" name="Rectangle 51"/>
            <p:cNvSpPr>
              <a:spLocks noChangeArrowheads="1"/>
            </p:cNvSpPr>
            <p:nvPr/>
          </p:nvSpPr>
          <p:spPr bwMode="auto">
            <a:xfrm>
              <a:off x="1280" y="2192"/>
              <a:ext cx="165" cy="223"/>
            </a:xfrm>
            <a:prstGeom prst="rect">
              <a:avLst/>
            </a:prstGeom>
            <a:noFill/>
            <a:ln w="9525">
              <a:noFill/>
              <a:miter lim="800000"/>
              <a:headEnd/>
              <a:tailEnd/>
            </a:ln>
          </p:spPr>
          <p:txBody>
            <a:bodyPr wrap="none" lIns="0" tIns="0" rIns="0" bIns="0">
              <a:spAutoFit/>
            </a:bodyPr>
            <a:lstStyle/>
            <a:p>
              <a:r>
                <a:rPr lang="zh-CN" altLang="en-US" sz="2300" dirty="0">
                  <a:solidFill>
                    <a:srgbClr val="000000"/>
                  </a:solidFill>
                  <a:latin typeface="宋体" charset="-122"/>
                </a:rPr>
                <a:t>数</a:t>
              </a:r>
              <a:endParaRPr lang="zh-CN" altLang="en-US" dirty="0"/>
            </a:p>
          </p:txBody>
        </p:sp>
        <p:sp>
          <p:nvSpPr>
            <p:cNvPr id="14384" name="Rectangle 52"/>
            <p:cNvSpPr>
              <a:spLocks noChangeArrowheads="1"/>
            </p:cNvSpPr>
            <p:nvPr/>
          </p:nvSpPr>
          <p:spPr bwMode="auto">
            <a:xfrm>
              <a:off x="4595" y="2219"/>
              <a:ext cx="165" cy="223"/>
            </a:xfrm>
            <a:prstGeom prst="rect">
              <a:avLst/>
            </a:prstGeom>
            <a:noFill/>
            <a:ln w="9525">
              <a:noFill/>
              <a:miter lim="800000"/>
              <a:headEnd/>
              <a:tailEnd/>
            </a:ln>
          </p:spPr>
          <p:txBody>
            <a:bodyPr wrap="none" lIns="0" tIns="0" rIns="0" bIns="0">
              <a:spAutoFit/>
            </a:bodyPr>
            <a:lstStyle/>
            <a:p>
              <a:r>
                <a:rPr lang="zh-CN" altLang="en-US" sz="2300" dirty="0">
                  <a:solidFill>
                    <a:srgbClr val="000000"/>
                  </a:solidFill>
                  <a:latin typeface="宋体" charset="-122"/>
                </a:rPr>
                <a:t>数</a:t>
              </a:r>
              <a:endParaRPr lang="zh-CN" altLang="en-US" dirty="0"/>
            </a:p>
          </p:txBody>
        </p:sp>
      </p:grpSp>
      <p:sp>
        <p:nvSpPr>
          <p:cNvPr id="7172" name="Text Box 53"/>
          <p:cNvSpPr txBox="1">
            <a:spLocks noChangeArrowheads="1"/>
          </p:cNvSpPr>
          <p:nvPr/>
        </p:nvSpPr>
        <p:spPr bwMode="auto">
          <a:xfrm>
            <a:off x="985839" y="5943601"/>
            <a:ext cx="7872437" cy="861774"/>
          </a:xfrm>
          <a:prstGeom prst="rect">
            <a:avLst/>
          </a:prstGeom>
          <a:solidFill>
            <a:schemeClr val="accent5">
              <a:lumMod val="40000"/>
              <a:lumOff val="60000"/>
            </a:schemeClr>
          </a:solidFill>
          <a:ln w="9525">
            <a:noFill/>
            <a:miter lim="800000"/>
            <a:headEnd/>
            <a:tailEnd/>
          </a:ln>
          <a:effectLst>
            <a:outerShdw blurRad="50800" dist="50800" dir="11400000" algn="ctr" rotWithShape="0">
              <a:schemeClr val="bg2"/>
            </a:outerShdw>
          </a:effectLst>
        </p:spPr>
        <p:txBody>
          <a:bodyPr wrap="square">
            <a:spAutoFit/>
          </a:bodyPr>
          <a:lstStyle/>
          <a:p>
            <a:pPr>
              <a:spcBef>
                <a:spcPct val="50000"/>
              </a:spcBef>
              <a:defRPr/>
            </a:pPr>
            <a:r>
              <a:rPr lang="zh-CN" altLang="en-US" sz="2000" b="1" dirty="0">
                <a:ea typeface="宋体" pitchFamily="2" charset="-122"/>
              </a:rPr>
              <a:t>常见的数据选择器产品有“</a:t>
            </a:r>
            <a:r>
              <a:rPr lang="en-US" altLang="zh-CN" sz="2000" b="1" dirty="0">
                <a:ea typeface="宋体" pitchFamily="2" charset="-122"/>
              </a:rPr>
              <a:t>2</a:t>
            </a:r>
            <a:r>
              <a:rPr lang="zh-CN" altLang="en-US" sz="2000" b="1" dirty="0">
                <a:ea typeface="宋体" pitchFamily="2" charset="-122"/>
              </a:rPr>
              <a:t>选</a:t>
            </a:r>
            <a:r>
              <a:rPr lang="en-US" altLang="zh-CN" sz="2000" b="1" dirty="0">
                <a:ea typeface="宋体" pitchFamily="2" charset="-122"/>
              </a:rPr>
              <a:t>1”</a:t>
            </a:r>
            <a:r>
              <a:rPr lang="zh-CN" altLang="en-US" sz="2000" b="1" dirty="0">
                <a:ea typeface="宋体" pitchFamily="2" charset="-122"/>
              </a:rPr>
              <a:t>、 “</a:t>
            </a:r>
            <a:r>
              <a:rPr lang="en-US" altLang="zh-CN" sz="2000" b="1" dirty="0">
                <a:ea typeface="宋体" pitchFamily="2" charset="-122"/>
              </a:rPr>
              <a:t>4</a:t>
            </a:r>
            <a:r>
              <a:rPr lang="zh-CN" altLang="en-US" sz="2000" b="1" dirty="0">
                <a:ea typeface="宋体" pitchFamily="2" charset="-122"/>
              </a:rPr>
              <a:t>选</a:t>
            </a:r>
            <a:r>
              <a:rPr lang="en-US" altLang="zh-CN" sz="2000" b="1" dirty="0">
                <a:ea typeface="宋体" pitchFamily="2" charset="-122"/>
              </a:rPr>
              <a:t>1”</a:t>
            </a:r>
            <a:r>
              <a:rPr lang="zh-CN" altLang="en-US" sz="2000" b="1" dirty="0">
                <a:ea typeface="宋体" pitchFamily="2" charset="-122"/>
              </a:rPr>
              <a:t>、 “</a:t>
            </a:r>
            <a:r>
              <a:rPr lang="en-US" altLang="zh-CN" sz="2000" b="1" dirty="0">
                <a:ea typeface="宋体" pitchFamily="2" charset="-122"/>
              </a:rPr>
              <a:t>8</a:t>
            </a:r>
            <a:r>
              <a:rPr lang="zh-CN" altLang="en-US" sz="2000" b="1" dirty="0">
                <a:ea typeface="宋体" pitchFamily="2" charset="-122"/>
              </a:rPr>
              <a:t>选</a:t>
            </a:r>
            <a:r>
              <a:rPr lang="en-US" altLang="zh-CN" sz="2000" b="1" dirty="0">
                <a:ea typeface="宋体" pitchFamily="2" charset="-122"/>
              </a:rPr>
              <a:t>1”</a:t>
            </a:r>
            <a:r>
              <a:rPr lang="zh-CN" altLang="en-US" sz="2000" b="1" dirty="0">
                <a:ea typeface="宋体" pitchFamily="2" charset="-122"/>
              </a:rPr>
              <a:t>、 “</a:t>
            </a:r>
            <a:r>
              <a:rPr lang="en-US" altLang="zh-CN" sz="2000" b="1" dirty="0">
                <a:ea typeface="宋体" pitchFamily="2" charset="-122"/>
              </a:rPr>
              <a:t>16</a:t>
            </a:r>
            <a:r>
              <a:rPr lang="zh-CN" altLang="en-US" sz="2000" b="1" dirty="0">
                <a:ea typeface="宋体" pitchFamily="2" charset="-122"/>
              </a:rPr>
              <a:t>选</a:t>
            </a:r>
            <a:r>
              <a:rPr lang="en-US" altLang="zh-CN" sz="2000" b="1" dirty="0">
                <a:ea typeface="宋体" pitchFamily="2" charset="-122"/>
              </a:rPr>
              <a:t>1”</a:t>
            </a:r>
            <a:r>
              <a:rPr lang="zh-CN" altLang="en-US" sz="2000" b="1" dirty="0">
                <a:ea typeface="宋体" pitchFamily="2" charset="-122"/>
              </a:rPr>
              <a:t>。</a:t>
            </a:r>
            <a:endParaRPr lang="en-US" altLang="zh-CN" sz="2000" b="1" dirty="0">
              <a:ea typeface="宋体" pitchFamily="2" charset="-122"/>
            </a:endParaRPr>
          </a:p>
          <a:p>
            <a:pPr>
              <a:spcBef>
                <a:spcPct val="50000"/>
              </a:spcBef>
              <a:defRPr/>
            </a:pPr>
            <a:r>
              <a:rPr lang="zh-CN" altLang="en-US" sz="2000" b="1" dirty="0">
                <a:ea typeface="宋体" pitchFamily="2" charset="-122"/>
              </a:rPr>
              <a:t>双四选一</a:t>
            </a:r>
            <a:r>
              <a:rPr lang="en-US" altLang="zh-CN" sz="2000" b="1" dirty="0">
                <a:ea typeface="宋体" pitchFamily="2" charset="-122"/>
              </a:rPr>
              <a:t>74LS153</a:t>
            </a:r>
            <a:r>
              <a:rPr lang="zh-CN" altLang="en-US" sz="2000" b="1" dirty="0">
                <a:ea typeface="宋体" pitchFamily="2" charset="-122"/>
              </a:rPr>
              <a:t>、八选一</a:t>
            </a:r>
            <a:r>
              <a:rPr lang="en-US" altLang="zh-CN" sz="2000" b="1" dirty="0">
                <a:ea typeface="宋体" pitchFamily="2" charset="-122"/>
              </a:rPr>
              <a:t>74LS151</a:t>
            </a:r>
            <a:endParaRPr lang="zh-CN" altLang="en-US" sz="2000" b="1" dirty="0">
              <a:ea typeface="宋体" pitchFamily="2" charset="-122"/>
            </a:endParaRPr>
          </a:p>
        </p:txBody>
      </p:sp>
      <p:sp>
        <p:nvSpPr>
          <p:cNvPr id="48" name="圆角矩形 47"/>
          <p:cNvSpPr/>
          <p:nvPr/>
        </p:nvSpPr>
        <p:spPr bwMode="auto">
          <a:xfrm>
            <a:off x="600075" y="381000"/>
            <a:ext cx="2543161" cy="857250"/>
          </a:xfrm>
          <a:prstGeom prst="roundRect">
            <a:avLst/>
          </a:prstGeom>
          <a:gradFill flip="none" rotWithShape="1">
            <a:gsLst>
              <a:gs pos="0">
                <a:srgbClr val="5E9EFF"/>
              </a:gs>
              <a:gs pos="39999">
                <a:srgbClr val="85C2FF"/>
              </a:gs>
              <a:gs pos="70000">
                <a:srgbClr val="C4D6EB"/>
              </a:gs>
              <a:gs pos="100000">
                <a:srgbClr val="FFEBFA"/>
              </a:gs>
            </a:gsLst>
            <a:lin ang="16200000" scaled="1"/>
            <a:tileRect/>
          </a:gra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r>
              <a:rPr lang="zh-CN" altLang="en-US" sz="4400" dirty="0">
                <a:solidFill>
                  <a:schemeClr val="tx1"/>
                </a:solidFill>
                <a:latin typeface="华文行楷" pitchFamily="2" charset="-122"/>
                <a:ea typeface="华文行楷" pitchFamily="2" charset="-122"/>
              </a:rPr>
              <a:t>实验原理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wipe(left)">
                                      <p:cBhvr>
                                        <p:cTn id="12"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bwMode="auto">
          <a:xfrm>
            <a:off x="600075" y="381000"/>
            <a:ext cx="4257673" cy="833422"/>
          </a:xfrm>
          <a:prstGeom prst="roundRect">
            <a:avLst/>
          </a:prstGeom>
          <a:gradFill flip="none" rotWithShape="1">
            <a:gsLst>
              <a:gs pos="0">
                <a:srgbClr val="5E9EFF"/>
              </a:gs>
              <a:gs pos="39999">
                <a:srgbClr val="85C2FF"/>
              </a:gs>
              <a:gs pos="70000">
                <a:srgbClr val="C4D6EB"/>
              </a:gs>
              <a:gs pos="100000">
                <a:srgbClr val="FFEBFA"/>
              </a:gs>
            </a:gsLst>
            <a:lin ang="16200000" scaled="1"/>
            <a:tileRect/>
          </a:gra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defRPr/>
            </a:pPr>
            <a:r>
              <a:rPr lang="zh-CN" altLang="en-US" sz="4400" dirty="0">
                <a:solidFill>
                  <a:schemeClr val="tx1"/>
                </a:solidFill>
                <a:latin typeface="华文行楷" pitchFamily="2" charset="-122"/>
                <a:ea typeface="华文行楷" pitchFamily="2" charset="-122"/>
              </a:rPr>
              <a:t>实验设备与器件</a:t>
            </a:r>
          </a:p>
        </p:txBody>
      </p:sp>
      <p:sp>
        <p:nvSpPr>
          <p:cNvPr id="22533" name="TextBox 3"/>
          <p:cNvSpPr txBox="1">
            <a:spLocks noChangeArrowheads="1"/>
          </p:cNvSpPr>
          <p:nvPr/>
        </p:nvSpPr>
        <p:spPr bwMode="auto">
          <a:xfrm>
            <a:off x="1071534" y="1571612"/>
            <a:ext cx="6343650" cy="3662541"/>
          </a:xfrm>
          <a:prstGeom prst="rect">
            <a:avLst/>
          </a:prstGeom>
          <a:noFill/>
          <a:ln w="9525">
            <a:noFill/>
            <a:miter lim="800000"/>
            <a:headEnd/>
            <a:tailEnd/>
          </a:ln>
        </p:spPr>
        <p:txBody>
          <a:bodyPr>
            <a:spAutoFit/>
          </a:bodyPr>
          <a:lstStyle/>
          <a:p>
            <a:r>
              <a:rPr lang="en-US" altLang="zh-CN" sz="3200" b="1" dirty="0">
                <a:latin typeface="+mn-ea"/>
              </a:rPr>
              <a:t>(</a:t>
            </a:r>
            <a:r>
              <a:rPr lang="zh-CN" altLang="en-US" sz="3200" b="1" dirty="0"/>
              <a:t>数字逻辑实验箱</a:t>
            </a:r>
            <a:r>
              <a:rPr lang="en-US" altLang="zh-CN" sz="3200" b="1" dirty="0">
                <a:latin typeface="+mn-ea"/>
              </a:rPr>
              <a:t>)</a:t>
            </a:r>
          </a:p>
          <a:p>
            <a:pPr>
              <a:lnSpc>
                <a:spcPts val="5400"/>
              </a:lnSpc>
            </a:pPr>
            <a:r>
              <a:rPr lang="en-US" altLang="zh-CN" sz="4000" b="1" dirty="0">
                <a:latin typeface="Times New Roman" pitchFamily="18" charset="0"/>
                <a:cs typeface="Times New Roman" pitchFamily="18" charset="0"/>
              </a:rPr>
              <a:t>74LS/HC151</a:t>
            </a:r>
          </a:p>
          <a:p>
            <a:pPr>
              <a:lnSpc>
                <a:spcPts val="5400"/>
              </a:lnSpc>
            </a:pPr>
            <a:r>
              <a:rPr lang="en-US" altLang="zh-CN" sz="4000" b="1" dirty="0">
                <a:latin typeface="Times New Roman" pitchFamily="18" charset="0"/>
                <a:cs typeface="Times New Roman" pitchFamily="18" charset="0"/>
              </a:rPr>
              <a:t>74LS/HC153</a:t>
            </a:r>
          </a:p>
          <a:p>
            <a:pPr>
              <a:lnSpc>
                <a:spcPts val="5400"/>
              </a:lnSpc>
            </a:pPr>
            <a:r>
              <a:rPr lang="en-US" altLang="zh-CN" sz="4000" b="1" dirty="0">
                <a:latin typeface="Times New Roman" pitchFamily="18" charset="0"/>
                <a:cs typeface="Times New Roman" pitchFamily="18" charset="0"/>
              </a:rPr>
              <a:t>74LS/HC04</a:t>
            </a:r>
          </a:p>
          <a:p>
            <a:pPr>
              <a:lnSpc>
                <a:spcPts val="5400"/>
              </a:lnSpc>
            </a:pPr>
            <a:r>
              <a:rPr lang="en-US" altLang="zh-CN" sz="4000" b="1" dirty="0">
                <a:latin typeface="Times New Roman" pitchFamily="18" charset="0"/>
                <a:cs typeface="Times New Roman" pitchFamily="18" charset="0"/>
              </a:rPr>
              <a:t>74LS/HC32</a:t>
            </a:r>
          </a:p>
          <a:p>
            <a:endParaRPr lang="en-US" altLang="zh-CN"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sz="half" idx="1"/>
          </p:nvPr>
        </p:nvSpPr>
        <p:spPr>
          <a:xfrm>
            <a:off x="725120" y="1773245"/>
            <a:ext cx="8633222" cy="2012945"/>
          </a:xfrm>
        </p:spPr>
        <p:txBody>
          <a:bodyPr>
            <a:normAutofit lnSpcReduction="10000"/>
          </a:bodyPr>
          <a:lstStyle/>
          <a:p>
            <a:pPr>
              <a:buFontTx/>
              <a:buNone/>
            </a:pPr>
            <a:r>
              <a:rPr lang="zh-CN" altLang="en-US" sz="2800" b="1" dirty="0">
                <a:solidFill>
                  <a:srgbClr val="CC0066"/>
                </a:solidFill>
              </a:rPr>
              <a:t>最小项</a:t>
            </a:r>
            <a:r>
              <a:rPr lang="zh-CN" altLang="en-US" sz="2800" dirty="0">
                <a:solidFill>
                  <a:srgbClr val="CC0066"/>
                </a:solidFill>
              </a:rPr>
              <a:t> </a:t>
            </a:r>
            <a:r>
              <a:rPr lang="en-US" altLang="zh-CN" sz="2800" b="1" i="1" dirty="0">
                <a:solidFill>
                  <a:srgbClr val="CC0066"/>
                </a:solidFill>
              </a:rPr>
              <a:t>m</a:t>
            </a:r>
            <a:r>
              <a:rPr lang="zh-CN" altLang="en-US" sz="2800" dirty="0">
                <a:solidFill>
                  <a:srgbClr val="CC0066"/>
                </a:solidFill>
              </a:rPr>
              <a:t>：</a:t>
            </a:r>
          </a:p>
          <a:p>
            <a:r>
              <a:rPr lang="en-US" altLang="zh-CN" sz="2800" b="1" i="1" dirty="0"/>
              <a:t>m</a:t>
            </a:r>
            <a:r>
              <a:rPr lang="zh-CN" altLang="en-US" sz="2800" b="1" dirty="0"/>
              <a:t>是乘积项</a:t>
            </a:r>
          </a:p>
          <a:p>
            <a:r>
              <a:rPr lang="zh-CN" altLang="en-US" sz="2800" b="1" dirty="0"/>
              <a:t>包含</a:t>
            </a:r>
            <a:r>
              <a:rPr lang="en-US" altLang="zh-CN" sz="2800" b="1" i="1" dirty="0"/>
              <a:t>n</a:t>
            </a:r>
            <a:r>
              <a:rPr lang="zh-CN" altLang="en-US" sz="2800" b="1" dirty="0"/>
              <a:t>个因子</a:t>
            </a:r>
          </a:p>
          <a:p>
            <a:r>
              <a:rPr lang="en-US" altLang="zh-CN" sz="2800" b="1" i="1" dirty="0"/>
              <a:t>n</a:t>
            </a:r>
            <a:r>
              <a:rPr lang="zh-CN" altLang="en-US" sz="2800" b="1" dirty="0"/>
              <a:t>个变量均以原变量和反变量的形式在</a:t>
            </a:r>
            <a:r>
              <a:rPr lang="en-US" altLang="zh-CN" sz="2800" b="1" i="1" dirty="0"/>
              <a:t>m</a:t>
            </a:r>
            <a:r>
              <a:rPr lang="zh-CN" altLang="en-US" sz="2800" b="1" dirty="0"/>
              <a:t>中出现一次</a:t>
            </a:r>
          </a:p>
        </p:txBody>
      </p:sp>
      <p:sp>
        <p:nvSpPr>
          <p:cNvPr id="16387" name="Rectangle 4"/>
          <p:cNvSpPr>
            <a:spLocks noGrp="1" noChangeArrowheads="1"/>
          </p:cNvSpPr>
          <p:nvPr>
            <p:ph type="title"/>
          </p:nvPr>
        </p:nvSpPr>
        <p:spPr>
          <a:xfrm>
            <a:off x="653685" y="214290"/>
            <a:ext cx="8990409" cy="1295400"/>
          </a:xfrm>
          <a:noFill/>
        </p:spPr>
        <p:txBody>
          <a:bodyPr>
            <a:normAutofit/>
          </a:bodyPr>
          <a:lstStyle/>
          <a:p>
            <a:pPr algn="l">
              <a:lnSpc>
                <a:spcPts val="5000"/>
              </a:lnSpc>
            </a:pPr>
            <a:r>
              <a:rPr lang="zh-CN" altLang="en-US" sz="3200" b="1" i="1" dirty="0"/>
              <a:t>逻辑函数的两种标准形式之一</a:t>
            </a:r>
            <a:r>
              <a:rPr lang="zh-CN" altLang="en-US" sz="3200" b="1" dirty="0"/>
              <a:t>：</a:t>
            </a:r>
            <a:r>
              <a:rPr lang="zh-CN" altLang="en-US" sz="3200" b="1" i="1" dirty="0"/>
              <a:t>    </a:t>
            </a:r>
            <a:r>
              <a:rPr lang="zh-CN" altLang="en-US" sz="3200" b="1" dirty="0">
                <a:solidFill>
                  <a:srgbClr val="CC0066"/>
                </a:solidFill>
              </a:rPr>
              <a:t>最小项之和</a:t>
            </a:r>
            <a:endParaRPr lang="zh-CN" altLang="en-US" sz="2800" dirty="0"/>
          </a:p>
        </p:txBody>
      </p:sp>
      <p:sp>
        <p:nvSpPr>
          <p:cNvPr id="8" name="TextBox 7"/>
          <p:cNvSpPr txBox="1"/>
          <p:nvPr/>
        </p:nvSpPr>
        <p:spPr>
          <a:xfrm>
            <a:off x="728685" y="4357694"/>
            <a:ext cx="7629525" cy="584200"/>
          </a:xfrm>
          <a:prstGeom prst="rect">
            <a:avLst/>
          </a:prstGeom>
          <a:noFill/>
        </p:spPr>
        <p:txBody>
          <a:bodyPr>
            <a:spAutoFit/>
          </a:bodyPr>
          <a:lstStyle/>
          <a:p>
            <a:pPr>
              <a:defRPr/>
            </a:pPr>
            <a:r>
              <a:rPr lang="zh-CN" altLang="en-US" sz="3200" b="1" dirty="0">
                <a:solidFill>
                  <a:srgbClr val="0039AC"/>
                </a:solidFill>
                <a:effectLst>
                  <a:outerShdw blurRad="38100" dist="38100" dir="2700000" algn="tl">
                    <a:srgbClr val="FFFFFF"/>
                  </a:outerShdw>
                </a:effectLst>
                <a:ea typeface="宋体" pitchFamily="2" charset="-122"/>
              </a:rPr>
              <a:t>对于</a:t>
            </a:r>
            <a:r>
              <a:rPr lang="en-US" altLang="zh-CN" sz="3200" b="1" dirty="0">
                <a:solidFill>
                  <a:srgbClr val="0039AC"/>
                </a:solidFill>
                <a:effectLst>
                  <a:outerShdw blurRad="38100" dist="38100" dir="2700000" algn="tl">
                    <a:srgbClr val="FFFFFF"/>
                  </a:outerShdw>
                </a:effectLst>
                <a:ea typeface="宋体" pitchFamily="2" charset="-122"/>
              </a:rPr>
              <a:t>n</a:t>
            </a:r>
            <a:r>
              <a:rPr lang="zh-CN" altLang="en-US" sz="3200" b="1" dirty="0">
                <a:solidFill>
                  <a:srgbClr val="0039AC"/>
                </a:solidFill>
                <a:effectLst>
                  <a:outerShdw blurRad="38100" dist="38100" dir="2700000" algn="tl">
                    <a:srgbClr val="FFFFFF"/>
                  </a:outerShdw>
                </a:effectLst>
                <a:ea typeface="宋体" pitchFamily="2" charset="-122"/>
              </a:rPr>
              <a:t>变量函数有</a:t>
            </a:r>
            <a:r>
              <a:rPr lang="en-US" altLang="zh-CN" sz="3200" b="1" dirty="0">
                <a:solidFill>
                  <a:srgbClr val="0039AC"/>
                </a:solidFill>
                <a:effectLst>
                  <a:outerShdw blurRad="38100" dist="38100" dir="2700000" algn="tl">
                    <a:srgbClr val="FFFFFF"/>
                  </a:outerShdw>
                </a:effectLst>
                <a:ea typeface="宋体" pitchFamily="2" charset="-122"/>
              </a:rPr>
              <a:t>2</a:t>
            </a:r>
            <a:r>
              <a:rPr lang="en-US" altLang="zh-CN" sz="3200" b="1" baseline="30000" dirty="0">
                <a:solidFill>
                  <a:srgbClr val="0039AC"/>
                </a:solidFill>
                <a:effectLst>
                  <a:outerShdw blurRad="38100" dist="38100" dir="2700000" algn="tl">
                    <a:srgbClr val="FFFFFF"/>
                  </a:outerShdw>
                </a:effectLst>
                <a:ea typeface="宋体" pitchFamily="2" charset="-122"/>
              </a:rPr>
              <a:t>n</a:t>
            </a:r>
            <a:r>
              <a:rPr lang="zh-CN" altLang="en-US" sz="3200" b="1" dirty="0">
                <a:solidFill>
                  <a:srgbClr val="0039AC"/>
                </a:solidFill>
                <a:effectLst>
                  <a:outerShdw blurRad="38100" dist="38100" dir="2700000" algn="tl">
                    <a:srgbClr val="FFFFFF"/>
                  </a:outerShdw>
                </a:effectLst>
                <a:ea typeface="宋体" pitchFamily="2" charset="-122"/>
              </a:rPr>
              <a:t>个最小项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500030" y="214290"/>
            <a:ext cx="9258300" cy="884238"/>
          </a:xfrm>
        </p:spPr>
        <p:txBody>
          <a:bodyPr/>
          <a:lstStyle/>
          <a:p>
            <a:r>
              <a:rPr lang="zh-CN" altLang="en-US" sz="3200" b="1" i="1" dirty="0">
                <a:solidFill>
                  <a:srgbClr val="CC0066"/>
                </a:solidFill>
              </a:rPr>
              <a:t>最小项</a:t>
            </a:r>
            <a:r>
              <a:rPr lang="zh-CN" altLang="en-US" sz="3200" b="1" dirty="0"/>
              <a:t>举例：</a:t>
            </a:r>
          </a:p>
        </p:txBody>
      </p:sp>
      <p:sp>
        <p:nvSpPr>
          <p:cNvPr id="1029" name="Rectangle 3"/>
          <p:cNvSpPr>
            <a:spLocks noGrp="1" noChangeArrowheads="1"/>
          </p:cNvSpPr>
          <p:nvPr>
            <p:ph type="body" sz="half" idx="1"/>
          </p:nvPr>
        </p:nvSpPr>
        <p:spPr>
          <a:xfrm>
            <a:off x="571468" y="1071546"/>
            <a:ext cx="9199364" cy="500066"/>
          </a:xfrm>
        </p:spPr>
        <p:txBody>
          <a:bodyPr>
            <a:normAutofit lnSpcReduction="10000"/>
          </a:bodyPr>
          <a:lstStyle/>
          <a:p>
            <a:r>
              <a:rPr lang="zh-CN" altLang="en-US" sz="2800" b="1" dirty="0"/>
              <a:t>两变量</a:t>
            </a:r>
            <a:r>
              <a:rPr lang="en-US" altLang="zh-CN" sz="2800" b="1" i="1" dirty="0">
                <a:solidFill>
                  <a:srgbClr val="CC0066"/>
                </a:solidFill>
                <a:latin typeface="Times New Roman" pitchFamily="18" charset="0"/>
                <a:cs typeface="Times New Roman" pitchFamily="18" charset="0"/>
              </a:rPr>
              <a:t>A</a:t>
            </a:r>
            <a:r>
              <a:rPr lang="en-US" altLang="zh-CN" sz="2800" b="1" i="1" dirty="0">
                <a:latin typeface="Times New Roman" pitchFamily="18" charset="0"/>
                <a:cs typeface="Times New Roman" pitchFamily="18" charset="0"/>
              </a:rPr>
              <a:t>, </a:t>
            </a:r>
            <a:r>
              <a:rPr lang="en-US" altLang="zh-CN" sz="2800" b="1" i="1" dirty="0">
                <a:solidFill>
                  <a:srgbClr val="CC0066"/>
                </a:solidFill>
                <a:latin typeface="Times New Roman" pitchFamily="18" charset="0"/>
                <a:cs typeface="Times New Roman" pitchFamily="18" charset="0"/>
              </a:rPr>
              <a:t>B</a:t>
            </a:r>
            <a:r>
              <a:rPr lang="zh-CN" altLang="en-US" sz="2800" b="1" dirty="0"/>
              <a:t>的最小项</a:t>
            </a:r>
          </a:p>
          <a:p>
            <a:endParaRPr lang="zh-CN" altLang="en-US" sz="2800" b="1" dirty="0"/>
          </a:p>
          <a:p>
            <a:endParaRPr lang="zh-CN" altLang="en-US" sz="2800" b="1" dirty="0"/>
          </a:p>
        </p:txBody>
      </p:sp>
      <mc:AlternateContent xmlns:mc="http://schemas.openxmlformats.org/markup-compatibility/2006">
        <mc:Choice xmlns:a14="http://schemas.microsoft.com/office/drawing/2010/main" Requires="a14">
          <p:sp>
            <p:nvSpPr>
              <p:cNvPr id="1026" name="Object 2"/>
              <p:cNvSpPr txBox="1"/>
              <p:nvPr>
                <p:ph sz="quarter" idx="2"/>
              </p:nvPr>
            </p:nvSpPr>
            <p:spPr bwMode="auto">
              <a:xfrm>
                <a:off x="1357313" y="1571625"/>
                <a:ext cx="5097462" cy="536575"/>
              </a:xfrm>
              <a:prstGeom prst="rect">
                <a:avLst/>
              </a:prstGeom>
              <a:solidFill>
                <a:srgbClr val="CCFFFF">
                  <a:alpha val="50000"/>
                </a:srgbClr>
              </a:solidFill>
            </p:spPr>
            <p:txBody>
              <a:bodyPr>
                <a:normAutofit/>
              </a:bodyPr>
              <a:lstStyle/>
              <a:p>
                <a:pPr>
                  <a:buNone/>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𝐴</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𝐵</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𝐴</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𝐵</m:t>
                      </m:r>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r>
                        <a:rPr lang="zh-CN" altLang="en-US" i="1">
                          <a:solidFill>
                            <a:srgbClr val="000000"/>
                          </a:solidFill>
                          <a:latin typeface="Cambria Math" panose="02040503050406030204" pitchFamily="18" charset="0"/>
                        </a:rPr>
                        <m:t>𝐴</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𝐵</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r>
                        <a:rPr lang="zh-CN" altLang="en-US" i="1">
                          <a:solidFill>
                            <a:srgbClr val="000000"/>
                          </a:solidFill>
                          <a:latin typeface="Cambria Math" panose="02040503050406030204" pitchFamily="18" charset="0"/>
                        </a:rPr>
                        <m:t>𝐴𝐵</m:t>
                      </m:r>
                      <m:m>
                        <m:mPr>
                          <m:plcHide m:val="on"/>
                          <m:mcs>
                            <m:mc>
                              <m:mcPr>
                                <m:count m:val="1"/>
                                <m:mcJc m:val="center"/>
                              </m:mcPr>
                            </m:mc>
                          </m:mcs>
                          <m:ctrlPr>
                            <a:rPr lang="zh-CN" altLang="en-US" i="1">
                              <a:solidFill>
                                <a:srgbClr val="000000"/>
                              </a:solidFill>
                              <a:latin typeface="Cambria Math" panose="02040503050406030204" pitchFamily="18" charset="0"/>
                            </a:rPr>
                          </m:ctrlPr>
                        </m:mPr>
                        <m:mr>
                          <m:e/>
                        </m:mr>
                      </m:m>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4</m:t>
                      </m:r>
                      <m:r>
                        <a:rPr lang="zh-CN" altLang="en-US" i="1">
                          <a:solidFill>
                            <a:srgbClr val="000000"/>
                          </a:solidFill>
                          <a:latin typeface="Cambria Math" panose="02040503050406030204" pitchFamily="18" charset="0"/>
                        </a:rPr>
                        <m:t>个）</m:t>
                      </m:r>
                    </m:oMath>
                  </m:oMathPara>
                </a14:m>
                <a:endParaRPr lang="zh-CN" altLang="en-US" dirty="0"/>
              </a:p>
            </p:txBody>
          </p:sp>
        </mc:Choice>
        <mc:Fallback>
          <p:sp>
            <p:nvSpPr>
              <p:cNvPr id="1026" name="Object 2"/>
              <p:cNvSpPr txBox="1">
                <a:spLocks noRot="1" noChangeAspect="1" noMove="1" noResize="1" noEditPoints="1" noAdjustHandles="1" noChangeArrowheads="1" noChangeShapeType="1" noTextEdit="1"/>
              </p:cNvSpPr>
              <p:nvPr>
                <p:ph sz="quarter" idx="2"/>
              </p:nvPr>
            </p:nvSpPr>
            <p:spPr bwMode="auto">
              <a:xfrm>
                <a:off x="1357313" y="1571625"/>
                <a:ext cx="5097462" cy="53657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27" name="Object 3"/>
              <p:cNvSpPr txBox="1"/>
              <p:nvPr>
                <p:ph sz="quarter" idx="3"/>
              </p:nvPr>
            </p:nvSpPr>
            <p:spPr bwMode="auto">
              <a:xfrm>
                <a:off x="1357313" y="2857500"/>
                <a:ext cx="5429250" cy="957263"/>
              </a:xfrm>
              <a:prstGeom prst="rect">
                <a:avLst/>
              </a:prstGeom>
              <a:solidFill>
                <a:srgbClr val="CCFFFF">
                  <a:alpha val="50000"/>
                </a:srgbClr>
              </a:solidFill>
            </p:spPr>
            <p:txBody>
              <a:bodyPr>
                <a:normAutofit/>
              </a:bodyPr>
              <a:lstStyle/>
              <a:p>
                <a:pPr>
                  <a:buNone/>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𝐴</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𝐵</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𝐶</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𝐴</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𝐵</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𝐴</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𝐵</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𝐶</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𝐴</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𝐵𝐶</m:t>
                      </m:r>
                      <m:m>
                        <m:mPr>
                          <m:plcHide m:val="on"/>
                          <m:mcs>
                            <m:mc>
                              <m:mcPr>
                                <m:count m:val="1"/>
                                <m:mcJc m:val="center"/>
                              </m:mcPr>
                            </m:mc>
                          </m:mcs>
                          <m:ctrlPr>
                            <a:rPr lang="zh-CN" altLang="en-US" i="1">
                              <a:solidFill>
                                <a:srgbClr val="000000"/>
                              </a:solidFill>
                              <a:latin typeface="Cambria Math" panose="02040503050406030204" pitchFamily="18" charset="0"/>
                            </a:rPr>
                          </m:ctrlPr>
                        </m:mPr>
                        <m:mr>
                          <m:e/>
                        </m:mr>
                      </m:m>
                    </m:oMath>
                    <m:oMath xmlns:m="http://schemas.openxmlformats.org/officeDocument/2006/math">
                      <m:r>
                        <a:rPr lang="zh-CN" altLang="en-US" i="1">
                          <a:solidFill>
                            <a:srgbClr val="000000"/>
                          </a:solidFill>
                          <a:latin typeface="Cambria Math" panose="02040503050406030204" pitchFamily="18" charset="0"/>
                        </a:rPr>
                        <m:t>𝐴</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𝐵</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𝐶</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r>
                        <a:rPr lang="zh-CN" altLang="en-US" i="1">
                          <a:solidFill>
                            <a:srgbClr val="000000"/>
                          </a:solidFill>
                          <a:latin typeface="Cambria Math" panose="02040503050406030204" pitchFamily="18" charset="0"/>
                        </a:rPr>
                        <m:t>𝐴</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𝐵</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r>
                        <a:rPr lang="zh-CN" altLang="en-US" i="1">
                          <a:solidFill>
                            <a:srgbClr val="000000"/>
                          </a:solidFill>
                          <a:latin typeface="Cambria Math" panose="02040503050406030204" pitchFamily="18" charset="0"/>
                        </a:rPr>
                        <m:t>𝐴𝐵</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𝐶</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r>
                        <a:rPr lang="zh-CN" altLang="en-US" i="1">
                          <a:solidFill>
                            <a:srgbClr val="000000"/>
                          </a:solidFill>
                          <a:latin typeface="Cambria Math" panose="02040503050406030204" pitchFamily="18" charset="0"/>
                        </a:rPr>
                        <m:t>𝐴𝐵𝐶</m:t>
                      </m:r>
                      <m:m>
                        <m:mPr>
                          <m:plcHide m:val="on"/>
                          <m:mcs>
                            <m:mc>
                              <m:mcPr>
                                <m:count m:val="1"/>
                                <m:mcJc m:val="center"/>
                              </m:mcPr>
                            </m:mc>
                          </m:mcs>
                          <m:ctrlPr>
                            <a:rPr lang="zh-CN" altLang="en-US" i="1">
                              <a:solidFill>
                                <a:srgbClr val="000000"/>
                              </a:solidFill>
                              <a:latin typeface="Cambria Math" panose="02040503050406030204" pitchFamily="18" charset="0"/>
                            </a:rPr>
                          </m:ctrlPr>
                        </m:mPr>
                        <m:mr>
                          <m:e/>
                        </m:mr>
                      </m:m>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3</m:t>
                          </m:r>
                        </m:sup>
                      </m:sSup>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8</m:t>
                      </m:r>
                      <m:r>
                        <a:rPr lang="zh-CN" altLang="en-US" i="1">
                          <a:solidFill>
                            <a:srgbClr val="000000"/>
                          </a:solidFill>
                          <a:latin typeface="Cambria Math" panose="02040503050406030204" pitchFamily="18" charset="0"/>
                        </a:rPr>
                        <m:t>个）</m:t>
                      </m:r>
                    </m:oMath>
                  </m:oMathPara>
                </a14:m>
                <a:endParaRPr lang="zh-CN" altLang="en-US" dirty="0"/>
              </a:p>
            </p:txBody>
          </p:sp>
        </mc:Choice>
        <mc:Fallback>
          <p:sp>
            <p:nvSpPr>
              <p:cNvPr id="1027" name="Object 3"/>
              <p:cNvSpPr txBox="1">
                <a:spLocks noRot="1" noChangeAspect="1" noMove="1" noResize="1" noEditPoints="1" noAdjustHandles="1" noChangeArrowheads="1" noChangeShapeType="1" noTextEdit="1"/>
              </p:cNvSpPr>
              <p:nvPr>
                <p:ph sz="quarter" idx="3"/>
              </p:nvPr>
            </p:nvSpPr>
            <p:spPr bwMode="auto">
              <a:xfrm>
                <a:off x="1357313" y="2857500"/>
                <a:ext cx="5429250" cy="957263"/>
              </a:xfrm>
              <a:prstGeom prst="rect">
                <a:avLst/>
              </a:prstGeom>
              <a:blipFill>
                <a:blip r:embed="rId3"/>
                <a:stretch>
                  <a:fillRect/>
                </a:stretch>
              </a:blipFill>
            </p:spPr>
            <p:txBody>
              <a:bodyPr/>
              <a:lstStyle/>
              <a:p>
                <a:r>
                  <a:rPr lang="zh-CN" altLang="en-US">
                    <a:noFill/>
                  </a:rPr>
                  <a:t> </a:t>
                </a:r>
              </a:p>
            </p:txBody>
          </p:sp>
        </mc:Fallback>
      </mc:AlternateContent>
      <p:sp>
        <p:nvSpPr>
          <p:cNvPr id="6" name="Rectangle 3"/>
          <p:cNvSpPr txBox="1">
            <a:spLocks noChangeArrowheads="1"/>
          </p:cNvSpPr>
          <p:nvPr/>
        </p:nvSpPr>
        <p:spPr>
          <a:xfrm>
            <a:off x="571468" y="4143380"/>
            <a:ext cx="9199364" cy="500066"/>
          </a:xfrm>
          <a:prstGeom prst="rect">
            <a:avLst/>
          </a:prstGeom>
        </p:spPr>
        <p:txBody>
          <a:bodyPr vert="horz" lIns="91440" tIns="45720" rIns="91440" bIns="45720" rtlCol="0">
            <a:normAutofit lnSpcReduction="10000"/>
          </a:bodyPr>
          <a:lstStyle/>
          <a:p>
            <a:pPr marL="342900" lvl="0" indent="-342900">
              <a:spcBef>
                <a:spcPct val="20000"/>
              </a:spcBef>
              <a:buFont typeface="Arial" pitchFamily="34" charset="0"/>
              <a:buChar cha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四变量</a:t>
            </a:r>
            <a:r>
              <a:rPr kumimoji="0" lang="en-US" altLang="zh-CN" sz="2800" b="1" i="1" u="none" strike="noStrike" kern="1200" cap="none" spc="0" normalizeH="0" baseline="0" noProof="0" dirty="0">
                <a:ln>
                  <a:noFill/>
                </a:ln>
                <a:solidFill>
                  <a:srgbClr val="CC0066"/>
                </a:solidFill>
                <a:effectLst/>
                <a:uLnTx/>
                <a:uFillTx/>
                <a:latin typeface="Times New Roman" pitchFamily="18" charset="0"/>
                <a:ea typeface="+mn-ea"/>
                <a:cs typeface="Times New Roman" pitchFamily="18" charset="0"/>
              </a:rPr>
              <a:t>A</a:t>
            </a:r>
            <a:r>
              <a:rPr kumimoji="0" lang="en-US" altLang="zh-CN" sz="2800" b="1"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2800" b="1" i="1" u="none" strike="noStrike" kern="1200" cap="none" spc="0" normalizeH="0" baseline="0" noProof="0" dirty="0">
                <a:ln>
                  <a:noFill/>
                </a:ln>
                <a:solidFill>
                  <a:srgbClr val="CC0066"/>
                </a:solidFill>
                <a:effectLst/>
                <a:uLnTx/>
                <a:uFillTx/>
                <a:latin typeface="Times New Roman" pitchFamily="18" charset="0"/>
                <a:ea typeface="+mn-ea"/>
                <a:cs typeface="Times New Roman" pitchFamily="18" charset="0"/>
              </a:rPr>
              <a:t>B</a:t>
            </a:r>
            <a:r>
              <a:rPr lang="en-US" altLang="zh-CN" sz="2800" b="1" i="1" dirty="0">
                <a:latin typeface="Times New Roman" pitchFamily="18" charset="0"/>
                <a:cs typeface="Times New Roman" pitchFamily="18" charset="0"/>
              </a:rPr>
              <a:t>,</a:t>
            </a:r>
            <a:r>
              <a:rPr lang="en-US" altLang="zh-CN" sz="2800" b="1" i="1" dirty="0">
                <a:solidFill>
                  <a:srgbClr val="CC0066"/>
                </a:solidFill>
                <a:latin typeface="Times New Roman" pitchFamily="18" charset="0"/>
                <a:cs typeface="Times New Roman" pitchFamily="18" charset="0"/>
              </a:rPr>
              <a:t>C</a:t>
            </a:r>
            <a:r>
              <a:rPr lang="en-US" altLang="zh-CN" sz="2800" b="1" i="1" dirty="0">
                <a:latin typeface="Times New Roman" pitchFamily="18" charset="0"/>
                <a:cs typeface="Times New Roman" pitchFamily="18" charset="0"/>
              </a:rPr>
              <a:t>,</a:t>
            </a:r>
            <a:r>
              <a:rPr lang="en-US" altLang="zh-CN" sz="2800" b="1" i="1" dirty="0">
                <a:solidFill>
                  <a:srgbClr val="CC0066"/>
                </a:solidFill>
                <a:latin typeface="Times New Roman" pitchFamily="18" charset="0"/>
                <a:cs typeface="Times New Roman" pitchFamily="18" charset="0"/>
              </a:rPr>
              <a:t>D</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的最小项</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p:txBody>
      </p:sp>
      <mc:AlternateContent xmlns:mc="http://schemas.openxmlformats.org/markup-compatibility/2006">
        <mc:Choice xmlns:a14="http://schemas.microsoft.com/office/drawing/2010/main" Requires="a14">
          <p:sp>
            <p:nvSpPr>
              <p:cNvPr id="93188" name="Object 3"/>
              <p:cNvSpPr txBox="1"/>
              <p:nvPr/>
            </p:nvSpPr>
            <p:spPr bwMode="auto">
              <a:xfrm>
                <a:off x="1384300" y="4643438"/>
                <a:ext cx="6375400" cy="1912937"/>
              </a:xfrm>
              <a:prstGeom prst="rect">
                <a:avLst/>
              </a:prstGeom>
              <a:solidFill>
                <a:srgbClr val="CCFFFF">
                  <a:alpha val="50000"/>
                </a:srgbClr>
              </a:solidFill>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𝐴</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𝐵</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𝐶</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𝐷</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𝐴</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𝐵</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𝐶</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𝐷</m:t>
                      </m:r>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𝐴</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𝐵</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𝐶</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𝐷</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𝐴</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𝐵</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𝐶𝐷</m:t>
                      </m:r>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oMath>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𝐴</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𝐵</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𝐶</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𝐷</m:t>
                          </m:r>
                        </m:e>
                        <m:sup>
                          <m:r>
                            <a:rPr lang="zh-CN" altLang="en-US" i="1">
                              <a:solidFill>
                                <a:srgbClr val="000000"/>
                              </a:solidFill>
                              <a:latin typeface="Cambria Math" panose="02040503050406030204" pitchFamily="18" charset="0"/>
                            </a:rPr>
                            <m:t>′</m:t>
                          </m:r>
                        </m:sup>
                      </m:sSup>
                      <m:m>
                        <m:mPr>
                          <m:plcHide m:val="on"/>
                          <m:mcs>
                            <m:mc>
                              <m:mcPr>
                                <m:count m:val="1"/>
                                <m:mcJc m:val="center"/>
                              </m:mcPr>
                            </m:mc>
                          </m:mcs>
                          <m:ctrlPr>
                            <a:rPr lang="zh-CN" altLang="en-US" i="1">
                              <a:solidFill>
                                <a:srgbClr val="000000"/>
                              </a:solidFill>
                              <a:latin typeface="Cambria Math" panose="02040503050406030204" pitchFamily="18" charset="0"/>
                            </a:rPr>
                          </m:ctrlPr>
                        </m:mPr>
                        <m:mr>
                          <m:e/>
                        </m:mr>
                      </m: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𝐴</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𝐵</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𝐶</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𝐷</m:t>
                      </m:r>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𝐴</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𝐵𝐶</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𝐷</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𝐴</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𝐵𝐶𝐷</m:t>
                      </m:r>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oMath>
                    <m:oMath xmlns:m="http://schemas.openxmlformats.org/officeDocument/2006/math">
                      <m:r>
                        <a:rPr lang="zh-CN" altLang="en-US" i="1">
                          <a:solidFill>
                            <a:srgbClr val="000000"/>
                          </a:solidFill>
                          <a:latin typeface="Cambria Math" panose="02040503050406030204" pitchFamily="18" charset="0"/>
                        </a:rPr>
                        <m:t>𝐴</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𝐵</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𝐶</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𝐷</m:t>
                          </m:r>
                        </m:e>
                        <m:sup>
                          <m:r>
                            <a:rPr lang="zh-CN" altLang="en-US" i="1">
                              <a:solidFill>
                                <a:srgbClr val="000000"/>
                              </a:solidFill>
                              <a:latin typeface="Cambria Math" panose="02040503050406030204" pitchFamily="18" charset="0"/>
                            </a:rPr>
                            <m:t>′</m:t>
                          </m:r>
                        </m:sup>
                      </m:sSup>
                      <m:m>
                        <m:mPr>
                          <m:plcHide m:val="on"/>
                          <m:mcs>
                            <m:mc>
                              <m:mcPr>
                                <m:count m:val="1"/>
                                <m:mcJc m:val="center"/>
                              </m:mcPr>
                            </m:mc>
                          </m:mcs>
                          <m:ctrlPr>
                            <a:rPr lang="zh-CN" altLang="en-US" i="1">
                              <a:solidFill>
                                <a:srgbClr val="000000"/>
                              </a:solidFill>
                              <a:latin typeface="Cambria Math" panose="02040503050406030204" pitchFamily="18" charset="0"/>
                            </a:rPr>
                          </m:ctrlPr>
                        </m:mPr>
                        <m:mr>
                          <m:e/>
                        </m:mr>
                      </m:m>
                      <m:r>
                        <a:rPr lang="zh-CN" altLang="en-US" i="1">
                          <a:solidFill>
                            <a:srgbClr val="000000"/>
                          </a:solidFill>
                          <a:latin typeface="Cambria Math" panose="02040503050406030204" pitchFamily="18" charset="0"/>
                        </a:rPr>
                        <m:t>𝐴</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𝐵</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𝐶</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𝐷</m:t>
                      </m:r>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r>
                        <a:rPr lang="zh-CN" altLang="en-US" i="1">
                          <a:solidFill>
                            <a:srgbClr val="000000"/>
                          </a:solidFill>
                          <a:latin typeface="Cambria Math" panose="02040503050406030204" pitchFamily="18" charset="0"/>
                        </a:rPr>
                        <m:t>𝐴</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𝐵</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𝐶</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𝐷</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r>
                        <a:rPr lang="zh-CN" altLang="en-US" i="1">
                          <a:solidFill>
                            <a:srgbClr val="000000"/>
                          </a:solidFill>
                          <a:latin typeface="Cambria Math" panose="02040503050406030204" pitchFamily="18" charset="0"/>
                        </a:rPr>
                        <m:t>𝐴</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𝐵</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𝐶𝐷</m:t>
                      </m:r>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oMath>
                    <m:oMath xmlns:m="http://schemas.openxmlformats.org/officeDocument/2006/math">
                      <m:r>
                        <a:rPr lang="zh-CN" altLang="en-US" i="1">
                          <a:solidFill>
                            <a:srgbClr val="000000"/>
                          </a:solidFill>
                          <a:latin typeface="Cambria Math" panose="02040503050406030204" pitchFamily="18" charset="0"/>
                        </a:rPr>
                        <m:t>𝐴𝐵</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𝐶</m:t>
                          </m:r>
                        </m:e>
                        <m:sup>
                          <m:r>
                            <a:rPr lang="zh-CN" altLang="en-US" i="1">
                              <a:solidFill>
                                <a:srgbClr val="000000"/>
                              </a:solidFill>
                              <a:latin typeface="Cambria Math" panose="02040503050406030204" pitchFamily="18" charset="0"/>
                            </a:rPr>
                            <m:t>′</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𝐷</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r>
                        <a:rPr lang="zh-CN" altLang="en-US" i="1">
                          <a:solidFill>
                            <a:srgbClr val="000000"/>
                          </a:solidFill>
                          <a:latin typeface="Cambria Math" panose="02040503050406030204" pitchFamily="18" charset="0"/>
                        </a:rPr>
                        <m:t>𝐴𝐵</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𝐶</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𝐷</m:t>
                      </m:r>
                      <m:m>
                        <m:mPr>
                          <m:plcHide m:val="on"/>
                          <m:mcs>
                            <m:mc>
                              <m:mcPr>
                                <m:count m:val="1"/>
                                <m:mcJc m:val="center"/>
                              </m:mcPr>
                            </m:mc>
                          </m:mcs>
                          <m:ctrlPr>
                            <a:rPr lang="zh-CN" altLang="en-US" i="1">
                              <a:solidFill>
                                <a:srgbClr val="000000"/>
                              </a:solidFill>
                              <a:latin typeface="Cambria Math" panose="02040503050406030204" pitchFamily="18" charset="0"/>
                            </a:rPr>
                          </m:ctrlPr>
                        </m:mPr>
                        <m:mr>
                          <m:e/>
                        </m:mr>
                      </m:m>
                      <m:r>
                        <a:rPr lang="zh-CN" altLang="en-US" i="1">
                          <a:solidFill>
                            <a:srgbClr val="000000"/>
                          </a:solidFill>
                          <a:latin typeface="Cambria Math" panose="02040503050406030204" pitchFamily="18" charset="0"/>
                        </a:rPr>
                        <m:t>𝐴𝐵𝐶</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𝐷</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r>
                        <a:rPr lang="zh-CN" altLang="en-US" i="1">
                          <a:solidFill>
                            <a:srgbClr val="000000"/>
                          </a:solidFill>
                          <a:latin typeface="Cambria Math" panose="02040503050406030204" pitchFamily="18" charset="0"/>
                        </a:rPr>
                        <m:t>𝐴𝐵𝐶𝐷</m:t>
                      </m:r>
                      <m:m>
                        <m:mPr>
                          <m:plcHide m:val="on"/>
                          <m:mcs>
                            <m:mc>
                              <m:mcPr>
                                <m:count m:val="1"/>
                                <m:mcJc m:val="center"/>
                              </m:mcPr>
                            </m:mc>
                          </m:mcs>
                          <m:ctrlPr>
                            <a:rPr lang="zh-CN" altLang="en-US" i="1">
                              <a:solidFill>
                                <a:srgbClr val="000000"/>
                              </a:solidFill>
                              <a:latin typeface="Cambria Math" panose="02040503050406030204" pitchFamily="18" charset="0"/>
                            </a:rPr>
                          </m:ctrlPr>
                        </m:mPr>
                        <m:mr>
                          <m:e/>
                        </m:mr>
                      </m:m>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4</m:t>
                          </m:r>
                        </m:sup>
                      </m:sSup>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16</m:t>
                      </m:r>
                      <m:r>
                        <a:rPr lang="zh-CN" altLang="en-US" i="1">
                          <a:solidFill>
                            <a:srgbClr val="000000"/>
                          </a:solidFill>
                          <a:latin typeface="Cambria Math" panose="02040503050406030204" pitchFamily="18" charset="0"/>
                        </a:rPr>
                        <m:t>个）</m:t>
                      </m:r>
                    </m:oMath>
                  </m:oMathPara>
                </a14:m>
                <a:endParaRPr lang="zh-CN" altLang="en-US" dirty="0"/>
              </a:p>
            </p:txBody>
          </p:sp>
        </mc:Choice>
        <mc:Fallback>
          <p:sp>
            <p:nvSpPr>
              <p:cNvPr id="93188" name="Object 3"/>
              <p:cNvSpPr txBox="1">
                <a:spLocks noRot="1" noChangeAspect="1" noMove="1" noResize="1" noEditPoints="1" noAdjustHandles="1" noChangeArrowheads="1" noChangeShapeType="1" noTextEdit="1"/>
              </p:cNvSpPr>
              <p:nvPr/>
            </p:nvSpPr>
            <p:spPr bwMode="auto">
              <a:xfrm>
                <a:off x="1384300" y="4643438"/>
                <a:ext cx="6375400" cy="1912937"/>
              </a:xfrm>
              <a:prstGeom prst="rect">
                <a:avLst/>
              </a:prstGeom>
              <a:blipFill>
                <a:blip r:embed="rId4"/>
                <a:stretch>
                  <a:fillRect/>
                </a:stretch>
              </a:blipFill>
            </p:spPr>
            <p:txBody>
              <a:bodyPr/>
              <a:lstStyle/>
              <a:p>
                <a:r>
                  <a:rPr lang="zh-CN" altLang="en-US">
                    <a:noFill/>
                  </a:rPr>
                  <a:t> </a:t>
                </a:r>
              </a:p>
            </p:txBody>
          </p:sp>
        </mc:Fallback>
      </mc:AlternateContent>
      <p:sp>
        <p:nvSpPr>
          <p:cNvPr id="8" name="Rectangle 3"/>
          <p:cNvSpPr txBox="1">
            <a:spLocks noChangeArrowheads="1"/>
          </p:cNvSpPr>
          <p:nvPr/>
        </p:nvSpPr>
        <p:spPr>
          <a:xfrm>
            <a:off x="571468" y="2357430"/>
            <a:ext cx="9199364" cy="500066"/>
          </a:xfrm>
          <a:prstGeom prst="rect">
            <a:avLst/>
          </a:prstGeom>
        </p:spPr>
        <p:txBody>
          <a:bodyPr vert="horz" lIns="91440" tIns="45720" rIns="91440" bIns="45720" rtlCol="0">
            <a:normAutofit lnSpcReduction="10000"/>
          </a:bodyPr>
          <a:lstStyle/>
          <a:p>
            <a:pPr marL="342900" lvl="0" indent="-342900">
              <a:spcBef>
                <a:spcPct val="20000"/>
              </a:spcBef>
              <a:buFont typeface="Arial" pitchFamily="34" charset="0"/>
              <a:buChar cha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三变量</a:t>
            </a:r>
            <a:r>
              <a:rPr kumimoji="0" lang="en-US" altLang="zh-CN" sz="2800" b="1" i="1" u="none" strike="noStrike" kern="1200" cap="none" spc="0" normalizeH="0" baseline="0" noProof="0" dirty="0">
                <a:ln>
                  <a:noFill/>
                </a:ln>
                <a:solidFill>
                  <a:srgbClr val="CC0066"/>
                </a:solidFill>
                <a:effectLst/>
                <a:uLnTx/>
                <a:uFillTx/>
                <a:latin typeface="Times New Roman" pitchFamily="18" charset="0"/>
                <a:ea typeface="+mn-ea"/>
                <a:cs typeface="Times New Roman" pitchFamily="18" charset="0"/>
              </a:rPr>
              <a:t>A</a:t>
            </a:r>
            <a:r>
              <a:rPr kumimoji="0" lang="en-US" altLang="zh-CN" sz="2800" b="1"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2800" b="1" i="1" u="none" strike="noStrike" kern="1200" cap="none" spc="0" normalizeH="0" baseline="0" noProof="0" dirty="0">
                <a:ln>
                  <a:noFill/>
                </a:ln>
                <a:solidFill>
                  <a:srgbClr val="CC0066"/>
                </a:solidFill>
                <a:effectLst/>
                <a:uLnTx/>
                <a:uFillTx/>
                <a:latin typeface="Times New Roman" pitchFamily="18" charset="0"/>
                <a:ea typeface="+mn-ea"/>
                <a:cs typeface="Times New Roman" pitchFamily="18" charset="0"/>
              </a:rPr>
              <a:t>B</a:t>
            </a:r>
            <a:r>
              <a:rPr lang="en-US" altLang="zh-CN" sz="2800" b="1" i="1" dirty="0">
                <a:latin typeface="Times New Roman" pitchFamily="18" charset="0"/>
                <a:cs typeface="Times New Roman" pitchFamily="18" charset="0"/>
              </a:rPr>
              <a:t>,</a:t>
            </a:r>
            <a:r>
              <a:rPr lang="en-US" altLang="zh-CN" sz="2800" b="1" i="1" dirty="0">
                <a:solidFill>
                  <a:srgbClr val="CC0066"/>
                </a:solidFill>
                <a:latin typeface="Times New Roman" pitchFamily="18" charset="0"/>
                <a:cs typeface="Times New Roman" pitchFamily="18" charset="0"/>
              </a:rPr>
              <a:t>C</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的最小项</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100165" y="1583068"/>
          <a:ext cx="7972425" cy="3648139"/>
        </p:xfrm>
        <a:graphic>
          <a:graphicData uri="http://schemas.openxmlformats.org/drawingml/2006/table">
            <a:tbl>
              <a:tblPr/>
              <a:tblGrid>
                <a:gridCol w="1643074">
                  <a:extLst>
                    <a:ext uri="{9D8B030D-6E8A-4147-A177-3AD203B41FA5}">
                      <a16:colId xmlns:a16="http://schemas.microsoft.com/office/drawing/2014/main" val="20000"/>
                    </a:ext>
                  </a:extLst>
                </a:gridCol>
                <a:gridCol w="2557451">
                  <a:extLst>
                    <a:ext uri="{9D8B030D-6E8A-4147-A177-3AD203B41FA5}">
                      <a16:colId xmlns:a16="http://schemas.microsoft.com/office/drawing/2014/main" val="20001"/>
                    </a:ext>
                  </a:extLst>
                </a:gridCol>
                <a:gridCol w="2371771">
                  <a:extLst>
                    <a:ext uri="{9D8B030D-6E8A-4147-A177-3AD203B41FA5}">
                      <a16:colId xmlns:a16="http://schemas.microsoft.com/office/drawing/2014/main" val="20002"/>
                    </a:ext>
                  </a:extLst>
                </a:gridCol>
                <a:gridCol w="1400129">
                  <a:extLst>
                    <a:ext uri="{9D8B030D-6E8A-4147-A177-3AD203B41FA5}">
                      <a16:colId xmlns:a16="http://schemas.microsoft.com/office/drawing/2014/main" val="20003"/>
                    </a:ext>
                  </a:extLst>
                </a:gridCol>
              </a:tblGrid>
              <a:tr h="338138">
                <a:tc rowSpan="2">
                  <a:txBody>
                    <a:bodyPr/>
                    <a:lstStyle/>
                    <a:p>
                      <a:pPr marL="0" marR="0" lvl="0" indent="0" algn="ctr" defTabSz="914400" rtl="0" eaLnBrk="1" fontAlgn="base" latinLnBrk="0" hangingPunct="1">
                        <a:lnSpc>
                          <a:spcPts val="4400"/>
                        </a:lnSpc>
                        <a:spcBef>
                          <a:spcPct val="0"/>
                        </a:spcBef>
                        <a:spcAft>
                          <a:spcPct val="0"/>
                        </a:spcAft>
                        <a:buClrTx/>
                        <a:buSzTx/>
                        <a:buFontTx/>
                        <a:buNone/>
                        <a:tabLst/>
                      </a:pPr>
                      <a:r>
                        <a:rPr kumimoji="0" lang="zh-CN" altLang="en-US" sz="2800" b="1" i="0" u="none" strike="noStrike" cap="none" normalizeH="0" baseline="0" dirty="0">
                          <a:ln>
                            <a:noFill/>
                          </a:ln>
                          <a:solidFill>
                            <a:srgbClr val="CC0066"/>
                          </a:solidFill>
                          <a:effectLst/>
                          <a:latin typeface="Arial" charset="0"/>
                          <a:ea typeface="宋体" charset="-122"/>
                        </a:rPr>
                        <a:t>最小项</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p>
                      <a:pPr marL="0" marR="0" lvl="0" indent="0" algn="l" defTabSz="914400" rtl="0" eaLnBrk="1" fontAlgn="base" latinLnBrk="0" hangingPunct="1">
                        <a:lnSpc>
                          <a:spcPts val="22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Arial" charset="0"/>
                          <a:ea typeface="宋体" charset="-122"/>
                        </a:rPr>
                        <a:t>  </a:t>
                      </a:r>
                      <a:r>
                        <a:rPr kumimoji="0" lang="zh-CN" altLang="en-US" sz="1600" b="1" i="0" u="none" strike="noStrike" cap="none" normalizeH="0" baseline="0" dirty="0">
                          <a:ln>
                            <a:noFill/>
                          </a:ln>
                          <a:solidFill>
                            <a:schemeClr val="tx1"/>
                          </a:solidFill>
                          <a:effectLst/>
                          <a:latin typeface="Arial" charset="0"/>
                          <a:ea typeface="宋体" charset="-122"/>
                        </a:rPr>
                        <a:t>使最小项为</a:t>
                      </a:r>
                      <a:r>
                        <a:rPr kumimoji="0" lang="en-US" altLang="zh-CN" sz="1600" b="1" i="0" u="none" strike="noStrike" cap="none" normalizeH="0" baseline="0" dirty="0">
                          <a:ln>
                            <a:noFill/>
                          </a:ln>
                          <a:solidFill>
                            <a:schemeClr val="tx1"/>
                          </a:solidFill>
                          <a:effectLst/>
                          <a:latin typeface="Arial" charset="0"/>
                          <a:ea typeface="宋体" charset="-122"/>
                        </a:rPr>
                        <a:t>1</a:t>
                      </a:r>
                      <a:r>
                        <a:rPr kumimoji="0" lang="zh-CN" altLang="en-US" sz="1600" b="1" i="0" u="none" strike="noStrike" cap="none" normalizeH="0" baseline="0" dirty="0">
                          <a:ln>
                            <a:noFill/>
                          </a:ln>
                          <a:solidFill>
                            <a:schemeClr val="tx1"/>
                          </a:solidFill>
                          <a:effectLst/>
                          <a:latin typeface="Arial" charset="0"/>
                          <a:ea typeface="宋体" charset="-122"/>
                        </a:rPr>
                        <a:t>的变量取值</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rowSpan="2">
                  <a:txBody>
                    <a:bodyPr/>
                    <a:lstStyle/>
                    <a:p>
                      <a:pPr marL="0" marR="0" lvl="0" indent="0" algn="l" defTabSz="914400" rtl="0" eaLnBrk="1" fontAlgn="base" latinLnBrk="0" hangingPunct="1">
                        <a:lnSpc>
                          <a:spcPts val="42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charset="0"/>
                          <a:ea typeface="宋体" charset="-122"/>
                        </a:rPr>
                        <a:t>对应的十进制数</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rowSpan="2">
                  <a:txBody>
                    <a:bodyPr/>
                    <a:lstStyle/>
                    <a:p>
                      <a:pPr marL="0" marR="0" lvl="0" indent="0" algn="ctr" defTabSz="914400" rtl="0" eaLnBrk="1" fontAlgn="base" latinLnBrk="0" hangingPunct="1">
                        <a:lnSpc>
                          <a:spcPts val="4400"/>
                        </a:lnSpc>
                        <a:spcBef>
                          <a:spcPct val="0"/>
                        </a:spcBef>
                        <a:spcAft>
                          <a:spcPct val="0"/>
                        </a:spcAft>
                        <a:buClrTx/>
                        <a:buSzTx/>
                        <a:buFontTx/>
                        <a:buNone/>
                        <a:tabLst/>
                      </a:pPr>
                      <a:r>
                        <a:rPr kumimoji="0" lang="zh-CN" altLang="en-US" sz="2800" b="1" i="0" u="none" strike="noStrike" cap="none" normalizeH="0" baseline="0" dirty="0">
                          <a:ln>
                            <a:noFill/>
                          </a:ln>
                          <a:solidFill>
                            <a:srgbClr val="CC0066"/>
                          </a:solidFill>
                          <a:effectLst/>
                          <a:latin typeface="Arial" charset="0"/>
                          <a:ea typeface="宋体" charset="-122"/>
                        </a:rPr>
                        <a:t>编号</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extLst>
                  <a:ext uri="{0D108BD9-81ED-4DB2-BD59-A6C34878D82A}">
                    <a16:rowId xmlns:a16="http://schemas.microsoft.com/office/drawing/2014/main" val="10000"/>
                  </a:ext>
                </a:extLst>
              </a:tr>
              <a:tr h="3571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A      B      C</a:t>
                      </a:r>
                      <a:endParaRPr kumimoji="0"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2844800">
                <a:tc>
                  <a:txBody>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cs typeface="Times New Roman" pitchFamily="18" charset="0"/>
                        </a:rPr>
                        <a:t>A′  B′  C′</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cs typeface="Times New Roman" pitchFamily="18" charset="0"/>
                        </a:rPr>
                        <a:t>A′  B′  C</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cs typeface="Times New Roman" pitchFamily="18" charset="0"/>
                        </a:rPr>
                        <a:t>A′  B  C′</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cs typeface="Times New Roman" pitchFamily="18" charset="0"/>
                        </a:rPr>
                        <a:t>A′  B  C</a:t>
                      </a:r>
                      <a:endParaRPr kumimoji="0" lang="zh-CN" altLang="en-US" sz="2000" b="1" i="1" u="none" strike="noStrike" cap="none" normalizeH="0" baseline="0" dirty="0">
                        <a:ln>
                          <a:noFill/>
                        </a:ln>
                        <a:solidFill>
                          <a:schemeClr val="tx1"/>
                        </a:solidFill>
                        <a:effectLst/>
                        <a:latin typeface="Times New Roman" pitchFamily="18" charset="0"/>
                        <a:ea typeface="宋体" charset="-122"/>
                        <a:cs typeface="Times New Roman" pitchFamily="18" charset="0"/>
                      </a:endParaRP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cs typeface="Times New Roman" pitchFamily="18" charset="0"/>
                        </a:rPr>
                        <a:t>A  B′  C′</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cs typeface="Times New Roman" pitchFamily="18" charset="0"/>
                        </a:rPr>
                        <a:t>A  B′  C</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cs typeface="Times New Roman" pitchFamily="18" charset="0"/>
                        </a:rPr>
                        <a:t>A  B  C′</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cs typeface="Times New Roman" pitchFamily="18" charset="0"/>
                        </a:rPr>
                        <a:t>A  B  C</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0      0      0</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0      0      1</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0      1      0</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0      1      1</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1      0      0</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1      0      1</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1      1      0</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1      1      1</a:t>
                      </a:r>
                      <a:endParaRPr kumimoji="0"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0</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1</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2</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3</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4</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5</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6</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cs typeface="Times New Roman" pitchFamily="18" charset="0"/>
                        </a:rPr>
                        <a:t>7</a:t>
                      </a:r>
                      <a:endParaRPr kumimoji="0" lang="zh-CN" altLang="en-US" sz="2000" b="1"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cs typeface="Times New Roman" pitchFamily="18" charset="0"/>
                        </a:rPr>
                        <a:t>m</a:t>
                      </a:r>
                      <a:r>
                        <a:rPr kumimoji="0" lang="en-US" altLang="zh-CN" sz="2000" b="1" i="0" u="none" strike="noStrike" cap="none" normalizeH="0" baseline="-25000" dirty="0">
                          <a:ln>
                            <a:noFill/>
                          </a:ln>
                          <a:solidFill>
                            <a:schemeClr val="tx1"/>
                          </a:solidFill>
                          <a:effectLst/>
                          <a:latin typeface="Times New Roman" pitchFamily="18" charset="0"/>
                          <a:ea typeface="宋体" charset="-122"/>
                          <a:cs typeface="Times New Roman" pitchFamily="18" charset="0"/>
                        </a:rPr>
                        <a:t>0</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cs typeface="Times New Roman" pitchFamily="18" charset="0"/>
                        </a:rPr>
                        <a:t>m</a:t>
                      </a:r>
                      <a:r>
                        <a:rPr kumimoji="0" lang="en-US" altLang="zh-CN" sz="2000" b="1" i="0" u="none" strike="noStrike" cap="none" normalizeH="0" baseline="-25000" dirty="0">
                          <a:ln>
                            <a:noFill/>
                          </a:ln>
                          <a:solidFill>
                            <a:schemeClr val="tx1"/>
                          </a:solidFill>
                          <a:effectLst/>
                          <a:latin typeface="Times New Roman" pitchFamily="18" charset="0"/>
                          <a:ea typeface="宋体" charset="-122"/>
                          <a:cs typeface="Times New Roman" pitchFamily="18" charset="0"/>
                        </a:rPr>
                        <a:t>1</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cs typeface="Times New Roman" pitchFamily="18" charset="0"/>
                        </a:rPr>
                        <a:t>m</a:t>
                      </a:r>
                      <a:r>
                        <a:rPr kumimoji="0" lang="en-US" altLang="zh-CN" sz="2000" b="1" i="0" u="none" strike="noStrike" cap="none" normalizeH="0" baseline="-25000" dirty="0">
                          <a:ln>
                            <a:noFill/>
                          </a:ln>
                          <a:solidFill>
                            <a:schemeClr val="tx1"/>
                          </a:solidFill>
                          <a:effectLst/>
                          <a:latin typeface="Times New Roman" pitchFamily="18" charset="0"/>
                          <a:ea typeface="宋体" charset="-122"/>
                          <a:cs typeface="Times New Roman" pitchFamily="18" charset="0"/>
                        </a:rPr>
                        <a:t>2</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cs typeface="Times New Roman" pitchFamily="18" charset="0"/>
                        </a:rPr>
                        <a:t>m</a:t>
                      </a:r>
                      <a:r>
                        <a:rPr kumimoji="0" lang="en-US" altLang="zh-CN" sz="2000" b="1" i="0" u="none" strike="noStrike" cap="none" normalizeH="0" baseline="-25000" dirty="0">
                          <a:ln>
                            <a:noFill/>
                          </a:ln>
                          <a:solidFill>
                            <a:schemeClr val="tx1"/>
                          </a:solidFill>
                          <a:effectLst/>
                          <a:latin typeface="Times New Roman" pitchFamily="18" charset="0"/>
                          <a:ea typeface="宋体" charset="-122"/>
                          <a:cs typeface="Times New Roman" pitchFamily="18" charset="0"/>
                        </a:rPr>
                        <a:t>3</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cs typeface="Times New Roman" pitchFamily="18" charset="0"/>
                        </a:rPr>
                        <a:t>m</a:t>
                      </a:r>
                      <a:r>
                        <a:rPr kumimoji="0" lang="en-US" altLang="zh-CN" sz="2000" b="1" i="0" u="none" strike="noStrike" cap="none" normalizeH="0" baseline="-25000" dirty="0">
                          <a:ln>
                            <a:noFill/>
                          </a:ln>
                          <a:solidFill>
                            <a:schemeClr val="tx1"/>
                          </a:solidFill>
                          <a:effectLst/>
                          <a:latin typeface="Times New Roman" pitchFamily="18" charset="0"/>
                          <a:ea typeface="宋体" charset="-122"/>
                          <a:cs typeface="Times New Roman" pitchFamily="18" charset="0"/>
                        </a:rPr>
                        <a:t>4</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cs typeface="Times New Roman" pitchFamily="18" charset="0"/>
                        </a:rPr>
                        <a:t>m</a:t>
                      </a:r>
                      <a:r>
                        <a:rPr kumimoji="0" lang="en-US" altLang="zh-CN" sz="2000" b="1" i="0" u="none" strike="noStrike" cap="none" normalizeH="0" baseline="-25000" dirty="0">
                          <a:ln>
                            <a:noFill/>
                          </a:ln>
                          <a:solidFill>
                            <a:schemeClr val="tx1"/>
                          </a:solidFill>
                          <a:effectLst/>
                          <a:latin typeface="Times New Roman" pitchFamily="18" charset="0"/>
                          <a:ea typeface="宋体" charset="-122"/>
                          <a:cs typeface="Times New Roman" pitchFamily="18" charset="0"/>
                        </a:rPr>
                        <a:t>5</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cs typeface="Times New Roman" pitchFamily="18" charset="0"/>
                        </a:rPr>
                        <a:t>m</a:t>
                      </a:r>
                      <a:r>
                        <a:rPr kumimoji="0" lang="en-US" altLang="zh-CN" sz="2000" b="1" i="0" u="none" strike="noStrike" cap="none" normalizeH="0" baseline="-25000" dirty="0">
                          <a:ln>
                            <a:noFill/>
                          </a:ln>
                          <a:solidFill>
                            <a:schemeClr val="tx1"/>
                          </a:solidFill>
                          <a:effectLst/>
                          <a:latin typeface="Times New Roman" pitchFamily="18" charset="0"/>
                          <a:ea typeface="宋体" charset="-122"/>
                          <a:cs typeface="Times New Roman" pitchFamily="18" charset="0"/>
                        </a:rPr>
                        <a:t>6</a:t>
                      </a:r>
                    </a:p>
                    <a:p>
                      <a:pPr marL="0" marR="0" lvl="0" indent="0" algn="ctr" defTabSz="914400" rtl="0" eaLnBrk="1" fontAlgn="base" latinLnBrk="0" hangingPunct="1">
                        <a:lnSpc>
                          <a:spcPts val="28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cs typeface="Times New Roman" pitchFamily="18" charset="0"/>
                        </a:rPr>
                        <a:t>m</a:t>
                      </a:r>
                      <a:r>
                        <a:rPr kumimoji="0" lang="en-US" altLang="zh-CN" sz="2000" b="1" i="0" u="none" strike="noStrike" cap="none" normalizeH="0" baseline="-25000" dirty="0">
                          <a:ln>
                            <a:noFill/>
                          </a:ln>
                          <a:solidFill>
                            <a:schemeClr val="tx1"/>
                          </a:solidFill>
                          <a:effectLst/>
                          <a:latin typeface="Times New Roman" pitchFamily="18" charset="0"/>
                          <a:ea typeface="宋体" charset="-122"/>
                          <a:cs typeface="Times New Roman" pitchFamily="18" charset="0"/>
                        </a:rPr>
                        <a:t>7</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extLst>
                  <a:ext uri="{0D108BD9-81ED-4DB2-BD59-A6C34878D82A}">
                    <a16:rowId xmlns:a16="http://schemas.microsoft.com/office/drawing/2014/main" val="10002"/>
                  </a:ext>
                </a:extLst>
              </a:tr>
            </a:tbl>
          </a:graphicData>
        </a:graphic>
      </p:graphicFrame>
      <p:sp>
        <p:nvSpPr>
          <p:cNvPr id="17429" name="TextBox 4"/>
          <p:cNvSpPr txBox="1">
            <a:spLocks noChangeArrowheads="1"/>
          </p:cNvSpPr>
          <p:nvPr/>
        </p:nvSpPr>
        <p:spPr bwMode="auto">
          <a:xfrm>
            <a:off x="3357550" y="905516"/>
            <a:ext cx="3600450" cy="523220"/>
          </a:xfrm>
          <a:prstGeom prst="rect">
            <a:avLst/>
          </a:prstGeom>
          <a:noFill/>
          <a:ln w="9525">
            <a:noFill/>
            <a:miter lim="800000"/>
            <a:headEnd/>
            <a:tailEnd/>
          </a:ln>
        </p:spPr>
        <p:txBody>
          <a:bodyPr>
            <a:spAutoFit/>
          </a:bodyPr>
          <a:lstStyle/>
          <a:p>
            <a:r>
              <a:rPr lang="zh-CN" altLang="en-US" sz="2800" b="1" dirty="0"/>
              <a:t>三变量</a:t>
            </a:r>
            <a:r>
              <a:rPr lang="zh-CN" altLang="en-US" sz="2800" b="1" dirty="0">
                <a:solidFill>
                  <a:srgbClr val="CC0066"/>
                </a:solidFill>
              </a:rPr>
              <a:t>最小项</a:t>
            </a:r>
            <a:r>
              <a:rPr lang="zh-CN" altLang="en-US" sz="2800" b="1" dirty="0"/>
              <a:t>编号表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625"/>
          <p:cNvGraphicFramePr>
            <a:graphicFrameLocks/>
          </p:cNvGraphicFramePr>
          <p:nvPr>
            <p:extLst>
              <p:ext uri="{D42A27DB-BD31-4B8C-83A1-F6EECF244321}">
                <p14:modId xmlns:p14="http://schemas.microsoft.com/office/powerpoint/2010/main" val="339487416"/>
              </p:ext>
            </p:extLst>
          </p:nvPr>
        </p:nvGraphicFramePr>
        <p:xfrm>
          <a:off x="753696" y="1295400"/>
          <a:ext cx="8747522" cy="4419600"/>
        </p:xfrm>
        <a:graphic>
          <a:graphicData uri="http://schemas.openxmlformats.org/drawingml/2006/table">
            <a:tbl>
              <a:tblPr/>
              <a:tblGrid>
                <a:gridCol w="942975">
                  <a:extLst>
                    <a:ext uri="{9D8B030D-6E8A-4147-A177-3AD203B41FA5}">
                      <a16:colId xmlns:a16="http://schemas.microsoft.com/office/drawing/2014/main" val="20000"/>
                    </a:ext>
                  </a:extLst>
                </a:gridCol>
                <a:gridCol w="3432572">
                  <a:extLst>
                    <a:ext uri="{9D8B030D-6E8A-4147-A177-3AD203B41FA5}">
                      <a16:colId xmlns:a16="http://schemas.microsoft.com/office/drawing/2014/main" val="20001"/>
                    </a:ext>
                  </a:extLst>
                </a:gridCol>
                <a:gridCol w="969765">
                  <a:extLst>
                    <a:ext uri="{9D8B030D-6E8A-4147-A177-3AD203B41FA5}">
                      <a16:colId xmlns:a16="http://schemas.microsoft.com/office/drawing/2014/main" val="20002"/>
                    </a:ext>
                  </a:extLst>
                </a:gridCol>
                <a:gridCol w="3402210">
                  <a:extLst>
                    <a:ext uri="{9D8B030D-6E8A-4147-A177-3AD203B41FA5}">
                      <a16:colId xmlns:a16="http://schemas.microsoft.com/office/drawing/2014/main" val="20003"/>
                    </a:ext>
                  </a:extLst>
                </a:gridCol>
              </a:tblGrid>
              <a:tr h="354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mj-ea"/>
                          <a:ea typeface="+mj-ea"/>
                        </a:rPr>
                        <a:t>序号</a:t>
                      </a:r>
                    </a:p>
                  </a:txBody>
                  <a:tcPr marL="102870" marR="10287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mj-ea"/>
                          <a:ea typeface="+mj-ea"/>
                        </a:rPr>
                        <a:t>公       式</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rgbClr val="000000"/>
                          </a:solidFill>
                          <a:effectLst>
                            <a:outerShdw blurRad="38100" dist="38100" dir="2700000" algn="tl">
                              <a:srgbClr val="C0C0C0"/>
                            </a:outerShdw>
                          </a:effectLst>
                          <a:latin typeface="+mj-ea"/>
                          <a:ea typeface="+mj-ea"/>
                        </a:rPr>
                        <a:t>序号</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mn-ea"/>
                          <a:ea typeface="+mn-ea"/>
                        </a:rPr>
                        <a:t>公       式</a:t>
                      </a:r>
                    </a:p>
                  </a:txBody>
                  <a:tcPr marL="102870" marR="10287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extLst>
                  <a:ext uri="{0D108BD9-81ED-4DB2-BD59-A6C34878D82A}">
                    <a16:rowId xmlns:a16="http://schemas.microsoft.com/office/drawing/2014/main" val="10000"/>
                  </a:ext>
                </a:extLst>
              </a:tr>
              <a:tr h="352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2870" marR="10287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1"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10</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 </a:t>
                      </a:r>
                      <a:r>
                        <a:rPr kumimoji="0" lang="en-US" altLang="zh-CN" sz="2000" b="1"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1</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0" u="none" strike="noStrike" cap="none" normalizeH="0" baseline="0" dirty="0">
                          <a:ln>
                            <a:noFill/>
                          </a:ln>
                          <a:solidFill>
                            <a:srgbClr val="000000"/>
                          </a:solidFill>
                          <a:effectLst/>
                          <a:latin typeface="黑体" pitchFamily="2" charset="-122"/>
                          <a:ea typeface="黑体" pitchFamily="2" charset="-122"/>
                        </a:rPr>
                        <a:t>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a:t>
                      </a:r>
                      <a:r>
                        <a:rPr kumimoji="0" lang="en-US" altLang="zh-CN" sz="2000" b="1"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0</a:t>
                      </a:r>
                      <a:r>
                        <a:rPr kumimoji="0" lang="zh-CN" altLang="en-US" sz="2000" b="0" i="0" u="none" strike="noStrike" cap="none" normalizeH="0" baseline="0" dirty="0">
                          <a:ln>
                            <a:noFill/>
                          </a:ln>
                          <a:solidFill>
                            <a:srgbClr val="000000"/>
                          </a:solidFill>
                          <a:effectLst/>
                          <a:latin typeface="黑体" pitchFamily="2" charset="-122"/>
                          <a:ea typeface="黑体" pitchFamily="2" charset="-122"/>
                        </a:rPr>
                        <a:t>；</a:t>
                      </a:r>
                      <a:r>
                        <a:rPr kumimoji="0" lang="en-US" altLang="zh-CN" sz="2000" b="1"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0</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a:t>
                      </a:r>
                      <a:r>
                        <a:rPr kumimoji="0" lang="en-US" altLang="zh-CN" sz="2000" b="1"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1</a:t>
                      </a:r>
                    </a:p>
                  </a:txBody>
                  <a:tcPr marL="102870" marR="10287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extLst>
                  <a:ext uri="{0D108BD9-81ED-4DB2-BD59-A6C34878D82A}">
                    <a16:rowId xmlns:a16="http://schemas.microsoft.com/office/drawing/2014/main" val="10001"/>
                  </a:ext>
                </a:extLst>
              </a:tr>
              <a:tr h="361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2870" marR="10287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0</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 · </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A</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 = </a:t>
                      </a:r>
                      <a:r>
                        <a:rPr kumimoji="0" lang="en-US" altLang="zh-CN" sz="2000" b="1"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0</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11</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1</a:t>
                      </a:r>
                      <a:r>
                        <a:rPr kumimoji="0" lang="en-US" altLang="zh-CN" sz="2000" b="0" i="0" u="none" strike="noStrike" cap="none" normalizeH="0" baseline="0" dirty="0">
                          <a:ln>
                            <a:noFill/>
                          </a:ln>
                          <a:solidFill>
                            <a:srgbClr val="000000"/>
                          </a:solidFill>
                          <a:effectLst/>
                          <a:latin typeface="黑体" pitchFamily="2" charset="-122"/>
                          <a:ea typeface="黑体" pitchFamily="2" charset="-122"/>
                        </a:rPr>
                        <a:t>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A</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a:t>
                      </a:r>
                      <a:r>
                        <a:rPr kumimoji="0" lang="en-US" altLang="zh-CN" sz="2000" b="1"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1</a:t>
                      </a:r>
                    </a:p>
                  </a:txBody>
                  <a:tcPr marL="102870" marR="10287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extLst>
                  <a:ext uri="{0D108BD9-81ED-4DB2-BD59-A6C34878D82A}">
                    <a16:rowId xmlns:a16="http://schemas.microsoft.com/office/drawing/2014/main" val="10002"/>
                  </a:ext>
                </a:extLst>
              </a:tr>
              <a:tr h="354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2</a:t>
                      </a:r>
                    </a:p>
                  </a:txBody>
                  <a:tcPr marL="102870" marR="10287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1</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 </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A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 </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A</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12</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0</a:t>
                      </a:r>
                      <a:r>
                        <a:rPr kumimoji="0" lang="en-US" altLang="zh-CN" sz="2000" b="0" i="0" u="none" strike="noStrike" cap="none" normalizeH="0" baseline="0" dirty="0">
                          <a:ln>
                            <a:noFill/>
                          </a:ln>
                          <a:solidFill>
                            <a:srgbClr val="000000"/>
                          </a:solidFill>
                          <a:effectLst/>
                          <a:latin typeface="黑体" pitchFamily="2" charset="-122"/>
                          <a:ea typeface="黑体" pitchFamily="2" charset="-122"/>
                        </a:rPr>
                        <a:t>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A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A</a:t>
                      </a:r>
                    </a:p>
                  </a:txBody>
                  <a:tcPr marL="102870" marR="10287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extLst>
                  <a:ext uri="{0D108BD9-81ED-4DB2-BD59-A6C34878D82A}">
                    <a16:rowId xmlns:a16="http://schemas.microsoft.com/office/drawing/2014/main" val="10003"/>
                  </a:ext>
                </a:extLst>
              </a:tr>
              <a:tr h="354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3</a:t>
                      </a:r>
                    </a:p>
                  </a:txBody>
                  <a:tcPr marL="102870" marR="10287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A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 </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A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A</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13</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A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A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A</a:t>
                      </a:r>
                    </a:p>
                  </a:txBody>
                  <a:tcPr marL="102870" marR="10287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extLst>
                  <a:ext uri="{0D108BD9-81ED-4DB2-BD59-A6C34878D82A}">
                    <a16:rowId xmlns:a16="http://schemas.microsoft.com/office/drawing/2014/main" val="10004"/>
                  </a:ext>
                </a:extLst>
              </a:tr>
              <a:tr h="352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4</a:t>
                      </a:r>
                    </a:p>
                  </a:txBody>
                  <a:tcPr marL="102870" marR="10287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A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A′</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a:t>
                      </a:r>
                      <a:r>
                        <a:rPr kumimoji="0" lang="en-US" altLang="zh-CN" sz="2000" b="1" i="0" u="none" strike="noStrike" cap="none" normalizeH="0" baseline="0" dirty="0">
                          <a:ln>
                            <a:noFill/>
                          </a:ln>
                          <a:solidFill>
                            <a:srgbClr val="000000"/>
                          </a:solidFill>
                          <a:effectLst/>
                          <a:latin typeface="Times New Roman" pitchFamily="18" charset="0"/>
                          <a:ea typeface="黑体" pitchFamily="2" charset="-122"/>
                          <a:cs typeface="Times New Roman" pitchFamily="18" charset="0"/>
                        </a:rPr>
                        <a:t>0</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14</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a:ln>
                            <a:noFill/>
                          </a:ln>
                          <a:solidFill>
                            <a:srgbClr val="FF0066"/>
                          </a:solidFill>
                          <a:effectLst/>
                          <a:latin typeface="Times New Roman" pitchFamily="18" charset="0"/>
                          <a:ea typeface="楷体_GB2312" pitchFamily="49" charset="-122"/>
                        </a:rPr>
                        <a:t>A + A′ = </a:t>
                      </a:r>
                      <a:r>
                        <a:rPr kumimoji="0" lang="en-US" altLang="zh-CN" sz="2000" b="1" i="0" u="none" strike="noStrike" cap="none" normalizeH="0" baseline="0" dirty="0">
                          <a:ln>
                            <a:noFill/>
                          </a:ln>
                          <a:solidFill>
                            <a:srgbClr val="FF0066"/>
                          </a:solidFill>
                          <a:effectLst/>
                          <a:latin typeface="Times New Roman" pitchFamily="18" charset="0"/>
                          <a:ea typeface="黑体" pitchFamily="2" charset="-122"/>
                          <a:cs typeface="Times New Roman" pitchFamily="18" charset="0"/>
                        </a:rPr>
                        <a:t>1</a:t>
                      </a:r>
                    </a:p>
                  </a:txBody>
                  <a:tcPr marL="102870" marR="10287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extLst>
                  <a:ext uri="{0D108BD9-81ED-4DB2-BD59-A6C34878D82A}">
                    <a16:rowId xmlns:a16="http://schemas.microsoft.com/office/drawing/2014/main" val="10005"/>
                  </a:ext>
                </a:extLst>
              </a:tr>
              <a:tr h="354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5</a:t>
                      </a:r>
                    </a:p>
                  </a:txBody>
                  <a:tcPr marL="102870" marR="10287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A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 </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B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B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 </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A</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15</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A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 </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B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B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A</a:t>
                      </a:r>
                    </a:p>
                  </a:txBody>
                  <a:tcPr marL="102870" marR="10287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extLst>
                  <a:ext uri="{0D108BD9-81ED-4DB2-BD59-A6C34878D82A}">
                    <a16:rowId xmlns:a16="http://schemas.microsoft.com/office/drawing/2014/main" val="10006"/>
                  </a:ext>
                </a:extLst>
              </a:tr>
              <a:tr h="354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6</a:t>
                      </a:r>
                    </a:p>
                  </a:txBody>
                  <a:tcPr marL="102870" marR="10287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A(BC)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(AB)C</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16</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A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(B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C)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(A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B)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C</a:t>
                      </a:r>
                    </a:p>
                  </a:txBody>
                  <a:tcPr marL="102870" marR="10287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extLst>
                  <a:ext uri="{0D108BD9-81ED-4DB2-BD59-A6C34878D82A}">
                    <a16:rowId xmlns:a16="http://schemas.microsoft.com/office/drawing/2014/main" val="10007"/>
                  </a:ext>
                </a:extLst>
              </a:tr>
              <a:tr h="354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7</a:t>
                      </a:r>
                    </a:p>
                  </a:txBody>
                  <a:tcPr marL="102870" marR="10287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a:ln>
                            <a:noFill/>
                          </a:ln>
                          <a:solidFill>
                            <a:srgbClr val="FF0066"/>
                          </a:solidFill>
                          <a:effectLst/>
                          <a:latin typeface="Times New Roman" pitchFamily="18" charset="0"/>
                          <a:ea typeface="楷体_GB2312" pitchFamily="49" charset="-122"/>
                        </a:rPr>
                        <a:t>A (B + C) = AB + AC</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楷体_GB2312" pitchFamily="49" charset="-122"/>
                        </a:rPr>
                        <a:t>17</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A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BC = (A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 </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B)(A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 </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C)</a:t>
                      </a:r>
                    </a:p>
                  </a:txBody>
                  <a:tcPr marL="102870" marR="10287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extLst>
                  <a:ext uri="{0D108BD9-81ED-4DB2-BD59-A6C34878D82A}">
                    <a16:rowId xmlns:a16="http://schemas.microsoft.com/office/drawing/2014/main" val="10008"/>
                  </a:ext>
                </a:extLst>
              </a:tr>
              <a:tr h="352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楷体_GB2312" pitchFamily="49" charset="-122"/>
                        </a:rPr>
                        <a:t>8</a:t>
                      </a:r>
                    </a:p>
                  </a:txBody>
                  <a:tcPr marL="102870" marR="10287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(AB) ′ = A′ + B′</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楷体_GB2312" pitchFamily="49" charset="-122"/>
                        </a:rPr>
                        <a:t>18</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(A+B) ′ = A′B′</a:t>
                      </a:r>
                    </a:p>
                  </a:txBody>
                  <a:tcPr marL="102870" marR="10287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9"/>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9</a:t>
                      </a:r>
                    </a:p>
                  </a:txBody>
                  <a:tcPr marL="102870" marR="10287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(A ′) ′ </a:t>
                      </a:r>
                      <a:r>
                        <a:rPr kumimoji="0" lang="en-US" altLang="zh-CN" sz="2000" b="1" i="1" u="none" strike="noStrike" cap="none" normalizeH="0" baseline="0" dirty="0">
                          <a:ln>
                            <a:noFill/>
                          </a:ln>
                          <a:solidFill>
                            <a:srgbClr val="000000"/>
                          </a:solidFill>
                          <a:effectLst/>
                          <a:latin typeface="Times New Roman" pitchFamily="18" charset="0"/>
                          <a:ea typeface="楷体_GB2312" pitchFamily="49" charset="-122"/>
                        </a:rPr>
                        <a:t>=</a:t>
                      </a:r>
                      <a:r>
                        <a:rPr kumimoji="0" lang="en-US" altLang="zh-CN" sz="2000" b="0" i="1" u="none" strike="noStrike" cap="none" normalizeH="0" baseline="0" dirty="0">
                          <a:ln>
                            <a:noFill/>
                          </a:ln>
                          <a:solidFill>
                            <a:srgbClr val="000000"/>
                          </a:solidFill>
                          <a:effectLst/>
                          <a:latin typeface="Times New Roman" pitchFamily="18" charset="0"/>
                          <a:ea typeface="楷体_GB2312" pitchFamily="49" charset="-122"/>
                        </a:rPr>
                        <a:t> A</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2870" marR="10287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F6F7"/>
                    </a:solidFill>
                  </a:tcPr>
                </a:tc>
                <a:extLst>
                  <a:ext uri="{0D108BD9-81ED-4DB2-BD59-A6C34878D82A}">
                    <a16:rowId xmlns:a16="http://schemas.microsoft.com/office/drawing/2014/main" val="10010"/>
                  </a:ext>
                </a:extLst>
              </a:tr>
            </a:tbl>
          </a:graphicData>
        </a:graphic>
      </p:graphicFrame>
      <p:sp>
        <p:nvSpPr>
          <p:cNvPr id="15422" name="TextBox 2"/>
          <p:cNvSpPr txBox="1">
            <a:spLocks noChangeArrowheads="1"/>
          </p:cNvSpPr>
          <p:nvPr/>
        </p:nvSpPr>
        <p:spPr bwMode="auto">
          <a:xfrm>
            <a:off x="2671780" y="685800"/>
            <a:ext cx="4972050" cy="584200"/>
          </a:xfrm>
          <a:prstGeom prst="rect">
            <a:avLst/>
          </a:prstGeom>
          <a:noFill/>
          <a:ln w="9525">
            <a:noFill/>
            <a:miter lim="800000"/>
            <a:headEnd/>
            <a:tailEnd/>
          </a:ln>
        </p:spPr>
        <p:txBody>
          <a:bodyPr>
            <a:spAutoFit/>
          </a:bodyPr>
          <a:lstStyle/>
          <a:p>
            <a:r>
              <a:rPr lang="zh-CN" altLang="en-US" sz="3200" b="1" dirty="0">
                <a:solidFill>
                  <a:srgbClr val="CC0066"/>
                </a:solidFill>
              </a:rPr>
              <a:t>（逻辑代数的基本公式）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257175" y="457200"/>
            <a:ext cx="9258300" cy="884238"/>
          </a:xfrm>
          <a:noFill/>
        </p:spPr>
        <p:txBody>
          <a:bodyPr/>
          <a:lstStyle/>
          <a:p>
            <a:pPr algn="l"/>
            <a:r>
              <a:rPr lang="zh-CN" altLang="en-US" sz="3600" b="1" i="1" dirty="0"/>
              <a:t>逻辑函数</a:t>
            </a:r>
            <a:r>
              <a:rPr lang="zh-CN" altLang="en-US" sz="3600" b="1" i="1" dirty="0">
                <a:solidFill>
                  <a:srgbClr val="CC0066"/>
                </a:solidFill>
              </a:rPr>
              <a:t>最小项之和</a:t>
            </a:r>
            <a:r>
              <a:rPr lang="zh-CN" altLang="en-US" sz="3600" b="1" i="1" dirty="0"/>
              <a:t>的形式：</a:t>
            </a:r>
          </a:p>
        </p:txBody>
      </p:sp>
      <p:sp>
        <p:nvSpPr>
          <p:cNvPr id="2052" name="Rectangle 3"/>
          <p:cNvSpPr>
            <a:spLocks noGrp="1" noChangeArrowheads="1"/>
          </p:cNvSpPr>
          <p:nvPr>
            <p:ph type="body" sz="half" idx="1"/>
          </p:nvPr>
        </p:nvSpPr>
        <p:spPr>
          <a:xfrm>
            <a:off x="600075" y="1905000"/>
            <a:ext cx="1371600" cy="914400"/>
          </a:xfrm>
          <a:noFill/>
        </p:spPr>
        <p:txBody>
          <a:bodyPr/>
          <a:lstStyle/>
          <a:p>
            <a:pPr>
              <a:buFontTx/>
              <a:buNone/>
            </a:pPr>
            <a:r>
              <a:rPr lang="zh-CN" altLang="en-US" sz="4000" dirty="0"/>
              <a:t>例：</a:t>
            </a:r>
          </a:p>
        </p:txBody>
      </p:sp>
      <p:graphicFrame>
        <p:nvGraphicFramePr>
          <p:cNvPr id="2050" name="Object 4"/>
          <p:cNvGraphicFramePr>
            <a:graphicFrameLocks noGrp="1" noChangeAspect="1"/>
          </p:cNvGraphicFramePr>
          <p:nvPr>
            <p:ph sz="quarter" idx="2"/>
          </p:nvPr>
        </p:nvGraphicFramePr>
        <p:xfrm>
          <a:off x="1714500" y="1981200"/>
          <a:ext cx="7491413" cy="2895600"/>
        </p:xfrm>
        <a:graphic>
          <a:graphicData uri="http://schemas.openxmlformats.org/presentationml/2006/ole">
            <mc:AlternateContent xmlns:mc="http://schemas.openxmlformats.org/markup-compatibility/2006">
              <mc:Choice xmlns:v="urn:schemas-microsoft-com:vml" Requires="v">
                <p:oleObj spid="_x0000_s38917" name="Equation" r:id="rId3" imgW="2247840" imgH="939600" progId="Equation.DSMT4">
                  <p:embed/>
                </p:oleObj>
              </mc:Choice>
              <mc:Fallback>
                <p:oleObj name="Equation" r:id="rId3" imgW="2247840" imgH="939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981200"/>
                        <a:ext cx="7491413" cy="289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
          <p:cNvSpPr txBox="1">
            <a:spLocks noChangeArrowheads="1"/>
          </p:cNvSpPr>
          <p:nvPr/>
        </p:nvSpPr>
        <p:spPr bwMode="auto">
          <a:xfrm>
            <a:off x="514350" y="457200"/>
            <a:ext cx="4114800" cy="584200"/>
          </a:xfrm>
          <a:prstGeom prst="rect">
            <a:avLst/>
          </a:prstGeom>
          <a:noFill/>
          <a:ln w="9525">
            <a:noFill/>
            <a:miter lim="800000"/>
            <a:headEnd/>
            <a:tailEnd/>
          </a:ln>
        </p:spPr>
        <p:txBody>
          <a:bodyPr>
            <a:spAutoFit/>
          </a:bodyPr>
          <a:lstStyle/>
          <a:p>
            <a:r>
              <a:rPr lang="zh-CN" altLang="en-US" sz="3200" b="1" i="1" dirty="0">
                <a:solidFill>
                  <a:srgbClr val="7030A0"/>
                </a:solidFill>
              </a:rPr>
              <a:t>双</a:t>
            </a:r>
            <a:r>
              <a:rPr lang="en-US" altLang="zh-CN" sz="3200" b="1" i="1" dirty="0">
                <a:solidFill>
                  <a:srgbClr val="7030A0"/>
                </a:solidFill>
              </a:rPr>
              <a:t>4</a:t>
            </a:r>
            <a:r>
              <a:rPr lang="zh-CN" altLang="en-US" sz="3200" b="1" i="1" dirty="0">
                <a:solidFill>
                  <a:srgbClr val="7030A0"/>
                </a:solidFill>
              </a:rPr>
              <a:t>选</a:t>
            </a:r>
            <a:r>
              <a:rPr lang="en-US" altLang="zh-CN" sz="3200" b="1" i="1" dirty="0">
                <a:solidFill>
                  <a:srgbClr val="7030A0"/>
                </a:solidFill>
              </a:rPr>
              <a:t>1</a:t>
            </a:r>
            <a:r>
              <a:rPr lang="zh-CN" altLang="en-US" sz="3200" b="1" i="1" dirty="0">
                <a:solidFill>
                  <a:srgbClr val="7030A0"/>
                </a:solidFill>
              </a:rPr>
              <a:t>数据选择器</a:t>
            </a:r>
          </a:p>
        </p:txBody>
      </p:sp>
      <p:sp>
        <p:nvSpPr>
          <p:cNvPr id="18435" name="Rectangle 37"/>
          <p:cNvSpPr>
            <a:spLocks noChangeArrowheads="1"/>
          </p:cNvSpPr>
          <p:nvPr/>
        </p:nvSpPr>
        <p:spPr bwMode="auto">
          <a:xfrm>
            <a:off x="6172200" y="6324600"/>
            <a:ext cx="1563248" cy="369332"/>
          </a:xfrm>
          <a:prstGeom prst="rect">
            <a:avLst/>
          </a:prstGeom>
          <a:noFill/>
          <a:ln w="9525">
            <a:noFill/>
            <a:miter lim="800000"/>
            <a:headEnd/>
            <a:tailEnd/>
          </a:ln>
        </p:spPr>
        <p:txBody>
          <a:bodyPr wrap="none">
            <a:spAutoFit/>
          </a:bodyPr>
          <a:lstStyle/>
          <a:p>
            <a:pPr>
              <a:spcBef>
                <a:spcPct val="50000"/>
              </a:spcBef>
            </a:pPr>
            <a:r>
              <a:rPr lang="zh-CN" altLang="en-US" b="1"/>
              <a:t> </a:t>
            </a:r>
            <a:r>
              <a:rPr lang="en-US" altLang="zh-CN" sz="1600" b="1"/>
              <a:t>74LS153</a:t>
            </a:r>
            <a:r>
              <a:rPr lang="zh-CN" altLang="en-US" sz="1600" b="1"/>
              <a:t>逻辑图</a:t>
            </a:r>
          </a:p>
        </p:txBody>
      </p:sp>
      <p:sp>
        <p:nvSpPr>
          <p:cNvPr id="26" name="TextBox 25"/>
          <p:cNvSpPr txBox="1">
            <a:spLocks noChangeArrowheads="1"/>
          </p:cNvSpPr>
          <p:nvPr/>
        </p:nvSpPr>
        <p:spPr bwMode="auto">
          <a:xfrm>
            <a:off x="514350" y="1371600"/>
            <a:ext cx="3343266" cy="3970318"/>
          </a:xfrm>
          <a:prstGeom prst="rect">
            <a:avLst/>
          </a:prstGeom>
          <a:solidFill>
            <a:srgbClr val="E4F3F4"/>
          </a:solidFill>
          <a:ln w="9525">
            <a:noFill/>
            <a:miter lim="800000"/>
            <a:headEnd/>
            <a:tailEnd/>
          </a:ln>
          <a:effectLst>
            <a:outerShdw dist="50800" dir="5400000" algn="ctr" rotWithShape="0">
              <a:schemeClr val="bg2"/>
            </a:outerShdw>
          </a:effectLst>
        </p:spPr>
        <p:txBody>
          <a:bodyPr wrap="square">
            <a:spAutoFit/>
          </a:bodyPr>
          <a:lstStyle/>
          <a:p>
            <a:pPr>
              <a:defRPr/>
            </a:pPr>
            <a:r>
              <a:rPr lang="zh-CN" altLang="en-US" sz="2800" b="1" dirty="0">
                <a:ea typeface="宋体" pitchFamily="2" charset="-122"/>
              </a:rPr>
              <a:t>两个数据选择器有公共的</a:t>
            </a:r>
            <a:r>
              <a:rPr lang="zh-CN" altLang="en-US" sz="2800" b="1" dirty="0">
                <a:solidFill>
                  <a:srgbClr val="FF0000"/>
                </a:solidFill>
                <a:ea typeface="宋体" pitchFamily="2" charset="-122"/>
              </a:rPr>
              <a:t>地址输入端</a:t>
            </a:r>
            <a:r>
              <a:rPr lang="zh-CN" altLang="en-US" sz="2800" b="1" dirty="0">
                <a:ea typeface="宋体" pitchFamily="2" charset="-122"/>
              </a:rPr>
              <a:t>（</a:t>
            </a:r>
            <a:r>
              <a:rPr lang="en-US" altLang="zh-CN" sz="2800" b="1" i="1" dirty="0">
                <a:solidFill>
                  <a:srgbClr val="FF0000"/>
                </a:solidFill>
                <a:latin typeface="Times New Roman" pitchFamily="18" charset="0"/>
                <a:ea typeface="宋体" pitchFamily="2" charset="-122"/>
              </a:rPr>
              <a:t>A</a:t>
            </a:r>
            <a:r>
              <a:rPr lang="en-US" altLang="zh-CN" sz="2800" b="1" baseline="-25000" dirty="0">
                <a:solidFill>
                  <a:srgbClr val="FF0000"/>
                </a:solidFill>
                <a:latin typeface="Times New Roman" pitchFamily="18" charset="0"/>
                <a:ea typeface="宋体" pitchFamily="2" charset="-122"/>
              </a:rPr>
              <a:t>1</a:t>
            </a:r>
            <a:r>
              <a:rPr lang="zh-CN" altLang="en-US" sz="2800" b="1" dirty="0">
                <a:latin typeface="Times New Roman" pitchFamily="18" charset="0"/>
                <a:ea typeface="宋体" pitchFamily="2" charset="-122"/>
              </a:rPr>
              <a:t>、</a:t>
            </a:r>
            <a:r>
              <a:rPr lang="en-US" altLang="zh-CN" sz="2800" b="1" i="1" dirty="0">
                <a:solidFill>
                  <a:srgbClr val="FF0000"/>
                </a:solidFill>
                <a:latin typeface="Times New Roman" pitchFamily="18" charset="0"/>
                <a:ea typeface="宋体" pitchFamily="2" charset="-122"/>
              </a:rPr>
              <a:t>A</a:t>
            </a:r>
            <a:r>
              <a:rPr lang="en-US" altLang="zh-CN" sz="2800" b="1" baseline="-25000" dirty="0">
                <a:solidFill>
                  <a:srgbClr val="FF0000"/>
                </a:solidFill>
                <a:latin typeface="Times New Roman" pitchFamily="18" charset="0"/>
                <a:ea typeface="宋体" pitchFamily="2" charset="-122"/>
              </a:rPr>
              <a:t>0</a:t>
            </a:r>
            <a:r>
              <a:rPr lang="zh-CN" altLang="en-US" sz="2800" b="1" dirty="0">
                <a:ea typeface="宋体" pitchFamily="2" charset="-122"/>
              </a:rPr>
              <a:t>），</a:t>
            </a:r>
            <a:endParaRPr lang="en-US" altLang="zh-CN" sz="2800" b="1" dirty="0">
              <a:ea typeface="宋体" pitchFamily="2" charset="-122"/>
            </a:endParaRPr>
          </a:p>
          <a:p>
            <a:pPr>
              <a:defRPr/>
            </a:pPr>
            <a:endParaRPr lang="en-US" altLang="zh-CN" sz="2800" b="1" dirty="0">
              <a:ea typeface="宋体" pitchFamily="2" charset="-122"/>
            </a:endParaRPr>
          </a:p>
          <a:p>
            <a:pPr>
              <a:defRPr/>
            </a:pPr>
            <a:r>
              <a:rPr lang="zh-CN" altLang="en-US" sz="2800" b="1" dirty="0">
                <a:ea typeface="宋体" pitchFamily="2" charset="-122"/>
              </a:rPr>
              <a:t>数据输入端（</a:t>
            </a:r>
            <a:r>
              <a:rPr lang="en-US" altLang="zh-CN" sz="2800" b="1" i="1" dirty="0">
                <a:solidFill>
                  <a:srgbClr val="00B050"/>
                </a:solidFill>
                <a:latin typeface="Times New Roman" pitchFamily="18" charset="0"/>
                <a:ea typeface="宋体" pitchFamily="2" charset="-122"/>
              </a:rPr>
              <a:t>D</a:t>
            </a:r>
            <a:r>
              <a:rPr lang="en-US" altLang="zh-CN" sz="2800" b="1" baseline="-25000" dirty="0">
                <a:solidFill>
                  <a:srgbClr val="00B050"/>
                </a:solidFill>
                <a:latin typeface="Times New Roman" pitchFamily="18" charset="0"/>
                <a:ea typeface="宋体" pitchFamily="2" charset="-122"/>
              </a:rPr>
              <a:t>10</a:t>
            </a:r>
            <a:r>
              <a:rPr lang="zh-CN" altLang="en-US" sz="2800" b="1" dirty="0">
                <a:latin typeface="Times New Roman" pitchFamily="18" charset="0"/>
                <a:ea typeface="宋体" pitchFamily="2" charset="-122"/>
              </a:rPr>
              <a:t>，</a:t>
            </a:r>
            <a:r>
              <a:rPr lang="en-US" altLang="zh-CN" sz="2800" b="1" dirty="0">
                <a:solidFill>
                  <a:srgbClr val="00B050"/>
                </a:solidFill>
                <a:latin typeface="Times New Roman" pitchFamily="18" charset="0"/>
                <a:ea typeface="宋体" pitchFamily="2" charset="-122"/>
              </a:rPr>
              <a:t> </a:t>
            </a:r>
            <a:r>
              <a:rPr lang="en-US" altLang="zh-CN" sz="2800" b="1" i="1" dirty="0">
                <a:solidFill>
                  <a:srgbClr val="00B050"/>
                </a:solidFill>
                <a:latin typeface="Times New Roman" pitchFamily="18" charset="0"/>
                <a:ea typeface="宋体" pitchFamily="2" charset="-122"/>
              </a:rPr>
              <a:t>D</a:t>
            </a:r>
            <a:r>
              <a:rPr lang="en-US" altLang="zh-CN" sz="2800" b="1" baseline="-25000" dirty="0">
                <a:solidFill>
                  <a:srgbClr val="00B050"/>
                </a:solidFill>
                <a:latin typeface="Times New Roman" pitchFamily="18" charset="0"/>
                <a:ea typeface="宋体" pitchFamily="2" charset="-122"/>
              </a:rPr>
              <a:t>11</a:t>
            </a:r>
            <a:r>
              <a:rPr lang="zh-CN" altLang="en-US" sz="2800" b="1" dirty="0">
                <a:latin typeface="Times New Roman" pitchFamily="18" charset="0"/>
                <a:ea typeface="宋体" pitchFamily="2" charset="-122"/>
              </a:rPr>
              <a:t> ，</a:t>
            </a:r>
            <a:r>
              <a:rPr lang="en-US" altLang="zh-CN" sz="2800" b="1" dirty="0">
                <a:solidFill>
                  <a:srgbClr val="00B050"/>
                </a:solidFill>
                <a:latin typeface="Times New Roman" pitchFamily="18" charset="0"/>
                <a:ea typeface="宋体" pitchFamily="2" charset="-122"/>
              </a:rPr>
              <a:t> </a:t>
            </a:r>
            <a:r>
              <a:rPr lang="en-US" altLang="zh-CN" sz="2800" b="1" i="1" dirty="0">
                <a:solidFill>
                  <a:srgbClr val="00B050"/>
                </a:solidFill>
                <a:latin typeface="Times New Roman" pitchFamily="18" charset="0"/>
                <a:ea typeface="宋体" pitchFamily="2" charset="-122"/>
              </a:rPr>
              <a:t>D</a:t>
            </a:r>
            <a:r>
              <a:rPr lang="en-US" altLang="zh-CN" sz="2800" b="1" baseline="-25000" dirty="0">
                <a:solidFill>
                  <a:srgbClr val="00B050"/>
                </a:solidFill>
                <a:latin typeface="Times New Roman" pitchFamily="18" charset="0"/>
                <a:ea typeface="宋体" pitchFamily="2" charset="-122"/>
              </a:rPr>
              <a:t>12</a:t>
            </a:r>
            <a:r>
              <a:rPr lang="zh-CN" altLang="en-US" sz="2800" b="1" dirty="0">
                <a:latin typeface="Times New Roman" pitchFamily="18" charset="0"/>
                <a:ea typeface="宋体" pitchFamily="2" charset="-122"/>
              </a:rPr>
              <a:t>，</a:t>
            </a:r>
            <a:r>
              <a:rPr lang="en-US" altLang="zh-CN" sz="2800" b="1" dirty="0">
                <a:solidFill>
                  <a:srgbClr val="00B050"/>
                </a:solidFill>
                <a:latin typeface="Times New Roman" pitchFamily="18" charset="0"/>
                <a:ea typeface="宋体" pitchFamily="2" charset="-122"/>
              </a:rPr>
              <a:t> </a:t>
            </a:r>
            <a:r>
              <a:rPr lang="en-US" altLang="zh-CN" sz="2800" b="1" i="1" dirty="0">
                <a:solidFill>
                  <a:srgbClr val="00B050"/>
                </a:solidFill>
                <a:latin typeface="Times New Roman" pitchFamily="18" charset="0"/>
                <a:ea typeface="宋体" pitchFamily="2" charset="-122"/>
              </a:rPr>
              <a:t>D</a:t>
            </a:r>
            <a:r>
              <a:rPr lang="en-US" altLang="zh-CN" sz="2800" b="1" baseline="-25000" dirty="0">
                <a:solidFill>
                  <a:srgbClr val="00B050"/>
                </a:solidFill>
                <a:latin typeface="Times New Roman" pitchFamily="18" charset="0"/>
                <a:ea typeface="宋体" pitchFamily="2" charset="-122"/>
              </a:rPr>
              <a:t>13</a:t>
            </a:r>
            <a:r>
              <a:rPr lang="zh-CN" altLang="en-US" sz="2800" b="1" dirty="0">
                <a:latin typeface="Times New Roman" pitchFamily="18" charset="0"/>
                <a:ea typeface="宋体" pitchFamily="2" charset="-122"/>
              </a:rPr>
              <a:t>及</a:t>
            </a:r>
            <a:r>
              <a:rPr lang="en-US" altLang="zh-CN" sz="2800" b="1" i="1" dirty="0">
                <a:solidFill>
                  <a:srgbClr val="0070C0"/>
                </a:solidFill>
                <a:latin typeface="Times New Roman" pitchFamily="18" charset="0"/>
                <a:ea typeface="宋体" pitchFamily="2" charset="-122"/>
              </a:rPr>
              <a:t>D</a:t>
            </a:r>
            <a:r>
              <a:rPr lang="en-US" altLang="zh-CN" sz="2800" b="1" baseline="-25000" dirty="0">
                <a:solidFill>
                  <a:srgbClr val="0070C0"/>
                </a:solidFill>
                <a:latin typeface="Times New Roman" pitchFamily="18" charset="0"/>
                <a:ea typeface="宋体" pitchFamily="2" charset="-122"/>
              </a:rPr>
              <a:t>20</a:t>
            </a:r>
            <a:r>
              <a:rPr lang="en-US" altLang="zh-CN" sz="2800" b="1" dirty="0">
                <a:solidFill>
                  <a:srgbClr val="0070C0"/>
                </a:solidFill>
                <a:latin typeface="Times New Roman" pitchFamily="18" charset="0"/>
                <a:ea typeface="宋体" pitchFamily="2" charset="-122"/>
              </a:rPr>
              <a:t> </a:t>
            </a:r>
            <a:r>
              <a:rPr lang="en-US" altLang="zh-CN" sz="2800" b="1" i="1" dirty="0">
                <a:solidFill>
                  <a:srgbClr val="0070C0"/>
                </a:solidFill>
                <a:latin typeface="Times New Roman" pitchFamily="18" charset="0"/>
                <a:ea typeface="宋体" pitchFamily="2" charset="-122"/>
              </a:rPr>
              <a:t>D</a:t>
            </a:r>
            <a:r>
              <a:rPr lang="en-US" altLang="zh-CN" sz="2800" b="1" baseline="-25000" dirty="0">
                <a:solidFill>
                  <a:srgbClr val="0070C0"/>
                </a:solidFill>
                <a:latin typeface="Times New Roman" pitchFamily="18" charset="0"/>
                <a:ea typeface="宋体" pitchFamily="2" charset="-122"/>
              </a:rPr>
              <a:t>21</a:t>
            </a:r>
            <a:r>
              <a:rPr lang="zh-CN" altLang="en-US" sz="2800" b="1" dirty="0">
                <a:latin typeface="Times New Roman" pitchFamily="18" charset="0"/>
                <a:ea typeface="宋体" pitchFamily="2" charset="-122"/>
              </a:rPr>
              <a:t>，</a:t>
            </a:r>
            <a:r>
              <a:rPr lang="en-US" altLang="zh-CN" sz="2800" b="1" dirty="0">
                <a:solidFill>
                  <a:srgbClr val="0070C0"/>
                </a:solidFill>
                <a:latin typeface="Times New Roman" pitchFamily="18" charset="0"/>
                <a:ea typeface="宋体" pitchFamily="2" charset="-122"/>
              </a:rPr>
              <a:t> </a:t>
            </a:r>
            <a:r>
              <a:rPr lang="en-US" altLang="zh-CN" sz="2800" b="1" i="1" dirty="0">
                <a:solidFill>
                  <a:srgbClr val="0070C0"/>
                </a:solidFill>
                <a:latin typeface="Times New Roman" pitchFamily="18" charset="0"/>
                <a:ea typeface="宋体" pitchFamily="2" charset="-122"/>
              </a:rPr>
              <a:t>D</a:t>
            </a:r>
            <a:r>
              <a:rPr lang="en-US" altLang="zh-CN" sz="2800" b="1" baseline="-25000" dirty="0">
                <a:solidFill>
                  <a:srgbClr val="0070C0"/>
                </a:solidFill>
                <a:latin typeface="Times New Roman" pitchFamily="18" charset="0"/>
                <a:ea typeface="宋体" pitchFamily="2" charset="-122"/>
              </a:rPr>
              <a:t>22</a:t>
            </a:r>
            <a:r>
              <a:rPr lang="zh-CN" altLang="en-US" sz="2800" b="1" dirty="0">
                <a:latin typeface="Times New Roman" pitchFamily="18" charset="0"/>
                <a:ea typeface="宋体" pitchFamily="2" charset="-122"/>
              </a:rPr>
              <a:t>，</a:t>
            </a:r>
            <a:r>
              <a:rPr lang="en-US" altLang="zh-CN" sz="2800" b="1" i="1" dirty="0">
                <a:solidFill>
                  <a:srgbClr val="0070C0"/>
                </a:solidFill>
                <a:latin typeface="Times New Roman" pitchFamily="18" charset="0"/>
                <a:ea typeface="宋体" pitchFamily="2" charset="-122"/>
              </a:rPr>
              <a:t> D</a:t>
            </a:r>
            <a:r>
              <a:rPr lang="en-US" altLang="zh-CN" sz="2800" b="1" baseline="-25000" dirty="0">
                <a:solidFill>
                  <a:srgbClr val="0070C0"/>
                </a:solidFill>
                <a:latin typeface="Times New Roman" pitchFamily="18" charset="0"/>
                <a:ea typeface="宋体" pitchFamily="2" charset="-122"/>
              </a:rPr>
              <a:t>23 </a:t>
            </a:r>
            <a:r>
              <a:rPr lang="zh-CN" altLang="en-US" sz="2800" b="1" dirty="0">
                <a:latin typeface="Times New Roman" pitchFamily="18" charset="0"/>
                <a:ea typeface="宋体" pitchFamily="2" charset="-122"/>
              </a:rPr>
              <a:t>）和数据输出端（</a:t>
            </a:r>
            <a:r>
              <a:rPr lang="en-US" altLang="zh-CN" sz="2800" b="1" i="1" dirty="0">
                <a:solidFill>
                  <a:srgbClr val="FF3399"/>
                </a:solidFill>
                <a:latin typeface="Times New Roman" pitchFamily="18" charset="0"/>
                <a:ea typeface="宋体" pitchFamily="2" charset="-122"/>
              </a:rPr>
              <a:t>Y</a:t>
            </a:r>
            <a:r>
              <a:rPr lang="en-US" altLang="zh-CN" sz="2800" b="1" baseline="-25000" dirty="0">
                <a:solidFill>
                  <a:srgbClr val="FF3399"/>
                </a:solidFill>
                <a:latin typeface="Times New Roman" pitchFamily="18" charset="0"/>
                <a:ea typeface="宋体" pitchFamily="2" charset="-122"/>
              </a:rPr>
              <a:t>1</a:t>
            </a:r>
            <a:r>
              <a:rPr lang="zh-CN" altLang="en-US" sz="2800" b="1" dirty="0">
                <a:latin typeface="Times New Roman" pitchFamily="18" charset="0"/>
                <a:ea typeface="宋体" pitchFamily="2" charset="-122"/>
              </a:rPr>
              <a:t>、</a:t>
            </a:r>
            <a:r>
              <a:rPr lang="en-US" altLang="zh-CN" sz="2800" b="1" i="1" dirty="0">
                <a:solidFill>
                  <a:srgbClr val="FF3399"/>
                </a:solidFill>
                <a:latin typeface="Times New Roman" pitchFamily="18" charset="0"/>
                <a:ea typeface="宋体" pitchFamily="2" charset="-122"/>
              </a:rPr>
              <a:t>Y</a:t>
            </a:r>
            <a:r>
              <a:rPr lang="en-US" altLang="zh-CN" sz="2800" b="1" baseline="-25000" dirty="0">
                <a:solidFill>
                  <a:srgbClr val="FF3399"/>
                </a:solidFill>
                <a:latin typeface="Times New Roman" pitchFamily="18" charset="0"/>
                <a:ea typeface="宋体" pitchFamily="2" charset="-122"/>
              </a:rPr>
              <a:t>2</a:t>
            </a:r>
            <a:r>
              <a:rPr lang="zh-CN" altLang="en-US" sz="2800" b="1" dirty="0">
                <a:latin typeface="Times New Roman" pitchFamily="18" charset="0"/>
                <a:ea typeface="宋体" pitchFamily="2" charset="-122"/>
              </a:rPr>
              <a:t>）是各自独立的。</a:t>
            </a:r>
          </a:p>
        </p:txBody>
      </p:sp>
      <p:pic>
        <p:nvPicPr>
          <p:cNvPr id="18437" name="Picture 21"/>
          <p:cNvPicPr>
            <a:picLocks noChangeAspect="1" noChangeArrowheads="1"/>
          </p:cNvPicPr>
          <p:nvPr/>
        </p:nvPicPr>
        <p:blipFill>
          <a:blip r:embed="rId2"/>
          <a:srcRect/>
          <a:stretch>
            <a:fillRect/>
          </a:stretch>
        </p:blipFill>
        <p:spPr bwMode="auto">
          <a:xfrm>
            <a:off x="4286244" y="838200"/>
            <a:ext cx="5706071" cy="5410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5713</TotalTime>
  <Words>2079</Words>
  <Application>Microsoft Office PowerPoint</Application>
  <PresentationFormat>35 毫米幻灯片</PresentationFormat>
  <Paragraphs>428</Paragraphs>
  <Slides>30</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41" baseType="lpstr">
      <vt:lpstr>黑体</vt:lpstr>
      <vt:lpstr>华文行楷</vt:lpstr>
      <vt:lpstr>宋体</vt:lpstr>
      <vt:lpstr>Arial</vt:lpstr>
      <vt:lpstr>Calibri</vt:lpstr>
      <vt:lpstr>Cambria Math</vt:lpstr>
      <vt:lpstr>Times New Roman</vt:lpstr>
      <vt:lpstr>Wingdings</vt:lpstr>
      <vt:lpstr>Office 主题</vt:lpstr>
      <vt:lpstr>Visio</vt:lpstr>
      <vt:lpstr>Equation</vt:lpstr>
      <vt:lpstr>   数 据 选 择 器</vt:lpstr>
      <vt:lpstr>PowerPoint 演示文稿</vt:lpstr>
      <vt:lpstr>PowerPoint 演示文稿</vt:lpstr>
      <vt:lpstr>逻辑函数的两种标准形式之一：    最小项之和</vt:lpstr>
      <vt:lpstr>最小项举例：</vt:lpstr>
      <vt:lpstr>PowerPoint 演示文稿</vt:lpstr>
      <vt:lpstr>PowerPoint 演示文稿</vt:lpstr>
      <vt:lpstr>逻辑函数最小项之和的形式：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李 明达</cp:lastModifiedBy>
  <cp:revision>245</cp:revision>
  <cp:lastPrinted>2019-07-16T01:34:18Z</cp:lastPrinted>
  <dcterms:created xsi:type="dcterms:W3CDTF">2019-07-13T16:44:14Z</dcterms:created>
  <dcterms:modified xsi:type="dcterms:W3CDTF">2020-07-13T16:57:13Z</dcterms:modified>
</cp:coreProperties>
</file>