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31"/>
  </p:notesMasterIdLst>
  <p:sldIdLst>
    <p:sldId id="256" r:id="rId3"/>
    <p:sldId id="277" r:id="rId4"/>
    <p:sldId id="257" r:id="rId5"/>
    <p:sldId id="258" r:id="rId6"/>
    <p:sldId id="259" r:id="rId7"/>
    <p:sldId id="278" r:id="rId8"/>
    <p:sldId id="279" r:id="rId9"/>
    <p:sldId id="280" r:id="rId10"/>
    <p:sldId id="281" r:id="rId11"/>
    <p:sldId id="282" r:id="rId12"/>
    <p:sldId id="262" r:id="rId13"/>
    <p:sldId id="261" r:id="rId14"/>
    <p:sldId id="285" r:id="rId15"/>
    <p:sldId id="283" r:id="rId16"/>
    <p:sldId id="284" r:id="rId17"/>
    <p:sldId id="260" r:id="rId18"/>
    <p:sldId id="265" r:id="rId19"/>
    <p:sldId id="287" r:id="rId20"/>
    <p:sldId id="286" r:id="rId21"/>
    <p:sldId id="268" r:id="rId22"/>
    <p:sldId id="269" r:id="rId23"/>
    <p:sldId id="288" r:id="rId24"/>
    <p:sldId id="289" r:id="rId25"/>
    <p:sldId id="290" r:id="rId26"/>
    <p:sldId id="291" r:id="rId27"/>
    <p:sldId id="292" r:id="rId28"/>
    <p:sldId id="293" r:id="rId29"/>
    <p:sldId id="271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C00"/>
    <a:srgbClr val="A5D027"/>
    <a:srgbClr val="9CC526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B21BA-E2B7-4451-93C5-C08B3D0D4EF7}" v="38" dt="2020-04-14T09:51:28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93692"/>
  </p:normalViewPr>
  <p:slideViewPr>
    <p:cSldViewPr snapToGrid="0" snapToObjects="1">
      <p:cViewPr varScale="1">
        <p:scale>
          <a:sx n="94" d="100"/>
          <a:sy n="94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Ren" userId="5074e34b66469637" providerId="LiveId" clId="{C08B21BA-E2B7-4451-93C5-C08B3D0D4EF7}"/>
    <pc:docChg chg="undo custSel modSld">
      <pc:chgData name="Yuan Ren" userId="5074e34b66469637" providerId="LiveId" clId="{C08B21BA-E2B7-4451-93C5-C08B3D0D4EF7}" dt="2020-04-14T09:53:23.084" v="260" actId="108"/>
      <pc:docMkLst>
        <pc:docMk/>
      </pc:docMkLst>
      <pc:sldChg chg="addSp delSp modSp">
        <pc:chgData name="Yuan Ren" userId="5074e34b66469637" providerId="LiveId" clId="{C08B21BA-E2B7-4451-93C5-C08B3D0D4EF7}" dt="2020-04-14T09:51:28.061" v="253" actId="207"/>
        <pc:sldMkLst>
          <pc:docMk/>
          <pc:sldMk cId="2902078196" sldId="256"/>
        </pc:sldMkLst>
        <pc:spChg chg="del">
          <ac:chgData name="Yuan Ren" userId="5074e34b66469637" providerId="LiveId" clId="{C08B21BA-E2B7-4451-93C5-C08B3D0D4EF7}" dt="2020-04-14T09:50:27.216" v="39" actId="478"/>
          <ac:spMkLst>
            <pc:docMk/>
            <pc:sldMk cId="2902078196" sldId="256"/>
            <ac:spMk id="4" creationId="{F566949B-2781-4172-BEC9-E87863189BD7}"/>
          </ac:spMkLst>
        </pc:spChg>
        <pc:spChg chg="del mod">
          <ac:chgData name="Yuan Ren" userId="5074e34b66469637" providerId="LiveId" clId="{C08B21BA-E2B7-4451-93C5-C08B3D0D4EF7}" dt="2020-04-14T09:50:34.422" v="41" actId="478"/>
          <ac:spMkLst>
            <pc:docMk/>
            <pc:sldMk cId="2902078196" sldId="256"/>
            <ac:spMk id="5" creationId="{8434BD89-9EEC-4AB1-904A-116737D375CC}"/>
          </ac:spMkLst>
        </pc:spChg>
        <pc:spChg chg="add mod">
          <ac:chgData name="Yuan Ren" userId="5074e34b66469637" providerId="LiveId" clId="{C08B21BA-E2B7-4451-93C5-C08B3D0D4EF7}" dt="2020-04-14T09:51:24.476" v="244" actId="207"/>
          <ac:spMkLst>
            <pc:docMk/>
            <pc:sldMk cId="2902078196" sldId="256"/>
            <ac:spMk id="7" creationId="{67988AFE-188A-4E7B-B2D3-1F213C60621F}"/>
          </ac:spMkLst>
        </pc:spChg>
        <pc:spChg chg="add mod">
          <ac:chgData name="Yuan Ren" userId="5074e34b66469637" providerId="LiveId" clId="{C08B21BA-E2B7-4451-93C5-C08B3D0D4EF7}" dt="2020-04-14T09:51:28.061" v="253" actId="207"/>
          <ac:spMkLst>
            <pc:docMk/>
            <pc:sldMk cId="2902078196" sldId="256"/>
            <ac:spMk id="9" creationId="{00FD51C0-D6EE-472E-AAB7-5AE295BE9C5F}"/>
          </ac:spMkLst>
        </pc:spChg>
      </pc:sldChg>
      <pc:sldChg chg="modSp">
        <pc:chgData name="Yuan Ren" userId="5074e34b66469637" providerId="LiveId" clId="{C08B21BA-E2B7-4451-93C5-C08B3D0D4EF7}" dt="2020-04-14T09:53:23.084" v="260" actId="108"/>
        <pc:sldMkLst>
          <pc:docMk/>
          <pc:sldMk cId="3248626133" sldId="277"/>
        </pc:sldMkLst>
        <pc:spChg chg="mod">
          <ac:chgData name="Yuan Ren" userId="5074e34b66469637" providerId="LiveId" clId="{C08B21BA-E2B7-4451-93C5-C08B3D0D4EF7}" dt="2020-04-14T09:53:19.923" v="258" actId="108"/>
          <ac:spMkLst>
            <pc:docMk/>
            <pc:sldMk cId="3248626133" sldId="277"/>
            <ac:spMk id="4" creationId="{F566949B-2781-4172-BEC9-E87863189BD7}"/>
          </ac:spMkLst>
        </pc:spChg>
        <pc:spChg chg="mod">
          <ac:chgData name="Yuan Ren" userId="5074e34b66469637" providerId="LiveId" clId="{C08B21BA-E2B7-4451-93C5-C08B3D0D4EF7}" dt="2020-04-14T09:53:23.084" v="260" actId="108"/>
          <ac:spMkLst>
            <pc:docMk/>
            <pc:sldMk cId="3248626133" sldId="277"/>
            <ac:spMk id="5" creationId="{8434BD89-9EEC-4AB1-904A-116737D375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64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many factors of the spread of the wildfire.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64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89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224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502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14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06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593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002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90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278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61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982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4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583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836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207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323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80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27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07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69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85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0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01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17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8682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15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53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37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95476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26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2455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08145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548082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2609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0968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0968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35726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535726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80483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80483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171084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70405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0655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57384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023143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83074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3011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53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2680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897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65897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55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10655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55412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412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9023143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23143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3282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51052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3018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380314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29610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37209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0365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1851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94914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5445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465445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291301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291301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536059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36059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610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610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20" name="椭圆 19"/>
          <p:cNvSpPr/>
          <p:nvPr userDrawn="1"/>
        </p:nvSpPr>
        <p:spPr>
          <a:xfrm>
            <a:off x="1027345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0392993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10273456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73456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25312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61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2774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05270"/>
            <a:ext cx="12192000" cy="43527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096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  <p:sp>
        <p:nvSpPr>
          <p:cNvPr id="6" name="矩形 25"/>
          <p:cNvSpPr/>
          <p:nvPr userDrawn="1"/>
        </p:nvSpPr>
        <p:spPr>
          <a:xfrm>
            <a:off x="3582385" y="-1"/>
            <a:ext cx="8609616" cy="6968692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023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0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8" r:id="rId2"/>
    <p:sldLayoutId id="2147483696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97771" y="1765828"/>
            <a:ext cx="6396459" cy="1959011"/>
          </a:xfrm>
          <a:noFill/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3800" dirty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Bell MT" panose="02020503060305020303" pitchFamily="18" charset="0"/>
                <a:cs typeface="+mn-ea"/>
                <a:sym typeface="+mn-lt"/>
              </a:rPr>
              <a:t>Forest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EAFDB3C-2A35-48A8-BE95-D90AB566161B}"/>
              </a:ext>
            </a:extLst>
          </p:cNvPr>
          <p:cNvSpPr txBox="1">
            <a:spLocks/>
          </p:cNvSpPr>
          <p:nvPr/>
        </p:nvSpPr>
        <p:spPr>
          <a:xfrm>
            <a:off x="3033573" y="2754386"/>
            <a:ext cx="6396459" cy="774135"/>
          </a:xfrm>
          <a:prstGeom prst="rect">
            <a:avLst/>
          </a:prstGeom>
          <a:noFill/>
          <a:ln w="12700" cmpd="sng"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srgbClr val="FF0000">
                    <a:alpha val="0"/>
                  </a:srgbClr>
                </a:solidFill>
                <a:latin typeface="Algerian" panose="04020705040A02060702" pitchFamily="82" charset="0"/>
                <a:cs typeface="+mn-ea"/>
                <a:sym typeface="+mn-lt"/>
              </a:rPr>
              <a:t>F I r 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97771" y="3770106"/>
            <a:ext cx="6396459" cy="322061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>
                    <a:alpha val="0"/>
                  </a:schemeClr>
                </a:solidFill>
                <a:cs typeface="+mn-ea"/>
                <a:sym typeface="+mn-lt"/>
              </a:rPr>
              <a:t>PRESENTED</a:t>
            </a:r>
            <a:r>
              <a:rPr kumimoji="1" lang="zh-CN" altLang="en-US" dirty="0">
                <a:solidFill>
                  <a:schemeClr val="bg1">
                    <a:alpha val="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bg1">
                    <a:alpha val="0"/>
                  </a:schemeClr>
                </a:solidFill>
                <a:cs typeface="+mn-ea"/>
                <a:sym typeface="+mn-lt"/>
              </a:rPr>
              <a:t>BY</a:t>
            </a:r>
            <a:r>
              <a:rPr kumimoji="1" lang="zh-CN" altLang="en-US" dirty="0">
                <a:solidFill>
                  <a:schemeClr val="bg1">
                    <a:alpha val="0"/>
                  </a:schemeClr>
                </a:solidFill>
                <a:cs typeface="+mn-ea"/>
                <a:sym typeface="+mn-lt"/>
              </a:rPr>
              <a:t> </a:t>
            </a:r>
            <a:endParaRPr kumimoji="1" lang="en-US" altLang="zh-CN" dirty="0">
              <a:solidFill>
                <a:schemeClr val="bg1">
                  <a:alpha val="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988AFE-188A-4E7B-B2D3-1F213C60621F}"/>
              </a:ext>
            </a:extLst>
          </p:cNvPr>
          <p:cNvSpPr txBox="1">
            <a:spLocks/>
          </p:cNvSpPr>
          <p:nvPr/>
        </p:nvSpPr>
        <p:spPr>
          <a:xfrm>
            <a:off x="11237" y="4104421"/>
            <a:ext cx="2553924" cy="107416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>
                <a:solidFill>
                  <a:schemeClr val="bg1">
                    <a:alpha val="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rPr>
              <a:t>李明达</a:t>
            </a:r>
            <a:endParaRPr kumimoji="1" lang="en-US" altLang="zh-CN" dirty="0">
              <a:solidFill>
                <a:schemeClr val="bg1">
                  <a:alpha val="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  <a:sym typeface="+mn-lt"/>
            </a:endParaRPr>
          </a:p>
          <a:p>
            <a:pPr algn="r"/>
            <a:r>
              <a:rPr kumimoji="1" lang="zh-CN" altLang="en-US" dirty="0">
                <a:solidFill>
                  <a:schemeClr val="bg1">
                    <a:alpha val="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rPr>
              <a:t>常玉林</a:t>
            </a:r>
            <a:endParaRPr kumimoji="1" lang="en-US" altLang="zh-CN" dirty="0">
              <a:solidFill>
                <a:schemeClr val="bg1">
                  <a:alpha val="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  <a:sym typeface="+mn-lt"/>
            </a:endParaRPr>
          </a:p>
          <a:p>
            <a:pPr algn="r"/>
            <a:r>
              <a:rPr kumimoji="1" lang="zh-CN" altLang="en-US" dirty="0">
                <a:solidFill>
                  <a:schemeClr val="bg1">
                    <a:alpha val="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rPr>
              <a:t>郭宗颖</a:t>
            </a:r>
            <a:endParaRPr kumimoji="1" lang="en-US" altLang="zh-CN" dirty="0">
              <a:solidFill>
                <a:schemeClr val="bg1">
                  <a:alpha val="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  <a:sym typeface="+mn-lt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0FD51C0-D6EE-472E-AAB7-5AE295BE9C5F}"/>
              </a:ext>
            </a:extLst>
          </p:cNvPr>
          <p:cNvSpPr txBox="1">
            <a:spLocks/>
          </p:cNvSpPr>
          <p:nvPr/>
        </p:nvSpPr>
        <p:spPr>
          <a:xfrm>
            <a:off x="9319028" y="4104421"/>
            <a:ext cx="2872305" cy="104114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bg1">
                    <a:alpha val="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rPr>
              <a:t>王赫男</a:t>
            </a:r>
            <a:endParaRPr kumimoji="1" lang="en-US" altLang="zh-CN" dirty="0">
              <a:solidFill>
                <a:schemeClr val="bg1">
                  <a:alpha val="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  <a:sym typeface="+mn-lt"/>
            </a:endParaRPr>
          </a:p>
          <a:p>
            <a:pPr algn="l"/>
            <a:r>
              <a:rPr kumimoji="1" lang="zh-CN" altLang="en-US" dirty="0">
                <a:solidFill>
                  <a:schemeClr val="bg1">
                    <a:alpha val="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rPr>
              <a:t>唐昱泽</a:t>
            </a:r>
            <a:endParaRPr kumimoji="1" lang="en-US" altLang="zh-CN" dirty="0">
              <a:solidFill>
                <a:schemeClr val="bg1">
                  <a:alpha val="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  <a:sym typeface="+mn-lt"/>
            </a:endParaRPr>
          </a:p>
          <a:p>
            <a:pPr algn="l"/>
            <a:r>
              <a:rPr kumimoji="1" lang="zh-CN" altLang="en-US" dirty="0">
                <a:solidFill>
                  <a:schemeClr val="bg1">
                    <a:alpha val="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rPr>
              <a:t>任远</a:t>
            </a:r>
            <a:endParaRPr kumimoji="1" lang="en-US" altLang="zh-CN" dirty="0">
              <a:solidFill>
                <a:schemeClr val="bg1">
                  <a:alpha val="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0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46889" y="3254617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46886" y="497661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79" y="1610670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An 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uncontrolled 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fire in an area of combustible vegetation occurring in rural areas.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8986" y="1713240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Definition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3834063" y="3394952"/>
            <a:ext cx="1279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Causes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23258" y="3313588"/>
            <a:ext cx="253068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dry climate </a:t>
            </a:r>
          </a:p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lightning </a:t>
            </a:r>
          </a:p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volcanic eruption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3069" y="5069559"/>
            <a:ext cx="6223798" cy="5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The spread of wildfires varies based on the 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flammable material present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, its 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vertical arrangement 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and 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moisture content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, and 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weather conditions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55035" y="5137206"/>
            <a:ext cx="125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Spread</a:t>
            </a:r>
          </a:p>
        </p:txBody>
      </p:sp>
      <p:sp>
        <p:nvSpPr>
          <p:cNvPr id="17" name="椭圆 16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10974" y="308480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303866" y="4806807"/>
            <a:ext cx="1164418" cy="1164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F3E10CB0-D617-4221-B944-293D18681268}"/>
              </a:ext>
            </a:extLst>
          </p:cNvPr>
          <p:cNvSpPr txBox="1">
            <a:spLocks/>
          </p:cNvSpPr>
          <p:nvPr/>
        </p:nvSpPr>
        <p:spPr>
          <a:xfrm>
            <a:off x="322121" y="675508"/>
            <a:ext cx="3511942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What is Forest Fire</a:t>
            </a:r>
          </a:p>
        </p:txBody>
      </p:sp>
    </p:spTree>
    <p:extLst>
      <p:ext uri="{BB962C8B-B14F-4D97-AF65-F5344CB8AC3E}">
        <p14:creationId xmlns:p14="http://schemas.microsoft.com/office/powerpoint/2010/main" val="427918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 </a:t>
            </a:r>
            <a:r>
              <a:rPr kumimoji="1" lang="en-US" altLang="zh-CN" dirty="0">
                <a:solidFill>
                  <a:srgbClr val="F23C00"/>
                </a:solidFill>
                <a:latin typeface="+mn-lt"/>
                <a:ea typeface="+mn-ea"/>
                <a:cs typeface="+mn-ea"/>
                <a:sym typeface="+mn-lt"/>
              </a:rPr>
              <a:t>Harm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 of It</a:t>
            </a:r>
          </a:p>
        </p:txBody>
      </p:sp>
    </p:spTree>
    <p:extLst>
      <p:ext uri="{BB962C8B-B14F-4D97-AF65-F5344CB8AC3E}">
        <p14:creationId xmlns:p14="http://schemas.microsoft.com/office/powerpoint/2010/main" val="9391193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 Harm of It</a:t>
            </a:r>
          </a:p>
        </p:txBody>
      </p:sp>
      <p:sp>
        <p:nvSpPr>
          <p:cNvPr id="6" name="矩形 5"/>
          <p:cNvSpPr/>
          <p:nvPr/>
        </p:nvSpPr>
        <p:spPr>
          <a:xfrm>
            <a:off x="-6448456" y="3404133"/>
            <a:ext cx="5779393" cy="1219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446996" y="1569818"/>
            <a:ext cx="5779393" cy="121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917138" y="1205077"/>
            <a:ext cx="907237" cy="9072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918598" y="3015039"/>
            <a:ext cx="907237" cy="9072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6962904" y="-1070822"/>
            <a:ext cx="4042755" cy="986011"/>
            <a:chOff x="247498" y="2041376"/>
            <a:chExt cx="3032066" cy="739508"/>
          </a:xfrm>
        </p:grpSpPr>
        <p:sp>
          <p:nvSpPr>
            <p:cNvPr id="13" name="文本框 12"/>
            <p:cNvSpPr txBox="1"/>
            <p:nvPr/>
          </p:nvSpPr>
          <p:spPr>
            <a:xfrm>
              <a:off x="247498" y="2331049"/>
              <a:ext cx="3032066" cy="44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Forest fires kill animals directly and destroy local habitats.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7498" y="2041376"/>
              <a:ext cx="1690607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Impact on wildlife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12273820" y="2840159"/>
            <a:ext cx="4042755" cy="1249864"/>
            <a:chOff x="247498" y="2041376"/>
            <a:chExt cx="3032066" cy="937398"/>
          </a:xfrm>
        </p:grpSpPr>
        <p:sp>
          <p:nvSpPr>
            <p:cNvPr id="16" name="文本框 15"/>
            <p:cNvSpPr txBox="1"/>
            <p:nvPr/>
          </p:nvSpPr>
          <p:spPr>
            <a:xfrm>
              <a:off x="247498" y="2331049"/>
              <a:ext cx="3032066" cy="64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The release of hazardous chemicals from the burning of wildland fuels also significantly impacts health in humans.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498" y="2041376"/>
              <a:ext cx="1623281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Airborne hazards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 Harm of It</a:t>
            </a:r>
          </a:p>
        </p:txBody>
      </p:sp>
      <p:sp>
        <p:nvSpPr>
          <p:cNvPr id="6" name="矩形 5"/>
          <p:cNvSpPr/>
          <p:nvPr/>
        </p:nvSpPr>
        <p:spPr>
          <a:xfrm>
            <a:off x="-6448456" y="3404133"/>
            <a:ext cx="5779393" cy="1219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569818"/>
            <a:ext cx="5779393" cy="121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29859" y="1205077"/>
            <a:ext cx="907237" cy="9072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918598" y="3015039"/>
            <a:ext cx="907237" cy="9072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6962904" y="1053538"/>
            <a:ext cx="4042755" cy="986011"/>
            <a:chOff x="247498" y="2041376"/>
            <a:chExt cx="3032066" cy="739508"/>
          </a:xfrm>
        </p:grpSpPr>
        <p:sp>
          <p:nvSpPr>
            <p:cNvPr id="13" name="文本框 12"/>
            <p:cNvSpPr txBox="1"/>
            <p:nvPr/>
          </p:nvSpPr>
          <p:spPr>
            <a:xfrm>
              <a:off x="247498" y="2331049"/>
              <a:ext cx="3032066" cy="44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Forest fires kill animals directly and destroy local habitats.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7498" y="2041376"/>
              <a:ext cx="1690607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Impact on wildlife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12273820" y="2840159"/>
            <a:ext cx="4042755" cy="1249864"/>
            <a:chOff x="247498" y="2041376"/>
            <a:chExt cx="3032066" cy="937398"/>
          </a:xfrm>
        </p:grpSpPr>
        <p:sp>
          <p:nvSpPr>
            <p:cNvPr id="16" name="文本框 15"/>
            <p:cNvSpPr txBox="1"/>
            <p:nvPr/>
          </p:nvSpPr>
          <p:spPr>
            <a:xfrm>
              <a:off x="247498" y="2331049"/>
              <a:ext cx="3032066" cy="64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The release of hazardous chemicals from the burning of wildland fuels also significantly impacts health in humans.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498" y="2041376"/>
              <a:ext cx="1623281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Airborne hazards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84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 Harm of It</a:t>
            </a:r>
          </a:p>
        </p:txBody>
      </p:sp>
      <p:sp>
        <p:nvSpPr>
          <p:cNvPr id="4" name="矩形 3"/>
          <p:cNvSpPr/>
          <p:nvPr/>
        </p:nvSpPr>
        <p:spPr>
          <a:xfrm>
            <a:off x="-6456243" y="5195278"/>
            <a:ext cx="5779393" cy="121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3404133"/>
            <a:ext cx="5779393" cy="1219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569818"/>
            <a:ext cx="5779393" cy="121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29859" y="1205077"/>
            <a:ext cx="907237" cy="9072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29859" y="3015039"/>
            <a:ext cx="907237" cy="9072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926385" y="4803969"/>
            <a:ext cx="907237" cy="9072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6962904" y="1053538"/>
            <a:ext cx="4042755" cy="986011"/>
            <a:chOff x="247498" y="2041376"/>
            <a:chExt cx="3032066" cy="739508"/>
          </a:xfrm>
        </p:grpSpPr>
        <p:sp>
          <p:nvSpPr>
            <p:cNvPr id="13" name="文本框 12"/>
            <p:cNvSpPr txBox="1"/>
            <p:nvPr/>
          </p:nvSpPr>
          <p:spPr>
            <a:xfrm>
              <a:off x="247498" y="2331049"/>
              <a:ext cx="3032066" cy="44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Forest fires kill animals directly and destroy local habitats.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7498" y="2041376"/>
              <a:ext cx="1690607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Impact on wildlife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962904" y="2840159"/>
            <a:ext cx="4042755" cy="1249864"/>
            <a:chOff x="247498" y="2041376"/>
            <a:chExt cx="3032066" cy="937398"/>
          </a:xfrm>
        </p:grpSpPr>
        <p:sp>
          <p:nvSpPr>
            <p:cNvPr id="16" name="文本框 15"/>
            <p:cNvSpPr txBox="1"/>
            <p:nvPr/>
          </p:nvSpPr>
          <p:spPr>
            <a:xfrm>
              <a:off x="247498" y="2331049"/>
              <a:ext cx="3032066" cy="64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The release of hazardous chemicals from the burning of wildland fuels also significantly impacts health in humans.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498" y="2041376"/>
              <a:ext cx="1623281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Airborne hazards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962904" y="6953671"/>
            <a:ext cx="4042755" cy="983189"/>
            <a:chOff x="247498" y="2041376"/>
            <a:chExt cx="3032066" cy="737391"/>
          </a:xfrm>
        </p:grpSpPr>
        <p:sp>
          <p:nvSpPr>
            <p:cNvPr id="19" name="文本框 18"/>
            <p:cNvSpPr txBox="1"/>
            <p:nvPr/>
          </p:nvSpPr>
          <p:spPr>
            <a:xfrm>
              <a:off x="247498" y="2331049"/>
              <a:ext cx="3032066" cy="44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algn="l" defTabSz="121917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Fire Fighters</a:t>
              </a:r>
            </a:p>
            <a:p>
              <a:pPr marL="285750" marR="0" lvl="0" indent="-285750" algn="l" defTabSz="121917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tabLst/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Residents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498" y="2041376"/>
              <a:ext cx="1412887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At-Risk Groups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86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 Harm of It</a:t>
            </a:r>
          </a:p>
        </p:txBody>
      </p:sp>
      <p:sp>
        <p:nvSpPr>
          <p:cNvPr id="4" name="矩形 3"/>
          <p:cNvSpPr/>
          <p:nvPr/>
        </p:nvSpPr>
        <p:spPr>
          <a:xfrm>
            <a:off x="1" y="5195278"/>
            <a:ext cx="5779393" cy="121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3404133"/>
            <a:ext cx="5779393" cy="1219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569818"/>
            <a:ext cx="5779393" cy="121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29859" y="1205077"/>
            <a:ext cx="907237" cy="9072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29859" y="3015039"/>
            <a:ext cx="907237" cy="9072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29859" y="4803969"/>
            <a:ext cx="907237" cy="9072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6962904" y="1053538"/>
            <a:ext cx="4042755" cy="986011"/>
            <a:chOff x="247498" y="2041376"/>
            <a:chExt cx="3032066" cy="739508"/>
          </a:xfrm>
        </p:grpSpPr>
        <p:sp>
          <p:nvSpPr>
            <p:cNvPr id="13" name="文本框 12"/>
            <p:cNvSpPr txBox="1"/>
            <p:nvPr/>
          </p:nvSpPr>
          <p:spPr>
            <a:xfrm>
              <a:off x="247498" y="2331049"/>
              <a:ext cx="3032066" cy="44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Forest fires kill animals directly and destroy local habitats.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7498" y="2041376"/>
              <a:ext cx="1690607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Impact on wildlife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962904" y="2840159"/>
            <a:ext cx="4042755" cy="1249864"/>
            <a:chOff x="247498" y="2041376"/>
            <a:chExt cx="3032066" cy="937398"/>
          </a:xfrm>
        </p:grpSpPr>
        <p:sp>
          <p:nvSpPr>
            <p:cNvPr id="16" name="文本框 15"/>
            <p:cNvSpPr txBox="1"/>
            <p:nvPr/>
          </p:nvSpPr>
          <p:spPr>
            <a:xfrm>
              <a:off x="247498" y="2331049"/>
              <a:ext cx="3032066" cy="64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The release of hazardous chemicals from the burning of wildland fuels also significantly impacts health in humans.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498" y="2041376"/>
              <a:ext cx="1623281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Airborne hazards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962904" y="4764641"/>
            <a:ext cx="4042755" cy="983189"/>
            <a:chOff x="247498" y="2041376"/>
            <a:chExt cx="3032066" cy="737391"/>
          </a:xfrm>
        </p:grpSpPr>
        <p:sp>
          <p:nvSpPr>
            <p:cNvPr id="19" name="文本框 18"/>
            <p:cNvSpPr txBox="1"/>
            <p:nvPr/>
          </p:nvSpPr>
          <p:spPr>
            <a:xfrm>
              <a:off x="247498" y="2331049"/>
              <a:ext cx="3032066" cy="44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algn="l" defTabSz="121917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Fire Fighters</a:t>
              </a:r>
            </a:p>
            <a:p>
              <a:pPr marL="285750" marR="0" lvl="0" indent="-285750" algn="l" defTabSz="121917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tabLst/>
                <a:defRPr/>
              </a:pPr>
              <a:r>
                <a:rPr lang="en-US" altLang="zh-CN" sz="1333" dirty="0">
                  <a:solidFill>
                    <a:schemeClr val="tx2"/>
                  </a:solidFill>
                  <a:cs typeface="+mn-ea"/>
                  <a:sym typeface="+mn-lt"/>
                </a:rPr>
                <a:t>Residents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498" y="2041376"/>
              <a:ext cx="1412887" cy="318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>
                <a:lnSpc>
                  <a:spcPct val="130000"/>
                </a:lnSpc>
                <a:defRPr/>
              </a:pPr>
              <a:r>
                <a:rPr lang="en-US" altLang="zh-CN" sz="1867" b="1" kern="0" dirty="0">
                  <a:solidFill>
                    <a:schemeClr val="tx2"/>
                  </a:solidFill>
                  <a:cs typeface="+mn-ea"/>
                  <a:sym typeface="+mn-lt"/>
                </a:rPr>
                <a:t>At-Risk Groups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 Harm of It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6682411" y="3433885"/>
            <a:ext cx="4917736" cy="2997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Many forests develop tourism and build many facilities. In the event of a fire</a:t>
            </a:r>
            <a:r>
              <a:rPr lang="zh-CN" altLang="en-US" sz="1333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it will cause damage to these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installations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The destruction of forest ecology will cause a series of adverse effects on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soil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, such as land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desertification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 and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soil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erosion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Smoke and noxious particles from fire pollute the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atmosphere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94150" y="2895018"/>
            <a:ext cx="180369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Specific Harm</a:t>
            </a:r>
            <a:endParaRPr kumimoji="0" lang="zh-CN" altLang="en-US" sz="1867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94CBF0E3-2853-43EF-9B3F-1F5C15B33D81}"/>
              </a:ext>
            </a:extLst>
          </p:cNvPr>
          <p:cNvSpPr txBox="1"/>
          <p:nvPr/>
        </p:nvSpPr>
        <p:spPr>
          <a:xfrm>
            <a:off x="591853" y="3433885"/>
            <a:ext cx="4917736" cy="2997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Trees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 and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shrubs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 will be burnt down. Many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animals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 in the forest will die in the fire.</a:t>
            </a: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endParaRPr lang="en-US" altLang="zh-CN" sz="1333" dirty="0">
              <a:solidFill>
                <a:schemeClr val="bg1"/>
              </a:solidFill>
              <a:cs typeface="+mn-ea"/>
              <a:sym typeface="+mn-lt"/>
            </a:endParaRP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Endangering the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life</a:t>
            </a:r>
            <a:r>
              <a:rPr lang="en-US" altLang="zh-CN" sz="1333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safety</a:t>
            </a:r>
            <a:r>
              <a:rPr lang="en-US" altLang="zh-CN" sz="1333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and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property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 of people living nearby.</a:t>
            </a: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endParaRPr lang="en-US" altLang="zh-CN" sz="1333" dirty="0">
              <a:solidFill>
                <a:schemeClr val="bg1"/>
              </a:solidFill>
              <a:cs typeface="+mn-ea"/>
              <a:sym typeface="+mn-lt"/>
            </a:endParaRP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28594" lvl="0" indent="-228594">
              <a:lnSpc>
                <a:spcPct val="130000"/>
              </a:lnSpc>
              <a:buFont typeface="Arial"/>
              <a:buChar char="•"/>
              <a:defRPr/>
            </a:pP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Putting out forest fire will cost a lot of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manpower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 and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material</a:t>
            </a:r>
            <a:r>
              <a:rPr lang="en-US" altLang="zh-CN" sz="1333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resources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. A terrible fire will even threaten the </a:t>
            </a:r>
            <a:r>
              <a:rPr lang="en-US" altLang="zh-CN" sz="1333" b="1" dirty="0">
                <a:solidFill>
                  <a:srgbClr val="FF0000"/>
                </a:solidFill>
                <a:cs typeface="+mn-ea"/>
                <a:sym typeface="+mn-lt"/>
              </a:rPr>
              <a:t>firefighters</a:t>
            </a:r>
            <a:r>
              <a:rPr lang="en-US" altLang="zh-CN" sz="1333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06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</a:t>
            </a:r>
            <a:r>
              <a:rPr kumimoji="1" lang="en-US" altLang="zh-CN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Prevent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402595908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Prevent It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6003279" y="-44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Strengthen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2">
                    <a:alpha val="0"/>
                  </a:schemeClr>
                </a:solidFill>
                <a:cs typeface="+mn-ea"/>
                <a:sym typeface="+mn-lt"/>
              </a:rPr>
              <a:t>the publicity of fire prevention and raise the awareness of fire prevention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alpha val="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3279" y="354481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Establish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2">
                    <a:alpha val="0"/>
                  </a:schemeClr>
                </a:solidFill>
                <a:cs typeface="+mn-ea"/>
                <a:sym typeface="+mn-lt"/>
              </a:rPr>
              <a:t>a good sense of custom, consciously eliminate fire hazards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alpha val="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03279" y="704471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Organize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2">
                    <a:alpha val="0"/>
                  </a:schemeClr>
                </a:solidFill>
                <a:cs typeface="+mn-ea"/>
                <a:sym typeface="+mn-lt"/>
              </a:rPr>
              <a:t>fire prevention organizations along mountain villages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alpha val="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6003279" y="1450268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Reinforce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2">
                    <a:alpha val="0"/>
                  </a:schemeClr>
                </a:solidFill>
                <a:cs typeface="+mn-ea"/>
                <a:sym typeface="+mn-lt"/>
              </a:rPr>
              <a:t>fire prevention duty to ensure unblocked information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alpha val="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DEEDBE2B-D0F1-4C37-B9E3-7A049C968F81}"/>
              </a:ext>
            </a:extLst>
          </p:cNvPr>
          <p:cNvSpPr txBox="1"/>
          <p:nvPr/>
        </p:nvSpPr>
        <p:spPr>
          <a:xfrm>
            <a:off x="6003279" y="1054461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Formulate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2">
                    <a:alpha val="0"/>
                  </a:schemeClr>
                </a:solidFill>
                <a:cs typeface="+mn-ea"/>
                <a:sym typeface="+mn-lt"/>
              </a:rPr>
              <a:t>forest fire prevention plan and prepare for fire fighting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alpha val="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26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Prevent It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6003279" y="1205077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Strengthen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the </a:t>
            </a:r>
            <a:r>
              <a:rPr lang="en-US" altLang="zh-CN" sz="1600" b="1" dirty="0">
                <a:solidFill>
                  <a:schemeClr val="tx2"/>
                </a:solidFill>
                <a:cs typeface="+mn-ea"/>
                <a:sym typeface="+mn-lt"/>
              </a:rPr>
              <a:t>publicity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of fire prevention and raise the </a:t>
            </a:r>
            <a:r>
              <a:rPr lang="en-US" altLang="zh-CN" sz="1600" b="1" dirty="0">
                <a:solidFill>
                  <a:schemeClr val="tx2"/>
                </a:solidFill>
                <a:cs typeface="+mn-ea"/>
                <a:sym typeface="+mn-lt"/>
              </a:rPr>
              <a:t>awareness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of fire prevention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3278" y="2123184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Establish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a </a:t>
            </a:r>
            <a:r>
              <a:rPr lang="en-US" altLang="zh-CN" sz="1600" b="1" dirty="0">
                <a:solidFill>
                  <a:schemeClr val="tx2"/>
                </a:solidFill>
                <a:cs typeface="+mn-ea"/>
                <a:sym typeface="+mn-lt"/>
              </a:rPr>
              <a:t>good sense of custom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, consciously eliminate fire hazards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03278" y="3041291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Organize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fire </a:t>
            </a:r>
            <a:r>
              <a:rPr lang="en-US" altLang="zh-CN" sz="1600" b="1" dirty="0">
                <a:solidFill>
                  <a:schemeClr val="tx2"/>
                </a:solidFill>
                <a:cs typeface="+mn-ea"/>
                <a:sym typeface="+mn-lt"/>
              </a:rPr>
              <a:t>prevention organizations 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along mountain villages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6003278" y="4877505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Reinforce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600" b="1" dirty="0">
                <a:solidFill>
                  <a:schemeClr val="tx2"/>
                </a:solidFill>
                <a:cs typeface="+mn-ea"/>
                <a:sym typeface="+mn-lt"/>
              </a:rPr>
              <a:t>fire prevention duty 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to ensure unblocked information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DEEDBE2B-D0F1-4C37-B9E3-7A049C968F81}"/>
              </a:ext>
            </a:extLst>
          </p:cNvPr>
          <p:cNvSpPr txBox="1"/>
          <p:nvPr/>
        </p:nvSpPr>
        <p:spPr>
          <a:xfrm>
            <a:off x="6003278" y="3959398"/>
            <a:ext cx="5129942" cy="77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cs typeface="+mn-ea"/>
                <a:sym typeface="+mn-lt"/>
              </a:rPr>
              <a:t>Formulate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forest fire prevention </a:t>
            </a:r>
            <a:r>
              <a:rPr lang="en-US" altLang="zh-CN" sz="1600" b="1" dirty="0">
                <a:solidFill>
                  <a:schemeClr val="tx2"/>
                </a:solidFill>
                <a:cs typeface="+mn-ea"/>
                <a:sym typeface="+mn-lt"/>
              </a:rPr>
              <a:t>plan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and </a:t>
            </a:r>
            <a:r>
              <a:rPr lang="en-US" altLang="zh-CN" sz="1600" b="1" dirty="0">
                <a:solidFill>
                  <a:schemeClr val="tx2"/>
                </a:solidFill>
                <a:cs typeface="+mn-ea"/>
                <a:sym typeface="+mn-lt"/>
              </a:rPr>
              <a:t>prepare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 for fire fighting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892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97771" y="1765828"/>
            <a:ext cx="6396459" cy="1959011"/>
          </a:xfrm>
          <a:noFill/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3800" dirty="0">
                <a:solidFill>
                  <a:schemeClr val="accent1">
                    <a:alpha val="49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Bell MT" panose="02020503060305020303" pitchFamily="18" charset="0"/>
                <a:cs typeface="+mn-ea"/>
                <a:sym typeface="+mn-lt"/>
              </a:rPr>
              <a:t>Forest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EAFDB3C-2A35-48A8-BE95-D90AB566161B}"/>
              </a:ext>
            </a:extLst>
          </p:cNvPr>
          <p:cNvSpPr txBox="1">
            <a:spLocks/>
          </p:cNvSpPr>
          <p:nvPr/>
        </p:nvSpPr>
        <p:spPr>
          <a:xfrm>
            <a:off x="3033573" y="1968008"/>
            <a:ext cx="6396459" cy="1201780"/>
          </a:xfrm>
          <a:prstGeom prst="rect">
            <a:avLst/>
          </a:prstGeom>
          <a:noFill/>
          <a:ln w="12700" cmpd="sng"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8000" b="0" dirty="0">
                <a:solidFill>
                  <a:srgbClr val="FF0000"/>
                </a:solidFill>
                <a:latin typeface="Algerian" panose="04020705040A02060702" pitchFamily="82" charset="0"/>
                <a:cs typeface="+mn-ea"/>
                <a:sym typeface="+mn-lt"/>
              </a:rPr>
              <a:t>F I r 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97771" y="3770106"/>
            <a:ext cx="6396459" cy="322061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kumimoji="1" lang="en-US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F566949B-2781-4172-BEC9-E87863189BD7}"/>
              </a:ext>
            </a:extLst>
          </p:cNvPr>
          <p:cNvSpPr txBox="1">
            <a:spLocks/>
          </p:cNvSpPr>
          <p:nvPr/>
        </p:nvSpPr>
        <p:spPr>
          <a:xfrm>
            <a:off x="3542076" y="4104421"/>
            <a:ext cx="2553924" cy="107416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dobe Devanagari" panose="02040503050201020203" pitchFamily="18" charset="0"/>
                <a:sym typeface="+mn-lt"/>
              </a:rPr>
              <a:t>李明达</a:t>
            </a:r>
            <a:endParaRPr kumimoji="1"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Adobe Devanagari" panose="02040503050201020203" pitchFamily="18" charset="0"/>
              <a:sym typeface="+mn-lt"/>
            </a:endParaRPr>
          </a:p>
          <a:p>
            <a:pPr algn="r"/>
            <a:r>
              <a:rPr kumimoji="1"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dobe Devanagari" panose="02040503050201020203" pitchFamily="18" charset="0"/>
                <a:sym typeface="+mn-lt"/>
              </a:rPr>
              <a:t>常玉林</a:t>
            </a:r>
            <a:endParaRPr kumimoji="1"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Adobe Devanagari" panose="02040503050201020203" pitchFamily="18" charset="0"/>
              <a:sym typeface="+mn-lt"/>
            </a:endParaRPr>
          </a:p>
          <a:p>
            <a:pPr algn="r"/>
            <a:r>
              <a:rPr kumimoji="1"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dobe Devanagari" panose="02040503050201020203" pitchFamily="18" charset="0"/>
                <a:sym typeface="+mn-lt"/>
              </a:rPr>
              <a:t>郭宗颖</a:t>
            </a:r>
            <a:endParaRPr kumimoji="1"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Adobe Devanagari" panose="02040503050201020203" pitchFamily="18" charset="0"/>
              <a:sym typeface="+mn-lt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8434BD89-9EEC-4AB1-904A-116737D375CC}"/>
              </a:ext>
            </a:extLst>
          </p:cNvPr>
          <p:cNvSpPr txBox="1">
            <a:spLocks/>
          </p:cNvSpPr>
          <p:nvPr/>
        </p:nvSpPr>
        <p:spPr>
          <a:xfrm>
            <a:off x="6096000" y="4104421"/>
            <a:ext cx="2872305" cy="104114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dobe Devanagari" panose="02040503050201020203" pitchFamily="18" charset="0"/>
                <a:sym typeface="+mn-lt"/>
              </a:rPr>
              <a:t>王赫男</a:t>
            </a:r>
            <a:endParaRPr kumimoji="1"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Adobe Devanagari" panose="02040503050201020203" pitchFamily="18" charset="0"/>
              <a:sym typeface="+mn-lt"/>
            </a:endParaRPr>
          </a:p>
          <a:p>
            <a:pPr algn="l"/>
            <a:r>
              <a:rPr kumimoji="1"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dobe Devanagari" panose="02040503050201020203" pitchFamily="18" charset="0"/>
                <a:sym typeface="+mn-lt"/>
              </a:rPr>
              <a:t>唐昱泽</a:t>
            </a:r>
            <a:endParaRPr kumimoji="1"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Adobe Devanagari" panose="02040503050201020203" pitchFamily="18" charset="0"/>
              <a:sym typeface="+mn-lt"/>
            </a:endParaRPr>
          </a:p>
          <a:p>
            <a:pPr algn="l"/>
            <a:r>
              <a:rPr kumimoji="1"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dobe Devanagari" panose="02040503050201020203" pitchFamily="18" charset="0"/>
                <a:sym typeface="+mn-lt"/>
              </a:rPr>
              <a:t>任远</a:t>
            </a:r>
            <a:endParaRPr kumimoji="1"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Adobe Devanagari" panose="02040503050201020203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62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</a:t>
            </a:r>
            <a:r>
              <a:rPr kumimoji="1" lang="en-US" altLang="zh-CN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Deal with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26081089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Deal with It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-375543" y="3070166"/>
            <a:ext cx="363836" cy="363836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8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E1415CEB-86F7-4D53-9AD4-5C1353442F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36" y="-1772025"/>
            <a:ext cx="2854713" cy="177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Deal with It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050834" y="3078502"/>
            <a:ext cx="2914580" cy="1805472"/>
            <a:chOff x="1050834" y="3820884"/>
            <a:chExt cx="2914580" cy="1805472"/>
          </a:xfrm>
        </p:grpSpPr>
        <p:sp>
          <p:nvSpPr>
            <p:cNvPr id="39" name="矩形 9"/>
            <p:cNvSpPr/>
            <p:nvPr/>
          </p:nvSpPr>
          <p:spPr>
            <a:xfrm>
              <a:off x="1050836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  <a:alpha val="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50834" y="4086631"/>
              <a:ext cx="2914580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867" b="1" kern="0" dirty="0">
                  <a:solidFill>
                    <a:srgbClr val="FFFFFF">
                      <a:alpha val="0"/>
                    </a:srgbClr>
                  </a:solidFill>
                  <a:cs typeface="+mn-ea"/>
                  <a:sym typeface="+mn-lt"/>
                </a:rPr>
                <a:t>remote sensing satellite</a:t>
              </a:r>
              <a:endPara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0" name="文本框 8">
            <a:extLst>
              <a:ext uri="{FF2B5EF4-FFF2-40B4-BE49-F238E27FC236}">
                <a16:creationId xmlns:a16="http://schemas.microsoft.com/office/drawing/2014/main" id="{962F39E6-9E33-4DE0-88CB-A3A265D3CE8A}"/>
              </a:ext>
            </a:extLst>
          </p:cNvPr>
          <p:cNvSpPr txBox="1"/>
          <p:nvPr/>
        </p:nvSpPr>
        <p:spPr>
          <a:xfrm>
            <a:off x="1163054" y="3706033"/>
            <a:ext cx="2630274" cy="113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FFFFFF">
                    <a:alpha val="0"/>
                  </a:srgbClr>
                </a:solidFill>
                <a:cs typeface="+mn-ea"/>
                <a:sym typeface="+mn-lt"/>
              </a:rPr>
              <a:t>Use remote sensing satellite to judge wind direction and fire and make reasonable fire extinguishing plan.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07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Deal with It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414522" y="3084422"/>
            <a:ext cx="363836" cy="363836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050834" y="3820884"/>
            <a:ext cx="2914580" cy="1805472"/>
            <a:chOff x="1050834" y="3820884"/>
            <a:chExt cx="2914580" cy="1805472"/>
          </a:xfrm>
        </p:grpSpPr>
        <p:sp>
          <p:nvSpPr>
            <p:cNvPr id="39" name="矩形 9"/>
            <p:cNvSpPr/>
            <p:nvPr/>
          </p:nvSpPr>
          <p:spPr>
            <a:xfrm>
              <a:off x="1050836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50834" y="4086631"/>
              <a:ext cx="2914580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867" b="1" kern="0" dirty="0">
                  <a:solidFill>
                    <a:srgbClr val="FFFFFF"/>
                  </a:solidFill>
                  <a:cs typeface="+mn-ea"/>
                  <a:sym typeface="+mn-lt"/>
                </a:rPr>
                <a:t>remote sensing satellite</a:t>
              </a:r>
              <a:endPara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E1415CEB-86F7-4D53-9AD4-5C1353442F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36" y="1188458"/>
            <a:ext cx="2854713" cy="17746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文本框 8">
            <a:extLst>
              <a:ext uri="{FF2B5EF4-FFF2-40B4-BE49-F238E27FC236}">
                <a16:creationId xmlns:a16="http://schemas.microsoft.com/office/drawing/2014/main" id="{962F39E6-9E33-4DE0-88CB-A3A265D3CE8A}"/>
              </a:ext>
            </a:extLst>
          </p:cNvPr>
          <p:cNvSpPr txBox="1"/>
          <p:nvPr/>
        </p:nvSpPr>
        <p:spPr>
          <a:xfrm>
            <a:off x="1163054" y="4448415"/>
            <a:ext cx="2630274" cy="113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FFFFFF"/>
                </a:solidFill>
                <a:cs typeface="+mn-ea"/>
                <a:sym typeface="+mn-lt"/>
              </a:rPr>
              <a:t>Use remote sensing satellite to judge wind direction and fire and make reasonable fire extinguishing plan.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2429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Deal with It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026854" y="3084422"/>
            <a:ext cx="363836" cy="363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668643" y="1596156"/>
            <a:ext cx="2854713" cy="1805472"/>
            <a:chOff x="3501229" y="1024114"/>
            <a:chExt cx="2854713" cy="1805472"/>
          </a:xfrm>
        </p:grpSpPr>
        <p:sp>
          <p:nvSpPr>
            <p:cNvPr id="40" name="矩形 9"/>
            <p:cNvSpPr/>
            <p:nvPr/>
          </p:nvSpPr>
          <p:spPr>
            <a:xfrm flipV="1">
              <a:off x="3501229" y="102411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tx1">
                <a:alpha val="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3619123" y="1240343"/>
              <a:ext cx="2659236" cy="1319008"/>
              <a:chOff x="3539066" y="635706"/>
              <a:chExt cx="1994427" cy="989256"/>
            </a:xfrm>
          </p:grpSpPr>
          <p:sp>
            <p:nvSpPr>
              <p:cNvPr id="44" name="文本框 8"/>
              <p:cNvSpPr txBox="1"/>
              <p:nvPr/>
            </p:nvSpPr>
            <p:spPr>
              <a:xfrm>
                <a:off x="3560788" y="977237"/>
                <a:ext cx="1972705" cy="64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30000"/>
                  </a:lnSpc>
                  <a:defRPr/>
                </a:pPr>
                <a:r>
                  <a:rPr lang="en-US" altLang="zh-CN" sz="1333" dirty="0">
                    <a:solidFill>
                      <a:srgbClr val="FFFFFF">
                        <a:alpha val="0"/>
                      </a:srgbClr>
                    </a:solidFill>
                    <a:cs typeface="+mn-ea"/>
                    <a:sym typeface="+mn-lt"/>
                  </a:rPr>
                  <a:t>Use water cannon and helicopters to extinguish the fire.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alpha val="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39066" y="635706"/>
                <a:ext cx="138548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endPara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1050834" y="3820884"/>
            <a:ext cx="2914580" cy="1805472"/>
            <a:chOff x="1050834" y="3820884"/>
            <a:chExt cx="2914580" cy="1805472"/>
          </a:xfrm>
        </p:grpSpPr>
        <p:sp>
          <p:nvSpPr>
            <p:cNvPr id="39" name="矩形 9"/>
            <p:cNvSpPr/>
            <p:nvPr/>
          </p:nvSpPr>
          <p:spPr>
            <a:xfrm>
              <a:off x="1050836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50834" y="4086631"/>
              <a:ext cx="2914580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867" b="1" kern="0" dirty="0">
                  <a:solidFill>
                    <a:srgbClr val="FFFFFF"/>
                  </a:solidFill>
                  <a:cs typeface="+mn-ea"/>
                  <a:sym typeface="+mn-lt"/>
                </a:rPr>
                <a:t>remote sensing satellite</a:t>
              </a:r>
              <a:endPara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E1415CEB-86F7-4D53-9AD4-5C1353442F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36" y="1188458"/>
            <a:ext cx="2854713" cy="177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F968D7C-B7F8-4664-90E6-2AD6B1720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16" y="6871226"/>
            <a:ext cx="2933700" cy="194373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文本框 8">
            <a:extLst>
              <a:ext uri="{FF2B5EF4-FFF2-40B4-BE49-F238E27FC236}">
                <a16:creationId xmlns:a16="http://schemas.microsoft.com/office/drawing/2014/main" id="{962F39E6-9E33-4DE0-88CB-A3A265D3CE8A}"/>
              </a:ext>
            </a:extLst>
          </p:cNvPr>
          <p:cNvSpPr txBox="1"/>
          <p:nvPr/>
        </p:nvSpPr>
        <p:spPr>
          <a:xfrm>
            <a:off x="1163054" y="4448415"/>
            <a:ext cx="2630274" cy="113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FFFFFF"/>
                </a:solidFill>
                <a:cs typeface="+mn-ea"/>
                <a:sym typeface="+mn-lt"/>
              </a:rPr>
              <a:t>Use remote sensing satellite to judge wind direction and fire and make reasonable fire extinguishing plan.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AFE0-152D-4BA8-A85B-18E1D7BEE454}"/>
              </a:ext>
            </a:extLst>
          </p:cNvPr>
          <p:cNvSpPr/>
          <p:nvPr/>
        </p:nvSpPr>
        <p:spPr>
          <a:xfrm>
            <a:off x="4815500" y="1846024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alpha val="0"/>
                  </a:schemeClr>
                </a:solidFill>
              </a:rPr>
              <a:t>water cannon</a:t>
            </a:r>
            <a:endParaRPr lang="zh-CN" altLang="en-US" dirty="0">
              <a:solidFill>
                <a:schemeClr val="bg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7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Deal with It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024254" y="3087743"/>
            <a:ext cx="363836" cy="36383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026854" y="3084422"/>
            <a:ext cx="363836" cy="363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668643" y="1052949"/>
            <a:ext cx="2854713" cy="1805472"/>
            <a:chOff x="3501229" y="1024114"/>
            <a:chExt cx="2854713" cy="1805472"/>
          </a:xfrm>
        </p:grpSpPr>
        <p:sp>
          <p:nvSpPr>
            <p:cNvPr id="40" name="矩形 9"/>
            <p:cNvSpPr/>
            <p:nvPr/>
          </p:nvSpPr>
          <p:spPr>
            <a:xfrm flipV="1">
              <a:off x="3501229" y="102411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3619123" y="1240343"/>
              <a:ext cx="2659236" cy="1319008"/>
              <a:chOff x="3539066" y="635706"/>
              <a:chExt cx="1994427" cy="989256"/>
            </a:xfrm>
          </p:grpSpPr>
          <p:sp>
            <p:nvSpPr>
              <p:cNvPr id="44" name="文本框 8"/>
              <p:cNvSpPr txBox="1"/>
              <p:nvPr/>
            </p:nvSpPr>
            <p:spPr>
              <a:xfrm>
                <a:off x="3560788" y="977237"/>
                <a:ext cx="1972705" cy="64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30000"/>
                  </a:lnSpc>
                  <a:defRPr/>
                </a:pPr>
                <a:r>
                  <a:rPr lang="en-US" altLang="zh-CN" sz="1333" dirty="0">
                    <a:solidFill>
                      <a:srgbClr val="FFFFFF"/>
                    </a:solidFill>
                    <a:cs typeface="+mn-ea"/>
                    <a:sym typeface="+mn-lt"/>
                  </a:rPr>
                  <a:t>Use water cannon and helicopters to extinguish the fire.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39066" y="635706"/>
                <a:ext cx="138548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endPara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1050834" y="3820884"/>
            <a:ext cx="2914580" cy="1805472"/>
            <a:chOff x="1050834" y="3820884"/>
            <a:chExt cx="2914580" cy="1805472"/>
          </a:xfrm>
        </p:grpSpPr>
        <p:sp>
          <p:nvSpPr>
            <p:cNvPr id="39" name="矩形 9"/>
            <p:cNvSpPr/>
            <p:nvPr/>
          </p:nvSpPr>
          <p:spPr>
            <a:xfrm>
              <a:off x="1050836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50834" y="4086631"/>
              <a:ext cx="2914580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867" b="1" kern="0" dirty="0">
                  <a:solidFill>
                    <a:srgbClr val="FFFFFF"/>
                  </a:solidFill>
                  <a:cs typeface="+mn-ea"/>
                  <a:sym typeface="+mn-lt"/>
                </a:rPr>
                <a:t>remote sensing satellite</a:t>
              </a:r>
              <a:endPara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E1415CEB-86F7-4D53-9AD4-5C1353442F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36" y="1188458"/>
            <a:ext cx="2854713" cy="177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F968D7C-B7F8-4664-90E6-2AD6B1720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16" y="3693447"/>
            <a:ext cx="2933700" cy="194373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文本框 8">
            <a:extLst>
              <a:ext uri="{FF2B5EF4-FFF2-40B4-BE49-F238E27FC236}">
                <a16:creationId xmlns:a16="http://schemas.microsoft.com/office/drawing/2014/main" id="{962F39E6-9E33-4DE0-88CB-A3A265D3CE8A}"/>
              </a:ext>
            </a:extLst>
          </p:cNvPr>
          <p:cNvSpPr txBox="1"/>
          <p:nvPr/>
        </p:nvSpPr>
        <p:spPr>
          <a:xfrm>
            <a:off x="1163054" y="4448415"/>
            <a:ext cx="2630274" cy="113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FFFFFF"/>
                </a:solidFill>
                <a:cs typeface="+mn-ea"/>
                <a:sym typeface="+mn-lt"/>
              </a:rPr>
              <a:t>Use remote sensing satellite to judge wind direction and fire and make reasonable fire extinguishing plan.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AFE0-152D-4BA8-A85B-18E1D7BEE454}"/>
              </a:ext>
            </a:extLst>
          </p:cNvPr>
          <p:cNvSpPr/>
          <p:nvPr/>
        </p:nvSpPr>
        <p:spPr>
          <a:xfrm>
            <a:off x="4786537" y="1281195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water cannon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2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Deal with It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026854" y="3084422"/>
            <a:ext cx="363836" cy="363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609427" y="3078690"/>
            <a:ext cx="363836" cy="3638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668643" y="1052949"/>
            <a:ext cx="2854713" cy="1805472"/>
            <a:chOff x="3501229" y="1024114"/>
            <a:chExt cx="2854713" cy="1805472"/>
          </a:xfrm>
        </p:grpSpPr>
        <p:sp>
          <p:nvSpPr>
            <p:cNvPr id="40" name="矩形 9"/>
            <p:cNvSpPr/>
            <p:nvPr/>
          </p:nvSpPr>
          <p:spPr>
            <a:xfrm flipV="1">
              <a:off x="3501229" y="102411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3619123" y="1240343"/>
              <a:ext cx="2659236" cy="1319008"/>
              <a:chOff x="3539066" y="635706"/>
              <a:chExt cx="1994427" cy="989256"/>
            </a:xfrm>
          </p:grpSpPr>
          <p:sp>
            <p:nvSpPr>
              <p:cNvPr id="44" name="文本框 8"/>
              <p:cNvSpPr txBox="1"/>
              <p:nvPr/>
            </p:nvSpPr>
            <p:spPr>
              <a:xfrm>
                <a:off x="3560788" y="977237"/>
                <a:ext cx="1972705" cy="64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30000"/>
                  </a:lnSpc>
                  <a:defRPr/>
                </a:pPr>
                <a:r>
                  <a:rPr lang="en-US" altLang="zh-CN" sz="1333" dirty="0">
                    <a:solidFill>
                      <a:srgbClr val="FFFFFF"/>
                    </a:solidFill>
                    <a:cs typeface="+mn-ea"/>
                    <a:sym typeface="+mn-lt"/>
                  </a:rPr>
                  <a:t>Use water cannon and helicopters to extinguish the fire.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39066" y="635706"/>
                <a:ext cx="138548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endPara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1050834" y="3820884"/>
            <a:ext cx="2914580" cy="1805472"/>
            <a:chOff x="1050834" y="3820884"/>
            <a:chExt cx="2914580" cy="1805472"/>
          </a:xfrm>
        </p:grpSpPr>
        <p:sp>
          <p:nvSpPr>
            <p:cNvPr id="39" name="矩形 9"/>
            <p:cNvSpPr/>
            <p:nvPr/>
          </p:nvSpPr>
          <p:spPr>
            <a:xfrm>
              <a:off x="1050836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50834" y="4086631"/>
              <a:ext cx="2914580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867" b="1" kern="0" dirty="0">
                  <a:solidFill>
                    <a:srgbClr val="FFFFFF"/>
                  </a:solidFill>
                  <a:cs typeface="+mn-ea"/>
                  <a:sym typeface="+mn-lt"/>
                </a:rPr>
                <a:t>remote sensing satellite</a:t>
              </a:r>
              <a:endPara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8271732" y="3048210"/>
            <a:ext cx="2854713" cy="1805472"/>
            <a:chOff x="8286453" y="3831710"/>
            <a:chExt cx="2854713" cy="1805472"/>
          </a:xfrm>
        </p:grpSpPr>
        <p:sp>
          <p:nvSpPr>
            <p:cNvPr id="41" name="矩形 9"/>
            <p:cNvSpPr/>
            <p:nvPr/>
          </p:nvSpPr>
          <p:spPr>
            <a:xfrm>
              <a:off x="8286453" y="3831710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8398672" y="4208043"/>
              <a:ext cx="2630274" cy="1057053"/>
              <a:chOff x="5293946" y="641183"/>
              <a:chExt cx="1972705" cy="792789"/>
            </a:xfrm>
          </p:grpSpPr>
          <p:sp>
            <p:nvSpPr>
              <p:cNvPr id="50" name="文本框 8"/>
              <p:cNvSpPr txBox="1"/>
              <p:nvPr/>
            </p:nvSpPr>
            <p:spPr>
              <a:xfrm>
                <a:off x="5293946" y="984137"/>
                <a:ext cx="1972705" cy="44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30000"/>
                  </a:lnSpc>
                  <a:defRPr/>
                </a:pPr>
                <a:r>
                  <a:rPr lang="en-US" altLang="zh-CN" sz="1333" dirty="0">
                    <a:solidFill>
                      <a:srgbClr val="FFFFFF">
                        <a:alpha val="0"/>
                      </a:srgbClr>
                    </a:solidFill>
                    <a:cs typeface="+mn-ea"/>
                    <a:sym typeface="+mn-lt"/>
                  </a:rPr>
                  <a:t>Dig a barrier to stop the fire from spreading.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alpha val="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93946" y="641183"/>
                <a:ext cx="708367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altLang="zh-CN" sz="1867" b="1" kern="0" dirty="0">
                    <a:solidFill>
                      <a:srgbClr val="FFFFFF">
                        <a:alpha val="0"/>
                      </a:srgbClr>
                    </a:solidFill>
                    <a:cs typeface="+mn-ea"/>
                    <a:sym typeface="+mn-lt"/>
                  </a:rPr>
                  <a:t>barrier</a:t>
                </a:r>
              </a:p>
            </p:txBody>
          </p:sp>
        </p:grp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E1415CEB-86F7-4D53-9AD4-5C1353442F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36" y="1188458"/>
            <a:ext cx="2854713" cy="177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7C87998-A481-4D7C-ADDF-FDD2003058E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9" b="31698"/>
          <a:stretch/>
        </p:blipFill>
        <p:spPr bwMode="auto">
          <a:xfrm>
            <a:off x="8286452" y="-1564476"/>
            <a:ext cx="2854711" cy="155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F968D7C-B7F8-4664-90E6-2AD6B17206A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16" y="3693447"/>
            <a:ext cx="2933700" cy="194373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文本框 8">
            <a:extLst>
              <a:ext uri="{FF2B5EF4-FFF2-40B4-BE49-F238E27FC236}">
                <a16:creationId xmlns:a16="http://schemas.microsoft.com/office/drawing/2014/main" id="{962F39E6-9E33-4DE0-88CB-A3A265D3CE8A}"/>
              </a:ext>
            </a:extLst>
          </p:cNvPr>
          <p:cNvSpPr txBox="1"/>
          <p:nvPr/>
        </p:nvSpPr>
        <p:spPr>
          <a:xfrm>
            <a:off x="1163054" y="4448415"/>
            <a:ext cx="2630274" cy="113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FFFFFF"/>
                </a:solidFill>
                <a:cs typeface="+mn-ea"/>
                <a:sym typeface="+mn-lt"/>
              </a:rPr>
              <a:t>Use remote sensing satellite to judge wind direction and fire and make reasonable fire extinguishing plan.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AFE0-152D-4BA8-A85B-18E1D7BEE454}"/>
              </a:ext>
            </a:extLst>
          </p:cNvPr>
          <p:cNvSpPr/>
          <p:nvPr/>
        </p:nvSpPr>
        <p:spPr>
          <a:xfrm>
            <a:off x="4786537" y="1281195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water cannon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How to Deal with It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026854" y="3084422"/>
            <a:ext cx="363836" cy="363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609427" y="3114902"/>
            <a:ext cx="363836" cy="3638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668643" y="1052949"/>
            <a:ext cx="2854713" cy="1805472"/>
            <a:chOff x="3501229" y="1024114"/>
            <a:chExt cx="2854713" cy="1805472"/>
          </a:xfrm>
        </p:grpSpPr>
        <p:sp>
          <p:nvSpPr>
            <p:cNvPr id="40" name="矩形 9"/>
            <p:cNvSpPr/>
            <p:nvPr/>
          </p:nvSpPr>
          <p:spPr>
            <a:xfrm flipV="1">
              <a:off x="3501229" y="102411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3619123" y="1240343"/>
              <a:ext cx="2659236" cy="1319008"/>
              <a:chOff x="3539066" y="635706"/>
              <a:chExt cx="1994427" cy="989256"/>
            </a:xfrm>
          </p:grpSpPr>
          <p:sp>
            <p:nvSpPr>
              <p:cNvPr id="44" name="文本框 8"/>
              <p:cNvSpPr txBox="1"/>
              <p:nvPr/>
            </p:nvSpPr>
            <p:spPr>
              <a:xfrm>
                <a:off x="3560788" y="977237"/>
                <a:ext cx="1972705" cy="64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30000"/>
                  </a:lnSpc>
                  <a:defRPr/>
                </a:pPr>
                <a:r>
                  <a:rPr lang="en-US" altLang="zh-CN" sz="1333" dirty="0">
                    <a:solidFill>
                      <a:srgbClr val="FFFFFF"/>
                    </a:solidFill>
                    <a:cs typeface="+mn-ea"/>
                    <a:sym typeface="+mn-lt"/>
                  </a:rPr>
                  <a:t>Use water cannon and helicopters to extinguish the fire.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39066" y="635706"/>
                <a:ext cx="138548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endPara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1050834" y="3820884"/>
            <a:ext cx="2914580" cy="1805472"/>
            <a:chOff x="1050834" y="3820884"/>
            <a:chExt cx="2914580" cy="1805472"/>
          </a:xfrm>
        </p:grpSpPr>
        <p:sp>
          <p:nvSpPr>
            <p:cNvPr id="39" name="矩形 9"/>
            <p:cNvSpPr/>
            <p:nvPr/>
          </p:nvSpPr>
          <p:spPr>
            <a:xfrm>
              <a:off x="1050836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50834" y="4086631"/>
              <a:ext cx="2914580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867" b="1" kern="0" dirty="0">
                  <a:solidFill>
                    <a:srgbClr val="FFFFFF"/>
                  </a:solidFill>
                  <a:cs typeface="+mn-ea"/>
                  <a:sym typeface="+mn-lt"/>
                </a:rPr>
                <a:t>remote sensing satellite</a:t>
              </a:r>
              <a:endPara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8286453" y="3831710"/>
            <a:ext cx="2854713" cy="1805472"/>
            <a:chOff x="8286453" y="3831710"/>
            <a:chExt cx="2854713" cy="1805472"/>
          </a:xfrm>
        </p:grpSpPr>
        <p:sp>
          <p:nvSpPr>
            <p:cNvPr id="41" name="矩形 9"/>
            <p:cNvSpPr/>
            <p:nvPr/>
          </p:nvSpPr>
          <p:spPr>
            <a:xfrm>
              <a:off x="8286453" y="3831710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8398672" y="4208043"/>
              <a:ext cx="2630274" cy="1057053"/>
              <a:chOff x="5293946" y="641183"/>
              <a:chExt cx="1972705" cy="792789"/>
            </a:xfrm>
          </p:grpSpPr>
          <p:sp>
            <p:nvSpPr>
              <p:cNvPr id="50" name="文本框 8"/>
              <p:cNvSpPr txBox="1"/>
              <p:nvPr/>
            </p:nvSpPr>
            <p:spPr>
              <a:xfrm>
                <a:off x="5293946" y="984137"/>
                <a:ext cx="1972705" cy="44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30000"/>
                  </a:lnSpc>
                  <a:defRPr/>
                </a:pPr>
                <a:r>
                  <a:rPr lang="en-US" altLang="zh-CN" sz="1333" dirty="0">
                    <a:solidFill>
                      <a:srgbClr val="FFFFFF"/>
                    </a:solidFill>
                    <a:cs typeface="+mn-ea"/>
                    <a:sym typeface="+mn-lt"/>
                  </a:rPr>
                  <a:t>Dig a barrier to stop the fire from spreading.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93946" y="641183"/>
                <a:ext cx="708367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altLang="zh-CN" sz="1867" b="1" kern="0" dirty="0">
                    <a:solidFill>
                      <a:srgbClr val="FFFFFF"/>
                    </a:solidFill>
                    <a:cs typeface="+mn-ea"/>
                    <a:sym typeface="+mn-lt"/>
                  </a:rPr>
                  <a:t>barrier</a:t>
                </a:r>
              </a:p>
            </p:txBody>
          </p:sp>
        </p:grp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E1415CEB-86F7-4D53-9AD4-5C1353442F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36" y="1188458"/>
            <a:ext cx="2854713" cy="177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7C87998-A481-4D7C-ADDF-FDD2003058E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9" b="31698"/>
          <a:stretch/>
        </p:blipFill>
        <p:spPr bwMode="auto">
          <a:xfrm>
            <a:off x="8286452" y="1252316"/>
            <a:ext cx="2854711" cy="155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F968D7C-B7F8-4664-90E6-2AD6B17206A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16" y="3693447"/>
            <a:ext cx="2933700" cy="194373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文本框 8">
            <a:extLst>
              <a:ext uri="{FF2B5EF4-FFF2-40B4-BE49-F238E27FC236}">
                <a16:creationId xmlns:a16="http://schemas.microsoft.com/office/drawing/2014/main" id="{962F39E6-9E33-4DE0-88CB-A3A265D3CE8A}"/>
              </a:ext>
            </a:extLst>
          </p:cNvPr>
          <p:cNvSpPr txBox="1"/>
          <p:nvPr/>
        </p:nvSpPr>
        <p:spPr>
          <a:xfrm>
            <a:off x="1163054" y="4448415"/>
            <a:ext cx="2630274" cy="113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FFFFFF"/>
                </a:solidFill>
                <a:cs typeface="+mn-ea"/>
                <a:sym typeface="+mn-lt"/>
              </a:rPr>
              <a:t>Use remote sensing satellite to judge wind direction and fire and make reasonable fire extinguishing plan.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AFE0-152D-4BA8-A85B-18E1D7BEE454}"/>
              </a:ext>
            </a:extLst>
          </p:cNvPr>
          <p:cNvSpPr/>
          <p:nvPr/>
        </p:nvSpPr>
        <p:spPr>
          <a:xfrm>
            <a:off x="4786537" y="1281195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water cannon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28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THANK</a:t>
            </a: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cs typeface="+mn-ea"/>
                <a:sym typeface="+mn-lt"/>
              </a:rPr>
              <a:t>YOU</a:t>
            </a:r>
            <a:endParaRPr kumimoji="1" lang="zh-CN" altLang="en-US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FOR</a:t>
            </a: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2808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32337" y="665954"/>
            <a:ext cx="2727326" cy="424732"/>
          </a:xfrm>
        </p:spPr>
        <p:txBody>
          <a:bodyPr/>
          <a:lstStyle/>
          <a:p>
            <a:pPr lvl="0"/>
            <a:r>
              <a:rPr kumimoji="1" lang="en-US" altLang="zh-CN" sz="2400" kern="0" dirty="0">
                <a:cs typeface="+mn-ea"/>
                <a:sym typeface="+mn-lt"/>
              </a:rPr>
              <a:t>CONTENTS</a:t>
            </a:r>
            <a:endParaRPr kumimoji="1" lang="zh-CN" altLang="en-US" sz="2400" kern="0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658978" y="4090180"/>
            <a:ext cx="1516063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solidFill>
                  <a:srgbClr val="A5D027"/>
                </a:solidFill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ONE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075661" y="4430075"/>
            <a:ext cx="2706985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What is </a:t>
            </a:r>
            <a:r>
              <a:rPr kumimoji="1" lang="en-US" altLang="zh-CN" kern="0" dirty="0">
                <a:solidFill>
                  <a:srgbClr val="F23C00"/>
                </a:solidFill>
                <a:effectLst>
                  <a:outerShdw blurRad="50800" dist="38100" dir="2700000" algn="tl" rotWithShape="0">
                    <a:prstClr val="black">
                      <a:alpha val="64000"/>
                    </a:prstClr>
                  </a:outerShdw>
                </a:effectLst>
                <a:cs typeface="+mn-ea"/>
                <a:sym typeface="+mn-lt"/>
              </a:rPr>
              <a:t>Forest</a:t>
            </a:r>
            <a:r>
              <a:rPr kumimoji="1" lang="en-US" altLang="zh-CN" kern="0" dirty="0">
                <a:solidFill>
                  <a:srgbClr val="9CC526"/>
                </a:solidFill>
                <a:effectLst>
                  <a:outerShdw blurRad="50800" dist="38100" dir="2700000" algn="tl" rotWithShape="0">
                    <a:prstClr val="black">
                      <a:alpha val="64000"/>
                    </a:prstClr>
                  </a:outerShdw>
                </a:effectLst>
                <a:cs typeface="+mn-ea"/>
                <a:sym typeface="+mn-lt"/>
              </a:rPr>
              <a:t> </a:t>
            </a:r>
            <a:r>
              <a:rPr kumimoji="1" lang="en-US" altLang="zh-CN" kern="0" dirty="0">
                <a:solidFill>
                  <a:srgbClr val="F23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Fire</a:t>
            </a:r>
            <a:endParaRPr kumimoji="1" lang="zh-CN" altLang="en-US" kern="0" dirty="0">
              <a:solidFill>
                <a:srgbClr val="F23C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106551" y="4090180"/>
            <a:ext cx="1516063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TWO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735651" y="4430073"/>
            <a:ext cx="2257861" cy="341633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The </a:t>
            </a:r>
            <a:r>
              <a:rPr kumimoji="1" lang="en-US" altLang="zh-CN" kern="0" dirty="0">
                <a:solidFill>
                  <a:srgbClr val="F23C00"/>
                </a:solidFill>
                <a:cs typeface="+mn-ea"/>
                <a:sym typeface="+mn-lt"/>
              </a:rPr>
              <a:t>Harm</a:t>
            </a:r>
            <a:r>
              <a:rPr kumimoji="1" lang="en-US" altLang="zh-CN" kern="0" dirty="0">
                <a:cs typeface="+mn-ea"/>
                <a:sym typeface="+mn-lt"/>
              </a:rPr>
              <a:t> of It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554124" y="4090180"/>
            <a:ext cx="1516063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THREE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6231272" y="4430074"/>
            <a:ext cx="2088864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How to </a:t>
            </a:r>
            <a:r>
              <a:rPr kumimoji="1" lang="en-US" altLang="zh-CN" kern="0" dirty="0">
                <a:solidFill>
                  <a:srgbClr val="F23C00"/>
                </a:solidFill>
                <a:cs typeface="+mn-ea"/>
                <a:sym typeface="+mn-lt"/>
              </a:rPr>
              <a:t>Prevent</a:t>
            </a:r>
            <a:r>
              <a:rPr kumimoji="1" lang="en-US" altLang="zh-CN" kern="0" dirty="0">
                <a:cs typeface="+mn-ea"/>
                <a:sym typeface="+mn-lt"/>
              </a:rPr>
              <a:t> It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9023143" y="4090180"/>
            <a:ext cx="1516063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FOUR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8611742" y="4425687"/>
            <a:ext cx="2338864" cy="341633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How to </a:t>
            </a:r>
            <a:r>
              <a:rPr kumimoji="1" lang="en-US" altLang="zh-CN" kern="0" dirty="0">
                <a:solidFill>
                  <a:srgbClr val="F23C00"/>
                </a:solidFill>
                <a:cs typeface="+mn-ea"/>
                <a:sym typeface="+mn-lt"/>
              </a:rPr>
              <a:t>Deal with</a:t>
            </a:r>
            <a:r>
              <a:rPr kumimoji="1" lang="en-US" altLang="zh-CN" kern="0" dirty="0">
                <a:cs typeface="+mn-ea"/>
                <a:sym typeface="+mn-lt"/>
              </a:rPr>
              <a:t> It</a:t>
            </a:r>
            <a:endParaRPr kumimoji="1" lang="zh-CN" altLang="en-US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08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What is </a:t>
            </a:r>
            <a:r>
              <a:rPr kumimoji="1" lang="en-US" altLang="zh-CN" dirty="0">
                <a:solidFill>
                  <a:srgbClr val="F23C00"/>
                </a:solidFill>
                <a:latin typeface="+mn-lt"/>
                <a:ea typeface="+mn-ea"/>
                <a:cs typeface="+mn-ea"/>
                <a:sym typeface="+mn-lt"/>
              </a:rPr>
              <a:t>Forest Fire</a:t>
            </a:r>
          </a:p>
        </p:txBody>
      </p:sp>
    </p:spTree>
    <p:extLst>
      <p:ext uri="{BB962C8B-B14F-4D97-AF65-F5344CB8AC3E}">
        <p14:creationId xmlns:p14="http://schemas.microsoft.com/office/powerpoint/2010/main" val="27577291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79" y="2303545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29303A">
                    <a:alpha val="0"/>
                  </a:srgbClr>
                </a:solidFill>
                <a:cs typeface="+mn-ea"/>
                <a:sym typeface="+mn-lt"/>
              </a:rPr>
              <a:t>An uncontrolled fire in an area of combustible vegetation occurring in rural areas.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>
                  <a:alpha val="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2439" y="1101206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alpha val="0"/>
                  </a:sysClr>
                </a:solidFill>
                <a:effectLst/>
                <a:uLnTx/>
                <a:uFillTx/>
                <a:cs typeface="+mn-ea"/>
                <a:sym typeface="+mn-lt"/>
              </a:rPr>
              <a:t>Definition</a:t>
            </a:r>
          </a:p>
        </p:txBody>
      </p:sp>
      <p:sp>
        <p:nvSpPr>
          <p:cNvPr id="17" name="椭圆 16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41ECDCA8-A927-43B8-9334-BEA986768E38}"/>
              </a:ext>
            </a:extLst>
          </p:cNvPr>
          <p:cNvSpPr txBox="1">
            <a:spLocks/>
          </p:cNvSpPr>
          <p:nvPr/>
        </p:nvSpPr>
        <p:spPr>
          <a:xfrm>
            <a:off x="322121" y="675508"/>
            <a:ext cx="3511942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What is Forest Fire</a:t>
            </a:r>
          </a:p>
        </p:txBody>
      </p:sp>
    </p:spTree>
    <p:extLst>
      <p:ext uri="{BB962C8B-B14F-4D97-AF65-F5344CB8AC3E}">
        <p14:creationId xmlns:p14="http://schemas.microsoft.com/office/powerpoint/2010/main" val="286217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146891" y="1505499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13992" y="1361863"/>
            <a:ext cx="1164418" cy="116441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alpha val="0"/>
                  </a:sys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alpha val="0"/>
                </a:sys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6885" y="150549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79" y="1610670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An 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uncontrolled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 fire in an area of combustible vegetation occurring in rural areas.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8986" y="1713240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Definition</a:t>
            </a:r>
          </a:p>
        </p:txBody>
      </p:sp>
      <p:sp>
        <p:nvSpPr>
          <p:cNvPr id="17" name="椭圆 16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38212BAF-8B5A-48D7-A895-7AD629F581CF}"/>
              </a:ext>
            </a:extLst>
          </p:cNvPr>
          <p:cNvSpPr txBox="1">
            <a:spLocks/>
          </p:cNvSpPr>
          <p:nvPr/>
        </p:nvSpPr>
        <p:spPr>
          <a:xfrm>
            <a:off x="322121" y="675508"/>
            <a:ext cx="3511942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What is Forest Fire</a:t>
            </a:r>
          </a:p>
        </p:txBody>
      </p:sp>
    </p:spTree>
    <p:extLst>
      <p:ext uri="{BB962C8B-B14F-4D97-AF65-F5344CB8AC3E}">
        <p14:creationId xmlns:p14="http://schemas.microsoft.com/office/powerpoint/2010/main" val="34868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146889" y="3254617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10974" y="308480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79" y="1610670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An 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uncontrolled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 fire in an area of combustible vegetation occurring in rural areas.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8986" y="1713240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Definition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262879" y="3419849"/>
            <a:ext cx="1279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alpha val="0"/>
                  </a:sysClr>
                </a:solidFill>
                <a:effectLst/>
                <a:uLnTx/>
                <a:uFillTx/>
                <a:cs typeface="+mn-ea"/>
                <a:sym typeface="+mn-lt"/>
              </a:rPr>
              <a:t>Causes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74136" y="3296378"/>
            <a:ext cx="253068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>
                    <a:alpha val="0"/>
                  </a:srgbClr>
                </a:solidFill>
                <a:cs typeface="+mn-ea"/>
                <a:sym typeface="+mn-lt"/>
              </a:rPr>
              <a:t>dry climate </a:t>
            </a:r>
          </a:p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>
                    <a:alpha val="0"/>
                  </a:srgbClr>
                </a:solidFill>
                <a:cs typeface="+mn-ea"/>
                <a:sym typeface="+mn-lt"/>
              </a:rPr>
              <a:t>lightning </a:t>
            </a:r>
          </a:p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>
                    <a:alpha val="0"/>
                  </a:srgbClr>
                </a:solidFill>
                <a:cs typeface="+mn-ea"/>
                <a:sym typeface="+mn-lt"/>
              </a:rPr>
              <a:t>volcanic eruption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>
                  <a:alpha val="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7FA6AE86-F609-4FB1-9F3F-835FD2BF66E4}"/>
              </a:ext>
            </a:extLst>
          </p:cNvPr>
          <p:cNvSpPr txBox="1">
            <a:spLocks/>
          </p:cNvSpPr>
          <p:nvPr/>
        </p:nvSpPr>
        <p:spPr>
          <a:xfrm>
            <a:off x="322121" y="675508"/>
            <a:ext cx="3511942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What is Forest Fire</a:t>
            </a:r>
          </a:p>
        </p:txBody>
      </p:sp>
    </p:spTree>
    <p:extLst>
      <p:ext uri="{BB962C8B-B14F-4D97-AF65-F5344CB8AC3E}">
        <p14:creationId xmlns:p14="http://schemas.microsoft.com/office/powerpoint/2010/main" val="368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146891" y="3254616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298487" y="3084805"/>
            <a:ext cx="1164418" cy="1164418"/>
          </a:xfrm>
          <a:prstGeom prst="ellipse">
            <a:avLst/>
          </a:prstGeom>
          <a:solidFill>
            <a:schemeClr val="accent1">
              <a:lumMod val="75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46885" y="32558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79" y="1610670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An 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uncontrolled 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fire in an area of combustible vegetation occurring in rural areas.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8986" y="1713240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Definition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3834063" y="3394952"/>
            <a:ext cx="1279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Causes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23258" y="3313588"/>
            <a:ext cx="253068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dry climate </a:t>
            </a:r>
          </a:p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lightning </a:t>
            </a:r>
          </a:p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volcanic eruption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10974" y="308480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C8EF989E-4248-4588-A0E5-DE4C8B762837}"/>
              </a:ext>
            </a:extLst>
          </p:cNvPr>
          <p:cNvSpPr txBox="1">
            <a:spLocks/>
          </p:cNvSpPr>
          <p:nvPr/>
        </p:nvSpPr>
        <p:spPr>
          <a:xfrm>
            <a:off x="322121" y="675508"/>
            <a:ext cx="3511942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What is Forest Fire</a:t>
            </a:r>
          </a:p>
        </p:txBody>
      </p:sp>
    </p:spTree>
    <p:extLst>
      <p:ext uri="{BB962C8B-B14F-4D97-AF65-F5344CB8AC3E}">
        <p14:creationId xmlns:p14="http://schemas.microsoft.com/office/powerpoint/2010/main" val="3658215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146886" y="497661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303866" y="4806807"/>
            <a:ext cx="1164418" cy="1164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46889" y="3254617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79" y="1610670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An 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uncontrolled 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fire</a:t>
            </a:r>
            <a:r>
              <a:rPr lang="en-US" altLang="zh-CN" sz="1333" b="1" dirty="0">
                <a:solidFill>
                  <a:srgbClr val="29303A"/>
                </a:solidFill>
                <a:cs typeface="+mn-ea"/>
                <a:sym typeface="+mn-lt"/>
              </a:rPr>
              <a:t> </a:t>
            </a: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in an area of combustible vegetation occurring in rural areas.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8986" y="1713240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Definition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3834063" y="3394952"/>
            <a:ext cx="1279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Causes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23258" y="3313588"/>
            <a:ext cx="253068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dry climate </a:t>
            </a:r>
          </a:p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lightning </a:t>
            </a:r>
          </a:p>
          <a:p>
            <a:pPr marL="285750" lvl="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1333" dirty="0">
                <a:solidFill>
                  <a:srgbClr val="29303A"/>
                </a:solidFill>
                <a:cs typeface="+mn-ea"/>
                <a:sym typeface="+mn-lt"/>
              </a:rPr>
              <a:t>volcanic eruption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4609" y="5971225"/>
            <a:ext cx="6223798" cy="5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rgbClr val="29303A">
                    <a:alpha val="0"/>
                  </a:srgbClr>
                </a:solidFill>
                <a:cs typeface="+mn-ea"/>
                <a:sym typeface="+mn-lt"/>
              </a:rPr>
              <a:t>The spread of wildfires varies based on the flammable material present, its vertical arrangement and moisture content, and weather conditions.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>
                  <a:alpha val="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55805" y="4420989"/>
            <a:ext cx="125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alpha val="0"/>
                  </a:sysClr>
                </a:solidFill>
                <a:effectLst/>
                <a:uLnTx/>
                <a:uFillTx/>
                <a:cs typeface="+mn-ea"/>
                <a:sym typeface="+mn-lt"/>
              </a:rPr>
              <a:t>Spread</a:t>
            </a:r>
          </a:p>
        </p:txBody>
      </p:sp>
      <p:sp>
        <p:nvSpPr>
          <p:cNvPr id="17" name="椭圆 16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10974" y="308480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C008E591-A5A5-4903-8FBB-4A6B9FAC7BB6}"/>
              </a:ext>
            </a:extLst>
          </p:cNvPr>
          <p:cNvSpPr txBox="1">
            <a:spLocks/>
          </p:cNvSpPr>
          <p:nvPr/>
        </p:nvSpPr>
        <p:spPr>
          <a:xfrm>
            <a:off x="322121" y="675508"/>
            <a:ext cx="3511942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What is Forest Fire</a:t>
            </a:r>
          </a:p>
        </p:txBody>
      </p:sp>
    </p:spTree>
    <p:extLst>
      <p:ext uri="{BB962C8B-B14F-4D97-AF65-F5344CB8AC3E}">
        <p14:creationId xmlns:p14="http://schemas.microsoft.com/office/powerpoint/2010/main" val="384924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3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987</Words>
  <Application>Microsoft Office PowerPoint</Application>
  <PresentationFormat>宽屏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微软雅黑</vt:lpstr>
      <vt:lpstr>微软雅黑</vt:lpstr>
      <vt:lpstr>幼圆</vt:lpstr>
      <vt:lpstr>Adobe Devanagari</vt:lpstr>
      <vt:lpstr>Algerian</vt:lpstr>
      <vt:lpstr>Arial</vt:lpstr>
      <vt:lpstr>Bell MT</vt:lpstr>
      <vt:lpstr>Calibri</vt:lpstr>
      <vt:lpstr>Century Gothic</vt:lpstr>
      <vt:lpstr>Segoe UI Light</vt:lpstr>
      <vt:lpstr>Wingdings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李 明达</cp:lastModifiedBy>
  <cp:revision>75</cp:revision>
  <dcterms:created xsi:type="dcterms:W3CDTF">2015-08-18T02:51:41Z</dcterms:created>
  <dcterms:modified xsi:type="dcterms:W3CDTF">2020-04-17T00:10:44Z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2017-12-21T06:35:12.2649749Z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