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86" r:id="rId3"/>
    <p:sldId id="287" r:id="rId4"/>
    <p:sldId id="283" r:id="rId5"/>
    <p:sldId id="288" r:id="rId6"/>
    <p:sldId id="280" r:id="rId7"/>
  </p:sldIdLst>
  <p:sldSz cx="12192000" cy="6858000"/>
  <p:notesSz cx="7104063" cy="10234613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98" autoAdjust="0"/>
  </p:normalViewPr>
  <p:slideViewPr>
    <p:cSldViewPr snapToGrid="0">
      <p:cViewPr varScale="1">
        <p:scale>
          <a:sx n="70" d="100"/>
          <a:sy n="70" d="100"/>
        </p:scale>
        <p:origin x="43" y="149"/>
      </p:cViewPr>
      <p:guideLst/>
    </p:cSldViewPr>
  </p:slideViewPr>
  <p:notesTextViewPr>
    <p:cViewPr>
      <p:scale>
        <a:sx n="1" d="1"/>
        <a:sy n="1" d="1"/>
      </p:scale>
      <p:origin x="0" y="-187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48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093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chemeClr val="bg1"/>
                </a:solidFill>
              </a:rPr>
              <a:t>For example, let’s guess there are two balls, and every ball has 50% chance to be red, and the other 50% chance to be blue.</a:t>
            </a:r>
          </a:p>
          <a:p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I draw them </a:t>
            </a:r>
            <a:r>
              <a:rPr lang="en-US" altLang="zh-CN" sz="1200">
                <a:solidFill>
                  <a:schemeClr val="bg1"/>
                </a:solidFill>
              </a:rPr>
              <a:t>black because </a:t>
            </a:r>
            <a:r>
              <a:rPr lang="en-US" altLang="zh-CN" sz="1200" dirty="0">
                <a:solidFill>
                  <a:schemeClr val="bg1"/>
                </a:solidFill>
              </a:rPr>
              <a:t>we don’t know what are the colors of the two balls.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13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139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7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9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7BE009B-0756-403D-B928-D59F58A91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554"/>
            <a:ext cx="4516966" cy="2990019"/>
          </a:xfrm>
          <a:prstGeom prst="rect">
            <a:avLst/>
          </a:prstGeom>
        </p:spPr>
      </p:pic>
      <p:sp>
        <p:nvSpPr>
          <p:cNvPr id="2" name="文本框 47"/>
          <p:cNvSpPr txBox="1">
            <a:spLocks noChangeArrowheads="1"/>
          </p:cNvSpPr>
          <p:nvPr/>
        </p:nvSpPr>
        <p:spPr bwMode="auto">
          <a:xfrm>
            <a:off x="4493416" y="2633099"/>
            <a:ext cx="757501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l" eaLnBrk="1" hangingPunct="1"/>
            <a:r>
              <a:rPr lang="en-US" altLang="zh-CN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Quantum Entanglement</a:t>
            </a:r>
            <a:endParaRPr lang="en-US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50"/>
          <p:cNvSpPr txBox="1">
            <a:spLocks noChangeArrowheads="1"/>
          </p:cNvSpPr>
          <p:nvPr/>
        </p:nvSpPr>
        <p:spPr bwMode="auto">
          <a:xfrm>
            <a:off x="6706960" y="4571235"/>
            <a:ext cx="17853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l" eaLnBrk="1" hangingPunct="1"/>
            <a:r>
              <a:rPr lang="en-US" altLang="zh-CN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Mingda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Li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TextBox 38"/>
          <p:cNvSpPr txBox="1">
            <a:spLocks noChangeArrowheads="1"/>
          </p:cNvSpPr>
          <p:nvPr/>
        </p:nvSpPr>
        <p:spPr bwMode="auto">
          <a:xfrm>
            <a:off x="4541884" y="2247216"/>
            <a:ext cx="5114925" cy="47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The unexplained nature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endParaRPr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5" name="Picture 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1" t="5185" r="24271" b="63609"/>
          <a:stretch>
            <a:fillRect/>
          </a:stretch>
        </p:blipFill>
        <p:spPr>
          <a:xfrm rot="16200000" flipV="1">
            <a:off x="-3615690" y="-228600"/>
            <a:ext cx="10989945" cy="3749040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85EB226E-2E9C-46C7-8389-21D3E7842E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1" t="5185" r="24271" b="63609"/>
          <a:stretch>
            <a:fillRect/>
          </a:stretch>
        </p:blipFill>
        <p:spPr>
          <a:xfrm rot="5400000" flipV="1">
            <a:off x="4871811" y="6434869"/>
            <a:ext cx="10989945" cy="3749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0" y="698239"/>
            <a:ext cx="12192000" cy="366949"/>
          </a:xfrm>
          <a:prstGeom prst="rect">
            <a:avLst/>
          </a:prstGeom>
          <a:gradFill flip="none" rotWithShape="1">
            <a:gsLst>
              <a:gs pos="0">
                <a:srgbClr val="7B5A85"/>
              </a:gs>
              <a:gs pos="100000">
                <a:srgbClr val="C3595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62200" y="205632"/>
            <a:ext cx="7467600" cy="46164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 latinLnBrk="0"/>
            <a:r>
              <a:rPr lang="en-US" altLang="zh-CN" sz="2400" b="0" dirty="0">
                <a:effectLst/>
                <a:latin typeface="微软雅黑" panose="020B0503020204020204" charset="-122"/>
                <a:ea typeface="微软雅黑" panose="020B0503020204020204" charset="-122"/>
              </a:rPr>
              <a:t>The unexplained nature</a:t>
            </a:r>
            <a:endParaRPr lang="en-US" altLang="ko-KR" sz="2400" b="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D9BED7-053E-4B00-9606-82EB19400A83}"/>
              </a:ext>
            </a:extLst>
          </p:cNvPr>
          <p:cNvSpPr txBox="1"/>
          <p:nvPr/>
        </p:nvSpPr>
        <p:spPr>
          <a:xfrm>
            <a:off x="1260389" y="1589903"/>
            <a:ext cx="95888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" Nobody understands quantum mechanics. "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					—— Richard Feynman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"If you think you understand quantum mechanics then you don't understand quantum mechanics“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					—— Richard Feynman</a:t>
            </a:r>
          </a:p>
        </p:txBody>
      </p:sp>
    </p:spTree>
    <p:extLst>
      <p:ext uri="{BB962C8B-B14F-4D97-AF65-F5344CB8AC3E}">
        <p14:creationId xmlns:p14="http://schemas.microsoft.com/office/powerpoint/2010/main" val="49877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0" y="698239"/>
            <a:ext cx="12192000" cy="366949"/>
          </a:xfrm>
          <a:prstGeom prst="rect">
            <a:avLst/>
          </a:prstGeom>
          <a:gradFill flip="none" rotWithShape="1">
            <a:gsLst>
              <a:gs pos="0">
                <a:srgbClr val="7B5A85"/>
              </a:gs>
              <a:gs pos="100000">
                <a:srgbClr val="C3595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006450" y="123996"/>
            <a:ext cx="7467600" cy="46164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 latinLnBrk="0"/>
            <a:r>
              <a:rPr lang="en-US" altLang="zh-CN" sz="2400" b="0" dirty="0">
                <a:effectLst/>
                <a:latin typeface="微软雅黑" panose="020B0503020204020204" charset="-122"/>
                <a:ea typeface="微软雅黑" panose="020B0503020204020204" charset="-122"/>
              </a:rPr>
              <a:t>What’s  quantum  entanglement ?</a:t>
            </a:r>
            <a:endParaRPr lang="en-US" altLang="ko-KR" sz="2400" b="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F002E8-E4D8-4510-94EF-DE32F55BAD3E}"/>
              </a:ext>
            </a:extLst>
          </p:cNvPr>
          <p:cNvSpPr txBox="1"/>
          <p:nvPr/>
        </p:nvSpPr>
        <p:spPr>
          <a:xfrm>
            <a:off x="1422593" y="5704690"/>
            <a:ext cx="863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If not entangled, 4-kinds                        If entangled, 2-kinds.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DE64E58-5974-49D9-98F5-8C9793646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902" y="1404493"/>
            <a:ext cx="5096693" cy="177525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717716B-7001-413B-A84B-0129A1D85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52" y="3519052"/>
            <a:ext cx="9261704" cy="218563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3CC02ED-C3BB-4C79-B33D-C3585D80D9DC}"/>
              </a:ext>
            </a:extLst>
          </p:cNvPr>
          <p:cNvSpPr txBox="1"/>
          <p:nvPr/>
        </p:nvSpPr>
        <p:spPr>
          <a:xfrm>
            <a:off x="2251693" y="6141144"/>
            <a:ext cx="780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intuitive                                               count-intuitive</a:t>
            </a:r>
          </a:p>
        </p:txBody>
      </p:sp>
    </p:spTree>
    <p:extLst>
      <p:ext uri="{BB962C8B-B14F-4D97-AF65-F5344CB8AC3E}">
        <p14:creationId xmlns:p14="http://schemas.microsoft.com/office/powerpoint/2010/main" val="239500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0" y="698239"/>
            <a:ext cx="12192000" cy="366949"/>
          </a:xfrm>
          <a:prstGeom prst="rect">
            <a:avLst/>
          </a:prstGeom>
          <a:gradFill flip="none" rotWithShape="1">
            <a:gsLst>
              <a:gs pos="0">
                <a:srgbClr val="7B5A85"/>
              </a:gs>
              <a:gs pos="100000">
                <a:srgbClr val="C3595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477888-3616-40F2-8619-08BC3CF9298D}"/>
              </a:ext>
            </a:extLst>
          </p:cNvPr>
          <p:cNvSpPr txBox="1"/>
          <p:nvPr/>
        </p:nvSpPr>
        <p:spPr>
          <a:xfrm>
            <a:off x="1132701" y="3318570"/>
            <a:ext cx="99265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If two systems are entangled, then they will have a magic relation.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That’s:  if the first is red, then the second </a:t>
            </a:r>
            <a:r>
              <a:rPr lang="en-US" altLang="zh-CN" sz="2800" b="1" dirty="0">
                <a:solidFill>
                  <a:schemeClr val="bg1"/>
                </a:solidFill>
              </a:rPr>
              <a:t>must be blue!</a:t>
            </a:r>
          </a:p>
          <a:p>
            <a:endParaRPr lang="en-US" altLang="zh-CN" sz="2800" b="1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It looks like the two balls keeping talking with each other×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It looks like they can exchange information with each other×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It violates the Special Relativity</a:t>
            </a:r>
            <a:r>
              <a:rPr lang="zh-CN" altLang="en-US" dirty="0">
                <a:solidFill>
                  <a:schemeClr val="bg1"/>
                </a:solidFill>
              </a:rPr>
              <a:t>（狭义相对论）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14E9550-A917-43E8-B233-C9B35D4FA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199" y="127889"/>
            <a:ext cx="7467600" cy="46164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 latinLnBrk="0"/>
            <a:r>
              <a:rPr lang="en-US" altLang="zh-CN" sz="2400" b="0" dirty="0">
                <a:effectLst/>
                <a:latin typeface="微软雅黑" panose="020B0503020204020204" charset="-122"/>
                <a:ea typeface="微软雅黑" panose="020B0503020204020204" charset="-122"/>
              </a:rPr>
              <a:t>What’s  quantum  entanglement ?</a:t>
            </a:r>
            <a:endParaRPr lang="en-US" altLang="ko-KR" sz="2400" b="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6D6E83-9863-426C-994D-A6539BA15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0"/>
          <a:stretch/>
        </p:blipFill>
        <p:spPr>
          <a:xfrm>
            <a:off x="3517556" y="1154275"/>
            <a:ext cx="4537302" cy="218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1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0" y="698239"/>
            <a:ext cx="12192000" cy="366949"/>
          </a:xfrm>
          <a:prstGeom prst="rect">
            <a:avLst/>
          </a:prstGeom>
          <a:gradFill flip="none" rotWithShape="1">
            <a:gsLst>
              <a:gs pos="0">
                <a:srgbClr val="7B5A85"/>
              </a:gs>
              <a:gs pos="100000">
                <a:srgbClr val="C3595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477888-3616-40F2-8619-08BC3CF9298D}"/>
              </a:ext>
            </a:extLst>
          </p:cNvPr>
          <p:cNvSpPr txBox="1"/>
          <p:nvPr/>
        </p:nvSpPr>
        <p:spPr>
          <a:xfrm>
            <a:off x="854673" y="1794921"/>
            <a:ext cx="105794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It’s still an enigma!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Einstein said the quantum entanglement is “spooky action at a distance”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Physics is developing very fast, I believe there will be a perfect explanation one day!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14E9550-A917-43E8-B233-C9B35D4FA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199" y="127889"/>
            <a:ext cx="7467600" cy="46164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 latinLnBrk="0"/>
            <a:r>
              <a:rPr lang="en-US" altLang="zh-CN" sz="2400" b="0" dirty="0">
                <a:effectLst/>
                <a:latin typeface="微软雅黑" panose="020B0503020204020204" charset="-122"/>
                <a:ea typeface="微软雅黑" panose="020B0503020204020204" charset="-122"/>
              </a:rPr>
              <a:t>What’s  quantum  entanglement ?</a:t>
            </a:r>
            <a:endParaRPr lang="en-US" altLang="ko-KR" sz="2400" b="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073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1" t="5185" r="24271" b="63609"/>
          <a:stretch>
            <a:fillRect/>
          </a:stretch>
        </p:blipFill>
        <p:spPr>
          <a:xfrm flipV="1">
            <a:off x="1986915" y="-27940"/>
            <a:ext cx="8218170" cy="2803525"/>
          </a:xfrm>
          <a:prstGeom prst="rect">
            <a:avLst/>
          </a:prstGeom>
        </p:spPr>
      </p:pic>
      <p:pic>
        <p:nvPicPr>
          <p:cNvPr id="96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1" t="5185" r="24271" b="63609"/>
          <a:stretch>
            <a:fillRect/>
          </a:stretch>
        </p:blipFill>
        <p:spPr>
          <a:xfrm rot="10800000" flipV="1">
            <a:off x="2037080" y="4009390"/>
            <a:ext cx="8117840" cy="2769235"/>
          </a:xfrm>
          <a:prstGeom prst="rect">
            <a:avLst/>
          </a:prstGeom>
        </p:spPr>
      </p:pic>
      <p:sp>
        <p:nvSpPr>
          <p:cNvPr id="2" name="文本框 47"/>
          <p:cNvSpPr txBox="1">
            <a:spLocks noChangeArrowheads="1"/>
          </p:cNvSpPr>
          <p:nvPr/>
        </p:nvSpPr>
        <p:spPr bwMode="auto">
          <a:xfrm>
            <a:off x="1039495" y="2534703"/>
            <a:ext cx="10139363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en-US" altLang="zh-CN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Thanks!</a:t>
            </a:r>
            <a:endParaRPr lang="zh-CN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227</Words>
  <Application>Microsoft Office PowerPoint</Application>
  <PresentationFormat>宽屏</PresentationFormat>
  <Paragraphs>40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>锐旗设计；https://9ppt.taobao.com</dc:description>
  <cp:lastModifiedBy>李 明达</cp:lastModifiedBy>
  <cp:revision>32</cp:revision>
  <dcterms:created xsi:type="dcterms:W3CDTF">2017-07-26T12:37:00Z</dcterms:created>
  <dcterms:modified xsi:type="dcterms:W3CDTF">2020-05-28T16:26:30Z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