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87" r:id="rId5"/>
    <p:sldId id="289" r:id="rId6"/>
    <p:sldId id="290" r:id="rId7"/>
    <p:sldId id="291" r:id="rId8"/>
    <p:sldId id="292" r:id="rId9"/>
    <p:sldId id="293" r:id="rId10"/>
    <p:sldId id="294" r:id="rId11"/>
    <p:sldId id="297" r:id="rId12"/>
    <p:sldId id="295" r:id="rId13"/>
    <p:sldId id="298" r:id="rId14"/>
    <p:sldId id="299" r:id="rId15"/>
    <p:sldId id="300" r:id="rId16"/>
    <p:sldId id="301" r:id="rId17"/>
    <p:sldId id="308" r:id="rId18"/>
    <p:sldId id="303" r:id="rId19"/>
    <p:sldId id="304" r:id="rId20"/>
    <p:sldId id="305" r:id="rId21"/>
    <p:sldId id="307" r:id="rId22"/>
    <p:sldId id="306" r:id="rId23"/>
    <p:sldId id="302" r:id="rId24"/>
    <p:sldId id="311" r:id="rId25"/>
    <p:sldId id="312" r:id="rId26"/>
    <p:sldId id="313" r:id="rId27"/>
    <p:sldId id="314" r:id="rId28"/>
    <p:sldId id="309" r:id="rId29"/>
    <p:sldId id="310" r:id="rId30"/>
    <p:sldId id="3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57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E6DA9-01F9-4746-97A1-8BA451DDC4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74178-3F1C-4FD2-9189-9D7F3A67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9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F1C4B-A09C-46D1-93DB-F3F848BFB02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59874-2F11-4582-8757-D26ED139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2019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3753E3-8CAD-4222-8BD1-F0D2EE1695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26" y="5870141"/>
            <a:ext cx="1745671" cy="5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65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6573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1570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638871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5094720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6526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7140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2019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4" r:id="rId6"/>
    <p:sldLayoutId id="2147483655" r:id="rId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D2C2-5F54-4BCA-938B-B50F70E1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92" y="4599993"/>
            <a:ext cx="3749599" cy="827998"/>
          </a:xfrm>
        </p:spPr>
        <p:txBody>
          <a:bodyPr/>
          <a:lstStyle/>
          <a:p>
            <a:r>
              <a:rPr lang="en-US" dirty="0"/>
              <a:t>Kas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WebApi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422F-13E4-4499-ABFC-C499E9A3D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Deividas Smailys, programinės įrangos inžinierius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6137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www.feathersoft.com/assets/images/level4/web_application.png">
            <a:extLst>
              <a:ext uri="{FF2B5EF4-FFF2-40B4-BE49-F238E27FC236}">
                <a16:creationId xmlns:a16="http://schemas.microsoft.com/office/drawing/2014/main" id="{F68D8EC2-25D6-4A77-976B-DD5491EB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3" y="2009661"/>
            <a:ext cx="1710833" cy="1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707B0-B1FD-4ABB-8B3D-269B2E894849}"/>
              </a:ext>
            </a:extLst>
          </p:cNvPr>
          <p:cNvSpPr txBox="1"/>
          <p:nvPr/>
        </p:nvSpPr>
        <p:spPr>
          <a:xfrm>
            <a:off x="177465" y="182499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HTML, CSS, JavaScript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7099-0D8C-4A07-B152-210727015F74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34ABFFC6-0E9B-40AE-9005-E545877B5D10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2C8633-F18F-490D-A44C-F4D13285E251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8FF411-A4D9-4447-BE2F-42BF848A4AB1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590E6FA1-150D-4DB1-8584-0AEF963217B8}"/>
              </a:ext>
            </a:extLst>
          </p:cNvPr>
          <p:cNvSpPr/>
          <p:nvPr/>
        </p:nvSpPr>
        <p:spPr>
          <a:xfrm rot="21398358">
            <a:off x="2563108" y="2252348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D8B2C66-5BF3-4A4F-9A2F-DB46C03684E4}"/>
              </a:ext>
            </a:extLst>
          </p:cNvPr>
          <p:cNvSpPr/>
          <p:nvPr/>
        </p:nvSpPr>
        <p:spPr>
          <a:xfrm>
            <a:off x="2534225" y="2998299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52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www.feathersoft.com/assets/images/level4/web_application.png">
            <a:extLst>
              <a:ext uri="{FF2B5EF4-FFF2-40B4-BE49-F238E27FC236}">
                <a16:creationId xmlns:a16="http://schemas.microsoft.com/office/drawing/2014/main" id="{F68D8EC2-25D6-4A77-976B-DD5491EB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3" y="2009661"/>
            <a:ext cx="1710833" cy="1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707B0-B1FD-4ABB-8B3D-269B2E894849}"/>
              </a:ext>
            </a:extLst>
          </p:cNvPr>
          <p:cNvSpPr txBox="1"/>
          <p:nvPr/>
        </p:nvSpPr>
        <p:spPr>
          <a:xfrm>
            <a:off x="177465" y="182499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HTML, CSS, JavaScript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7099-0D8C-4A07-B152-210727015F74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34ABFFC6-0E9B-40AE-9005-E545877B5D10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2C8633-F18F-490D-A44C-F4D13285E251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8FF411-A4D9-4447-BE2F-42BF848A4AB1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590E6FA1-150D-4DB1-8584-0AEF963217B8}"/>
              </a:ext>
            </a:extLst>
          </p:cNvPr>
          <p:cNvSpPr/>
          <p:nvPr/>
        </p:nvSpPr>
        <p:spPr>
          <a:xfrm rot="21398358">
            <a:off x="2563108" y="2252348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D8B2C66-5BF3-4A4F-9A2F-DB46C03684E4}"/>
              </a:ext>
            </a:extLst>
          </p:cNvPr>
          <p:cNvSpPr/>
          <p:nvPr/>
        </p:nvSpPr>
        <p:spPr>
          <a:xfrm>
            <a:off x="2534225" y="2998299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www.aventri.com/hs-fs/hubfs/mobile-app-sessions-1.png?width=1200&amp;height=1111&amp;name=mobile-app-sessions-1.png">
            <a:extLst>
              <a:ext uri="{FF2B5EF4-FFF2-40B4-BE49-F238E27FC236}">
                <a16:creationId xmlns:a16="http://schemas.microsoft.com/office/drawing/2014/main" id="{70EBBB13-AEC0-426D-86CF-D2072373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6" y="4277639"/>
            <a:ext cx="1668150" cy="15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997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www.feathersoft.com/assets/images/level4/web_application.png">
            <a:extLst>
              <a:ext uri="{FF2B5EF4-FFF2-40B4-BE49-F238E27FC236}">
                <a16:creationId xmlns:a16="http://schemas.microsoft.com/office/drawing/2014/main" id="{F68D8EC2-25D6-4A77-976B-DD5491EB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3" y="2009661"/>
            <a:ext cx="1710833" cy="1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707B0-B1FD-4ABB-8B3D-269B2E894849}"/>
              </a:ext>
            </a:extLst>
          </p:cNvPr>
          <p:cNvSpPr txBox="1"/>
          <p:nvPr/>
        </p:nvSpPr>
        <p:spPr>
          <a:xfrm>
            <a:off x="177465" y="182499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HTML, CSS, JavaScript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7099-0D8C-4A07-B152-210727015F74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34ABFFC6-0E9B-40AE-9005-E545877B5D10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2C8633-F18F-490D-A44C-F4D13285E251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8FF411-A4D9-4447-BE2F-42BF848A4AB1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590E6FA1-150D-4DB1-8584-0AEF963217B8}"/>
              </a:ext>
            </a:extLst>
          </p:cNvPr>
          <p:cNvSpPr/>
          <p:nvPr/>
        </p:nvSpPr>
        <p:spPr>
          <a:xfrm rot="21398358">
            <a:off x="2563108" y="2252348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D8B2C66-5BF3-4A4F-9A2F-DB46C03684E4}"/>
              </a:ext>
            </a:extLst>
          </p:cNvPr>
          <p:cNvSpPr/>
          <p:nvPr/>
        </p:nvSpPr>
        <p:spPr>
          <a:xfrm>
            <a:off x="2534225" y="2998299"/>
            <a:ext cx="1987863" cy="2838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www.aventri.com/hs-fs/hubfs/mobile-app-sessions-1.png?width=1200&amp;height=1111&amp;name=mobile-app-sessions-1.png">
            <a:extLst>
              <a:ext uri="{FF2B5EF4-FFF2-40B4-BE49-F238E27FC236}">
                <a16:creationId xmlns:a16="http://schemas.microsoft.com/office/drawing/2014/main" id="{70EBBB13-AEC0-426D-86CF-D2072373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6" y="4277639"/>
            <a:ext cx="1668150" cy="15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6D44E713-C3A5-4D46-847A-A592E40A2507}"/>
              </a:ext>
            </a:extLst>
          </p:cNvPr>
          <p:cNvSpPr/>
          <p:nvPr/>
        </p:nvSpPr>
        <p:spPr>
          <a:xfrm rot="19554525">
            <a:off x="1520382" y="3277255"/>
            <a:ext cx="3211141" cy="23724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45B32C7C-AA16-40BE-A3D0-2C1A65EE43C0}"/>
              </a:ext>
            </a:extLst>
          </p:cNvPr>
          <p:cNvSpPr/>
          <p:nvPr/>
        </p:nvSpPr>
        <p:spPr>
          <a:xfrm rot="19554525">
            <a:off x="1635074" y="3954870"/>
            <a:ext cx="3211141" cy="23724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90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3DA2-A63B-43C6-8684-2A292D99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2F90-2924-44FD-AD79-1918813C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53896"/>
            <a:ext cx="7026289" cy="4572000"/>
          </a:xfrm>
        </p:spPr>
        <p:txBody>
          <a:bodyPr/>
          <a:lstStyle/>
          <a:p>
            <a:r>
              <a:rPr lang="lt-LT" dirty="0"/>
              <a:t>HTTP - </a:t>
            </a:r>
            <a:r>
              <a:rPr lang="lt-LT" dirty="0" err="1"/>
              <a:t>Hypertext</a:t>
            </a:r>
            <a:r>
              <a:rPr lang="lt-LT" dirty="0"/>
              <a:t> </a:t>
            </a:r>
            <a:r>
              <a:rPr lang="lt-LT" dirty="0" err="1"/>
              <a:t>Transfer</a:t>
            </a:r>
            <a:r>
              <a:rPr lang="lt-LT" dirty="0"/>
              <a:t> </a:t>
            </a:r>
            <a:r>
              <a:rPr lang="lt-LT" dirty="0" err="1"/>
              <a:t>Protocol</a:t>
            </a:r>
            <a:endParaRPr lang="lt-LT" dirty="0"/>
          </a:p>
          <a:p>
            <a:r>
              <a:rPr lang="lt-LT" dirty="0"/>
              <a:t>Funkcionuoja kaip užklausos – atsakymo protokolas bendraujant tarp kliento ir serverio.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697B9-9F4C-4D6E-B50E-E6D6A39A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20" y="996696"/>
            <a:ext cx="3074627" cy="22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128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537A-AA95-477E-9501-507B2337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A2D8-AFC3-4280-8B54-183A20B0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HTTPS - HTTP protokolo praplėtimas, kuris prideda saugumo. Užklausos ir atsakymo žinutės užšifruojamos.</a:t>
            </a:r>
          </a:p>
          <a:p>
            <a:r>
              <a:rPr lang="lt-LT" dirty="0"/>
              <a:t>Anksčiau šifravimui buvo naudojami SSL (</a:t>
            </a:r>
            <a:r>
              <a:rPr lang="lt-LT" dirty="0" err="1"/>
              <a:t>Secure</a:t>
            </a:r>
            <a:r>
              <a:rPr lang="lt-LT" dirty="0"/>
              <a:t> </a:t>
            </a:r>
            <a:r>
              <a:rPr lang="lt-LT" dirty="0" err="1"/>
              <a:t>Socket</a:t>
            </a:r>
            <a:r>
              <a:rPr lang="lt-LT" dirty="0"/>
              <a:t> </a:t>
            </a:r>
            <a:r>
              <a:rPr lang="lt-LT" dirty="0" err="1"/>
              <a:t>Layer</a:t>
            </a:r>
            <a:r>
              <a:rPr lang="lt-LT" dirty="0"/>
              <a:t>)</a:t>
            </a:r>
          </a:p>
          <a:p>
            <a:r>
              <a:rPr lang="lt-LT" dirty="0"/>
              <a:t>Šiam momentui naudojamas TLS (</a:t>
            </a:r>
            <a:r>
              <a:rPr lang="lt-LT" dirty="0" err="1"/>
              <a:t>Transport</a:t>
            </a:r>
            <a:r>
              <a:rPr lang="lt-LT" dirty="0"/>
              <a:t> </a:t>
            </a:r>
            <a:r>
              <a:rPr lang="lt-LT" dirty="0" err="1"/>
              <a:t>Layer</a:t>
            </a:r>
            <a:r>
              <a:rPr lang="lt-LT" dirty="0"/>
              <a:t> </a:t>
            </a:r>
            <a:r>
              <a:rPr lang="lt-LT" dirty="0" err="1"/>
              <a:t>Security</a:t>
            </a:r>
            <a:r>
              <a:rPr lang="lt-LT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A160-80D1-4FC8-A4A4-C59B574AD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573" y="3363686"/>
            <a:ext cx="4271507" cy="2856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BC84D-8F84-4144-BD2E-509ACA95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74" y="4202953"/>
            <a:ext cx="4420042" cy="11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48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E20C-7F56-48A1-88D8-BB52A829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resursai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9B02-E62E-4D33-924B-BA3FEAB7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Resursas – identifikuojamas daiktas sistemoje.</a:t>
            </a:r>
          </a:p>
          <a:p>
            <a:r>
              <a:rPr lang="lt-LT" dirty="0"/>
              <a:t>Resursai identifikuojami naudojant </a:t>
            </a:r>
            <a:r>
              <a:rPr lang="lt-LT" dirty="0" err="1"/>
              <a:t>Uniform</a:t>
            </a:r>
            <a:r>
              <a:rPr lang="lt-LT" dirty="0"/>
              <a:t> </a:t>
            </a:r>
            <a:r>
              <a:rPr lang="lt-LT" dirty="0" err="1"/>
              <a:t>Resource</a:t>
            </a:r>
            <a:r>
              <a:rPr lang="lt-LT" dirty="0"/>
              <a:t> </a:t>
            </a:r>
            <a:r>
              <a:rPr lang="lt-LT" dirty="0" err="1"/>
              <a:t>Locators</a:t>
            </a:r>
            <a:r>
              <a:rPr lang="lt-LT" dirty="0"/>
              <a:t> arba trumpinant – </a:t>
            </a:r>
            <a:r>
              <a:rPr lang="lt-LT" dirty="0" err="1"/>
              <a:t>URL‘s</a:t>
            </a:r>
            <a:r>
              <a:rPr lang="lt-LT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46988-BB48-42D9-B174-C41C9B03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3283085"/>
            <a:ext cx="11412254" cy="17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431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8D5A-8FA9-4D1D-8DDF-66DDD8EE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užklausų metodai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B8CF-507C-4E8D-B556-4E83B4A3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53896"/>
            <a:ext cx="8825906" cy="4572000"/>
          </a:xfrm>
        </p:spPr>
        <p:txBody>
          <a:bodyPr/>
          <a:lstStyle/>
          <a:p>
            <a:r>
              <a:rPr lang="lt-LT" dirty="0"/>
              <a:t>GET – užprašo resurso reprezentacijos. Turėtų tik grąžinti informaciją ir nieko nepakeisti serveryje.</a:t>
            </a:r>
          </a:p>
          <a:p>
            <a:r>
              <a:rPr lang="lt-LT" dirty="0"/>
              <a:t>POST – naujo resurso kūrimas.</a:t>
            </a:r>
          </a:p>
          <a:p>
            <a:r>
              <a:rPr lang="lt-LT" dirty="0"/>
              <a:t>PUT – jeigu resursas egzistuoja, jį pakeičia. Jeigu neegzistuoja, jį sukuria.</a:t>
            </a:r>
          </a:p>
          <a:p>
            <a:r>
              <a:rPr lang="lt-LT" dirty="0"/>
              <a:t>DELETE – ištrina resursą.</a:t>
            </a:r>
          </a:p>
          <a:p>
            <a:r>
              <a:rPr lang="lt-LT" dirty="0"/>
              <a:t>PATCH – dalinis resurso atnaujinimas.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430C5-274F-4B70-BC9A-92DC12FE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034" y="1198739"/>
            <a:ext cx="2445863" cy="508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F1ED8-8E84-499F-BB80-3B64CB1A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72" y="4659147"/>
            <a:ext cx="3583879" cy="19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65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B7C3-D00A-411A-8AEE-158DB282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pavyzdys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CDBB-52C5-4D3B-9FD9-9A2246B7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Užklausa:</a:t>
            </a:r>
          </a:p>
          <a:p>
            <a:r>
              <a:rPr lang="lt-LT" dirty="0"/>
              <a:t>Atsakymas: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3C862-96F3-4D5E-871A-5A3A8B9A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88" y="863700"/>
            <a:ext cx="3213516" cy="945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24646-A283-4255-8BCA-AB08AE93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88" y="2022375"/>
            <a:ext cx="58483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15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B7C3-D00A-411A-8AEE-158DB282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pavyzdys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CDBB-52C5-4D3B-9FD9-9A2246B7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Užklausa:</a:t>
            </a:r>
          </a:p>
          <a:p>
            <a:r>
              <a:rPr lang="lt-LT" dirty="0"/>
              <a:t>Atsakymas: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3C862-96F3-4D5E-871A-5A3A8B9A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88" y="863700"/>
            <a:ext cx="3213516" cy="945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24646-A283-4255-8BCA-AB08AE93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88" y="2022375"/>
            <a:ext cx="5848350" cy="3971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72BC24-4336-4AE7-AED5-332710CEA3A3}"/>
              </a:ext>
            </a:extLst>
          </p:cNvPr>
          <p:cNvSpPr/>
          <p:nvPr/>
        </p:nvSpPr>
        <p:spPr>
          <a:xfrm>
            <a:off x="3778898" y="2022375"/>
            <a:ext cx="765110" cy="355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05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B248-74BD-4306-8BB5-DBA946E6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HTTP statuso kodai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D5E7-780A-4513-9AF6-B6BB0B77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Informational</a:t>
            </a:r>
            <a:r>
              <a:rPr lang="lt-LT" dirty="0"/>
              <a:t> -</a:t>
            </a:r>
            <a:r>
              <a:rPr lang="en-US" dirty="0"/>
              <a:t> 1XX</a:t>
            </a:r>
          </a:p>
          <a:p>
            <a:r>
              <a:rPr lang="en-US" dirty="0"/>
              <a:t>Successful</a:t>
            </a:r>
            <a:r>
              <a:rPr lang="lt-LT" dirty="0"/>
              <a:t> -</a:t>
            </a:r>
            <a:r>
              <a:rPr lang="en-US" dirty="0"/>
              <a:t> 2XX</a:t>
            </a:r>
          </a:p>
          <a:p>
            <a:r>
              <a:rPr lang="en-US" dirty="0"/>
              <a:t>Redirection</a:t>
            </a:r>
            <a:r>
              <a:rPr lang="lt-LT" dirty="0"/>
              <a:t> -</a:t>
            </a:r>
            <a:r>
              <a:rPr lang="en-US" dirty="0"/>
              <a:t> 3XX</a:t>
            </a:r>
          </a:p>
          <a:p>
            <a:r>
              <a:rPr lang="en-US" dirty="0"/>
              <a:t>Client Error</a:t>
            </a:r>
            <a:r>
              <a:rPr lang="lt-LT" dirty="0"/>
              <a:t> -</a:t>
            </a:r>
            <a:r>
              <a:rPr lang="en-US" dirty="0"/>
              <a:t> 4XX</a:t>
            </a:r>
          </a:p>
          <a:p>
            <a:r>
              <a:rPr lang="en-US" dirty="0"/>
              <a:t>Server Error</a:t>
            </a:r>
            <a:r>
              <a:rPr lang="lt-LT" dirty="0"/>
              <a:t> -</a:t>
            </a:r>
            <a:r>
              <a:rPr lang="en-US" dirty="0"/>
              <a:t> 5XX</a:t>
            </a:r>
          </a:p>
        </p:txBody>
      </p:sp>
      <p:pic>
        <p:nvPicPr>
          <p:cNvPr id="1026" name="Picture 2" descr="What Makes a Solid 404 Page? (With Examples!) | Wpromote Blog">
            <a:extLst>
              <a:ext uri="{FF2B5EF4-FFF2-40B4-BE49-F238E27FC236}">
                <a16:creationId xmlns:a16="http://schemas.microsoft.com/office/drawing/2014/main" id="{281E800E-5C8C-4D27-B96F-FB3638ED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34" y="1422265"/>
            <a:ext cx="5309119" cy="39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827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5593-B9C4-4FE7-8F9D-D9E5F447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Kas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WebApi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51F7-BBC5-4A44-AC10-694D4CE3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API – </a:t>
            </a:r>
            <a:r>
              <a:rPr lang="lt-LT" dirty="0" err="1"/>
              <a:t>application</a:t>
            </a:r>
            <a:r>
              <a:rPr lang="lt-LT" dirty="0"/>
              <a:t> </a:t>
            </a:r>
            <a:r>
              <a:rPr lang="lt-LT" dirty="0" err="1"/>
              <a:t>programming</a:t>
            </a:r>
            <a:r>
              <a:rPr lang="lt-LT" dirty="0"/>
              <a:t> </a:t>
            </a:r>
            <a:r>
              <a:rPr lang="lt-LT" dirty="0" err="1"/>
              <a:t>interface</a:t>
            </a:r>
            <a:r>
              <a:rPr lang="lt-LT" dirty="0"/>
              <a:t>.</a:t>
            </a:r>
          </a:p>
          <a:p>
            <a:r>
              <a:rPr lang="lt-LT" dirty="0"/>
              <a:t>Kalbėsime apie </a:t>
            </a:r>
            <a:r>
              <a:rPr lang="lt-LT" dirty="0" err="1"/>
              <a:t>server</a:t>
            </a:r>
            <a:r>
              <a:rPr lang="lt-LT" dirty="0"/>
              <a:t> </a:t>
            </a:r>
            <a:r>
              <a:rPr lang="lt-LT" dirty="0" err="1"/>
              <a:t>side</a:t>
            </a:r>
            <a:r>
              <a:rPr lang="lt-LT" dirty="0"/>
              <a:t> </a:t>
            </a:r>
            <a:r>
              <a:rPr lang="lt-LT" dirty="0" err="1"/>
              <a:t>web</a:t>
            </a:r>
            <a:r>
              <a:rPr lang="lt-LT" dirty="0"/>
              <a:t> </a:t>
            </a:r>
            <a:r>
              <a:rPr lang="lt-LT" dirty="0" err="1"/>
              <a:t>APIs</a:t>
            </a:r>
            <a:r>
              <a:rPr lang="lt-LT" dirty="0"/>
              <a:t>.</a:t>
            </a:r>
            <a:endParaRPr lang="en-US" dirty="0"/>
          </a:p>
        </p:txBody>
      </p:sp>
      <p:pic>
        <p:nvPicPr>
          <p:cNvPr id="1026" name="Picture 2" descr="Web API With AngularJS">
            <a:extLst>
              <a:ext uri="{FF2B5EF4-FFF2-40B4-BE49-F238E27FC236}">
                <a16:creationId xmlns:a16="http://schemas.microsoft.com/office/drawing/2014/main" id="{BDEDFA3B-AC0B-4EFD-B701-6141DA66E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19" y="2003663"/>
            <a:ext cx="4081361" cy="285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578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0E0E-DA65-4804-9E44-CF707CAD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perdavimo </a:t>
            </a:r>
            <a:r>
              <a:rPr lang="lt-LT" dirty="0" err="1"/>
              <a:t>formata</a:t>
            </a:r>
            <a:r>
              <a:rPr lang="en-US" dirty="0"/>
              <a:t>s -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F69D-146F-4C27-9E0B-EAA3331C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- JavaScript Object Notation.</a:t>
            </a:r>
          </a:p>
          <a:p>
            <a:r>
              <a:rPr lang="en-US" dirty="0" err="1"/>
              <a:t>Susideda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 atributo ir atributo reikšmės porų.</a:t>
            </a:r>
          </a:p>
          <a:p>
            <a:r>
              <a:rPr lang="lt-LT" dirty="0"/>
              <a:t>Naudojamas dėl savo paprastumo ir kompaktiškumo.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B1013-0550-4429-96FB-5C9596C4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45" y="3003326"/>
            <a:ext cx="5166706" cy="33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172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0E5B-6FD2-4C2E-962C-B8B4ED0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RESTful</a:t>
            </a:r>
            <a:r>
              <a:rPr lang="lt-LT" dirty="0"/>
              <a:t> </a:t>
            </a:r>
            <a:r>
              <a:rPr lang="lt-LT" dirty="0" err="1"/>
              <a:t>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E809-8C97-4547-807D-85C3CEBD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REST - </a:t>
            </a:r>
            <a:r>
              <a:rPr lang="lt-LT" dirty="0" err="1"/>
              <a:t>Representational</a:t>
            </a:r>
            <a:r>
              <a:rPr lang="lt-LT" dirty="0"/>
              <a:t> </a:t>
            </a:r>
            <a:r>
              <a:rPr lang="lt-LT" dirty="0" err="1"/>
              <a:t>State</a:t>
            </a:r>
            <a:r>
              <a:rPr lang="lt-LT" dirty="0"/>
              <a:t> </a:t>
            </a:r>
            <a:r>
              <a:rPr lang="lt-LT" dirty="0" err="1"/>
              <a:t>Transfer</a:t>
            </a:r>
            <a:r>
              <a:rPr lang="lt-LT" dirty="0"/>
              <a:t>.</a:t>
            </a:r>
          </a:p>
          <a:p>
            <a:r>
              <a:rPr lang="lt-LT" dirty="0"/>
              <a:t>Kliento ir serverio atskyrimas.</a:t>
            </a:r>
          </a:p>
          <a:p>
            <a:r>
              <a:rPr lang="lt-LT" dirty="0"/>
              <a:t>Būsenos nesaugojimas.</a:t>
            </a:r>
          </a:p>
          <a:p>
            <a:r>
              <a:rPr lang="lt-LT" dirty="0" err="1"/>
              <a:t>Cache</a:t>
            </a:r>
            <a:r>
              <a:rPr lang="lt-LT" dirty="0"/>
              <a:t> naudojimas.</a:t>
            </a:r>
          </a:p>
          <a:p>
            <a:r>
              <a:rPr lang="lt-LT" dirty="0"/>
              <a:t>Bendra sąsaja (URL, JSON).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531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1539-5271-471C-BE52-342F0D75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Swagger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6010-BF80-419E-9ED1-C0316A06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C7465-02B4-4474-94D1-9F79403F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453895"/>
            <a:ext cx="5364946" cy="2923551"/>
          </a:xfrm>
          <a:prstGeom prst="rect">
            <a:avLst/>
          </a:prstGeom>
        </p:spPr>
      </p:pic>
      <p:pic>
        <p:nvPicPr>
          <p:cNvPr id="2050" name="Picture 2" descr="Taoffi's blog | prisonniers du temps">
            <a:extLst>
              <a:ext uri="{FF2B5EF4-FFF2-40B4-BE49-F238E27FC236}">
                <a16:creationId xmlns:a16="http://schemas.microsoft.com/office/drawing/2014/main" id="{9D163D5C-627C-41FC-B279-AD12487E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06" y="1068355"/>
            <a:ext cx="4463368" cy="47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6450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1539-5271-471C-BE52-342F0D75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Swagger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73078-B61C-440D-BF14-D33B8ED0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570" y="1551560"/>
            <a:ext cx="9170431" cy="39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91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56E2-08C8-4CFA-AE3D-0275CFA1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Swagger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BEFF-8569-40C6-95BE-309C65F0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7C0B6-9F4A-4EE8-BEAD-B3604984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36" y="340342"/>
            <a:ext cx="7142366" cy="61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49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058B-496B-43AC-B895-8B8AB674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03" y="3076676"/>
            <a:ext cx="2292594" cy="704648"/>
          </a:xfrm>
        </p:spPr>
        <p:txBody>
          <a:bodyPr/>
          <a:lstStyle/>
          <a:p>
            <a:r>
              <a:rPr lang="lt-LT" dirty="0"/>
              <a:t>Klausimai?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10DD-835B-40D6-A281-1B4869E0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688" y="3025357"/>
            <a:ext cx="2706624" cy="807285"/>
          </a:xfrm>
        </p:spPr>
        <p:txBody>
          <a:bodyPr/>
          <a:lstStyle/>
          <a:p>
            <a:r>
              <a:rPr lang="lt-LT" dirty="0" err="1"/>
              <a:t>Workshop‘as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3365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A4CB-3533-4AEB-88F5-BFE54809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72" y="3049524"/>
            <a:ext cx="3682855" cy="758952"/>
          </a:xfrm>
        </p:spPr>
        <p:txBody>
          <a:bodyPr>
            <a:normAutofit/>
          </a:bodyPr>
          <a:lstStyle/>
          <a:p>
            <a:r>
              <a:rPr lang="en-US" dirty="0"/>
              <a:t>bit.ly/NMA_WebApi</a:t>
            </a:r>
          </a:p>
        </p:txBody>
      </p:sp>
    </p:spTree>
    <p:extLst>
      <p:ext uri="{BB962C8B-B14F-4D97-AF65-F5344CB8AC3E}">
        <p14:creationId xmlns:p14="http://schemas.microsoft.com/office/powerpoint/2010/main" val="2716243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9BB0-1E49-46DA-BEDB-A7E4E106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51CD-4A41-4ABD-A8EF-AE3A26BD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/>
              <a:t>WebApi</a:t>
            </a:r>
            <a:r>
              <a:rPr lang="lt-LT" dirty="0"/>
              <a:t> – tai suprogramuota sąsaja, susidedanti iš vieno ar daugiau viešai pasiekiamų įeigos taškų. Sistema apibrėžiama užklausos – atsakymo (</a:t>
            </a:r>
            <a:r>
              <a:rPr lang="lt-LT" dirty="0" err="1"/>
              <a:t>request</a:t>
            </a:r>
            <a:r>
              <a:rPr lang="lt-LT" dirty="0"/>
              <a:t> – </a:t>
            </a:r>
            <a:r>
              <a:rPr lang="lt-LT" dirty="0" err="1"/>
              <a:t>response</a:t>
            </a:r>
            <a:r>
              <a:rPr lang="lt-LT" dirty="0"/>
              <a:t>) veikimo principu bei dažniausiai viešinama internete naudojant HTTP </a:t>
            </a:r>
            <a:r>
              <a:rPr lang="lt-LT" dirty="0" err="1"/>
              <a:t>web</a:t>
            </a:r>
            <a:r>
              <a:rPr lang="lt-LT" dirty="0"/>
              <a:t> serverius.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14C64-FCAC-4B8A-908A-AFBA5D40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2" y="3294460"/>
            <a:ext cx="5083007" cy="29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78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4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996E24A-F202-4732-91A5-97E2D3F58EF0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58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0048514-ECC7-4D9B-9359-05E7DBE91993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938AF46D-6C30-40C5-988E-556B54EB82DB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522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FBE2067-C130-4D36-A76B-59D0780CF392}"/>
              </a:ext>
            </a:extLst>
          </p:cNvPr>
          <p:cNvSpPr/>
          <p:nvPr/>
        </p:nvSpPr>
        <p:spPr>
          <a:xfrm>
            <a:off x="5747736" y="2780522"/>
            <a:ext cx="1119673" cy="28924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38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AE5EF1-5918-484A-A5FE-98CC55173BDA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BDF13108-6166-4F6A-A102-8F2C3DD48F1F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784877-576C-4D9A-905B-4BA5E6AC8E99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B00A65-8A7D-493A-847D-15948464B929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3635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158-AD55-41C9-AB78-8BB59610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lt-LT" dirty="0" err="1"/>
              <a:t>WebApi</a:t>
            </a:r>
            <a:r>
              <a:rPr lang="lt-LT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D1F2D-B272-4D19-961C-C70FA975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0" y="2071883"/>
            <a:ext cx="2500896" cy="320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F4D7F-901B-48B7-996C-E66FD80D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167" y="237744"/>
            <a:ext cx="1619250" cy="197167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E682D3C-CA70-44AF-A8DD-10E10C6FDB3A}"/>
              </a:ext>
            </a:extLst>
          </p:cNvPr>
          <p:cNvSpPr/>
          <p:nvPr/>
        </p:nvSpPr>
        <p:spPr>
          <a:xfrm rot="20011599">
            <a:off x="7631217" y="2175934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D6C62-F971-499D-A531-94C13E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12" y="3875801"/>
            <a:ext cx="1483881" cy="18998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99A2196-75EA-4362-A510-327BA5EE2F4E}"/>
              </a:ext>
            </a:extLst>
          </p:cNvPr>
          <p:cNvSpPr/>
          <p:nvPr/>
        </p:nvSpPr>
        <p:spPr>
          <a:xfrm rot="893927">
            <a:off x="7657670" y="4499191"/>
            <a:ext cx="1762448" cy="2987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www.feathersoft.com/assets/images/level4/web_application.png">
            <a:extLst>
              <a:ext uri="{FF2B5EF4-FFF2-40B4-BE49-F238E27FC236}">
                <a16:creationId xmlns:a16="http://schemas.microsoft.com/office/drawing/2014/main" id="{F68D8EC2-25D6-4A77-976B-DD5491EB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3" y="2009661"/>
            <a:ext cx="1710833" cy="1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707B0-B1FD-4ABB-8B3D-269B2E894849}"/>
              </a:ext>
            </a:extLst>
          </p:cNvPr>
          <p:cNvSpPr txBox="1"/>
          <p:nvPr/>
        </p:nvSpPr>
        <p:spPr>
          <a:xfrm>
            <a:off x="177465" y="182499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HTML, CSS, JavaScript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97099-0D8C-4A07-B152-210727015F74}"/>
              </a:ext>
            </a:extLst>
          </p:cNvPr>
          <p:cNvGrpSpPr/>
          <p:nvPr/>
        </p:nvGrpSpPr>
        <p:grpSpPr>
          <a:xfrm>
            <a:off x="4562668" y="1416210"/>
            <a:ext cx="1662298" cy="4161453"/>
            <a:chOff x="4562668" y="1416210"/>
            <a:chExt cx="1662298" cy="416145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34ABFFC6-0E9B-40AE-9005-E545877B5D10}"/>
                </a:ext>
              </a:extLst>
            </p:cNvPr>
            <p:cNvSpPr/>
            <p:nvPr/>
          </p:nvSpPr>
          <p:spPr>
            <a:xfrm>
              <a:off x="5155146" y="1416210"/>
              <a:ext cx="1069820" cy="4161453"/>
            </a:xfrm>
            <a:prstGeom prst="leftBracke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2C8633-F18F-490D-A44C-F4D13285E251}"/>
                </a:ext>
              </a:extLst>
            </p:cNvPr>
            <p:cNvCxnSpPr/>
            <p:nvPr/>
          </p:nvCxnSpPr>
          <p:spPr>
            <a:xfrm flipH="1">
              <a:off x="4562669" y="2325325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8FF411-A4D9-4447-BE2F-42BF848A4AB1}"/>
                </a:ext>
              </a:extLst>
            </p:cNvPr>
            <p:cNvCxnSpPr/>
            <p:nvPr/>
          </p:nvCxnSpPr>
          <p:spPr>
            <a:xfrm flipH="1">
              <a:off x="4562668" y="3140199"/>
              <a:ext cx="592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3250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48A51D8993A042BF3CE6FF2BAEE719" ma:contentTypeVersion="6" ma:contentTypeDescription="Create a new document." ma:contentTypeScope="" ma:versionID="d06f21c8b268c0f8e174646cb4b538c5">
  <xsd:schema xmlns:xsd="http://www.w3.org/2001/XMLSchema" xmlns:xs="http://www.w3.org/2001/XMLSchema" xmlns:p="http://schemas.microsoft.com/office/2006/metadata/properties" xmlns:ns2="30064335-6d9a-44a2-8bcb-0473bdd7467e" xmlns:ns3="0a928224-53c8-4757-ac06-2fc380c83ae9" targetNamespace="http://schemas.microsoft.com/office/2006/metadata/properties" ma:root="true" ma:fieldsID="7091b18bc8fb28a2d19104e7d802d1b5" ns2:_="" ns3:_="">
    <xsd:import namespace="30064335-6d9a-44a2-8bcb-0473bdd7467e"/>
    <xsd:import namespace="0a928224-53c8-4757-ac06-2fc380c83a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64335-6d9a-44a2-8bcb-0473bdd74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28224-53c8-4757-ac06-2fc380c83a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a928224-53c8-4757-ac06-2fc380c83ae9">
      <UserInfo>
        <DisplayName>Christine Byrne</DisplayName>
        <AccountId>29</AccountId>
        <AccountType/>
      </UserInfo>
      <UserInfo>
        <DisplayName>Subhamoy Kundu</DisplayName>
        <AccountId>3563</AccountId>
        <AccountType/>
      </UserInfo>
      <UserInfo>
        <DisplayName>Orgho Bhattacharya - Intern</DisplayName>
        <AccountId>4935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C6692A-B5F3-4C1C-9C5E-FEE7EA959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64335-6d9a-44a2-8bcb-0473bdd7467e"/>
    <ds:schemaRef ds:uri="0a928224-53c8-4757-ac06-2fc380c83a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371764-4891-4610-A8D6-3B5B0AC6E472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0a928224-53c8-4757-ac06-2fc380c83ae9"/>
    <ds:schemaRef ds:uri="http://schemas.openxmlformats.org/package/2006/metadata/core-properties"/>
    <ds:schemaRef ds:uri="30064335-6d9a-44a2-8bcb-0473bdd7467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B60422-E614-4046-A9CD-2F22BD7FEC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350</Words>
  <Application>Microsoft Office PowerPoint</Application>
  <PresentationFormat>Widescreen</PresentationFormat>
  <Paragraphs>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Body Slides Master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Kas yra WebApi?</vt:lpstr>
      <vt:lpstr>HTTP</vt:lpstr>
      <vt:lpstr>HTTPS</vt:lpstr>
      <vt:lpstr>HTTP resursai</vt:lpstr>
      <vt:lpstr>HTTP užklausų metodai</vt:lpstr>
      <vt:lpstr>HTTP pavyzdys</vt:lpstr>
      <vt:lpstr>HTTP pavyzdys</vt:lpstr>
      <vt:lpstr>HTTP statuso kodai</vt:lpstr>
      <vt:lpstr>Duomenų perdavimo formatas - JSON</vt:lpstr>
      <vt:lpstr>RESTful service</vt:lpstr>
      <vt:lpstr>Swagger</vt:lpstr>
      <vt:lpstr>Swagger</vt:lpstr>
      <vt:lpstr>Swagger</vt:lpstr>
      <vt:lpstr>Klausimai?</vt:lpstr>
      <vt:lpstr>Workshop‘as</vt:lpstr>
      <vt:lpstr>bit.ly/NMA_WebApi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Exposure</dc:title>
  <dc:creator>Deividas Smailys</dc:creator>
  <cp:lastModifiedBy>Deividas Smailys</cp:lastModifiedBy>
  <cp:revision>25</cp:revision>
  <dcterms:created xsi:type="dcterms:W3CDTF">2019-06-13T08:25:51Z</dcterms:created>
  <dcterms:modified xsi:type="dcterms:W3CDTF">2019-08-17T08:03:19Z</dcterms:modified>
</cp:coreProperties>
</file>