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83" r:id="rId2"/>
    <p:sldId id="484" r:id="rId3"/>
    <p:sldId id="761" r:id="rId4"/>
    <p:sldId id="476" r:id="rId5"/>
    <p:sldId id="463" r:id="rId6"/>
    <p:sldId id="397" r:id="rId7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3093" autoAdjust="0"/>
  </p:normalViewPr>
  <p:slideViewPr>
    <p:cSldViewPr>
      <p:cViewPr varScale="1">
        <p:scale>
          <a:sx n="91" d="100"/>
          <a:sy n="91" d="100"/>
        </p:scale>
        <p:origin x="250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ACA0ACB8-B696-44F2-A261-3F5902EFA20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33106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4CC63DDF-9846-427F-8800-A496105CD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7F096-F109-495B-BBF8-B0796EEC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7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191DA-7199-403A-9252-0422B8A08B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2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this footnote important</a:t>
            </a:r>
            <a:r>
              <a:rPr lang="en-US" baseline="0" dirty="0"/>
              <a:t> for BMW? Because you know that BMW has for about 70 billion of accounts receivable on its balance sheet. </a:t>
            </a:r>
          </a:p>
          <a:p>
            <a:endParaRPr lang="en-US" baseline="0" dirty="0"/>
          </a:p>
          <a:p>
            <a:r>
              <a:rPr lang="en-US" baseline="0" dirty="0"/>
              <a:t>It is up from 1.2% </a:t>
            </a:r>
          </a:p>
          <a:p>
            <a:endParaRPr lang="en-US" baseline="0" dirty="0"/>
          </a:p>
          <a:p>
            <a:r>
              <a:rPr lang="en-US" baseline="0" dirty="0"/>
              <a:t>Why do I show you this for BMW and not for BASF</a:t>
            </a:r>
          </a:p>
          <a:p>
            <a:endParaRPr lang="en-US" baseline="0" dirty="0"/>
          </a:p>
          <a:p>
            <a:r>
              <a:rPr lang="en-US" baseline="0" dirty="0"/>
              <a:t>Crucial slide!</a:t>
            </a:r>
          </a:p>
          <a:p>
            <a:endParaRPr lang="en-US" baseline="0" dirty="0"/>
          </a:p>
          <a:p>
            <a:r>
              <a:rPr lang="en-US" baseline="0" dirty="0"/>
              <a:t>What may be a reason why the allowance is so small? </a:t>
            </a:r>
          </a:p>
          <a:p>
            <a:pPr marL="238910" indent="-238910">
              <a:buAutoNum type="arabicPeriod"/>
            </a:pPr>
            <a:r>
              <a:rPr lang="en-US" baseline="0" dirty="0"/>
              <a:t>You can reclaim the car and sell it. </a:t>
            </a:r>
          </a:p>
          <a:p>
            <a:pPr marL="238910" indent="-238910">
              <a:buAutoNum type="arabicPeriod"/>
            </a:pPr>
            <a:r>
              <a:rPr lang="en-US" baseline="0" dirty="0"/>
              <a:t>You can insure yourself against insolvency of your clients. </a:t>
            </a:r>
          </a:p>
          <a:p>
            <a:endParaRPr lang="en-US" baseline="0" dirty="0"/>
          </a:p>
          <a:p>
            <a:r>
              <a:rPr lang="en-US" baseline="0" dirty="0"/>
              <a:t>What factors determine whether your allowance goes up or down?</a:t>
            </a:r>
          </a:p>
          <a:p>
            <a:pPr marL="179182" indent="-179182">
              <a:buFontTx/>
              <a:buChar char="-"/>
            </a:pPr>
            <a:r>
              <a:rPr lang="en-US" baseline="0" dirty="0"/>
              <a:t>Historical information</a:t>
            </a:r>
          </a:p>
          <a:p>
            <a:pPr marL="179182" indent="-179182">
              <a:buFontTx/>
              <a:buChar char="-"/>
            </a:pPr>
            <a:r>
              <a:rPr lang="en-US" baseline="0" dirty="0"/>
              <a:t>Economic information</a:t>
            </a:r>
          </a:p>
          <a:p>
            <a:pPr marL="179182" indent="-179182">
              <a:buFontTx/>
              <a:buChar char="-"/>
            </a:pPr>
            <a:r>
              <a:rPr lang="en-US" baseline="0" dirty="0"/>
              <a:t>Sector information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0441-9583-4ABC-BFE7-250AEE85B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this footnote important</a:t>
            </a:r>
            <a:r>
              <a:rPr lang="en-US" baseline="0" dirty="0"/>
              <a:t> for BMW? Because you know that BMW has for about 70 billion of accounts receivable on its balance sheet. </a:t>
            </a:r>
          </a:p>
          <a:p>
            <a:endParaRPr lang="en-US" baseline="0" dirty="0"/>
          </a:p>
          <a:p>
            <a:r>
              <a:rPr lang="en-US" baseline="0" dirty="0"/>
              <a:t>It is up from 1.2% </a:t>
            </a:r>
          </a:p>
          <a:p>
            <a:endParaRPr lang="en-US" baseline="0" dirty="0"/>
          </a:p>
          <a:p>
            <a:r>
              <a:rPr lang="en-US" baseline="0" dirty="0"/>
              <a:t>Why do I show you this for BMW and not for BASF</a:t>
            </a:r>
          </a:p>
          <a:p>
            <a:endParaRPr lang="en-US" baseline="0" dirty="0"/>
          </a:p>
          <a:p>
            <a:r>
              <a:rPr lang="en-US" baseline="0" dirty="0"/>
              <a:t>Crucial slide!</a:t>
            </a:r>
          </a:p>
          <a:p>
            <a:endParaRPr lang="en-US" baseline="0" dirty="0"/>
          </a:p>
          <a:p>
            <a:r>
              <a:rPr lang="en-US" baseline="0" dirty="0"/>
              <a:t>What may be a reason why the allowance is so small? </a:t>
            </a:r>
          </a:p>
          <a:p>
            <a:pPr marL="238910" indent="-238910">
              <a:buAutoNum type="arabicPeriod"/>
            </a:pPr>
            <a:r>
              <a:rPr lang="en-US" baseline="0" dirty="0"/>
              <a:t>You can reclaim the car and sell it. </a:t>
            </a:r>
          </a:p>
          <a:p>
            <a:pPr marL="238910" indent="-238910">
              <a:buAutoNum type="arabicPeriod"/>
            </a:pPr>
            <a:r>
              <a:rPr lang="en-US" baseline="0" dirty="0"/>
              <a:t>You can insure yourself against insolvency of your clients. </a:t>
            </a:r>
          </a:p>
          <a:p>
            <a:endParaRPr lang="en-US" baseline="0" dirty="0"/>
          </a:p>
          <a:p>
            <a:r>
              <a:rPr lang="en-US" baseline="0" dirty="0"/>
              <a:t>What factors determine whether your allowance goes up or down?</a:t>
            </a:r>
          </a:p>
          <a:p>
            <a:pPr marL="179182" indent="-179182">
              <a:buFontTx/>
              <a:buChar char="-"/>
            </a:pPr>
            <a:r>
              <a:rPr lang="en-US" baseline="0" dirty="0"/>
              <a:t>Historical information</a:t>
            </a:r>
          </a:p>
          <a:p>
            <a:pPr marL="179182" indent="-179182">
              <a:buFontTx/>
              <a:buChar char="-"/>
            </a:pPr>
            <a:r>
              <a:rPr lang="en-US" baseline="0" dirty="0"/>
              <a:t>Economic information</a:t>
            </a:r>
          </a:p>
          <a:p>
            <a:pPr marL="179182" indent="-179182">
              <a:buFontTx/>
              <a:buChar char="-"/>
            </a:pPr>
            <a:r>
              <a:rPr lang="en-US" baseline="0" dirty="0"/>
              <a:t>Sector information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0441-9583-4ABC-BFE7-250AEE85B2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5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exercise.</a:t>
            </a:r>
            <a:r>
              <a:rPr lang="en-US" baseline="0" dirty="0"/>
              <a:t>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0441-9583-4ABC-BFE7-250AEE85B2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Cash conversion cycle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0441-9583-4ABC-BFE7-250AEE85B2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A97-E321-4728-891B-A08F5CE701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7F13-A8E6-4A98-848E-EA69C856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A97-E321-4728-891B-A08F5CE701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7F13-A8E6-4A98-848E-EA69C856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A97-E321-4728-891B-A08F5CE701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7F13-A8E6-4A98-848E-EA69C856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A97-E321-4728-891B-A08F5CE701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7F13-A8E6-4A98-848E-EA69C856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A97-E321-4728-891B-A08F5CE701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7F13-A8E6-4A98-848E-EA69C856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4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A97-E321-4728-891B-A08F5CE701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7F13-A8E6-4A98-848E-EA69C856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A97-E321-4728-891B-A08F5CE701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7F13-A8E6-4A98-848E-EA69C856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A97-E321-4728-891B-A08F5CE701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7F13-A8E6-4A98-848E-EA69C856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2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A97-E321-4728-891B-A08F5CE701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7F13-A8E6-4A98-848E-EA69C856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A97-E321-4728-891B-A08F5CE701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7F13-A8E6-4A98-848E-EA69C856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A97-E321-4728-891B-A08F5CE701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7F13-A8E6-4A98-848E-EA69C856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77A97-E321-4728-891B-A08F5CE701C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7F13-A8E6-4A98-848E-EA69C856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7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30375"/>
            <a:ext cx="7772400" cy="2460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  <a:t>Financial Statement Analysis and Security Valuation</a:t>
            </a:r>
            <a:br>
              <a:rPr lang="en-US" dirty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solidFill>
                  <a:srgbClr val="660033"/>
                </a:solidFill>
                <a:latin typeface="Arial" pitchFamily="34" charset="0"/>
                <a:cs typeface="Arial" pitchFamily="34" charset="0"/>
              </a:rPr>
            </a:br>
            <a:br>
              <a:rPr lang="en-US" sz="27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</a:br>
            <a:r>
              <a:rPr lang="en-US" sz="27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Lecture 6 – EXERCISES</a:t>
            </a:r>
            <a:br>
              <a:rPr lang="en-US" sz="27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</a:br>
            <a:r>
              <a:rPr lang="en-US" sz="27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27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</a:br>
            <a:r>
              <a:rPr lang="en-US" sz="270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Arnt Verriest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533400" y="1143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09600" y="48768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27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0" name="Text Box 84"/>
          <p:cNvSpPr txBox="1">
            <a:spLocks noChangeArrowheads="1"/>
          </p:cNvSpPr>
          <p:nvPr/>
        </p:nvSpPr>
        <p:spPr bwMode="auto">
          <a:xfrm>
            <a:off x="228600" y="762000"/>
            <a:ext cx="8763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/>
              <a:t>Exercises</a:t>
            </a:r>
            <a:endParaRPr lang="en-US" sz="2400" dirty="0"/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id="{711BF2DD-3993-4C54-8741-4595103A1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09800"/>
            <a:ext cx="7642514" cy="28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j-lt"/>
                <a:cs typeface="Times New Roman" pitchFamily="18" charset="0"/>
              </a:rPr>
              <a:t>Analysis and interpretation of Accounts Receivable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j-lt"/>
                <a:cs typeface="Times New Roman" pitchFamily="18" charset="0"/>
              </a:rPr>
              <a:t>Liquidity analysis for CAT</a:t>
            </a:r>
          </a:p>
          <a:p>
            <a:pPr>
              <a:lnSpc>
                <a:spcPct val="150000"/>
              </a:lnSpc>
              <a:defRPr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983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7930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/>
              <a:t>Home Exercise: BMW’s Receivables Footnote (2021)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09427" y="3925229"/>
            <a:ext cx="3064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35,705 in current assets (within the year)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48400" y="3962400"/>
            <a:ext cx="2914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51,712 in non-current assets (within 5 years)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5105400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Total amount of client credit outstanding =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Allowance for </a:t>
            </a:r>
            <a:r>
              <a:rPr lang="en-US" sz="2000" dirty="0" err="1"/>
              <a:t>uncollectibles</a:t>
            </a:r>
            <a:r>
              <a:rPr lang="en-US" sz="2000" dirty="0"/>
              <a:t> 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Bad Debt Expense (2021) = 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005552" y="3596480"/>
            <a:ext cx="4233448" cy="16657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181600" y="51054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(87,417 + 1,599) = </a:t>
            </a:r>
            <a:r>
              <a:rPr lang="en-US" sz="2000" b="1" dirty="0"/>
              <a:t>89,016</a:t>
            </a:r>
            <a:endParaRPr lang="en-US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886200" y="5414665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(1,599 / 89,016) = </a:t>
            </a:r>
            <a:r>
              <a:rPr lang="en-US" sz="2000" b="1" dirty="0"/>
              <a:t>1.8%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276600" y="5805845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(1,599 – 1,639) =   </a:t>
            </a:r>
            <a:r>
              <a:rPr lang="en-US" sz="2000" b="1" dirty="0"/>
              <a:t>-40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F6650-5996-46C2-8546-B215AC9D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14400"/>
            <a:ext cx="3274671" cy="2894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633CBA-23C4-45E0-87DD-45DEFEAD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332" y="914400"/>
            <a:ext cx="1309868" cy="28882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C5F3CAB-58C7-4C48-87BE-3365D11F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0" y="3505200"/>
            <a:ext cx="4325320" cy="2286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E95352-A5E3-44EB-9BA1-312355B58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4343400" cy="2286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38BC6C-D051-49F0-AC37-266CB0269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71600"/>
            <a:ext cx="4347145" cy="1371600"/>
          </a:xfrm>
          <a:prstGeom prst="rect">
            <a:avLst/>
          </a:prstGeom>
        </p:spPr>
      </p:pic>
      <p:cxnSp>
        <p:nvCxnSpPr>
          <p:cNvPr id="26" name="Connecteur droit avec flèche 9">
            <a:extLst>
              <a:ext uri="{FF2B5EF4-FFF2-40B4-BE49-F238E27FC236}">
                <a16:creationId xmlns:a16="http://schemas.microsoft.com/office/drawing/2014/main" id="{CB988A9C-FFB7-429D-A9EC-9881BDE9DDAB}"/>
              </a:ext>
            </a:extLst>
          </p:cNvPr>
          <p:cNvCxnSpPr>
            <a:cxnSpLocks/>
          </p:cNvCxnSpPr>
          <p:nvPr/>
        </p:nvCxnSpPr>
        <p:spPr>
          <a:xfrm flipH="1">
            <a:off x="4191000" y="2675074"/>
            <a:ext cx="3566271" cy="12873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11">
            <a:extLst>
              <a:ext uri="{FF2B5EF4-FFF2-40B4-BE49-F238E27FC236}">
                <a16:creationId xmlns:a16="http://schemas.microsoft.com/office/drawing/2014/main" id="{43F96DD3-4F4D-4772-80CF-AEB2E7C454BC}"/>
              </a:ext>
            </a:extLst>
          </p:cNvPr>
          <p:cNvCxnSpPr>
            <a:cxnSpLocks/>
          </p:cNvCxnSpPr>
          <p:nvPr/>
        </p:nvCxnSpPr>
        <p:spPr>
          <a:xfrm>
            <a:off x="7924800" y="2667000"/>
            <a:ext cx="0" cy="1371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9FFA0C-D6F1-D3EB-1DD8-628B2DB81CC3}"/>
              </a:ext>
            </a:extLst>
          </p:cNvPr>
          <p:cNvSpPr txBox="1"/>
          <p:nvPr/>
        </p:nvSpPr>
        <p:spPr>
          <a:xfrm>
            <a:off x="304800" y="60960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Interpretation: </a:t>
            </a:r>
            <a:r>
              <a:rPr lang="en-US" sz="1800" dirty="0"/>
              <a:t>NI increases by 40 </a:t>
            </a:r>
            <a:r>
              <a:rPr lang="en-US" sz="1800" dirty="0" err="1"/>
              <a:t>mln</a:t>
            </a:r>
            <a:r>
              <a:rPr lang="en-US" sz="1800" dirty="0"/>
              <a:t> euro! This could be economically justifiable, but could also potentially be opportunistic behavior to artificially inflate profits.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09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7930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/>
              <a:t>Home Exercise: BMW’s Receivables Footnote (2020)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09427" y="3925229"/>
            <a:ext cx="306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36,252 in current assets (within the year)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48400" y="3962400"/>
            <a:ext cx="291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48,025 in non-current assets (within 5 years)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52578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amount of client credit outstanding =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Allowance for </a:t>
            </a:r>
            <a:r>
              <a:rPr lang="en-US" sz="2400" dirty="0" err="1"/>
              <a:t>uncollectibles</a:t>
            </a:r>
            <a:r>
              <a:rPr lang="en-US" sz="2400" dirty="0"/>
              <a:t> 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Bad Debt Expense (2020) = 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4126794" y="2827474"/>
            <a:ext cx="3411563" cy="11326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7705886" y="2819400"/>
            <a:ext cx="0" cy="8874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005552" y="3596480"/>
            <a:ext cx="4233448" cy="16657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638800" y="52533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(84,277 + 1,639) = </a:t>
            </a:r>
            <a:r>
              <a:rPr lang="en-US" sz="2400" b="1" dirty="0"/>
              <a:t>85,916</a:t>
            </a:r>
            <a:endParaRPr lang="en-US" sz="2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343400" y="5562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(1,639/85,916) = </a:t>
            </a:r>
            <a:r>
              <a:rPr lang="en-US" sz="2800" b="1" dirty="0"/>
              <a:t>1.9%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810000" y="5903893"/>
            <a:ext cx="457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(1,639 – 1,099) =   </a:t>
            </a:r>
            <a:r>
              <a:rPr lang="en-US" sz="2800" b="1" dirty="0"/>
              <a:t>540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 Net income drops by 540</a:t>
            </a:r>
            <a:r>
              <a:rPr lang="en-US" sz="24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8B124-FE6B-4D33-9727-832DD145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08052"/>
            <a:ext cx="4686836" cy="1632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60E7E5-5598-4407-936C-0F0879093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6" y="824920"/>
            <a:ext cx="3023690" cy="28819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46B4E0-36D8-44B5-B74F-D61290CB3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122" y="817321"/>
            <a:ext cx="1199300" cy="29164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45C783-F5D7-4F51-AC18-D129C270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0" y="3405179"/>
            <a:ext cx="4325320" cy="32862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37DB9E-E353-4D59-9EB2-2C367D611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4343400" cy="32862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2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76200" y="0"/>
            <a:ext cx="9296400" cy="87930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/>
              <a:t>Home Exercise: Pernod Ricard’s (Trade) Receivables Footnote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02872" y="4907073"/>
            <a:ext cx="8962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Net value of Accounts Receivable (trade) for 2019 = 1,226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amount of client credit outstanding = 1,226 + 67 = 1,293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Allowance for uncollectible accounts = 67 ; or 5.2% of gross amount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Bad Debt Expense (2017) = 67 – 60 = (non-cash) expense of 7  (or a          decrease in earnings of 7 million EUR)</a:t>
            </a:r>
          </a:p>
        </p:txBody>
      </p:sp>
      <p:sp>
        <p:nvSpPr>
          <p:cNvPr id="22" name="ZoneTexte 3"/>
          <p:cNvSpPr txBox="1"/>
          <p:nvPr/>
        </p:nvSpPr>
        <p:spPr>
          <a:xfrm>
            <a:off x="190019" y="990840"/>
            <a:ext cx="118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FN 4.5: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678887"/>
            <a:ext cx="7763107" cy="4274113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799" y="2070005"/>
            <a:ext cx="8067907" cy="74939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1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46038"/>
            <a:ext cx="8763000" cy="79216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4000" dirty="0">
                <a:solidFill>
                  <a:srgbClr val="C00000"/>
                </a:solidFill>
              </a:rPr>
              <a:t>Home exercise for CAT</a:t>
            </a:r>
          </a:p>
        </p:txBody>
      </p:sp>
      <p:pic>
        <p:nvPicPr>
          <p:cNvPr id="1026" name="Picture 2" descr="http://www.autogaleria.hu/autok/caterpillar/797f/caterpillar_797f_r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0"/>
            <a:ext cx="39751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69900" y="869739"/>
            <a:ext cx="4787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latin typeface="+mj-lt"/>
                <a:cs typeface="Arial" panose="020B0604020202020204" pitchFamily="34" charset="0"/>
              </a:rPr>
              <a:t>Data for Caterpillar (in </a:t>
            </a:r>
            <a:r>
              <a:rPr lang="en-US" sz="2000" b="1" u="sng" dirty="0" err="1">
                <a:latin typeface="+mj-lt"/>
                <a:cs typeface="Arial" panose="020B0604020202020204" pitchFamily="34" charset="0"/>
              </a:rPr>
              <a:t>mln</a:t>
            </a:r>
            <a:r>
              <a:rPr lang="en-US" sz="2000" b="1" u="sng" dirty="0">
                <a:latin typeface="+mj-lt"/>
                <a:cs typeface="Arial" panose="020B0604020202020204" pitchFamily="34" charset="0"/>
              </a:rPr>
              <a:t> USD)</a:t>
            </a:r>
          </a:p>
          <a:p>
            <a:endParaRPr lang="en-US" sz="2000" dirty="0">
              <a:latin typeface="+mj-lt"/>
              <a:cs typeface="Arial" panose="020B0604020202020204" pitchFamily="34" charset="0"/>
            </a:endParaRP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Sales: 			54,722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Cost of goods sold: 	36,997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Inventories: 		11,529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Accounts receivable: 	31,899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Accounts payable : 	13,008</a:t>
            </a:r>
          </a:p>
        </p:txBody>
      </p:sp>
      <p:sp>
        <p:nvSpPr>
          <p:cNvPr id="3" name="Rectangle 2"/>
          <p:cNvSpPr/>
          <p:nvPr/>
        </p:nvSpPr>
        <p:spPr>
          <a:xfrm>
            <a:off x="4683125" y="3251691"/>
            <a:ext cx="49466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… days in inventory</a:t>
            </a:r>
          </a:p>
          <a:p>
            <a:pPr>
              <a:defRPr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… days in receivables</a:t>
            </a:r>
          </a:p>
          <a:p>
            <a:pPr>
              <a:defRPr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800" u="sng" dirty="0">
                <a:latin typeface="+mj-lt"/>
                <a:cs typeface="Arial" panose="020B0604020202020204" pitchFamily="34" charset="0"/>
              </a:rPr>
              <a:t>… days in payables</a:t>
            </a:r>
          </a:p>
          <a:p>
            <a:pPr>
              <a:defRPr/>
            </a:pPr>
            <a:endParaRPr lang="en-US" sz="2800" b="1" dirty="0">
              <a:latin typeface="+mj-lt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800" b="1" dirty="0">
                <a:latin typeface="+mj-lt"/>
                <a:cs typeface="Arial" panose="020B0604020202020204" pitchFamily="34" charset="0"/>
              </a:rPr>
              <a:t>     days “to bridge”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52400" y="35052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Arial" panose="020B0604020202020204" pitchFamily="34" charset="0"/>
              </a:rPr>
              <a:t>How long is Caterpillar’s cash conversion cycle?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508500" y="4110335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495800" y="4953000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495800" y="3272135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508500" y="5862935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</a:t>
            </a: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96B215-9C04-4825-B0A4-773F529E2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95800"/>
            <a:ext cx="3657600" cy="18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53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On-screen Show (4:3)</PresentationFormat>
  <Paragraphs>90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Financial Statement Analysis and Security Valuation   Lecture 6 – EXERCISES   Arnt Verriest </vt:lpstr>
      <vt:lpstr>PowerPoint Presentation</vt:lpstr>
      <vt:lpstr>Home Exercise: BMW’s Receivables Footnote (2021)</vt:lpstr>
      <vt:lpstr>Home Exercise: BMW’s Receivables Footnote (2020)</vt:lpstr>
      <vt:lpstr>Home Exercise: Pernod Ricard’s (Trade) Receivables Footnote</vt:lpstr>
      <vt:lpstr>Home exercise for CAT</vt:lpstr>
    </vt:vector>
  </TitlesOfParts>
  <Company>edhec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Administrator</dc:creator>
  <cp:lastModifiedBy>Arnt Verriest</cp:lastModifiedBy>
  <cp:revision>788</cp:revision>
  <cp:lastPrinted>2022-10-06T08:50:11Z</cp:lastPrinted>
  <dcterms:created xsi:type="dcterms:W3CDTF">2014-11-27T09:34:22Z</dcterms:created>
  <dcterms:modified xsi:type="dcterms:W3CDTF">2023-10-17T15:51:51Z</dcterms:modified>
</cp:coreProperties>
</file>