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57" r:id="rId5"/>
    <p:sldId id="263" r:id="rId6"/>
    <p:sldId id="267" r:id="rId7"/>
    <p:sldId id="258" r:id="rId8"/>
    <p:sldId id="259" r:id="rId9"/>
    <p:sldId id="268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6D26-3877-4A15-8EC2-FCE16BC71F9B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7E6D9FC-73EE-4AE2-B631-DB921181E41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83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6D26-3877-4A15-8EC2-FCE16BC71F9B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D9FC-73EE-4AE2-B631-DB921181E41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61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6D26-3877-4A15-8EC2-FCE16BC71F9B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D9FC-73EE-4AE2-B631-DB921181E41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85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6D26-3877-4A15-8EC2-FCE16BC71F9B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D9FC-73EE-4AE2-B631-DB921181E41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95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6D26-3877-4A15-8EC2-FCE16BC71F9B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D9FC-73EE-4AE2-B631-DB921181E41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18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6D26-3877-4A15-8EC2-FCE16BC71F9B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D9FC-73EE-4AE2-B631-DB921181E41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70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6D26-3877-4A15-8EC2-FCE16BC71F9B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D9FC-73EE-4AE2-B631-DB921181E41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43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6D26-3877-4A15-8EC2-FCE16BC71F9B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D9FC-73EE-4AE2-B631-DB921181E41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6D26-3877-4A15-8EC2-FCE16BC71F9B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D9FC-73EE-4AE2-B631-DB921181E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1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6D26-3877-4A15-8EC2-FCE16BC71F9B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D9FC-73EE-4AE2-B631-DB921181E41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43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16B6D26-3877-4A15-8EC2-FCE16BC71F9B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D9FC-73EE-4AE2-B631-DB921181E41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58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B6D26-3877-4A15-8EC2-FCE16BC71F9B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7E6D9FC-73EE-4AE2-B631-DB921181E41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06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geopanda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ealthcare Marketplace picture">
            <a:extLst>
              <a:ext uri="{FF2B5EF4-FFF2-40B4-BE49-F238E27FC236}">
                <a16:creationId xmlns:a16="http://schemas.microsoft.com/office/drawing/2014/main" id="{04AC27FF-8E14-44F1-8478-BE2AB52814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2" r="2020"/>
          <a:stretch/>
        </p:blipFill>
        <p:spPr bwMode="auto">
          <a:xfrm>
            <a:off x="5071776" y="1598413"/>
            <a:ext cx="618458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C14D51-4C73-4C1C-A1B0-954DC1F3BB8D}"/>
              </a:ext>
            </a:extLst>
          </p:cNvPr>
          <p:cNvSpPr/>
          <p:nvPr/>
        </p:nvSpPr>
        <p:spPr>
          <a:xfrm>
            <a:off x="5570543" y="2569631"/>
            <a:ext cx="1439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ADE530-854D-4277-9E05-E83E67DCC8C3}"/>
              </a:ext>
            </a:extLst>
          </p:cNvPr>
          <p:cNvSpPr txBox="1"/>
          <p:nvPr/>
        </p:nvSpPr>
        <p:spPr>
          <a:xfrm>
            <a:off x="4765382" y="3796343"/>
            <a:ext cx="7020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000" b="1" dirty="0">
                <a:solidFill>
                  <a:srgbClr val="002060"/>
                </a:solidFill>
              </a:rPr>
              <a:t>Dan Smart , Derek Shashek, Minette James and Suzanne Polk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46CA29F-D9B8-4402-A77E-9293D89EC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11" y="1164870"/>
            <a:ext cx="4215056" cy="415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01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6D0E4-DE9A-4F9C-BD80-D65CF2874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7440" y="1944209"/>
            <a:ext cx="6436360" cy="2811417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The team, observed that insurance plans increased plan types in 2018.</a:t>
            </a:r>
          </a:p>
          <a:p>
            <a:r>
              <a:rPr lang="en-US" dirty="0">
                <a:latin typeface="+mj-lt"/>
              </a:rPr>
              <a:t>Insurance plans began to declines starting from 2015 to 2018.</a:t>
            </a:r>
          </a:p>
          <a:p>
            <a:r>
              <a:rPr lang="en-US" dirty="0">
                <a:latin typeface="+mj-lt"/>
              </a:rPr>
              <a:t>Insurance premiums rates are relatively high at Age 60.</a:t>
            </a:r>
          </a:p>
          <a:p>
            <a:r>
              <a:rPr lang="en-US" dirty="0">
                <a:latin typeface="+mj-lt"/>
              </a:rPr>
              <a:t>Alaska has the highest average premium rates at  $1409.77</a:t>
            </a:r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D255D14-3CDC-4C08-BCEB-5E9C82005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99" y="596699"/>
            <a:ext cx="4215056" cy="41589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F1483D-4B29-4D02-8AD0-CEB2034C667B}"/>
              </a:ext>
            </a:extLst>
          </p:cNvPr>
          <p:cNvSpPr txBox="1"/>
          <p:nvPr/>
        </p:nvSpPr>
        <p:spPr>
          <a:xfrm>
            <a:off x="5074887" y="1233995"/>
            <a:ext cx="222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In a Nutshell…</a:t>
            </a:r>
          </a:p>
        </p:txBody>
      </p:sp>
    </p:spTree>
    <p:extLst>
      <p:ext uri="{BB962C8B-B14F-4D97-AF65-F5344CB8AC3E}">
        <p14:creationId xmlns:p14="http://schemas.microsoft.com/office/powerpoint/2010/main" val="331646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2121EE-993B-43E9-8059-829F20648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8" r="11507"/>
          <a:stretch/>
        </p:blipFill>
        <p:spPr>
          <a:xfrm>
            <a:off x="4181383" y="229494"/>
            <a:ext cx="6800295" cy="58685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43BFDE-7B05-46FB-9894-B4EC44838347}"/>
              </a:ext>
            </a:extLst>
          </p:cNvPr>
          <p:cNvSpPr txBox="1"/>
          <p:nvPr/>
        </p:nvSpPr>
        <p:spPr>
          <a:xfrm>
            <a:off x="1615736" y="1278384"/>
            <a:ext cx="1021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Data: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CBFF9A-A21C-469F-976D-87CC24EA1C37}"/>
              </a:ext>
            </a:extLst>
          </p:cNvPr>
          <p:cNvSpPr txBox="1"/>
          <p:nvPr/>
        </p:nvSpPr>
        <p:spPr>
          <a:xfrm>
            <a:off x="266329" y="2246050"/>
            <a:ext cx="38351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derived from Postgres ETL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Intention to group by healthcare provider, metal level, and aggregate their premiums through pandas.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Converted to .csv then dataset used for visualization.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8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9485317-3ACC-4F8F-BCF4-416D97C36A3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r="15875"/>
          <a:stretch>
            <a:fillRect/>
          </a:stretch>
        </p:blipFill>
        <p:spPr>
          <a:xfrm>
            <a:off x="8124389" y="1122542"/>
            <a:ext cx="2791171" cy="386632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815F36-138B-4AB6-8CDE-37ADF03DB2E5}"/>
              </a:ext>
            </a:extLst>
          </p:cNvPr>
          <p:cNvSpPr txBox="1"/>
          <p:nvPr/>
        </p:nvSpPr>
        <p:spPr>
          <a:xfrm>
            <a:off x="1276440" y="2594040"/>
            <a:ext cx="2658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Inconsistent Data: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261D2DB-28F8-4F08-98AE-29BEFDEAC8E8}"/>
              </a:ext>
            </a:extLst>
          </p:cNvPr>
          <p:cNvSpPr txBox="1">
            <a:spLocks/>
          </p:cNvSpPr>
          <p:nvPr/>
        </p:nvSpPr>
        <p:spPr>
          <a:xfrm>
            <a:off x="976542" y="3429000"/>
            <a:ext cx="5765198" cy="4860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data we used had inconsistent data across years.  We committed to using this data set without realizing how poor it was for years before 2016.</a:t>
            </a:r>
          </a:p>
          <a:p>
            <a:r>
              <a:rPr lang="en-US" dirty="0"/>
              <a:t>Incorrect spellings and missing data made it difficult to manipulate the data for some years.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0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33F4-9620-414F-A4DE-E16AF710C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107" y="2050051"/>
            <a:ext cx="6346794" cy="3931603"/>
          </a:xfrm>
        </p:spPr>
        <p:txBody>
          <a:bodyPr/>
          <a:lstStyle/>
          <a:p>
            <a:r>
              <a:rPr lang="en-US" dirty="0"/>
              <a:t>Pandas will read </a:t>
            </a:r>
            <a:r>
              <a:rPr lang="en-US" dirty="0" err="1"/>
              <a:t>geoJSON</a:t>
            </a:r>
            <a:r>
              <a:rPr lang="en-US" dirty="0"/>
              <a:t> files but changes the format.</a:t>
            </a:r>
          </a:p>
          <a:p>
            <a:r>
              <a:rPr lang="en-US" dirty="0"/>
              <a:t>It is much easier to manipulate </a:t>
            </a:r>
            <a:r>
              <a:rPr lang="en-US" dirty="0" err="1"/>
              <a:t>geoJson</a:t>
            </a:r>
            <a:r>
              <a:rPr lang="en-US" dirty="0"/>
              <a:t> with libraries like </a:t>
            </a:r>
            <a:r>
              <a:rPr lang="en-US" dirty="0" err="1"/>
              <a:t>geopandas</a:t>
            </a:r>
            <a:r>
              <a:rPr lang="en-US" dirty="0"/>
              <a:t>, which creates </a:t>
            </a:r>
            <a:r>
              <a:rPr lang="en-US" dirty="0" err="1"/>
              <a:t>geoDFs</a:t>
            </a:r>
            <a:r>
              <a:rPr lang="en-US" dirty="0"/>
              <a:t> that can be manipulated.</a:t>
            </a:r>
          </a:p>
          <a:p>
            <a:r>
              <a:rPr lang="en-US" dirty="0"/>
              <a:t>The </a:t>
            </a:r>
            <a:r>
              <a:rPr lang="en-US" dirty="0" err="1"/>
              <a:t>geojson</a:t>
            </a:r>
            <a:r>
              <a:rPr lang="en-US" dirty="0"/>
              <a:t> library has features which allow the convenient creation of </a:t>
            </a:r>
            <a:r>
              <a:rPr lang="en-US" dirty="0" err="1"/>
              <a:t>geojson</a:t>
            </a:r>
            <a:r>
              <a:rPr lang="en-US" dirty="0"/>
              <a:t> feature groups.</a:t>
            </a:r>
          </a:p>
          <a:p>
            <a:r>
              <a:rPr lang="en-US" dirty="0"/>
              <a:t>View more documentation here: </a:t>
            </a:r>
            <a:r>
              <a:rPr lang="en-US" dirty="0">
                <a:hlinkClick r:id="rId2"/>
              </a:rPr>
              <a:t>http://geopandas.org/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37EB5C-E600-4156-B143-D5D03FB2CC22}"/>
              </a:ext>
            </a:extLst>
          </p:cNvPr>
          <p:cNvSpPr txBox="1"/>
          <p:nvPr/>
        </p:nvSpPr>
        <p:spPr>
          <a:xfrm>
            <a:off x="5202314" y="1239024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GeoJson</a:t>
            </a:r>
            <a:r>
              <a:rPr lang="en-US" sz="2400" b="1" i="1" dirty="0"/>
              <a:t>: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38097BEB-83AD-4175-90F2-19A30C3BF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00" y="587822"/>
            <a:ext cx="4215056" cy="415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4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B4FF3F0A-9434-41C0-85F8-D5B9979555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1" r="16161"/>
          <a:stretch>
            <a:fillRect/>
          </a:stretch>
        </p:blipFill>
        <p:spPr>
          <a:xfrm>
            <a:off x="7856739" y="929349"/>
            <a:ext cx="3311370" cy="423707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0FF26-B11F-4B5D-96EE-FA65C58A8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7250" y="3145992"/>
            <a:ext cx="6557483" cy="282868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States polygons pulled from the Census Bureau had spelling errors and needed to be reformatted to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Formatting errors of the original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U.S. counties data presented a similar problem including errors in spelling of those counties in Puerto Rico.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Used D3, Leaflet and, Map box in the logic to visualize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F2EA3-63D1-46BB-9EB8-6183D257AE4C}"/>
              </a:ext>
            </a:extLst>
          </p:cNvPr>
          <p:cNvSpPr/>
          <p:nvPr/>
        </p:nvSpPr>
        <p:spPr>
          <a:xfrm>
            <a:off x="7918882" y="94991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2DFEAD-CCB2-4DF8-B9E4-F112F603B174}"/>
              </a:ext>
            </a:extLst>
          </p:cNvPr>
          <p:cNvSpPr txBox="1"/>
          <p:nvPr/>
        </p:nvSpPr>
        <p:spPr>
          <a:xfrm>
            <a:off x="1276440" y="2594040"/>
            <a:ext cx="23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Erroneous Data:</a:t>
            </a:r>
          </a:p>
        </p:txBody>
      </p:sp>
    </p:spTree>
    <p:extLst>
      <p:ext uri="{BB962C8B-B14F-4D97-AF65-F5344CB8AC3E}">
        <p14:creationId xmlns:p14="http://schemas.microsoft.com/office/powerpoint/2010/main" val="315600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56FDE-E230-4AD2-B8A2-B1B4D2963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166" y="3205491"/>
            <a:ext cx="5486400" cy="224818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States polygons pulled from the Census Bureau had spelling errors and needed to be reformatted to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U.S. counties data presented a similar problem including errors in spelling of those counties in Puerto Rico.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Used D3, Leaflet and, Map box in the logic to visualize the data</a:t>
            </a:r>
          </a:p>
          <a:p>
            <a:endParaRPr lang="en-US" sz="1800" dirty="0"/>
          </a:p>
        </p:txBody>
      </p:sp>
      <p:pic>
        <p:nvPicPr>
          <p:cNvPr id="5" name="Picture Placeholder 22">
            <a:extLst>
              <a:ext uri="{FF2B5EF4-FFF2-40B4-BE49-F238E27FC236}">
                <a16:creationId xmlns:a16="http://schemas.microsoft.com/office/drawing/2014/main" id="{10E3397D-3D84-40BD-A1CD-03D85F17A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1" r="16161"/>
          <a:stretch>
            <a:fillRect/>
          </a:stretch>
        </p:blipFill>
        <p:spPr>
          <a:xfrm>
            <a:off x="5619566" y="128025"/>
            <a:ext cx="5956916" cy="5329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E1799E-AD00-4902-986E-8F8E9256DA7C}"/>
              </a:ext>
            </a:extLst>
          </p:cNvPr>
          <p:cNvSpPr txBox="1"/>
          <p:nvPr/>
        </p:nvSpPr>
        <p:spPr>
          <a:xfrm>
            <a:off x="1276440" y="2594040"/>
            <a:ext cx="23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Erroneous Data:</a:t>
            </a:r>
          </a:p>
        </p:txBody>
      </p:sp>
    </p:spTree>
    <p:extLst>
      <p:ext uri="{BB962C8B-B14F-4D97-AF65-F5344CB8AC3E}">
        <p14:creationId xmlns:p14="http://schemas.microsoft.com/office/powerpoint/2010/main" val="386254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5BAF-16BC-4227-8357-67622A5F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551282-7244-42A5-8161-1CD2799EE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904" y="912335"/>
            <a:ext cx="4215056" cy="4158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94C302-9EE8-45F6-AEA3-2C1842264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312" y="801398"/>
            <a:ext cx="7402512" cy="454374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DE5187C-29B8-4E78-90DD-3D266C1C2A0C}"/>
              </a:ext>
            </a:extLst>
          </p:cNvPr>
          <p:cNvSpPr txBox="1"/>
          <p:nvPr/>
        </p:nvSpPr>
        <p:spPr>
          <a:xfrm>
            <a:off x="641611" y="5092511"/>
            <a:ext cx="3537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New Library: C3</a:t>
            </a:r>
          </a:p>
          <a:p>
            <a:r>
              <a:rPr lang="en-US" dirty="0">
                <a:solidFill>
                  <a:srgbClr val="FF0000"/>
                </a:solidFill>
              </a:rPr>
              <a:t>	more information here –</a:t>
            </a:r>
          </a:p>
          <a:p>
            <a:r>
              <a:rPr lang="en-US" dirty="0">
                <a:solidFill>
                  <a:srgbClr val="FF0000"/>
                </a:solidFill>
              </a:rPr>
              <a:t>	https://c3js.org/</a:t>
            </a:r>
          </a:p>
        </p:txBody>
      </p:sp>
    </p:spTree>
    <p:extLst>
      <p:ext uri="{BB962C8B-B14F-4D97-AF65-F5344CB8AC3E}">
        <p14:creationId xmlns:p14="http://schemas.microsoft.com/office/powerpoint/2010/main" val="118891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DE6A1C-E450-4AB2-83A8-581FAD411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93" y="273536"/>
            <a:ext cx="7269204" cy="477813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3B2144-C370-4F36-B156-23A865C1B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101" y="1960503"/>
            <a:ext cx="4377385" cy="2835204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Bronze – Lowest Monthly Premium </a:t>
            </a:r>
          </a:p>
          <a:p>
            <a:r>
              <a:rPr lang="en-US" sz="1800" dirty="0"/>
              <a:t>Silver – Moderate Monthly Premium</a:t>
            </a:r>
          </a:p>
          <a:p>
            <a:r>
              <a:rPr lang="en-US" sz="1800" dirty="0"/>
              <a:t> Gold – High monthly Premium</a:t>
            </a:r>
          </a:p>
          <a:p>
            <a:r>
              <a:rPr lang="en-US" sz="1800" dirty="0"/>
              <a:t>Platinum – Highest monthly Premium</a:t>
            </a:r>
          </a:p>
          <a:p>
            <a:r>
              <a:rPr lang="en-US" sz="1800" dirty="0"/>
              <a:t>Expanded Bronze – a new Plan in 2018, an expansion of the Bronze plan</a:t>
            </a:r>
          </a:p>
          <a:p>
            <a:r>
              <a:rPr lang="en-US" sz="1800" dirty="0"/>
              <a:t>Catastrophic Plan – Affordability Exception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7FE25C-3AF2-4D44-83FD-AF1197105C7F}"/>
              </a:ext>
            </a:extLst>
          </p:cNvPr>
          <p:cNvSpPr txBox="1"/>
          <p:nvPr/>
        </p:nvSpPr>
        <p:spPr>
          <a:xfrm>
            <a:off x="8868792" y="1278383"/>
            <a:ext cx="196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Metal Levels: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A3CDC-AAD3-46AE-AFFC-D33DC3149F13}"/>
              </a:ext>
            </a:extLst>
          </p:cNvPr>
          <p:cNvSpPr txBox="1"/>
          <p:nvPr/>
        </p:nvSpPr>
        <p:spPr>
          <a:xfrm>
            <a:off x="7767961" y="4795986"/>
            <a:ext cx="3537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New Library: C3</a:t>
            </a:r>
          </a:p>
          <a:p>
            <a:r>
              <a:rPr lang="en-US" dirty="0">
                <a:solidFill>
                  <a:srgbClr val="FF0000"/>
                </a:solidFill>
              </a:rPr>
              <a:t>	more information here –</a:t>
            </a:r>
          </a:p>
          <a:p>
            <a:r>
              <a:rPr lang="en-US" dirty="0">
                <a:solidFill>
                  <a:srgbClr val="FF0000"/>
                </a:solidFill>
              </a:rPr>
              <a:t>	https://c3js.org/</a:t>
            </a:r>
          </a:p>
        </p:txBody>
      </p:sp>
    </p:spTree>
    <p:extLst>
      <p:ext uri="{BB962C8B-B14F-4D97-AF65-F5344CB8AC3E}">
        <p14:creationId xmlns:p14="http://schemas.microsoft.com/office/powerpoint/2010/main" val="1409336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DE12-8F23-4648-B636-28730D8C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and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C3790-16EF-4282-B2D0-E9856E4E1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used to create the HTML structure for index and data pages.</a:t>
            </a:r>
          </a:p>
          <a:p>
            <a:r>
              <a:rPr lang="en-US" dirty="0"/>
              <a:t>ID tags in HTML used to integrate map and graphs.</a:t>
            </a:r>
          </a:p>
          <a:p>
            <a:r>
              <a:rPr lang="en-US" dirty="0"/>
              <a:t>Git Issues</a:t>
            </a:r>
          </a:p>
          <a:p>
            <a:r>
              <a:rPr lang="en-US" dirty="0"/>
              <a:t>Integrating the dependencies </a:t>
            </a:r>
          </a:p>
          <a:p>
            <a:r>
              <a:rPr lang="en-US" dirty="0"/>
              <a:t>Changing data types</a:t>
            </a:r>
          </a:p>
        </p:txBody>
      </p:sp>
    </p:spTree>
    <p:extLst>
      <p:ext uri="{BB962C8B-B14F-4D97-AF65-F5344CB8AC3E}">
        <p14:creationId xmlns:p14="http://schemas.microsoft.com/office/powerpoint/2010/main" val="30424638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Words>408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-apple-system</vt:lpstr>
      <vt:lpstr>Arial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Structure and integration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Minette James</dc:creator>
  <cp:lastModifiedBy>Suzanne Polk</cp:lastModifiedBy>
  <cp:revision>17</cp:revision>
  <dcterms:created xsi:type="dcterms:W3CDTF">2019-08-24T08:47:09Z</dcterms:created>
  <dcterms:modified xsi:type="dcterms:W3CDTF">2019-08-24T15:18:25Z</dcterms:modified>
</cp:coreProperties>
</file>