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318190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324209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198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1114232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6305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384154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1825422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411287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425436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42EB1D-A9FC-4D9A-9A9D-915A91C94825}"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256169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42EB1D-A9FC-4D9A-9A9D-915A91C94825}"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214181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42EB1D-A9FC-4D9A-9A9D-915A91C94825}"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428957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42EB1D-A9FC-4D9A-9A9D-915A91C94825}"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251657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2EB1D-A9FC-4D9A-9A9D-915A91C94825}" type="datetimeFigureOut">
              <a:rPr lang="en-IN" smtClean="0"/>
              <a:t>20-09-2024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406578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42EB1D-A9FC-4D9A-9A9D-915A91C94825}"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228528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42EB1D-A9FC-4D9A-9A9D-915A91C94825}"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86C44-64D8-4D09-8434-2091E5DD6C54}" type="slidenum">
              <a:rPr lang="en-IN" smtClean="0"/>
              <a:t>‹#›</a:t>
            </a:fld>
            <a:endParaRPr lang="en-IN"/>
          </a:p>
        </p:txBody>
      </p:sp>
    </p:spTree>
    <p:extLst>
      <p:ext uri="{BB962C8B-B14F-4D97-AF65-F5344CB8AC3E}">
        <p14:creationId xmlns:p14="http://schemas.microsoft.com/office/powerpoint/2010/main" val="138460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42EB1D-A9FC-4D9A-9A9D-915A91C94825}" type="datetimeFigureOut">
              <a:rPr lang="en-IN" smtClean="0"/>
              <a:t>20-09-2024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A86C44-64D8-4D09-8434-2091E5DD6C54}" type="slidenum">
              <a:rPr lang="en-IN" smtClean="0"/>
              <a:t>‹#›</a:t>
            </a:fld>
            <a:endParaRPr lang="en-IN"/>
          </a:p>
        </p:txBody>
      </p:sp>
    </p:spTree>
    <p:extLst>
      <p:ext uri="{BB962C8B-B14F-4D97-AF65-F5344CB8AC3E}">
        <p14:creationId xmlns:p14="http://schemas.microsoft.com/office/powerpoint/2010/main" val="1618457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954" y="522514"/>
            <a:ext cx="9091749" cy="2651760"/>
          </a:xfrm>
        </p:spPr>
        <p:txBody>
          <a:bodyPr>
            <a:normAutofit fontScale="90000"/>
          </a:bodyPr>
          <a:lstStyle/>
          <a:p>
            <a:pPr algn="ctr"/>
            <a:r>
              <a:rPr lang="en-IN" sz="3600" dirty="0"/>
              <a:t/>
            </a:r>
            <a:br>
              <a:rPr lang="en-IN" sz="3600" dirty="0"/>
            </a:br>
            <a:r>
              <a:rPr lang="en-IN" sz="3600" b="1" dirty="0">
                <a:effectLst>
                  <a:outerShdw blurRad="12700" dist="38100" dir="2700000" algn="tl">
                    <a:schemeClr val="accent5">
                      <a:lumMod val="60000"/>
                      <a:lumOff val="40000"/>
                    </a:schemeClr>
                  </a:outerShdw>
                </a:effectLst>
              </a:rPr>
              <a:t>Data Spark: Illuminating Insights for Global </a:t>
            </a:r>
            <a:r>
              <a:rPr lang="en-IN" sz="3600" b="1" dirty="0" smtClean="0">
                <a:effectLst>
                  <a:outerShdw blurRad="12700" dist="38100" dir="2700000" algn="tl">
                    <a:schemeClr val="accent5">
                      <a:lumMod val="60000"/>
                      <a:lumOff val="40000"/>
                    </a:schemeClr>
                  </a:outerShdw>
                </a:effectLst>
              </a:rPr>
              <a:t>Electronics</a:t>
            </a:r>
            <a:br>
              <a:rPr lang="en-IN" sz="3600" b="1" dirty="0" smtClean="0">
                <a:effectLst>
                  <a:outerShdw blurRad="12700" dist="38100" dir="2700000" algn="tl">
                    <a:schemeClr val="accent5">
                      <a:lumMod val="60000"/>
                      <a:lumOff val="40000"/>
                    </a:schemeClr>
                  </a:outerShdw>
                </a:effectLst>
              </a:rPr>
            </a:br>
            <a:r>
              <a:rPr lang="en-IN" dirty="0"/>
              <a:t/>
            </a:r>
            <a:br>
              <a:rPr lang="en-IN" dirty="0"/>
            </a:br>
            <a:endParaRPr lang="en-IN" dirty="0"/>
          </a:p>
        </p:txBody>
      </p:sp>
      <p:sp>
        <p:nvSpPr>
          <p:cNvPr id="3" name="Subtitle 2"/>
          <p:cNvSpPr>
            <a:spLocks noGrp="1"/>
          </p:cNvSpPr>
          <p:nvPr>
            <p:ph type="subTitle" idx="1"/>
          </p:nvPr>
        </p:nvSpPr>
        <p:spPr>
          <a:xfrm>
            <a:off x="1524000" y="2860766"/>
            <a:ext cx="9566366" cy="3174274"/>
          </a:xfrm>
        </p:spPr>
        <p:txBody>
          <a:bodyPr>
            <a:normAutofit fontScale="92500" lnSpcReduction="10000"/>
          </a:bodyPr>
          <a:lstStyle/>
          <a:p>
            <a:pPr algn="l"/>
            <a:r>
              <a:rPr lang="en-US" b="1" dirty="0" smtClean="0">
                <a:solidFill>
                  <a:schemeClr val="tx1"/>
                </a:solidFill>
              </a:rPr>
              <a:t>Contents:</a:t>
            </a:r>
          </a:p>
          <a:p>
            <a:pPr algn="l"/>
            <a:r>
              <a:rPr lang="en-IN" dirty="0"/>
              <a:t>•</a:t>
            </a:r>
            <a:r>
              <a:rPr lang="en-US" dirty="0" smtClean="0"/>
              <a:t>About </a:t>
            </a:r>
            <a:r>
              <a:rPr lang="en-US" dirty="0"/>
              <a:t>the project: A detailed description of the project. </a:t>
            </a:r>
            <a:endParaRPr lang="en-US" dirty="0" smtClean="0"/>
          </a:p>
          <a:p>
            <a:pPr algn="l"/>
            <a:r>
              <a:rPr lang="en-US" dirty="0" smtClean="0"/>
              <a:t>• </a:t>
            </a:r>
            <a:r>
              <a:rPr lang="en-US" dirty="0"/>
              <a:t>About the Data: Introduction to a dataset that is been used for the project</a:t>
            </a:r>
            <a:r>
              <a:rPr lang="en-US" dirty="0" smtClean="0"/>
              <a:t>.</a:t>
            </a:r>
          </a:p>
          <a:p>
            <a:pPr algn="l"/>
            <a:r>
              <a:rPr lang="en-US" dirty="0" smtClean="0"/>
              <a:t> </a:t>
            </a:r>
            <a:r>
              <a:rPr lang="en-US" dirty="0"/>
              <a:t>• </a:t>
            </a:r>
            <a:r>
              <a:rPr lang="en-US" dirty="0" smtClean="0"/>
              <a:t>Insights </a:t>
            </a:r>
            <a:r>
              <a:rPr lang="en-US" dirty="0"/>
              <a:t>to find: What are the objectives &amp; insights that are to be found out? </a:t>
            </a:r>
            <a:endParaRPr lang="en-US" dirty="0" smtClean="0"/>
          </a:p>
          <a:p>
            <a:pPr algn="l"/>
            <a:r>
              <a:rPr lang="en-US" dirty="0" smtClean="0"/>
              <a:t>• </a:t>
            </a:r>
            <a:r>
              <a:rPr lang="en-US" dirty="0"/>
              <a:t>Steps for EDA &amp; Cleaning Data: What are the various steps used for data cleaning &amp; EDA </a:t>
            </a:r>
            <a:r>
              <a:rPr lang="en-US" dirty="0" smtClean="0"/>
              <a:t>process</a:t>
            </a:r>
          </a:p>
          <a:p>
            <a:pPr algn="l"/>
            <a:r>
              <a:rPr lang="en-IN" dirty="0"/>
              <a:t>•</a:t>
            </a:r>
            <a:r>
              <a:rPr lang="en-US" dirty="0" smtClean="0"/>
              <a:t>Visual </a:t>
            </a:r>
            <a:r>
              <a:rPr lang="en-US" dirty="0"/>
              <a:t>Analytics: Different visuals &amp; summaries to understand data well</a:t>
            </a:r>
            <a:r>
              <a:rPr lang="en-US" dirty="0" smtClean="0"/>
              <a:t>.</a:t>
            </a:r>
          </a:p>
          <a:p>
            <a:pPr algn="l"/>
            <a:r>
              <a:rPr lang="en-US" dirty="0" smtClean="0"/>
              <a:t>• </a:t>
            </a:r>
            <a:r>
              <a:rPr lang="en-US" dirty="0"/>
              <a:t>Key Findings: Insights we found out according to various questions. </a:t>
            </a:r>
            <a:endParaRPr lang="en-US" dirty="0" smtClean="0"/>
          </a:p>
          <a:p>
            <a:pPr algn="l"/>
            <a:r>
              <a:rPr lang="en-US" dirty="0" smtClean="0"/>
              <a:t>• </a:t>
            </a:r>
            <a:r>
              <a:rPr lang="en-US" dirty="0"/>
              <a:t>Dashboard View: The view of a dashboard that is been </a:t>
            </a:r>
            <a:r>
              <a:rPr lang="en-US" dirty="0" smtClean="0"/>
              <a:t>created.</a:t>
            </a:r>
            <a:endParaRPr lang="en-US" b="1" dirty="0" smtClean="0"/>
          </a:p>
          <a:p>
            <a:endParaRPr lang="en-IN" dirty="0"/>
          </a:p>
        </p:txBody>
      </p:sp>
      <p:pic>
        <p:nvPicPr>
          <p:cNvPr id="1026" name="Picture 2" descr="https://content.jdmagicbox.com/comp/pune/l2/020pxx20.xx20.141010131515.b2l2/catalogue/global-electronics-dighi-pune-dth-tv-installation-services-ouvat0lb2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5105" y="1848394"/>
            <a:ext cx="3034210" cy="78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211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7643706" cy="513806"/>
          </a:xfrm>
        </p:spPr>
        <p:txBody>
          <a:bodyPr>
            <a:noAutofit/>
          </a:bodyPr>
          <a:lstStyle/>
          <a:p>
            <a:r>
              <a:rPr lang="en-US" sz="2000" dirty="0" smtClean="0"/>
              <a:t>About Project:</a:t>
            </a:r>
            <a:br>
              <a:rPr lang="en-US" sz="2000" dirty="0" smtClean="0"/>
            </a:br>
            <a:endParaRPr lang="en-IN" sz="2000" dirty="0"/>
          </a:p>
        </p:txBody>
      </p:sp>
      <p:sp>
        <p:nvSpPr>
          <p:cNvPr id="3" name="Content Placeholder 2"/>
          <p:cNvSpPr>
            <a:spLocks noGrp="1"/>
          </p:cNvSpPr>
          <p:nvPr>
            <p:ph idx="1"/>
          </p:nvPr>
        </p:nvSpPr>
        <p:spPr>
          <a:xfrm>
            <a:off x="677334" y="1227909"/>
            <a:ext cx="8596668" cy="4813453"/>
          </a:xfrm>
        </p:spPr>
        <p:txBody>
          <a:bodyPr/>
          <a:lstStyle/>
          <a:p>
            <a:r>
              <a:rPr lang="en-IN" dirty="0"/>
              <a:t>Global Electronics, a leading retailer of consumer electronics, has provided you with several datasets containing information about their customers, products, sales, stores, and currency exchange rates. The company seeks to leverage this data to better understand their business and identify areas for improvement.</a:t>
            </a:r>
          </a:p>
          <a:p>
            <a:r>
              <a:rPr lang="en-IN" dirty="0"/>
              <a:t>As part of Global Electronics' data analytics team, Provide Exploratory Data Analysis (EDA) </a:t>
            </a:r>
            <a:r>
              <a:rPr lang="en-IN" dirty="0" smtClean="0"/>
              <a:t>valuable </a:t>
            </a:r>
            <a:r>
              <a:rPr lang="en-IN" dirty="0"/>
              <a:t>insights from the company’s data. </a:t>
            </a:r>
            <a:endParaRPr lang="en-IN" dirty="0" smtClean="0"/>
          </a:p>
          <a:p>
            <a:endParaRPr lang="en-US" dirty="0"/>
          </a:p>
          <a:p>
            <a:r>
              <a:rPr lang="en-US" dirty="0"/>
              <a:t>By analyzing Global Electronics' customer, product, sales, and store data, we aim to identify key insights that will enhance marketing strategies, optimize inventory management, and improve sales forecasting. This will help tailor marketing campaigns, develop better products, plan effective promotions</a:t>
            </a:r>
            <a:endParaRPr lang="en-IN" dirty="0" smtClean="0"/>
          </a:p>
          <a:p>
            <a:endParaRPr lang="en-US" dirty="0"/>
          </a:p>
          <a:p>
            <a:pPr marL="0" indent="0">
              <a:buNone/>
            </a:pPr>
            <a:endParaRPr lang="en-IN" sz="2000" dirty="0" smtClean="0">
              <a:solidFill>
                <a:schemeClr val="accent1"/>
              </a:solidFill>
              <a:latin typeface="+mj-lt"/>
              <a:ea typeface="+mj-ea"/>
              <a:cs typeface="+mj-cs"/>
            </a:endParaRPr>
          </a:p>
          <a:p>
            <a:pPr marL="0" indent="0">
              <a:buNone/>
            </a:pPr>
            <a:endParaRPr lang="en-IN" sz="3600" dirty="0">
              <a:solidFill>
                <a:schemeClr val="accent1"/>
              </a:solidFill>
              <a:latin typeface="+mj-lt"/>
              <a:ea typeface="+mj-ea"/>
              <a:cs typeface="+mj-cs"/>
            </a:endParaRPr>
          </a:p>
        </p:txBody>
      </p:sp>
      <p:pic>
        <p:nvPicPr>
          <p:cNvPr id="4" name="Picture 2" descr="https://content.jdmagicbox.com/comp/pune/l2/020pxx20.xx20.141010131515.b2l2/catalogue/global-electronics-dighi-pune-dth-tv-installation-services-ouvat0lb2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8351" y="5101045"/>
            <a:ext cx="2768602" cy="71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53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68" y="0"/>
            <a:ext cx="9315751" cy="1280160"/>
          </a:xfrm>
        </p:spPr>
        <p:txBody>
          <a:bodyPr>
            <a:normAutofit fontScale="90000"/>
          </a:bodyPr>
          <a:lstStyle/>
          <a:p>
            <a:r>
              <a:rPr lang="en-IN" dirty="0" smtClean="0"/>
              <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About </a:t>
            </a:r>
            <a:r>
              <a:rPr lang="en-IN" dirty="0"/>
              <a:t>Dataset:</a:t>
            </a:r>
            <a:br>
              <a:rPr lang="en-IN" dirty="0"/>
            </a:br>
            <a:endParaRPr lang="en-IN" dirty="0"/>
          </a:p>
        </p:txBody>
      </p:sp>
      <p:sp>
        <p:nvSpPr>
          <p:cNvPr id="4" name="Text Placeholder 3"/>
          <p:cNvSpPr>
            <a:spLocks noGrp="1"/>
          </p:cNvSpPr>
          <p:nvPr>
            <p:ph type="body" sz="half" idx="2"/>
          </p:nvPr>
        </p:nvSpPr>
        <p:spPr>
          <a:xfrm>
            <a:off x="352697" y="509452"/>
            <a:ext cx="8934994" cy="6152606"/>
          </a:xfrm>
        </p:spPr>
        <p:txBody>
          <a:bodyPr/>
          <a:lstStyle/>
          <a:p>
            <a:endParaRPr lang="en-US" dirty="0" smtClean="0">
              <a:solidFill>
                <a:schemeClr val="tx1"/>
              </a:solidFill>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IN" sz="1400" b="1" dirty="0" smtClean="0">
                <a:solidFill>
                  <a:schemeClr val="accent3">
                    <a:lumMod val="75000"/>
                  </a:schemeClr>
                </a:solidFill>
              </a:rPr>
              <a:t>    DETAILS </a:t>
            </a:r>
            <a:r>
              <a:rPr lang="en-IN" sz="1400" b="1" dirty="0">
                <a:solidFill>
                  <a:schemeClr val="accent3">
                    <a:lumMod val="75000"/>
                  </a:schemeClr>
                </a:solidFill>
              </a:rPr>
              <a:t>OF DATA </a:t>
            </a:r>
            <a:r>
              <a:rPr lang="en-IN" sz="1400" b="1" dirty="0" smtClean="0">
                <a:solidFill>
                  <a:schemeClr val="accent3">
                    <a:lumMod val="75000"/>
                  </a:schemeClr>
                </a:solidFill>
              </a:rPr>
              <a:t>SET:</a:t>
            </a:r>
          </a:p>
          <a:p>
            <a:pPr marL="285750" indent="-285750">
              <a:buFont typeface="Wingdings" panose="05000000000000000000" pitchFamily="2" charset="2"/>
              <a:buChar char="q"/>
            </a:pPr>
            <a:r>
              <a:rPr lang="en-US" sz="1400" dirty="0" smtClean="0"/>
              <a:t>Sales Data : Sales data contains [Order number, Order </a:t>
            </a:r>
            <a:r>
              <a:rPr lang="en-US" sz="1400" dirty="0" err="1" smtClean="0"/>
              <a:t>date,Delivery</a:t>
            </a:r>
            <a:r>
              <a:rPr lang="en-US" sz="1400" dirty="0" smtClean="0"/>
              <a:t> </a:t>
            </a:r>
            <a:r>
              <a:rPr lang="en-US" sz="1400" dirty="0" err="1" smtClean="0"/>
              <a:t>date,Customerkey</a:t>
            </a:r>
            <a:r>
              <a:rPr lang="en-US" sz="1400" dirty="0" smtClean="0"/>
              <a:t>, etc..]</a:t>
            </a:r>
          </a:p>
          <a:p>
            <a:pPr marL="285750" indent="-285750">
              <a:buFont typeface="Wingdings" panose="05000000000000000000" pitchFamily="2" charset="2"/>
              <a:buChar char="q"/>
            </a:pPr>
            <a:r>
              <a:rPr lang="en-US" sz="1400" dirty="0" smtClean="0"/>
              <a:t>Product Data: Product data contains [{Product </a:t>
            </a:r>
            <a:r>
              <a:rPr lang="en-US" sz="1400" dirty="0" err="1" smtClean="0"/>
              <a:t>Name,Brand,sub</a:t>
            </a:r>
            <a:r>
              <a:rPr lang="en-US" sz="1400" dirty="0" smtClean="0"/>
              <a:t> </a:t>
            </a:r>
            <a:r>
              <a:rPr lang="en-US" sz="1400" dirty="0" err="1" smtClean="0"/>
              <a:t>category,category,Unit</a:t>
            </a:r>
            <a:r>
              <a:rPr lang="en-US" sz="1400" dirty="0" smtClean="0"/>
              <a:t> price, Unit cost etc.]</a:t>
            </a:r>
          </a:p>
          <a:p>
            <a:pPr marL="285750" indent="-285750">
              <a:buFont typeface="Wingdings" panose="05000000000000000000" pitchFamily="2" charset="2"/>
              <a:buChar char="q"/>
            </a:pPr>
            <a:r>
              <a:rPr lang="en-US" sz="1400" dirty="0" smtClean="0"/>
              <a:t>Customer Data: Customer data contains [Name, </a:t>
            </a:r>
            <a:r>
              <a:rPr lang="en-US" sz="1400" dirty="0" err="1" smtClean="0"/>
              <a:t>Gender,City,Statecode,Birthday,Country</a:t>
            </a:r>
            <a:r>
              <a:rPr lang="en-US" sz="1400" dirty="0" smtClean="0"/>
              <a:t> etc.,]</a:t>
            </a:r>
          </a:p>
          <a:p>
            <a:pPr marL="285750" indent="-285750">
              <a:buFont typeface="Wingdings" panose="05000000000000000000" pitchFamily="2" charset="2"/>
              <a:buChar char="q"/>
            </a:pPr>
            <a:r>
              <a:rPr lang="en-US" sz="1400" dirty="0" smtClean="0"/>
              <a:t>Stores Data: Store data contains [store </a:t>
            </a:r>
            <a:r>
              <a:rPr lang="en-US" sz="1400" dirty="0" err="1" smtClean="0"/>
              <a:t>key,country</a:t>
            </a:r>
            <a:r>
              <a:rPr lang="en-US" sz="1400" dirty="0" smtClean="0"/>
              <a:t>, </a:t>
            </a:r>
            <a:r>
              <a:rPr lang="en-US" sz="1400" dirty="0" err="1" smtClean="0"/>
              <a:t>state,square</a:t>
            </a:r>
            <a:r>
              <a:rPr lang="en-US" sz="1400" dirty="0" smtClean="0"/>
              <a:t> meter]</a:t>
            </a:r>
          </a:p>
          <a:p>
            <a:pPr marL="285750" indent="-285750">
              <a:buFont typeface="Wingdings" panose="05000000000000000000" pitchFamily="2" charset="2"/>
              <a:buChar char="q"/>
            </a:pPr>
            <a:r>
              <a:rPr lang="en-US" sz="1400" dirty="0" smtClean="0"/>
              <a:t>Exchange Data: Exchange data contains [</a:t>
            </a:r>
            <a:r>
              <a:rPr lang="en-US" sz="1400" dirty="0" err="1" smtClean="0"/>
              <a:t>Date,currency</a:t>
            </a:r>
            <a:r>
              <a:rPr lang="en-US" sz="1400" dirty="0" smtClean="0"/>
              <a:t>, Exchange rate]  </a:t>
            </a:r>
            <a:endParaRPr lang="en-IN" sz="1400" dirty="0" smtClean="0"/>
          </a:p>
          <a:p>
            <a:endParaRPr lang="en-IN" sz="1400" b="1" dirty="0"/>
          </a:p>
        </p:txBody>
      </p:sp>
      <p:sp>
        <p:nvSpPr>
          <p:cNvPr id="11" name="Flowchart: Punched Tape 4"/>
          <p:cNvSpPr>
            <a:spLocks noChangeArrowheads="1"/>
          </p:cNvSpPr>
          <p:nvPr/>
        </p:nvSpPr>
        <p:spPr bwMode="auto">
          <a:xfrm>
            <a:off x="2156392" y="1894052"/>
            <a:ext cx="2305050" cy="922338"/>
          </a:xfrm>
          <a:prstGeom prst="flowChartPunchedTap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Product</a:t>
            </a:r>
            <a:r>
              <a:rPr kumimoji="0" lang="en-US" altLang="en-US" sz="1100"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Data</a:t>
            </a:r>
            <a:endParaRPr kumimoji="0" lang="en-US" altLang="en-US" b="1" i="0" u="none" strike="noStrike" cap="none" normalizeH="0" baseline="0" dirty="0" smtClean="0">
              <a:ln>
                <a:noFill/>
              </a:ln>
              <a:solidFill>
                <a:srgbClr val="FFFF00"/>
              </a:solidFill>
              <a:effectLst/>
              <a:latin typeface="Arial" panose="020B0604020202020204" pitchFamily="34" charset="0"/>
            </a:endParaRPr>
          </a:p>
        </p:txBody>
      </p:sp>
      <p:sp>
        <p:nvSpPr>
          <p:cNvPr id="12" name="Flowchart: Punched Tape 5"/>
          <p:cNvSpPr>
            <a:spLocks noChangeArrowheads="1"/>
          </p:cNvSpPr>
          <p:nvPr/>
        </p:nvSpPr>
        <p:spPr bwMode="auto">
          <a:xfrm>
            <a:off x="4443056" y="1815794"/>
            <a:ext cx="2305050" cy="922338"/>
          </a:xfrm>
          <a:prstGeom prst="flowChartPunchedTap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Customer Data</a:t>
            </a:r>
            <a:endParaRPr kumimoji="0" lang="en-US" altLang="en-US" b="1" i="0" u="none" strike="noStrike" cap="none" normalizeH="0" baseline="0" dirty="0" smtClean="0">
              <a:ln>
                <a:noFill/>
              </a:ln>
              <a:solidFill>
                <a:srgbClr val="FFFF00"/>
              </a:solidFill>
              <a:effectLst/>
              <a:latin typeface="Arial" panose="020B0604020202020204" pitchFamily="34" charset="0"/>
            </a:endParaRPr>
          </a:p>
        </p:txBody>
      </p:sp>
      <p:sp>
        <p:nvSpPr>
          <p:cNvPr id="13" name="Flowchart: Punched Tape 6"/>
          <p:cNvSpPr>
            <a:spLocks noChangeArrowheads="1"/>
          </p:cNvSpPr>
          <p:nvPr/>
        </p:nvSpPr>
        <p:spPr bwMode="auto">
          <a:xfrm>
            <a:off x="2220686" y="2657257"/>
            <a:ext cx="2305050" cy="922337"/>
          </a:xfrm>
          <a:prstGeom prst="flowChartPunchedTap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Stores</a:t>
            </a:r>
            <a:r>
              <a:rPr kumimoji="0" lang="en-US" altLang="en-US" sz="1100"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Data</a:t>
            </a:r>
            <a:endParaRPr kumimoji="0" lang="en-US" altLang="en-US" b="1" i="0" u="none" strike="noStrike" cap="none" normalizeH="0" baseline="0" dirty="0" smtClean="0">
              <a:ln>
                <a:noFill/>
              </a:ln>
              <a:solidFill>
                <a:srgbClr val="FFFF00"/>
              </a:solidFill>
              <a:effectLst/>
              <a:latin typeface="Arial" panose="020B0604020202020204" pitchFamily="34" charset="0"/>
            </a:endParaRPr>
          </a:p>
        </p:txBody>
      </p:sp>
      <p:sp>
        <p:nvSpPr>
          <p:cNvPr id="14" name="Flowchart: Punched Tape 7"/>
          <p:cNvSpPr>
            <a:spLocks noChangeArrowheads="1"/>
          </p:cNvSpPr>
          <p:nvPr/>
        </p:nvSpPr>
        <p:spPr bwMode="auto">
          <a:xfrm>
            <a:off x="4470052" y="2585194"/>
            <a:ext cx="2305050" cy="922337"/>
          </a:xfrm>
          <a:prstGeom prst="flowChartPunchedTap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Exchange data</a:t>
            </a:r>
            <a:endParaRPr kumimoji="0" lang="en-US" altLang="en-US" b="1" i="0" u="none" strike="noStrike" cap="none" normalizeH="0" baseline="0" dirty="0" smtClean="0">
              <a:ln>
                <a:noFill/>
              </a:ln>
              <a:solidFill>
                <a:srgbClr val="FFFF00"/>
              </a:solidFill>
              <a:effectLst/>
              <a:latin typeface="Arial" panose="020B0604020202020204" pitchFamily="34" charset="0"/>
            </a:endParaRPr>
          </a:p>
        </p:txBody>
      </p:sp>
      <p:sp>
        <p:nvSpPr>
          <p:cNvPr id="15" name="Rectangle 8"/>
          <p:cNvSpPr>
            <a:spLocks noChangeArrowheads="1"/>
          </p:cNvSpPr>
          <p:nvPr/>
        </p:nvSpPr>
        <p:spPr bwMode="auto">
          <a:xfrm>
            <a:off x="3308917" y="1122527"/>
            <a:ext cx="2465387" cy="8509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Sales Data</a:t>
            </a:r>
            <a:endParaRPr kumimoji="0" lang="en-US" altLang="en-US" b="1" i="0" u="none" strike="noStrike" cap="none" normalizeH="0" baseline="0" dirty="0" smtClean="0">
              <a:ln>
                <a:noFill/>
              </a:ln>
              <a:solidFill>
                <a:srgbClr val="FFFF00"/>
              </a:solidFill>
              <a:effectLst/>
              <a:latin typeface="Arial" panose="020B0604020202020204" pitchFamily="34" charset="0"/>
            </a:endParaRPr>
          </a:p>
        </p:txBody>
      </p:sp>
      <p:sp>
        <p:nvSpPr>
          <p:cNvPr id="16" name="Rectangle 17"/>
          <p:cNvSpPr>
            <a:spLocks noChangeArrowheads="1"/>
          </p:cNvSpPr>
          <p:nvPr/>
        </p:nvSpPr>
        <p:spPr bwMode="auto">
          <a:xfrm>
            <a:off x="2220686" y="12801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 name="Picture 2" descr="https://content.jdmagicbox.com/comp/pune/l2/020pxx20.xx20.141010131515.b2l2/catalogue/global-electronics-dighi-pune-dth-tv-installation-services-ouvat0lb2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9089" y="5950132"/>
            <a:ext cx="2298340" cy="59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238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852712" cy="579120"/>
          </a:xfrm>
        </p:spPr>
        <p:txBody>
          <a:bodyPr>
            <a:normAutofit/>
          </a:bodyPr>
          <a:lstStyle/>
          <a:p>
            <a:r>
              <a:rPr lang="en-US" sz="1600" b="1" dirty="0">
                <a:solidFill>
                  <a:schemeClr val="tx1"/>
                </a:solidFill>
              </a:rPr>
              <a:t>STEPS FOR CLEANING DATA AND EDA</a:t>
            </a:r>
            <a:endParaRPr lang="en-IN" sz="1600" b="1" dirty="0">
              <a:solidFill>
                <a:schemeClr val="tx1"/>
              </a:solidFill>
            </a:endParaRPr>
          </a:p>
        </p:txBody>
      </p:sp>
      <p:sp>
        <p:nvSpPr>
          <p:cNvPr id="5" name="Content Placeholder 4"/>
          <p:cNvSpPr>
            <a:spLocks noGrp="1"/>
          </p:cNvSpPr>
          <p:nvPr>
            <p:ph idx="1"/>
          </p:nvPr>
        </p:nvSpPr>
        <p:spPr>
          <a:xfrm>
            <a:off x="677334" y="1423852"/>
            <a:ext cx="8283786" cy="4023360"/>
          </a:xfrm>
        </p:spPr>
        <p:txBody>
          <a:bodyPr/>
          <a:lstStyle/>
          <a:p>
            <a:r>
              <a:rPr lang="en-US" dirty="0"/>
              <a:t>Import data from MySQL into Power BI</a:t>
            </a:r>
            <a:r>
              <a:rPr lang="en-US" dirty="0" smtClean="0"/>
              <a:t>.</a:t>
            </a:r>
          </a:p>
          <a:p>
            <a:r>
              <a:rPr lang="en-US" dirty="0" smtClean="0"/>
              <a:t> </a:t>
            </a:r>
            <a:r>
              <a:rPr lang="en-US" dirty="0"/>
              <a:t>Create or establish relationships between tables using the model tab section in Power BI. </a:t>
            </a:r>
            <a:endParaRPr lang="en-US" dirty="0" smtClean="0"/>
          </a:p>
          <a:p>
            <a:r>
              <a:rPr lang="en-US" dirty="0" smtClean="0"/>
              <a:t> </a:t>
            </a:r>
            <a:r>
              <a:rPr lang="en-US" dirty="0"/>
              <a:t>Remove blank rows, columns and unnecessary columns in all the tables and also remove 0, and 1 in the sales amount column using the Power Query tool. </a:t>
            </a:r>
            <a:endParaRPr lang="en-US" dirty="0" smtClean="0"/>
          </a:p>
          <a:p>
            <a:r>
              <a:rPr lang="en-US" dirty="0" smtClean="0"/>
              <a:t> </a:t>
            </a:r>
            <a:r>
              <a:rPr lang="en-US" dirty="0"/>
              <a:t>The date column Change data type to date format. </a:t>
            </a:r>
            <a:endParaRPr lang="en-US" dirty="0" smtClean="0"/>
          </a:p>
          <a:p>
            <a:r>
              <a:rPr lang="en-US" dirty="0" smtClean="0"/>
              <a:t> </a:t>
            </a:r>
            <a:r>
              <a:rPr lang="en-US" dirty="0"/>
              <a:t>Add a new column option in the ribbon section, then go to the Date option and then select the Year option. So Year column has been </a:t>
            </a:r>
            <a:r>
              <a:rPr lang="en-US" dirty="0" smtClean="0"/>
              <a:t>added</a:t>
            </a:r>
          </a:p>
          <a:p>
            <a:r>
              <a:rPr lang="en-US" dirty="0"/>
              <a:t>There are various null values, errors and missing values in the columns which can be deleted using various options in Power </a:t>
            </a:r>
            <a:r>
              <a:rPr lang="en-US" dirty="0" smtClean="0"/>
              <a:t>BI</a:t>
            </a:r>
          </a:p>
          <a:p>
            <a:endParaRPr lang="en-US" dirty="0"/>
          </a:p>
        </p:txBody>
      </p:sp>
      <p:pic>
        <p:nvPicPr>
          <p:cNvPr id="7" name="Picture 2" descr="https://content.jdmagicbox.com/comp/pune/l2/020pxx20.xx20.141010131515.b2l2/catalogue/global-electronics-dighi-pune-dth-tv-installation-services-ouvat0lb2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4660" y="5447212"/>
            <a:ext cx="2768602" cy="71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10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540125" cy="573741"/>
          </a:xfrm>
        </p:spPr>
        <p:txBody>
          <a:bodyPr>
            <a:normAutofit/>
          </a:bodyPr>
          <a:lstStyle/>
          <a:p>
            <a:r>
              <a:rPr lang="en-IN" sz="2000" b="1" dirty="0" smtClean="0">
                <a:solidFill>
                  <a:schemeClr val="tx1"/>
                </a:solidFill>
              </a:rPr>
              <a:t>INSIGHTS </a:t>
            </a:r>
            <a:r>
              <a:rPr lang="en-IN" sz="2000" b="1" dirty="0">
                <a:solidFill>
                  <a:schemeClr val="tx1"/>
                </a:solidFill>
              </a:rPr>
              <a:t>TO BE FOUND</a:t>
            </a:r>
          </a:p>
        </p:txBody>
      </p:sp>
      <p:sp>
        <p:nvSpPr>
          <p:cNvPr id="3" name="Content Placeholder 2"/>
          <p:cNvSpPr>
            <a:spLocks noGrp="1"/>
          </p:cNvSpPr>
          <p:nvPr>
            <p:ph idx="1"/>
          </p:nvPr>
        </p:nvSpPr>
        <p:spPr>
          <a:xfrm>
            <a:off x="677334" y="1371601"/>
            <a:ext cx="8596668" cy="5100068"/>
          </a:xfrm>
        </p:spPr>
        <p:txBody>
          <a:bodyPr>
            <a:normAutofit/>
          </a:bodyPr>
          <a:lstStyle/>
          <a:p>
            <a:r>
              <a:rPr lang="en-US" sz="2000" dirty="0" smtClean="0"/>
              <a:t>1. Which gender gives highest revenue?</a:t>
            </a:r>
          </a:p>
          <a:p>
            <a:r>
              <a:rPr lang="en-US" sz="2000" dirty="0" smtClean="0"/>
              <a:t>2.Which brand gives the most highest sale?</a:t>
            </a:r>
          </a:p>
          <a:p>
            <a:r>
              <a:rPr lang="en-US" sz="2000" dirty="0" smtClean="0"/>
              <a:t>3. Which country owns highest store ?</a:t>
            </a:r>
          </a:p>
          <a:p>
            <a:r>
              <a:rPr lang="en-US" sz="2000" dirty="0" smtClean="0"/>
              <a:t>4.Revenue trend on yearly basis?</a:t>
            </a:r>
          </a:p>
          <a:p>
            <a:r>
              <a:rPr lang="en-US" sz="2000" dirty="0" smtClean="0"/>
              <a:t>5. Top 10 city, gender wise customer count?</a:t>
            </a:r>
          </a:p>
          <a:p>
            <a:r>
              <a:rPr lang="en-US" sz="2000" dirty="0" smtClean="0"/>
              <a:t>6.Country and continent wise customer count?</a:t>
            </a:r>
          </a:p>
          <a:p>
            <a:r>
              <a:rPr lang="en-US" sz="2000" dirty="0" smtClean="0"/>
              <a:t>7.Highest number ordered product?</a:t>
            </a:r>
          </a:p>
          <a:p>
            <a:r>
              <a:rPr lang="en-US" sz="2000" dirty="0" smtClean="0"/>
              <a:t>8.Top 10 revenue product name?</a:t>
            </a:r>
          </a:p>
          <a:p>
            <a:r>
              <a:rPr lang="en-US" sz="2000" dirty="0" smtClean="0"/>
              <a:t>9.Shopping behavior based on age group?</a:t>
            </a:r>
          </a:p>
          <a:p>
            <a:r>
              <a:rPr lang="en-US" sz="2000" dirty="0" smtClean="0"/>
              <a:t>10.Month wise order performance</a:t>
            </a:r>
            <a:r>
              <a:rPr lang="en-US" sz="2000" dirty="0"/>
              <a:t>?</a:t>
            </a:r>
          </a:p>
          <a:p>
            <a:endParaRPr lang="en-IN" sz="2000" dirty="0"/>
          </a:p>
        </p:txBody>
      </p:sp>
      <p:pic>
        <p:nvPicPr>
          <p:cNvPr id="4" name="Picture 2" descr="https://content.jdmagicbox.com/comp/pune/l2/020pxx20.xx20.141010131515.b2l2/catalogue/global-electronics-dighi-pune-dth-tv-installation-services-ouvat0lb2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8351" y="5532120"/>
            <a:ext cx="2768602" cy="71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886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Pics, Images, Cards&amp;Wallpapers - 9to5 Car Wallpap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0093" y="1557804"/>
            <a:ext cx="6293225" cy="3539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557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523</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Times New Roman</vt:lpstr>
      <vt:lpstr>Trebuchet MS</vt:lpstr>
      <vt:lpstr>Wingdings</vt:lpstr>
      <vt:lpstr>Wingdings 3</vt:lpstr>
      <vt:lpstr>Facet</vt:lpstr>
      <vt:lpstr> Data Spark: Illuminating Insights for Global Electronics  </vt:lpstr>
      <vt:lpstr>About Project: </vt:lpstr>
      <vt:lpstr>     About Dataset: </vt:lpstr>
      <vt:lpstr>STEPS FOR CLEANING DATA AND EDA</vt:lpstr>
      <vt:lpstr>INSIGHTS TO BE FOUND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Data Spark: Illuminating Insights for Global Electronics</dc:title>
  <dc:creator>SG_LENOVO</dc:creator>
  <cp:lastModifiedBy>SG_LENOVO</cp:lastModifiedBy>
  <cp:revision>13</cp:revision>
  <dcterms:created xsi:type="dcterms:W3CDTF">2024-09-20T11:45:09Z</dcterms:created>
  <dcterms:modified xsi:type="dcterms:W3CDTF">2024-09-20T15:14:37Z</dcterms:modified>
</cp:coreProperties>
</file>