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2" r:id="rId3"/>
    <p:sldId id="257" r:id="rId4"/>
    <p:sldId id="258" r:id="rId5"/>
    <p:sldId id="263" r:id="rId6"/>
    <p:sldId id="261"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6A32188-03CB-4262-9096-69B38E88FA46}"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487F9-95FB-483E-B992-79AF0943E0DB}" type="slidenum">
              <a:rPr lang="en-IN" smtClean="0"/>
              <a:t>‹#›</a:t>
            </a:fld>
            <a:endParaRPr lang="en-IN"/>
          </a:p>
        </p:txBody>
      </p:sp>
    </p:spTree>
    <p:extLst>
      <p:ext uri="{BB962C8B-B14F-4D97-AF65-F5344CB8AC3E}">
        <p14:creationId xmlns:p14="http://schemas.microsoft.com/office/powerpoint/2010/main" val="404526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A32188-03CB-4262-9096-69B38E88FA46}"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487F9-95FB-483E-B992-79AF0943E0DB}" type="slidenum">
              <a:rPr lang="en-IN" smtClean="0"/>
              <a:t>‹#›</a:t>
            </a:fld>
            <a:endParaRPr lang="en-IN"/>
          </a:p>
        </p:txBody>
      </p:sp>
    </p:spTree>
    <p:extLst>
      <p:ext uri="{BB962C8B-B14F-4D97-AF65-F5344CB8AC3E}">
        <p14:creationId xmlns:p14="http://schemas.microsoft.com/office/powerpoint/2010/main" val="408441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A32188-03CB-4262-9096-69B38E88FA46}"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487F9-95FB-483E-B992-79AF0943E0DB}" type="slidenum">
              <a:rPr lang="en-IN" smtClean="0"/>
              <a:t>‹#›</a:t>
            </a:fld>
            <a:endParaRPr lang="en-IN"/>
          </a:p>
        </p:txBody>
      </p:sp>
    </p:spTree>
    <p:extLst>
      <p:ext uri="{BB962C8B-B14F-4D97-AF65-F5344CB8AC3E}">
        <p14:creationId xmlns:p14="http://schemas.microsoft.com/office/powerpoint/2010/main" val="176647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A32188-03CB-4262-9096-69B38E88FA46}"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487F9-95FB-483E-B992-79AF0943E0DB}" type="slidenum">
              <a:rPr lang="en-IN" smtClean="0"/>
              <a:t>‹#›</a:t>
            </a:fld>
            <a:endParaRPr lang="en-IN"/>
          </a:p>
        </p:txBody>
      </p:sp>
    </p:spTree>
    <p:extLst>
      <p:ext uri="{BB962C8B-B14F-4D97-AF65-F5344CB8AC3E}">
        <p14:creationId xmlns:p14="http://schemas.microsoft.com/office/powerpoint/2010/main" val="3713523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A32188-03CB-4262-9096-69B38E88FA46}"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487F9-95FB-483E-B992-79AF0943E0DB}" type="slidenum">
              <a:rPr lang="en-IN" smtClean="0"/>
              <a:t>‹#›</a:t>
            </a:fld>
            <a:endParaRPr lang="en-IN"/>
          </a:p>
        </p:txBody>
      </p:sp>
    </p:spTree>
    <p:extLst>
      <p:ext uri="{BB962C8B-B14F-4D97-AF65-F5344CB8AC3E}">
        <p14:creationId xmlns:p14="http://schemas.microsoft.com/office/powerpoint/2010/main" val="305923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6A32188-03CB-4262-9096-69B38E88FA46}"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9487F9-95FB-483E-B992-79AF0943E0DB}" type="slidenum">
              <a:rPr lang="en-IN" smtClean="0"/>
              <a:t>‹#›</a:t>
            </a:fld>
            <a:endParaRPr lang="en-IN"/>
          </a:p>
        </p:txBody>
      </p:sp>
    </p:spTree>
    <p:extLst>
      <p:ext uri="{BB962C8B-B14F-4D97-AF65-F5344CB8AC3E}">
        <p14:creationId xmlns:p14="http://schemas.microsoft.com/office/powerpoint/2010/main" val="155025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6A32188-03CB-4262-9096-69B38E88FA46}" type="datetimeFigureOut">
              <a:rPr lang="en-IN" smtClean="0"/>
              <a:t>09-10-2024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9487F9-95FB-483E-B992-79AF0943E0DB}" type="slidenum">
              <a:rPr lang="en-IN" smtClean="0"/>
              <a:t>‹#›</a:t>
            </a:fld>
            <a:endParaRPr lang="en-IN"/>
          </a:p>
        </p:txBody>
      </p:sp>
    </p:spTree>
    <p:extLst>
      <p:ext uri="{BB962C8B-B14F-4D97-AF65-F5344CB8AC3E}">
        <p14:creationId xmlns:p14="http://schemas.microsoft.com/office/powerpoint/2010/main" val="1806815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6A32188-03CB-4262-9096-69B38E88FA46}" type="datetimeFigureOut">
              <a:rPr lang="en-IN" smtClean="0"/>
              <a:t>09-10-2024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9487F9-95FB-483E-B992-79AF0943E0DB}" type="slidenum">
              <a:rPr lang="en-IN" smtClean="0"/>
              <a:t>‹#›</a:t>
            </a:fld>
            <a:endParaRPr lang="en-IN"/>
          </a:p>
        </p:txBody>
      </p:sp>
    </p:spTree>
    <p:extLst>
      <p:ext uri="{BB962C8B-B14F-4D97-AF65-F5344CB8AC3E}">
        <p14:creationId xmlns:p14="http://schemas.microsoft.com/office/powerpoint/2010/main" val="16709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32188-03CB-4262-9096-69B38E88FA46}" type="datetimeFigureOut">
              <a:rPr lang="en-IN" smtClean="0"/>
              <a:t>09-10-2024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9487F9-95FB-483E-B992-79AF0943E0DB}" type="slidenum">
              <a:rPr lang="en-IN" smtClean="0"/>
              <a:t>‹#›</a:t>
            </a:fld>
            <a:endParaRPr lang="en-IN"/>
          </a:p>
        </p:txBody>
      </p:sp>
    </p:spTree>
    <p:extLst>
      <p:ext uri="{BB962C8B-B14F-4D97-AF65-F5344CB8AC3E}">
        <p14:creationId xmlns:p14="http://schemas.microsoft.com/office/powerpoint/2010/main" val="272555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A32188-03CB-4262-9096-69B38E88FA46}"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9487F9-95FB-483E-B992-79AF0943E0DB}" type="slidenum">
              <a:rPr lang="en-IN" smtClean="0"/>
              <a:t>‹#›</a:t>
            </a:fld>
            <a:endParaRPr lang="en-IN"/>
          </a:p>
        </p:txBody>
      </p:sp>
    </p:spTree>
    <p:extLst>
      <p:ext uri="{BB962C8B-B14F-4D97-AF65-F5344CB8AC3E}">
        <p14:creationId xmlns:p14="http://schemas.microsoft.com/office/powerpoint/2010/main" val="256946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A32188-03CB-4262-9096-69B38E88FA46}"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9487F9-95FB-483E-B992-79AF0943E0DB}" type="slidenum">
              <a:rPr lang="en-IN" smtClean="0"/>
              <a:t>‹#›</a:t>
            </a:fld>
            <a:endParaRPr lang="en-IN"/>
          </a:p>
        </p:txBody>
      </p:sp>
    </p:spTree>
    <p:extLst>
      <p:ext uri="{BB962C8B-B14F-4D97-AF65-F5344CB8AC3E}">
        <p14:creationId xmlns:p14="http://schemas.microsoft.com/office/powerpoint/2010/main" val="199834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32188-03CB-4262-9096-69B38E88FA46}" type="datetimeFigureOut">
              <a:rPr lang="en-IN" smtClean="0"/>
              <a:t>09-10-2024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487F9-95FB-483E-B992-79AF0943E0DB}" type="slidenum">
              <a:rPr lang="en-IN" smtClean="0"/>
              <a:t>‹#›</a:t>
            </a:fld>
            <a:endParaRPr lang="en-IN"/>
          </a:p>
        </p:txBody>
      </p:sp>
    </p:spTree>
    <p:extLst>
      <p:ext uri="{BB962C8B-B14F-4D97-AF65-F5344CB8AC3E}">
        <p14:creationId xmlns:p14="http://schemas.microsoft.com/office/powerpoint/2010/main" val="31780336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600">
              <a:srgbClr val="F7F7F7"/>
            </a:gs>
            <a:gs pos="0">
              <a:srgbClr val="7030A0"/>
            </a:gs>
            <a:gs pos="100000">
              <a:schemeClr val="bg1">
                <a:shade val="64000"/>
                <a:lumMod val="88000"/>
              </a:schemeClr>
            </a:gs>
          </a:gsLst>
          <a:lin ang="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58794" y="829995"/>
            <a:ext cx="6668086" cy="815925"/>
          </a:xfrm>
        </p:spPr>
        <p:txBody>
          <a:bodyPr>
            <a:normAutofit/>
          </a:bodyPr>
          <a:lstStyle/>
          <a:p>
            <a:pPr algn="ctr"/>
            <a:r>
              <a:rPr lang="en-US" sz="2400" b="1" dirty="0" err="1">
                <a:latin typeface="Calibri Light" panose="020F0302020204030204" pitchFamily="34" charset="0"/>
                <a:cs typeface="Calibri Light" panose="020F0302020204030204" pitchFamily="34" charset="0"/>
              </a:rPr>
              <a:t>Cardheko</a:t>
            </a:r>
            <a:r>
              <a:rPr lang="en-US" sz="2400" b="1" dirty="0">
                <a:latin typeface="Calibri Light" panose="020F0302020204030204" pitchFamily="34" charset="0"/>
                <a:cs typeface="Calibri Light" panose="020F0302020204030204" pitchFamily="34" charset="0"/>
              </a:rPr>
              <a:t> Price </a:t>
            </a:r>
            <a:r>
              <a:rPr lang="en-US" sz="2400" b="1" dirty="0" smtClean="0">
                <a:latin typeface="Calibri Light" panose="020F0302020204030204" pitchFamily="34" charset="0"/>
                <a:cs typeface="Calibri Light" panose="020F0302020204030204" pitchFamily="34" charset="0"/>
              </a:rPr>
              <a:t>prediction  </a:t>
            </a:r>
            <a:endParaRPr lang="en-IN" sz="2400" b="1" dirty="0">
              <a:latin typeface="Calibri Light" panose="020F0302020204030204" pitchFamily="34" charset="0"/>
              <a:cs typeface="Calibri Light" panose="020F0302020204030204" pitchFamily="34" charset="0"/>
            </a:endParaRPr>
          </a:p>
        </p:txBody>
      </p:sp>
      <p:sp>
        <p:nvSpPr>
          <p:cNvPr id="3" name="Subtitle 2"/>
          <p:cNvSpPr>
            <a:spLocks noGrp="1"/>
          </p:cNvSpPr>
          <p:nvPr>
            <p:ph type="subTitle" idx="1"/>
          </p:nvPr>
        </p:nvSpPr>
        <p:spPr>
          <a:xfrm>
            <a:off x="1153552" y="1645920"/>
            <a:ext cx="10241280" cy="4642338"/>
          </a:xfrm>
        </p:spPr>
        <p:txBody>
          <a:bodyPr>
            <a:noAutofit/>
          </a:bodyPr>
          <a:lstStyle/>
          <a:p>
            <a:pPr algn="l"/>
            <a:r>
              <a:rPr lang="en-IN" sz="1600" b="1" dirty="0">
                <a:solidFill>
                  <a:schemeClr val="tx1"/>
                </a:solidFill>
              </a:rPr>
              <a:t>About </a:t>
            </a:r>
            <a:r>
              <a:rPr lang="en-IN" sz="1600" b="1" dirty="0" err="1" smtClean="0">
                <a:solidFill>
                  <a:schemeClr val="tx1"/>
                </a:solidFill>
              </a:rPr>
              <a:t>CarDekho</a:t>
            </a:r>
            <a:r>
              <a:rPr lang="en-IN" sz="1600" b="1" dirty="0" smtClean="0">
                <a:solidFill>
                  <a:schemeClr val="tx1"/>
                </a:solidFill>
              </a:rPr>
              <a:t>:</a:t>
            </a:r>
          </a:p>
          <a:p>
            <a:pPr algn="l"/>
            <a:r>
              <a:rPr lang="en-US" sz="1600" cap="none" dirty="0">
                <a:solidFill>
                  <a:schemeClr val="tx1"/>
                </a:solidFill>
              </a:rPr>
              <a:t>C</a:t>
            </a:r>
            <a:r>
              <a:rPr lang="en-US" sz="1600" cap="none" dirty="0" smtClean="0">
                <a:solidFill>
                  <a:schemeClr val="tx1"/>
                </a:solidFill>
              </a:rPr>
              <a:t>ardekho.com has launched many innovative features to ensure that users get an immersive experience of the car model before visiting a dealer showroom. these include a feel the car tool that gives 360-degree interior/exterior views with sounds of the car and explanations of features with videos; search and comparison by make, model, price, features; and live offers and promotions in all cities. the platform also has used car classifieds wherein users can upload their cars for sale, and find used cars for buying from individuals and used car dealers</a:t>
            </a:r>
            <a:r>
              <a:rPr lang="en-US" sz="1600" dirty="0" smtClean="0">
                <a:solidFill>
                  <a:schemeClr val="tx1"/>
                </a:solidFill>
              </a:rPr>
              <a:t>.</a:t>
            </a:r>
            <a:endParaRPr lang="en-IN" sz="1600" dirty="0">
              <a:solidFill>
                <a:schemeClr val="tx1"/>
              </a:solidFill>
            </a:endParaRPr>
          </a:p>
          <a:p>
            <a:pPr lvl="0" algn="l">
              <a:spcBef>
                <a:spcPct val="20000"/>
              </a:spcBef>
              <a:spcAft>
                <a:spcPts val="600"/>
              </a:spcAft>
              <a:buClr>
                <a:schemeClr val="accent1"/>
              </a:buClr>
              <a:buSzPct val="115000"/>
              <a:defRPr/>
            </a:pPr>
            <a:endParaRPr lang="en-US" sz="1600" dirty="0">
              <a:solidFill>
                <a:schemeClr val="tx1"/>
              </a:solidFill>
              <a:cs typeface="Calibri Light" panose="020F0302020204030204" pitchFamily="34" charset="0"/>
            </a:endParaRPr>
          </a:p>
          <a:p>
            <a:pPr algn="l">
              <a:spcBef>
                <a:spcPct val="20000"/>
              </a:spcBef>
              <a:spcAft>
                <a:spcPts val="600"/>
              </a:spcAft>
              <a:buClr>
                <a:schemeClr val="accent1"/>
              </a:buClr>
              <a:buSzPct val="115000"/>
              <a:defRPr/>
            </a:pPr>
            <a:r>
              <a:rPr lang="en-IN" sz="1600" b="1" dirty="0"/>
              <a:t>Motivation/Purpose:</a:t>
            </a:r>
          </a:p>
          <a:p>
            <a:pPr lvl="0" algn="l">
              <a:spcBef>
                <a:spcPct val="20000"/>
              </a:spcBef>
              <a:spcAft>
                <a:spcPts val="600"/>
              </a:spcAft>
              <a:buClr>
                <a:schemeClr val="accent1"/>
              </a:buClr>
              <a:buSzPct val="115000"/>
              <a:defRPr/>
            </a:pPr>
            <a:r>
              <a:rPr lang="en-US" sz="1600" cap="none" dirty="0" smtClean="0">
                <a:solidFill>
                  <a:schemeClr val="tx1"/>
                </a:solidFill>
                <a:cs typeface="Calibri Light" panose="020F0302020204030204" pitchFamily="34" charset="0"/>
              </a:rPr>
              <a:t>This project is designed to build a powerful regression who able to predict closest prices of cars on unseen data</a:t>
            </a:r>
          </a:p>
          <a:p>
            <a:pPr lvl="0" algn="l">
              <a:spcBef>
                <a:spcPct val="20000"/>
              </a:spcBef>
              <a:spcAft>
                <a:spcPts val="600"/>
              </a:spcAft>
              <a:buClr>
                <a:schemeClr val="accent1"/>
              </a:buClr>
              <a:buSzPct val="115000"/>
              <a:defRPr/>
            </a:pPr>
            <a:r>
              <a:rPr lang="en-US" sz="1600" cap="none" dirty="0">
                <a:solidFill>
                  <a:schemeClr val="tx1"/>
                </a:solidFill>
                <a:cs typeface="Calibri Light" panose="020F0302020204030204" pitchFamily="34" charset="0"/>
              </a:rPr>
              <a:t>T</a:t>
            </a:r>
            <a:r>
              <a:rPr lang="en-US" sz="1600" cap="none" dirty="0" smtClean="0">
                <a:solidFill>
                  <a:schemeClr val="tx1"/>
                </a:solidFill>
                <a:cs typeface="Calibri Light" panose="020F0302020204030204" pitchFamily="34" charset="0"/>
              </a:rPr>
              <a:t>oday, buying and selling cars online has become quite common. when someone decides to sell their car, they often wonder about the right price to ask for. for instance, if two people are selling the same car and one is asking for 20 lac while the other is asking for 25 lac, the person selling at 20 lac is likely to attract more potential buyers. </a:t>
            </a:r>
          </a:p>
          <a:p>
            <a:pPr lvl="0" algn="l">
              <a:spcBef>
                <a:spcPct val="20000"/>
              </a:spcBef>
              <a:spcAft>
                <a:spcPts val="600"/>
              </a:spcAft>
              <a:buClr>
                <a:schemeClr val="accent1"/>
              </a:buClr>
              <a:buSzPct val="115000"/>
              <a:defRPr/>
            </a:pPr>
            <a:r>
              <a:rPr lang="en-US" sz="1600" cap="none" dirty="0">
                <a:solidFill>
                  <a:schemeClr val="tx1"/>
                </a:solidFill>
                <a:cs typeface="Calibri Light" panose="020F0302020204030204" pitchFamily="34" charset="0"/>
              </a:rPr>
              <a:t>S</a:t>
            </a:r>
            <a:r>
              <a:rPr lang="en-US" sz="1600" cap="none" dirty="0" smtClean="0">
                <a:solidFill>
                  <a:schemeClr val="tx1"/>
                </a:solidFill>
                <a:cs typeface="Calibri Light" panose="020F0302020204030204" pitchFamily="34" charset="0"/>
              </a:rPr>
              <a:t>imilarly, when people are in the market to buy a car, they want to know the fair price for the vehicle they are interested in. that's where this project comes in – it aims to create a smart model that considers various features of a car to estimate a reasonable price. this way, both sellers and buyers can get an idea of the approximate value of a car with specific characteristics.</a:t>
            </a:r>
          </a:p>
          <a:p>
            <a:pPr lvl="0"/>
            <a:r>
              <a:rPr lang="en-US" sz="1600" dirty="0" smtClean="0">
                <a:solidFill>
                  <a:schemeClr val="tx1"/>
                </a:solidFill>
              </a:rPr>
              <a:t>               </a:t>
            </a:r>
            <a:endParaRPr lang="en-US" sz="1600" dirty="0">
              <a:solidFill>
                <a:schemeClr val="tx1"/>
              </a:solidFill>
            </a:endParaRPr>
          </a:p>
          <a:p>
            <a:pPr lvl="0"/>
            <a:endParaRPr lang="en-US" sz="1600" dirty="0">
              <a:solidFill>
                <a:schemeClr val="tx1"/>
              </a:solidFill>
            </a:endParaRPr>
          </a:p>
          <a:p>
            <a:pPr lvl="0"/>
            <a:endParaRPr lang="en-US" sz="1600" dirty="0">
              <a:solidFill>
                <a:schemeClr val="tx1"/>
              </a:solidFill>
            </a:endParaRPr>
          </a:p>
          <a:p>
            <a:pPr lvl="0"/>
            <a:endParaRPr lang="en-US" sz="1600" dirty="0">
              <a:solidFill>
                <a:schemeClr val="tx1"/>
              </a:solidFill>
            </a:endParaRPr>
          </a:p>
          <a:p>
            <a:pPr lvl="0"/>
            <a:endParaRPr lang="en-US" sz="1600" dirty="0">
              <a:solidFill>
                <a:schemeClr val="tx1"/>
              </a:solidFill>
            </a:endParaRPr>
          </a:p>
          <a:p>
            <a:pPr lvl="0"/>
            <a:endParaRPr lang="en-US" sz="1600" dirty="0">
              <a:solidFill>
                <a:schemeClr val="tx1"/>
              </a:solidFill>
            </a:endParaRPr>
          </a:p>
          <a:p>
            <a:pPr lvl="0"/>
            <a:endParaRPr lang="en-US" sz="1600" dirty="0">
              <a:solidFill>
                <a:schemeClr val="tx1"/>
              </a:solidFill>
            </a:endParaRPr>
          </a:p>
          <a:p>
            <a:pPr lvl="0"/>
            <a:endParaRPr lang="en-US" sz="1600" dirty="0">
              <a:solidFill>
                <a:schemeClr val="tx1"/>
              </a:solidFill>
            </a:endParaRPr>
          </a:p>
          <a:p>
            <a:pPr lvl="0"/>
            <a:endParaRPr lang="en-US" sz="1600" dirty="0">
              <a:solidFill>
                <a:schemeClr val="tx1"/>
              </a:solidFill>
            </a:endParaRPr>
          </a:p>
          <a:p>
            <a:endParaRPr lang="en-IN" sz="1600" dirty="0">
              <a:solidFill>
                <a:schemeClr val="tx1"/>
              </a:solidFill>
            </a:endParaRPr>
          </a:p>
        </p:txBody>
      </p:sp>
    </p:spTree>
    <p:extLst>
      <p:ext uri="{BB962C8B-B14F-4D97-AF65-F5344CB8AC3E}">
        <p14:creationId xmlns:p14="http://schemas.microsoft.com/office/powerpoint/2010/main" val="1206314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5000">
              <a:schemeClr val="accent5">
                <a:lumMod val="45000"/>
                <a:lumOff val="55000"/>
              </a:schemeClr>
            </a:gs>
            <a:gs pos="3000">
              <a:schemeClr val="accent5">
                <a:lumMod val="45000"/>
                <a:lumOff val="55000"/>
              </a:schemeClr>
            </a:gs>
            <a:gs pos="4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047309" cy="1189355"/>
          </a:xfrm>
        </p:spPr>
        <p:txBody>
          <a:bodyPr>
            <a:normAutofit/>
          </a:bodyPr>
          <a:lstStyle/>
          <a:p>
            <a:r>
              <a:rPr lang="en-US" sz="1800" b="1" dirty="0" smtClean="0"/>
              <a:t>Converting data</a:t>
            </a:r>
            <a:endParaRPr lang="en-IN" sz="1800" b="1" dirty="0"/>
          </a:p>
        </p:txBody>
      </p:sp>
      <p:sp>
        <p:nvSpPr>
          <p:cNvPr id="3" name="Content Placeholder 2"/>
          <p:cNvSpPr>
            <a:spLocks noGrp="1"/>
          </p:cNvSpPr>
          <p:nvPr>
            <p:ph idx="1"/>
          </p:nvPr>
        </p:nvSpPr>
        <p:spPr>
          <a:xfrm>
            <a:off x="838200" y="1097280"/>
            <a:ext cx="10852052" cy="5036234"/>
          </a:xfrm>
        </p:spPr>
        <p:txBody>
          <a:bodyPr>
            <a:noAutofit/>
          </a:bodyPr>
          <a:lstStyle/>
          <a:p>
            <a:endParaRPr lang="en-US" sz="1600" dirty="0" smtClean="0"/>
          </a:p>
          <a:p>
            <a:r>
              <a:rPr lang="en-US" sz="1600" dirty="0" smtClean="0"/>
              <a:t>The </a:t>
            </a:r>
            <a:r>
              <a:rPr lang="en-US" sz="1600" dirty="0" smtClean="0">
                <a:latin typeface="+mj-lt"/>
              </a:rPr>
              <a:t>dataset</a:t>
            </a:r>
            <a:r>
              <a:rPr lang="en-US" sz="1600" dirty="0" smtClean="0"/>
              <a:t> which going to perform is in nested </a:t>
            </a:r>
            <a:r>
              <a:rPr lang="en-US" sz="1600" dirty="0" err="1" smtClean="0"/>
              <a:t>json</a:t>
            </a:r>
            <a:r>
              <a:rPr lang="en-US" sz="1600" dirty="0" smtClean="0"/>
              <a:t> format. Hence we need to convert them into flatten </a:t>
            </a:r>
            <a:r>
              <a:rPr lang="en-US" sz="1600" dirty="0" err="1" smtClean="0"/>
              <a:t>json</a:t>
            </a:r>
            <a:r>
              <a:rPr lang="en-US" sz="1600" dirty="0" smtClean="0"/>
              <a:t> in order to perform the data processing, EDA and model evaluation.</a:t>
            </a:r>
          </a:p>
          <a:p>
            <a:endParaRPr lang="en-US" sz="1600" dirty="0"/>
          </a:p>
          <a:p>
            <a:endParaRPr lang="en-US" sz="1600" dirty="0" smtClean="0"/>
          </a:p>
          <a:p>
            <a:pPr marL="0" indent="0">
              <a:buNone/>
            </a:pPr>
            <a:endParaRPr lang="en-US" sz="1600" dirty="0"/>
          </a:p>
          <a:p>
            <a:endParaRPr lang="en-US" sz="1600" dirty="0" smtClean="0"/>
          </a:p>
          <a:p>
            <a:r>
              <a:rPr lang="en-US" sz="1600" dirty="0" smtClean="0"/>
              <a:t>The </a:t>
            </a:r>
            <a:r>
              <a:rPr lang="en-US" sz="1600" dirty="0"/>
              <a:t>flatten-</a:t>
            </a:r>
            <a:r>
              <a:rPr lang="en-US" sz="1600" dirty="0" err="1"/>
              <a:t>json</a:t>
            </a:r>
            <a:r>
              <a:rPr lang="en-US" sz="1600" dirty="0"/>
              <a:t> is a third-party library that transforms your complex data into a table. To use the flatten-JSON library, we must first install and import the package using the following code</a:t>
            </a:r>
            <a:r>
              <a:rPr lang="en-US" sz="1600" dirty="0" smtClean="0"/>
              <a:t>.</a:t>
            </a:r>
          </a:p>
          <a:p>
            <a:pPr marL="0" indent="0">
              <a:buNone/>
            </a:pPr>
            <a:endParaRPr lang="en-US" sz="1600" dirty="0" smtClean="0"/>
          </a:p>
          <a:p>
            <a:r>
              <a:rPr lang="en-US" sz="1600" dirty="0"/>
              <a:t>Flattening a dictionary refers to the process of converting a nested or hierarchical dictionary structure into a flat, one-dimensional form. In simpler </a:t>
            </a:r>
            <a:r>
              <a:rPr lang="en-US" sz="1600" dirty="0" smtClean="0"/>
              <a:t>terms.</a:t>
            </a:r>
          </a:p>
          <a:p>
            <a:endParaRPr lang="en-US" sz="1600" dirty="0" smtClean="0"/>
          </a:p>
          <a:p>
            <a:r>
              <a:rPr lang="en-US" sz="1600" dirty="0" smtClean="0"/>
              <a:t> </a:t>
            </a:r>
            <a:r>
              <a:rPr lang="en-US" sz="1600" dirty="0"/>
              <a:t>I</a:t>
            </a:r>
            <a:r>
              <a:rPr lang="en-US" sz="1600" dirty="0" smtClean="0"/>
              <a:t>t involves </a:t>
            </a:r>
            <a:r>
              <a:rPr lang="en-US" sz="1600" dirty="0"/>
              <a:t>transforming a dictionary with nested keys and values into </a:t>
            </a:r>
            <a:r>
              <a:rPr lang="en-US" sz="1600" dirty="0" smtClean="0"/>
              <a:t>easily </a:t>
            </a:r>
            <a:r>
              <a:rPr lang="en-US" sz="1600" dirty="0"/>
              <a:t>accessible format</a:t>
            </a:r>
            <a:r>
              <a:rPr lang="en-US" sz="1600" dirty="0" smtClean="0"/>
              <a:t>.</a:t>
            </a:r>
          </a:p>
          <a:p>
            <a:pPr marL="0" indent="0">
              <a:buNone/>
            </a:pPr>
            <a:r>
              <a:rPr lang="en-US" sz="1600" dirty="0" smtClean="0"/>
              <a:t> </a:t>
            </a:r>
            <a:endParaRPr lang="en-US" sz="1600" dirty="0"/>
          </a:p>
          <a:p>
            <a:endParaRPr lang="en-IN" sz="1600" dirty="0"/>
          </a:p>
        </p:txBody>
      </p:sp>
      <p:pic>
        <p:nvPicPr>
          <p:cNvPr id="4" name="Picture 3"/>
          <p:cNvPicPr>
            <a:picLocks noChangeAspect="1"/>
          </p:cNvPicPr>
          <p:nvPr/>
        </p:nvPicPr>
        <p:blipFill>
          <a:blip r:embed="rId2"/>
          <a:stretch>
            <a:fillRect/>
          </a:stretch>
        </p:blipFill>
        <p:spPr>
          <a:xfrm>
            <a:off x="1161758" y="2115209"/>
            <a:ext cx="7724775" cy="1152525"/>
          </a:xfrm>
          <a:prstGeom prst="rect">
            <a:avLst/>
          </a:prstGeom>
        </p:spPr>
      </p:pic>
    </p:spTree>
    <p:extLst>
      <p:ext uri="{BB962C8B-B14F-4D97-AF65-F5344CB8AC3E}">
        <p14:creationId xmlns:p14="http://schemas.microsoft.com/office/powerpoint/2010/main" val="2606604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73666"/>
            <a:ext cx="7236823" cy="722477"/>
          </a:xfrm>
        </p:spPr>
        <p:txBody>
          <a:bodyPr>
            <a:normAutofit fontScale="90000"/>
          </a:bodyPr>
          <a:lstStyle/>
          <a:p>
            <a:pPr algn="l"/>
            <a:r>
              <a:rPr lang="en-US" sz="2400" b="1" dirty="0" smtClean="0"/>
              <a:t>Tools used :</a:t>
            </a:r>
            <a:br>
              <a:rPr lang="en-US" sz="2400" b="1" dirty="0" smtClean="0"/>
            </a:br>
            <a:endParaRPr lang="en-IN" sz="2400" b="1" dirty="0">
              <a:latin typeface="Calibri Light" panose="020F0302020204030204" pitchFamily="34" charset="0"/>
              <a:cs typeface="Calibri Light" panose="020F0302020204030204" pitchFamily="34" charset="0"/>
            </a:endParaRPr>
          </a:p>
        </p:txBody>
      </p:sp>
      <p:sp>
        <p:nvSpPr>
          <p:cNvPr id="3" name="Subtitle 2"/>
          <p:cNvSpPr>
            <a:spLocks noGrp="1"/>
          </p:cNvSpPr>
          <p:nvPr>
            <p:ph type="subTitle" idx="1"/>
          </p:nvPr>
        </p:nvSpPr>
        <p:spPr>
          <a:xfrm>
            <a:off x="1154954" y="1434905"/>
            <a:ext cx="9817845" cy="5134707"/>
          </a:xfrm>
        </p:spPr>
        <p:txBody>
          <a:bodyPr>
            <a:normAutofit fontScale="92500" lnSpcReduction="20000"/>
          </a:bodyPr>
          <a:lstStyle/>
          <a:p>
            <a:pPr algn="l"/>
            <a:endParaRPr lang="en-US" sz="1800" dirty="0" smtClean="0">
              <a:latin typeface="+mj-lt"/>
            </a:endParaRPr>
          </a:p>
          <a:p>
            <a:pPr algn="l"/>
            <a:r>
              <a:rPr lang="en-US" sz="1800" b="1" dirty="0" err="1" smtClean="0">
                <a:latin typeface="+mj-lt"/>
              </a:rPr>
              <a:t>Jupyter</a:t>
            </a:r>
            <a:r>
              <a:rPr lang="en-US" sz="1800" b="1" dirty="0" smtClean="0">
                <a:latin typeface="+mj-lt"/>
              </a:rPr>
              <a:t> Notebook </a:t>
            </a:r>
            <a:r>
              <a:rPr lang="en-US" sz="1800" dirty="0" smtClean="0">
                <a:latin typeface="+mj-lt"/>
              </a:rPr>
              <a:t>- web </a:t>
            </a:r>
            <a:r>
              <a:rPr lang="en-US" sz="1800" dirty="0">
                <a:latin typeface="+mj-lt"/>
              </a:rPr>
              <a:t>application that allows users to create and share interactive documents that contain code, equations, visualizations, and other computational outputs. </a:t>
            </a:r>
            <a:endParaRPr lang="en-US" sz="1800" dirty="0" smtClean="0">
              <a:latin typeface="+mj-lt"/>
            </a:endParaRPr>
          </a:p>
          <a:p>
            <a:pPr algn="l"/>
            <a:endParaRPr lang="en-US" sz="1800" dirty="0" smtClean="0">
              <a:latin typeface="+mj-lt"/>
            </a:endParaRPr>
          </a:p>
          <a:p>
            <a:pPr algn="l"/>
            <a:r>
              <a:rPr lang="en-US" sz="1800" b="1" dirty="0" err="1" smtClean="0">
                <a:latin typeface="+mj-lt"/>
              </a:rPr>
              <a:t>Streamlit</a:t>
            </a:r>
            <a:r>
              <a:rPr lang="en-US" sz="1800" dirty="0" smtClean="0">
                <a:latin typeface="+mj-lt"/>
              </a:rPr>
              <a:t> -</a:t>
            </a:r>
            <a:r>
              <a:rPr lang="en-US" sz="1800" dirty="0">
                <a:latin typeface="+mj-lt"/>
              </a:rPr>
              <a:t>Build and deploy powerful data apps in minutes</a:t>
            </a:r>
            <a:r>
              <a:rPr lang="en-US" sz="1800" dirty="0" smtClean="0">
                <a:latin typeface="+mj-lt"/>
              </a:rPr>
              <a:t>.</a:t>
            </a:r>
          </a:p>
          <a:p>
            <a:pPr algn="l"/>
            <a:endParaRPr lang="en-US" sz="1800" dirty="0">
              <a:latin typeface="+mj-lt"/>
            </a:endParaRPr>
          </a:p>
          <a:p>
            <a:pPr algn="l"/>
            <a:r>
              <a:rPr lang="en-US" sz="1800" b="1" dirty="0" smtClean="0">
                <a:latin typeface="+mj-lt"/>
              </a:rPr>
              <a:t>Pandas</a:t>
            </a:r>
            <a:r>
              <a:rPr lang="en-US" sz="1800" dirty="0" smtClean="0">
                <a:latin typeface="+mj-lt"/>
              </a:rPr>
              <a:t> -</a:t>
            </a:r>
            <a:r>
              <a:rPr lang="en-US" sz="1800" dirty="0">
                <a:latin typeface="+mj-lt"/>
              </a:rPr>
              <a:t>Pandas allows for importing and exporting tabular data in various formats, such as CSV or JSON files</a:t>
            </a:r>
            <a:r>
              <a:rPr lang="en-US" sz="1800" dirty="0" smtClean="0">
                <a:latin typeface="+mj-lt"/>
              </a:rPr>
              <a:t>.</a:t>
            </a:r>
          </a:p>
          <a:p>
            <a:pPr algn="l"/>
            <a:endParaRPr lang="en-US" sz="1800" dirty="0">
              <a:latin typeface="+mj-lt"/>
            </a:endParaRPr>
          </a:p>
          <a:p>
            <a:pPr algn="l"/>
            <a:r>
              <a:rPr lang="en-US" sz="1800" b="1" dirty="0" err="1" smtClean="0">
                <a:latin typeface="+mj-lt"/>
              </a:rPr>
              <a:t>Numpy</a:t>
            </a:r>
            <a:r>
              <a:rPr lang="en-US" sz="1800" dirty="0" smtClean="0">
                <a:latin typeface="+mj-lt"/>
              </a:rPr>
              <a:t> -</a:t>
            </a:r>
            <a:r>
              <a:rPr lang="en-US" sz="1800" dirty="0">
                <a:latin typeface="+mj-lt"/>
              </a:rPr>
              <a:t>used for working with arrays. It also has functions for working in domain of linear algebra, </a:t>
            </a:r>
            <a:r>
              <a:rPr lang="en-US" sz="1800" dirty="0" err="1">
                <a:latin typeface="+mj-lt"/>
              </a:rPr>
              <a:t>fourier</a:t>
            </a:r>
            <a:r>
              <a:rPr lang="en-US" sz="1800" dirty="0">
                <a:latin typeface="+mj-lt"/>
              </a:rPr>
              <a:t> transform, and matrices</a:t>
            </a:r>
            <a:r>
              <a:rPr lang="en-US" sz="1800" dirty="0" smtClean="0">
                <a:latin typeface="+mj-lt"/>
              </a:rPr>
              <a:t>.</a:t>
            </a:r>
          </a:p>
          <a:p>
            <a:pPr algn="l"/>
            <a:endParaRPr lang="en-US" sz="1800" dirty="0" smtClean="0">
              <a:latin typeface="+mj-lt"/>
            </a:endParaRPr>
          </a:p>
          <a:p>
            <a:pPr algn="l"/>
            <a:r>
              <a:rPr lang="en-US" sz="1800" b="1" dirty="0" err="1" smtClean="0">
                <a:latin typeface="+mj-lt"/>
              </a:rPr>
              <a:t>Scikit</a:t>
            </a:r>
            <a:r>
              <a:rPr lang="en-US" sz="1800" b="1" dirty="0" smtClean="0">
                <a:latin typeface="+mj-lt"/>
              </a:rPr>
              <a:t>-Learn</a:t>
            </a:r>
            <a:r>
              <a:rPr lang="en-US" sz="1800" dirty="0" smtClean="0">
                <a:latin typeface="+mj-lt"/>
              </a:rPr>
              <a:t> - </a:t>
            </a:r>
            <a:r>
              <a:rPr lang="en-US" sz="1800" dirty="0">
                <a:latin typeface="+mj-lt"/>
              </a:rPr>
              <a:t>collection of tools that allow you to quickly build and deploy machine learning models in Python. You can use it for all kinds of AI applications, from image recognition to predictive </a:t>
            </a:r>
            <a:r>
              <a:rPr lang="en-US" sz="1800" dirty="0" smtClean="0">
                <a:latin typeface="+mj-lt"/>
              </a:rPr>
              <a:t>analytics</a:t>
            </a:r>
          </a:p>
          <a:p>
            <a:pPr algn="l"/>
            <a:endParaRPr lang="en-US" sz="1800" dirty="0">
              <a:latin typeface="+mj-lt"/>
            </a:endParaRPr>
          </a:p>
          <a:p>
            <a:pPr algn="l"/>
            <a:r>
              <a:rPr lang="en-US" sz="1800" b="1" dirty="0" err="1" smtClean="0">
                <a:latin typeface="+mj-lt"/>
              </a:rPr>
              <a:t>Plotly</a:t>
            </a:r>
            <a:r>
              <a:rPr lang="en-US" sz="1800" dirty="0" smtClean="0">
                <a:latin typeface="+mj-lt"/>
              </a:rPr>
              <a:t> -</a:t>
            </a:r>
            <a:r>
              <a:rPr lang="en-US" sz="1800" dirty="0">
                <a:latin typeface="+mj-lt"/>
              </a:rPr>
              <a:t> </a:t>
            </a:r>
            <a:r>
              <a:rPr lang="en-US" sz="1800" dirty="0" err="1">
                <a:latin typeface="+mj-lt"/>
              </a:rPr>
              <a:t>Plotly</a:t>
            </a:r>
            <a:r>
              <a:rPr lang="en-US" sz="1800" dirty="0">
                <a:latin typeface="+mj-lt"/>
              </a:rPr>
              <a:t> can be used to create interactive web-based visualizations that can be displayed in </a:t>
            </a:r>
            <a:r>
              <a:rPr lang="en-US" sz="1800" dirty="0" err="1">
                <a:latin typeface="+mj-lt"/>
              </a:rPr>
              <a:t>Jupyter</a:t>
            </a:r>
            <a:r>
              <a:rPr lang="en-US" sz="1800" dirty="0">
                <a:latin typeface="+mj-lt"/>
              </a:rPr>
              <a:t> notebooks, saved to HTML </a:t>
            </a:r>
            <a:r>
              <a:rPr lang="en-US" sz="1800" dirty="0" smtClean="0">
                <a:latin typeface="+mj-lt"/>
              </a:rPr>
              <a:t>files</a:t>
            </a:r>
          </a:p>
          <a:p>
            <a:pPr algn="l"/>
            <a:endParaRPr lang="en-US" sz="1800" dirty="0">
              <a:latin typeface="+mj-lt"/>
            </a:endParaRPr>
          </a:p>
          <a:p>
            <a:pPr algn="l"/>
            <a:r>
              <a:rPr lang="en-US" sz="1800" b="1" dirty="0" smtClean="0">
                <a:latin typeface="+mj-lt"/>
              </a:rPr>
              <a:t>Pickle</a:t>
            </a:r>
            <a:r>
              <a:rPr lang="en-US" sz="1800" dirty="0" smtClean="0">
                <a:latin typeface="+mj-lt"/>
              </a:rPr>
              <a:t> -</a:t>
            </a:r>
            <a:r>
              <a:rPr lang="en-US" sz="1800" dirty="0">
                <a:latin typeface="+mj-lt"/>
              </a:rPr>
              <a:t>  Python pickle module is used for serializing and de-serializing a Python object structure</a:t>
            </a:r>
          </a:p>
          <a:p>
            <a:pPr lvl="0"/>
            <a:endParaRPr lang="en-US" sz="1800" dirty="0">
              <a:solidFill>
                <a:schemeClr val="tx1"/>
              </a:solidFill>
              <a:latin typeface="+mj-lt"/>
            </a:endParaRPr>
          </a:p>
          <a:p>
            <a:pPr lvl="0"/>
            <a:endParaRPr lang="en-US" sz="1800" dirty="0">
              <a:solidFill>
                <a:schemeClr val="tx1"/>
              </a:solidFill>
              <a:latin typeface="+mj-lt"/>
            </a:endParaRPr>
          </a:p>
          <a:p>
            <a:pPr lvl="0"/>
            <a:endParaRPr lang="en-US" sz="1800" dirty="0">
              <a:solidFill>
                <a:schemeClr val="tx1"/>
              </a:solidFill>
              <a:latin typeface="+mj-lt"/>
            </a:endParaRPr>
          </a:p>
          <a:p>
            <a:pPr lvl="0"/>
            <a:endParaRPr lang="en-US" sz="1800" dirty="0">
              <a:solidFill>
                <a:schemeClr val="tx1"/>
              </a:solidFill>
              <a:latin typeface="+mj-lt"/>
            </a:endParaRPr>
          </a:p>
          <a:p>
            <a:pPr lvl="0"/>
            <a:endParaRPr lang="en-US" sz="1800" dirty="0">
              <a:solidFill>
                <a:schemeClr val="tx1"/>
              </a:solidFill>
              <a:latin typeface="+mj-lt"/>
            </a:endParaRPr>
          </a:p>
          <a:p>
            <a:pPr lvl="0"/>
            <a:endParaRPr lang="en-US" sz="1800" dirty="0">
              <a:solidFill>
                <a:schemeClr val="tx1"/>
              </a:solidFill>
              <a:latin typeface="+mj-lt"/>
            </a:endParaRPr>
          </a:p>
          <a:p>
            <a:pPr lvl="0"/>
            <a:endParaRPr lang="en-US" sz="1800" dirty="0">
              <a:solidFill>
                <a:schemeClr val="tx1"/>
              </a:solidFill>
              <a:latin typeface="+mj-lt"/>
            </a:endParaRPr>
          </a:p>
          <a:p>
            <a:endParaRPr lang="en-IN" sz="1800" dirty="0">
              <a:solidFill>
                <a:schemeClr val="tx1"/>
              </a:solidFill>
              <a:latin typeface="+mj-lt"/>
            </a:endParaRPr>
          </a:p>
        </p:txBody>
      </p:sp>
    </p:spTree>
    <p:extLst>
      <p:ext uri="{BB962C8B-B14F-4D97-AF65-F5344CB8AC3E}">
        <p14:creationId xmlns:p14="http://schemas.microsoft.com/office/powerpoint/2010/main" val="1611501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74000">
              <a:schemeClr val="accent5">
                <a:lumMod val="45000"/>
                <a:lumOff val="55000"/>
              </a:schemeClr>
            </a:gs>
            <a:gs pos="83000">
              <a:schemeClr val="accent5">
                <a:lumMod val="45000"/>
                <a:lumOff val="55000"/>
              </a:schemeClr>
            </a:gs>
            <a:gs pos="4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28163" cy="900967"/>
          </a:xfrm>
        </p:spPr>
        <p:txBody>
          <a:bodyPr>
            <a:noAutofit/>
          </a:bodyPr>
          <a:lstStyle/>
          <a:p>
            <a:r>
              <a:rPr lang="en-IN" sz="2800" b="1" dirty="0" smtClean="0"/>
              <a:t>Approach:</a:t>
            </a:r>
            <a:endParaRPr lang="en-IN" sz="2800" b="1" dirty="0"/>
          </a:p>
        </p:txBody>
      </p:sp>
      <p:sp>
        <p:nvSpPr>
          <p:cNvPr id="3" name="Content Placeholder 2"/>
          <p:cNvSpPr>
            <a:spLocks noGrp="1"/>
          </p:cNvSpPr>
          <p:nvPr>
            <p:ph idx="1"/>
          </p:nvPr>
        </p:nvSpPr>
        <p:spPr>
          <a:xfrm>
            <a:off x="838200" y="1083212"/>
            <a:ext cx="10515600" cy="5093751"/>
          </a:xfrm>
        </p:spPr>
        <p:txBody>
          <a:bodyPr>
            <a:normAutofit/>
          </a:bodyPr>
          <a:lstStyle/>
          <a:p>
            <a:r>
              <a:rPr lang="en-IN" sz="1600" dirty="0" smtClean="0"/>
              <a:t> Import data from all excel files</a:t>
            </a:r>
          </a:p>
          <a:p>
            <a:r>
              <a:rPr lang="en-IN" sz="1600" dirty="0" smtClean="0"/>
              <a:t>Examine the structure of each dataset component ( </a:t>
            </a:r>
            <a:r>
              <a:rPr lang="en-IN" sz="1600" dirty="0" err="1" smtClean="0"/>
              <a:t>NewCarDetail</a:t>
            </a:r>
            <a:r>
              <a:rPr lang="en-IN" sz="1600" dirty="0" smtClean="0"/>
              <a:t>, </a:t>
            </a:r>
            <a:r>
              <a:rPr lang="en-IN" sz="1600" dirty="0" err="1" smtClean="0"/>
              <a:t>NewCarOverview</a:t>
            </a:r>
            <a:r>
              <a:rPr lang="en-IN" sz="1600" dirty="0" smtClean="0"/>
              <a:t>, etc.). </a:t>
            </a:r>
          </a:p>
          <a:p>
            <a:r>
              <a:rPr lang="en-US" sz="1600" dirty="0" smtClean="0"/>
              <a:t>Check for missing values, outliers, data types and other statistical inference</a:t>
            </a:r>
          </a:p>
          <a:p>
            <a:r>
              <a:rPr lang="en-US" sz="1600" dirty="0" smtClean="0"/>
              <a:t>Data Preprocessing: </a:t>
            </a:r>
          </a:p>
          <a:p>
            <a:pPr marL="0" indent="0">
              <a:buNone/>
            </a:pPr>
            <a:r>
              <a:rPr lang="en-US" sz="1600" dirty="0" smtClean="0"/>
              <a:t>        Handle Missing Values: Impute or remove missing values appropriately. </a:t>
            </a:r>
          </a:p>
          <a:p>
            <a:pPr marL="0" indent="0">
              <a:buNone/>
            </a:pPr>
            <a:r>
              <a:rPr lang="en-US" sz="1600" dirty="0"/>
              <a:t> </a:t>
            </a:r>
            <a:r>
              <a:rPr lang="en-US" sz="1600" dirty="0" smtClean="0"/>
              <a:t>       Feature Engineering: Extract relevant information from features like age, mileage, and others. ○</a:t>
            </a:r>
          </a:p>
          <a:p>
            <a:pPr marL="0" indent="0">
              <a:buNone/>
            </a:pPr>
            <a:r>
              <a:rPr lang="en-US" sz="1600" dirty="0"/>
              <a:t> </a:t>
            </a:r>
            <a:r>
              <a:rPr lang="en-US" sz="1600" dirty="0" smtClean="0"/>
              <a:t>       Encode categorical variables using suitable techniques. ○</a:t>
            </a:r>
          </a:p>
          <a:p>
            <a:pPr marL="0" indent="0">
              <a:buNone/>
            </a:pPr>
            <a:r>
              <a:rPr lang="en-US" sz="1600" dirty="0"/>
              <a:t> </a:t>
            </a:r>
            <a:r>
              <a:rPr lang="en-US" sz="1600" dirty="0" smtClean="0"/>
              <a:t>       Normalization/Scaling: Scale numerical features to bring them to a comparable range</a:t>
            </a:r>
          </a:p>
          <a:p>
            <a:r>
              <a:rPr lang="en-US" sz="1600" dirty="0" smtClean="0"/>
              <a:t>Exploratory Data Analysis: Create visualizations to understand the distribution of target variables (used car prices) and relationships between features.</a:t>
            </a:r>
          </a:p>
          <a:p>
            <a:r>
              <a:rPr lang="en-IN" sz="1600" dirty="0" smtClean="0"/>
              <a:t>Choose regression models suitable for predicting continuous values</a:t>
            </a:r>
          </a:p>
          <a:p>
            <a:r>
              <a:rPr lang="en-IN" sz="1600" dirty="0" smtClean="0"/>
              <a:t>Model Evaluation: Use suitable metrics</a:t>
            </a:r>
          </a:p>
          <a:p>
            <a:r>
              <a:rPr lang="en-IN" sz="1600" dirty="0" smtClean="0"/>
              <a:t>Fine-tune </a:t>
            </a:r>
            <a:r>
              <a:rPr lang="en-IN" sz="1600" dirty="0" err="1" smtClean="0"/>
              <a:t>Hyperparameters</a:t>
            </a:r>
            <a:r>
              <a:rPr lang="en-IN" sz="1600" dirty="0" smtClean="0"/>
              <a:t>: Optimize model </a:t>
            </a:r>
            <a:r>
              <a:rPr lang="en-IN" sz="1600" dirty="0" err="1" smtClean="0"/>
              <a:t>hyperparameters</a:t>
            </a:r>
            <a:r>
              <a:rPr lang="en-IN" sz="1600" dirty="0" smtClean="0"/>
              <a:t> to improve performance.</a:t>
            </a:r>
          </a:p>
          <a:p>
            <a:endParaRPr lang="en-IN" sz="1600" dirty="0" smtClean="0"/>
          </a:p>
          <a:p>
            <a:endParaRPr lang="en-IN" sz="1600" dirty="0" smtClean="0"/>
          </a:p>
          <a:p>
            <a:pPr marL="0" indent="0">
              <a:buNone/>
            </a:pPr>
            <a:endParaRPr lang="en-IN" sz="1600" dirty="0"/>
          </a:p>
        </p:txBody>
      </p:sp>
    </p:spTree>
    <p:extLst>
      <p:ext uri="{BB962C8B-B14F-4D97-AF65-F5344CB8AC3E}">
        <p14:creationId xmlns:p14="http://schemas.microsoft.com/office/powerpoint/2010/main" val="3832808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a:t>Models </a:t>
            </a:r>
            <a:r>
              <a:rPr lang="en-US" sz="2400" b="1" dirty="0" smtClean="0"/>
              <a:t>Used and aggregate percentage of R2 Score</a:t>
            </a:r>
            <a:r>
              <a:rPr lang="en-US" sz="2400" b="1" dirty="0"/>
              <a:t/>
            </a:r>
            <a:br>
              <a:rPr lang="en-US" sz="2400" b="1" dirty="0"/>
            </a:b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1219320070"/>
              </p:ext>
            </p:extLst>
          </p:nvPr>
        </p:nvGraphicFramePr>
        <p:xfrm>
          <a:off x="2709817" y="1390243"/>
          <a:ext cx="6772366" cy="457200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3386183">
                  <a:extLst>
                    <a:ext uri="{9D8B030D-6E8A-4147-A177-3AD203B41FA5}">
                      <a16:colId xmlns:a16="http://schemas.microsoft.com/office/drawing/2014/main" val="3453071532"/>
                    </a:ext>
                  </a:extLst>
                </a:gridCol>
                <a:gridCol w="3386183">
                  <a:extLst>
                    <a:ext uri="{9D8B030D-6E8A-4147-A177-3AD203B41FA5}">
                      <a16:colId xmlns:a16="http://schemas.microsoft.com/office/drawing/2014/main" val="1435930630"/>
                    </a:ext>
                  </a:extLst>
                </a:gridCol>
              </a:tblGrid>
              <a:tr h="362166">
                <a:tc>
                  <a:txBody>
                    <a:bodyPr/>
                    <a:lstStyle/>
                    <a:p>
                      <a:pPr algn="ctr"/>
                      <a:r>
                        <a:rPr lang="en-US" dirty="0" smtClean="0"/>
                        <a:t>Model</a:t>
                      </a:r>
                      <a:endParaRPr lang="en-IN" dirty="0"/>
                    </a:p>
                  </a:txBody>
                  <a:tcPr/>
                </a:tc>
                <a:tc>
                  <a:txBody>
                    <a:bodyPr/>
                    <a:lstStyle/>
                    <a:p>
                      <a:pPr algn="ctr"/>
                      <a:r>
                        <a:rPr lang="en-US" dirty="0" smtClean="0"/>
                        <a:t>R2 Score </a:t>
                      </a:r>
                      <a:endParaRPr lang="en-IN" dirty="0"/>
                    </a:p>
                  </a:txBody>
                  <a:tcPr/>
                </a:tc>
                <a:extLst>
                  <a:ext uri="{0D108BD9-81ED-4DB2-BD59-A6C34878D82A}">
                    <a16:rowId xmlns:a16="http://schemas.microsoft.com/office/drawing/2014/main" val="4281677151"/>
                  </a:ext>
                </a:extLst>
              </a:tr>
              <a:tr h="625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Linear Regression  </a:t>
                      </a:r>
                    </a:p>
                    <a:p>
                      <a:endParaRPr lang="en-IN" dirty="0"/>
                    </a:p>
                  </a:txBody>
                  <a:tcPr/>
                </a:tc>
                <a:tc>
                  <a:txBody>
                    <a:bodyPr/>
                    <a:lstStyle/>
                    <a:p>
                      <a:pPr algn="ctr"/>
                      <a:r>
                        <a:rPr lang="en-US" dirty="0" smtClean="0"/>
                        <a:t>69%</a:t>
                      </a:r>
                      <a:endParaRPr lang="en-IN" dirty="0"/>
                    </a:p>
                  </a:txBody>
                  <a:tcPr/>
                </a:tc>
                <a:extLst>
                  <a:ext uri="{0D108BD9-81ED-4DB2-BD59-A6C34878D82A}">
                    <a16:rowId xmlns:a16="http://schemas.microsoft.com/office/drawing/2014/main" val="1648574523"/>
                  </a:ext>
                </a:extLst>
              </a:tr>
              <a:tr h="625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Lasso Regression</a:t>
                      </a:r>
                    </a:p>
                    <a:p>
                      <a:endParaRPr lang="en-IN" dirty="0"/>
                    </a:p>
                  </a:txBody>
                  <a:tcPr/>
                </a:tc>
                <a:tc>
                  <a:txBody>
                    <a:bodyPr/>
                    <a:lstStyle/>
                    <a:p>
                      <a:pPr algn="ctr"/>
                      <a:r>
                        <a:rPr lang="en-US" dirty="0" smtClean="0"/>
                        <a:t>66</a:t>
                      </a:r>
                      <a:r>
                        <a:rPr lang="en-US" dirty="0" smtClean="0"/>
                        <a:t>%</a:t>
                      </a:r>
                      <a:endParaRPr lang="en-IN" dirty="0"/>
                    </a:p>
                  </a:txBody>
                  <a:tcPr/>
                </a:tc>
                <a:extLst>
                  <a:ext uri="{0D108BD9-81ED-4DB2-BD59-A6C34878D82A}">
                    <a16:rowId xmlns:a16="http://schemas.microsoft.com/office/drawing/2014/main" val="1039977250"/>
                  </a:ext>
                </a:extLst>
              </a:tr>
              <a:tr h="625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Ridge Regression</a:t>
                      </a:r>
                    </a:p>
                    <a:p>
                      <a:endParaRPr lang="en-IN" dirty="0"/>
                    </a:p>
                  </a:txBody>
                  <a:tcPr/>
                </a:tc>
                <a:tc>
                  <a:txBody>
                    <a:bodyPr/>
                    <a:lstStyle/>
                    <a:p>
                      <a:pPr algn="ctr"/>
                      <a:r>
                        <a:rPr lang="en-US" dirty="0" smtClean="0"/>
                        <a:t>66</a:t>
                      </a:r>
                      <a:r>
                        <a:rPr lang="en-US" dirty="0" smtClean="0"/>
                        <a:t>%</a:t>
                      </a:r>
                      <a:endParaRPr lang="en-IN" dirty="0"/>
                    </a:p>
                  </a:txBody>
                  <a:tcPr/>
                </a:tc>
                <a:extLst>
                  <a:ext uri="{0D108BD9-81ED-4DB2-BD59-A6C34878D82A}">
                    <a16:rowId xmlns:a16="http://schemas.microsoft.com/office/drawing/2014/main" val="1774092792"/>
                  </a:ext>
                </a:extLst>
              </a:tr>
              <a:tr h="625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Decision Tree</a:t>
                      </a:r>
                    </a:p>
                    <a:p>
                      <a:endParaRPr lang="en-IN" dirty="0"/>
                    </a:p>
                  </a:txBody>
                  <a:tcPr/>
                </a:tc>
                <a:tc>
                  <a:txBody>
                    <a:bodyPr/>
                    <a:lstStyle/>
                    <a:p>
                      <a:pPr algn="ctr"/>
                      <a:r>
                        <a:rPr lang="en-US" dirty="0" smtClean="0"/>
                        <a:t>68</a:t>
                      </a:r>
                      <a:r>
                        <a:rPr lang="en-US" dirty="0" smtClean="0"/>
                        <a:t>%</a:t>
                      </a:r>
                      <a:endParaRPr lang="en-IN" dirty="0"/>
                    </a:p>
                  </a:txBody>
                  <a:tcPr/>
                </a:tc>
                <a:extLst>
                  <a:ext uri="{0D108BD9-81ED-4DB2-BD59-A6C34878D82A}">
                    <a16:rowId xmlns:a16="http://schemas.microsoft.com/office/drawing/2014/main" val="1088306627"/>
                  </a:ext>
                </a:extLst>
              </a:tr>
              <a:tr h="625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Random Forest </a:t>
                      </a:r>
                      <a:r>
                        <a:rPr lang="en-US" dirty="0" err="1" smtClean="0"/>
                        <a:t>Regressor</a:t>
                      </a:r>
                      <a:endParaRPr lang="en-US" dirty="0" smtClean="0"/>
                    </a:p>
                    <a:p>
                      <a:endParaRPr lang="en-IN" dirty="0"/>
                    </a:p>
                  </a:txBody>
                  <a:tcPr/>
                </a:tc>
                <a:tc>
                  <a:txBody>
                    <a:bodyPr/>
                    <a:lstStyle/>
                    <a:p>
                      <a:pPr algn="ctr"/>
                      <a:r>
                        <a:rPr lang="en-US" dirty="0" smtClean="0"/>
                        <a:t>96</a:t>
                      </a:r>
                      <a:r>
                        <a:rPr lang="en-US" dirty="0" smtClean="0"/>
                        <a:t>%</a:t>
                      </a:r>
                      <a:endParaRPr lang="en-IN" dirty="0"/>
                    </a:p>
                  </a:txBody>
                  <a:tcPr/>
                </a:tc>
                <a:extLst>
                  <a:ext uri="{0D108BD9-81ED-4DB2-BD59-A6C34878D82A}">
                    <a16:rowId xmlns:a16="http://schemas.microsoft.com/office/drawing/2014/main" val="1516662238"/>
                  </a:ext>
                </a:extLst>
              </a:tr>
              <a:tr h="625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Gradient boosting </a:t>
                      </a:r>
                      <a:r>
                        <a:rPr lang="en-US" dirty="0" err="1" smtClean="0"/>
                        <a:t>Regressor</a:t>
                      </a:r>
                      <a:endParaRPr lang="en-US" dirty="0" smtClean="0"/>
                    </a:p>
                    <a:p>
                      <a:endParaRPr lang="en-IN" dirty="0"/>
                    </a:p>
                  </a:txBody>
                  <a:tcPr/>
                </a:tc>
                <a:tc>
                  <a:txBody>
                    <a:bodyPr/>
                    <a:lstStyle/>
                    <a:p>
                      <a:pPr algn="ctr"/>
                      <a:r>
                        <a:rPr lang="en-US" dirty="0" smtClean="0"/>
                        <a:t>66</a:t>
                      </a:r>
                      <a:r>
                        <a:rPr lang="en-US" dirty="0" smtClean="0"/>
                        <a:t>%</a:t>
                      </a:r>
                      <a:endParaRPr lang="en-IN" dirty="0"/>
                    </a:p>
                  </a:txBody>
                  <a:tcPr/>
                </a:tc>
                <a:extLst>
                  <a:ext uri="{0D108BD9-81ED-4DB2-BD59-A6C34878D82A}">
                    <a16:rowId xmlns:a16="http://schemas.microsoft.com/office/drawing/2014/main" val="4226154346"/>
                  </a:ext>
                </a:extLst>
              </a:tr>
              <a:tr h="362166">
                <a:tc>
                  <a:txBody>
                    <a:bodyPr/>
                    <a:lstStyle/>
                    <a:p>
                      <a:r>
                        <a:rPr lang="en-US" dirty="0" smtClean="0"/>
                        <a:t>Extra tree </a:t>
                      </a:r>
                      <a:r>
                        <a:rPr lang="en-US" dirty="0" err="1" smtClean="0"/>
                        <a:t>Regressor</a:t>
                      </a:r>
                      <a:endParaRPr lang="en-IN" dirty="0"/>
                    </a:p>
                  </a:txBody>
                  <a:tcPr/>
                </a:tc>
                <a:tc>
                  <a:txBody>
                    <a:bodyPr/>
                    <a:lstStyle/>
                    <a:p>
                      <a:pPr algn="ctr"/>
                      <a:r>
                        <a:rPr lang="en-US" dirty="0" smtClean="0"/>
                        <a:t>92</a:t>
                      </a:r>
                      <a:r>
                        <a:rPr lang="en-US" dirty="0" smtClean="0"/>
                        <a:t>%</a:t>
                      </a:r>
                      <a:endParaRPr lang="en-IN" dirty="0"/>
                    </a:p>
                  </a:txBody>
                  <a:tcPr/>
                </a:tc>
                <a:extLst>
                  <a:ext uri="{0D108BD9-81ED-4DB2-BD59-A6C34878D82A}">
                    <a16:rowId xmlns:a16="http://schemas.microsoft.com/office/drawing/2014/main" val="533064002"/>
                  </a:ext>
                </a:extLst>
              </a:tr>
            </a:tbl>
          </a:graphicData>
        </a:graphic>
      </p:graphicFrame>
    </p:spTree>
    <p:extLst>
      <p:ext uri="{BB962C8B-B14F-4D97-AF65-F5344CB8AC3E}">
        <p14:creationId xmlns:p14="http://schemas.microsoft.com/office/powerpoint/2010/main" val="779264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74000">
              <a:schemeClr val="accent5">
                <a:lumMod val="45000"/>
                <a:lumOff val="55000"/>
              </a:schemeClr>
            </a:gs>
            <a:gs pos="3000">
              <a:schemeClr val="accent5">
                <a:lumMod val="45000"/>
                <a:lumOff val="55000"/>
              </a:schemeClr>
            </a:gs>
            <a:gs pos="4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t>Submission:</a:t>
            </a:r>
            <a:endParaRPr lang="en-IN" sz="2400"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1600" dirty="0" smtClean="0">
                <a:latin typeface="+mj-lt"/>
              </a:rPr>
              <a:t>After all process done, while evaluating the model performance it has been found that “Random Forest </a:t>
            </a:r>
            <a:r>
              <a:rPr lang="en-US" sz="1600" dirty="0" err="1" smtClean="0">
                <a:latin typeface="+mj-lt"/>
              </a:rPr>
              <a:t>Regressor</a:t>
            </a:r>
            <a:r>
              <a:rPr lang="en-US" sz="1600" dirty="0" smtClean="0">
                <a:latin typeface="+mj-lt"/>
              </a:rPr>
              <a:t>” chosen as the best model for car price prediction</a:t>
            </a:r>
            <a:endParaRPr lang="en-US" sz="1600" dirty="0">
              <a:latin typeface="+mj-lt"/>
            </a:endParaRPr>
          </a:p>
          <a:p>
            <a:pPr>
              <a:buFont typeface="Wingdings" panose="05000000000000000000" pitchFamily="2" charset="2"/>
              <a:buChar char="q"/>
            </a:pPr>
            <a:r>
              <a:rPr lang="en-US" sz="1600" dirty="0" smtClean="0">
                <a:latin typeface="+mj-lt"/>
              </a:rPr>
              <a:t>Provide a well-commented Python file (*.</a:t>
            </a:r>
            <a:r>
              <a:rPr lang="en-US" sz="1600" dirty="0" err="1" smtClean="0">
                <a:latin typeface="+mj-lt"/>
              </a:rPr>
              <a:t>py</a:t>
            </a:r>
            <a:r>
              <a:rPr lang="en-US" sz="1600" dirty="0" smtClean="0">
                <a:latin typeface="+mj-lt"/>
              </a:rPr>
              <a:t>) containing the complete code for the project, organized into sections for data preprocessing, model training, and evaluation. </a:t>
            </a:r>
          </a:p>
          <a:p>
            <a:pPr>
              <a:buFont typeface="Wingdings" panose="05000000000000000000" pitchFamily="2" charset="2"/>
              <a:buChar char="q"/>
            </a:pPr>
            <a:r>
              <a:rPr lang="en-US" sz="1600" dirty="0" smtClean="0">
                <a:latin typeface="+mj-lt"/>
              </a:rPr>
              <a:t> Document the entire project, including data sources, preprocessing steps, model selection and evaluation </a:t>
            </a:r>
            <a:r>
              <a:rPr lang="en-US" sz="1600" dirty="0" smtClean="0">
                <a:latin typeface="+mj-lt"/>
              </a:rPr>
              <a:t>metric.</a:t>
            </a:r>
            <a:endParaRPr lang="en-IN" sz="1600" dirty="0">
              <a:latin typeface="+mj-lt"/>
            </a:endParaRPr>
          </a:p>
        </p:txBody>
      </p:sp>
    </p:spTree>
    <p:extLst>
      <p:ext uri="{BB962C8B-B14F-4D97-AF65-F5344CB8AC3E}">
        <p14:creationId xmlns:p14="http://schemas.microsoft.com/office/powerpoint/2010/main" val="578423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24000">
              <a:schemeClr val="accent5">
                <a:lumMod val="45000"/>
                <a:lumOff val="55000"/>
              </a:schemeClr>
            </a:gs>
            <a:gs pos="3000">
              <a:schemeClr val="accent5">
                <a:lumMod val="45000"/>
                <a:lumOff val="55000"/>
              </a:schemeClr>
            </a:gs>
            <a:gs pos="4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513"/>
            <a:ext cx="10515600" cy="3024555"/>
          </a:xfrm>
        </p:spPr>
        <p:txBody>
          <a:bodyPr/>
          <a:lstStyle/>
          <a:p>
            <a:pPr algn="ctr"/>
            <a:r>
              <a:rPr lang="en-US" b="1" i="1" dirty="0" smtClean="0">
                <a:solidFill>
                  <a:srgbClr val="002060"/>
                </a:solidFill>
                <a:effectLst>
                  <a:outerShdw blurRad="38100" dist="38100" dir="2700000" algn="tl">
                    <a:srgbClr val="000000">
                      <a:alpha val="43137"/>
                    </a:srgbClr>
                  </a:outerShdw>
                </a:effectLst>
              </a:rPr>
              <a:t>THANK YOU</a:t>
            </a:r>
            <a:endParaRPr lang="en-IN" b="1" i="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6160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TotalTime>
  <Words>479</Words>
  <Application>Microsoft Office PowerPoint</Application>
  <PresentationFormat>Widescreen</PresentationFormat>
  <Paragraphs>86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Cardheko Price prediction  </vt:lpstr>
      <vt:lpstr>Converting data</vt:lpstr>
      <vt:lpstr>Tools used : </vt:lpstr>
      <vt:lpstr>Approach:</vt:lpstr>
      <vt:lpstr>Models Used and aggregate percentage of R2 Score </vt:lpstr>
      <vt:lpstr>Submission: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Cardheko Price prediction</dc:title>
  <dc:creator>SG_LENOVO</dc:creator>
  <cp:lastModifiedBy>SG_LENOVO</cp:lastModifiedBy>
  <cp:revision>19</cp:revision>
  <dcterms:created xsi:type="dcterms:W3CDTF">2024-10-08T15:35:58Z</dcterms:created>
  <dcterms:modified xsi:type="dcterms:W3CDTF">2024-10-09T10:11:31Z</dcterms:modified>
</cp:coreProperties>
</file>