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2" r:id="rId4"/>
    <p:sldId id="264" r:id="rId5"/>
    <p:sldId id="269" r:id="rId6"/>
    <p:sldId id="261" r:id="rId7"/>
    <p:sldId id="267" r:id="rId8"/>
    <p:sldId id="268" r:id="rId9"/>
    <p:sldId id="265" r:id="rId10"/>
    <p:sldId id="266" r:id="rId11"/>
    <p:sldId id="25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727"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DEB32-3B06-4596-A9FB-EE70DCA32466}"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46EAF-65E1-489B-9096-76EBEAD8297B}" type="slidenum">
              <a:rPr lang="en-IN" smtClean="0"/>
              <a:t>‹#›</a:t>
            </a:fld>
            <a:endParaRPr lang="en-IN"/>
          </a:p>
        </p:txBody>
      </p:sp>
    </p:spTree>
    <p:extLst>
      <p:ext uri="{BB962C8B-B14F-4D97-AF65-F5344CB8AC3E}">
        <p14:creationId xmlns:p14="http://schemas.microsoft.com/office/powerpoint/2010/main" val="3243158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6846EAF-65E1-489B-9096-76EBEAD8297B}" type="slidenum">
              <a:rPr lang="en-IN" smtClean="0"/>
              <a:t>1</a:t>
            </a:fld>
            <a:endParaRPr lang="en-IN"/>
          </a:p>
        </p:txBody>
      </p:sp>
    </p:spTree>
    <p:extLst>
      <p:ext uri="{BB962C8B-B14F-4D97-AF65-F5344CB8AC3E}">
        <p14:creationId xmlns:p14="http://schemas.microsoft.com/office/powerpoint/2010/main" val="269027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0FEC40B-02F1-47DE-992B-DCC0B188FAE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2514156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EC40B-02F1-47DE-992B-DCC0B188FAE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251962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EC40B-02F1-47DE-992B-DCC0B188FAE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136350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0FEC40B-02F1-47DE-992B-DCC0B188FAE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1041411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0FEC40B-02F1-47DE-992B-DCC0B188FAE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341846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0FEC40B-02F1-47DE-992B-DCC0B188FAE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420938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FEC40B-02F1-47DE-992B-DCC0B188FAE1}"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244356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0FEC40B-02F1-47DE-992B-DCC0B188FAE1}"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141041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EC40B-02F1-47DE-992B-DCC0B188FAE1}"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212614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EC40B-02F1-47DE-992B-DCC0B188FAE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723676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0FEC40B-02F1-47DE-992B-DCC0B188FAE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574556-AD3D-438F-84D9-6C8E2E17B132}" type="slidenum">
              <a:rPr lang="en-IN" smtClean="0"/>
              <a:t>‹#›</a:t>
            </a:fld>
            <a:endParaRPr lang="en-IN"/>
          </a:p>
        </p:txBody>
      </p:sp>
    </p:spTree>
    <p:extLst>
      <p:ext uri="{BB962C8B-B14F-4D97-AF65-F5344CB8AC3E}">
        <p14:creationId xmlns:p14="http://schemas.microsoft.com/office/powerpoint/2010/main" val="125993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EC40B-02F1-47DE-992B-DCC0B188FAE1}" type="datetimeFigureOut">
              <a:rPr lang="en-IN" smtClean="0"/>
              <a:t>18-01-2025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574556-AD3D-438F-84D9-6C8E2E17B132}" type="slidenum">
              <a:rPr lang="en-IN" smtClean="0"/>
              <a:t>‹#›</a:t>
            </a:fld>
            <a:endParaRPr lang="en-IN"/>
          </a:p>
        </p:txBody>
      </p:sp>
    </p:spTree>
    <p:extLst>
      <p:ext uri="{BB962C8B-B14F-4D97-AF65-F5344CB8AC3E}">
        <p14:creationId xmlns:p14="http://schemas.microsoft.com/office/powerpoint/2010/main" val="2997629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1" y="1122363"/>
            <a:ext cx="8262938" cy="620712"/>
          </a:xfrm>
        </p:spPr>
        <p:txBody>
          <a:bodyPr anchor="ctr">
            <a:normAutofit/>
          </a:bodyPr>
          <a:lstStyle/>
          <a:p>
            <a:r>
              <a:rPr lang="en-US" sz="3200" b="1" dirty="0" smtClean="0">
                <a:solidFill>
                  <a:srgbClr val="002060"/>
                </a:solidFill>
              </a:rPr>
              <a:t>Social Media Analytics</a:t>
            </a:r>
            <a:endParaRPr lang="en-IN" sz="3200" b="1" dirty="0">
              <a:solidFill>
                <a:srgbClr val="002060"/>
              </a:solidFill>
            </a:endParaRPr>
          </a:p>
        </p:txBody>
      </p:sp>
      <p:sp>
        <p:nvSpPr>
          <p:cNvPr id="3" name="Subtitle 2"/>
          <p:cNvSpPr>
            <a:spLocks noGrp="1"/>
          </p:cNvSpPr>
          <p:nvPr>
            <p:ph type="subTitle" idx="1"/>
          </p:nvPr>
        </p:nvSpPr>
        <p:spPr>
          <a:xfrm>
            <a:off x="1524000" y="1998618"/>
            <a:ext cx="10219509" cy="4376056"/>
          </a:xfrm>
        </p:spPr>
        <p:txBody>
          <a:bodyPr>
            <a:normAutofit fontScale="85000" lnSpcReduction="20000"/>
          </a:bodyPr>
          <a:lstStyle/>
          <a:p>
            <a:endParaRPr lang="en-US" dirty="0" smtClean="0"/>
          </a:p>
          <a:p>
            <a:r>
              <a:rPr lang="en-US" dirty="0" smtClean="0"/>
              <a:t>Social media analytics is the process of </a:t>
            </a:r>
            <a:r>
              <a:rPr lang="en-US" b="1" dirty="0" smtClean="0"/>
              <a:t>extracting valuable insights </a:t>
            </a:r>
            <a:r>
              <a:rPr lang="en-US" dirty="0" smtClean="0"/>
              <a:t>from </a:t>
            </a:r>
            <a:r>
              <a:rPr lang="en-US" b="1" dirty="0" smtClean="0"/>
              <a:t>social media data to perform decision making</a:t>
            </a:r>
            <a:r>
              <a:rPr lang="en-US" dirty="0" smtClean="0"/>
              <a:t>.</a:t>
            </a:r>
          </a:p>
          <a:p>
            <a:r>
              <a:rPr lang="en-US" i="1" dirty="0"/>
              <a:t>Social media is about people! not about your business. Provide for the people, and the people will provide for you. – Matt </a:t>
            </a:r>
            <a:r>
              <a:rPr lang="en-US" i="1" dirty="0" err="1"/>
              <a:t>Goulart</a:t>
            </a:r>
            <a:endParaRPr lang="en-US" dirty="0" smtClean="0"/>
          </a:p>
          <a:p>
            <a:endParaRPr lang="en-US" dirty="0" smtClean="0"/>
          </a:p>
          <a:p>
            <a:endParaRPr lang="en-US" dirty="0" smtClean="0"/>
          </a:p>
          <a:p>
            <a:endParaRPr lang="en-US" dirty="0" smtClean="0"/>
          </a:p>
          <a:p>
            <a:endParaRPr lang="en-US" dirty="0" smtClean="0"/>
          </a:p>
          <a:p>
            <a:r>
              <a:rPr lang="en-US" dirty="0" smtClean="0"/>
              <a:t>“</a:t>
            </a:r>
            <a:r>
              <a:rPr lang="en-US" dirty="0">
                <a:ln>
                  <a:solidFill>
                    <a:schemeClr val="accent2">
                      <a:lumMod val="75000"/>
                    </a:schemeClr>
                  </a:solidFill>
                </a:ln>
              </a:rPr>
              <a:t>News of a great product can spread like wildfire. And news about a bad product — or a bad experience with a customer service rep — can spread just as quickly. Consumers are now holding organizations to account for their brand promises and sharing their experiences with friends, co-workers and the public at large</a:t>
            </a:r>
            <a:r>
              <a:rPr lang="en-US" dirty="0" smtClean="0">
                <a:ln>
                  <a:solidFill>
                    <a:schemeClr val="accent2">
                      <a:lumMod val="75000"/>
                    </a:schemeClr>
                  </a:solidFill>
                </a:ln>
              </a:rPr>
              <a:t>.”</a:t>
            </a:r>
          </a:p>
          <a:p>
            <a:r>
              <a:rPr lang="en-US" dirty="0" smtClean="0">
                <a:ln>
                  <a:solidFill>
                    <a:schemeClr val="accent2">
                      <a:lumMod val="75000"/>
                    </a:schemeClr>
                  </a:solidFill>
                </a:ln>
              </a:rPr>
              <a:t>								~~IBM</a:t>
            </a:r>
            <a:endParaRPr lang="en-IN" dirty="0">
              <a:ln>
                <a:solidFill>
                  <a:schemeClr val="accent2">
                    <a:lumMod val="75000"/>
                  </a:schemeClr>
                </a:solidFill>
              </a:ln>
            </a:endParaRPr>
          </a:p>
        </p:txBody>
      </p:sp>
      <p:pic>
        <p:nvPicPr>
          <p:cNvPr id="4" name="Picture 3"/>
          <p:cNvPicPr>
            <a:picLocks noChangeAspect="1"/>
          </p:cNvPicPr>
          <p:nvPr/>
        </p:nvPicPr>
        <p:blipFill>
          <a:blip r:embed="rId3"/>
          <a:stretch>
            <a:fillRect/>
          </a:stretch>
        </p:blipFill>
        <p:spPr>
          <a:xfrm>
            <a:off x="4995178" y="3525987"/>
            <a:ext cx="2659748" cy="1321317"/>
          </a:xfrm>
          <a:prstGeom prst="rect">
            <a:avLst/>
          </a:prstGeom>
        </p:spPr>
      </p:pic>
    </p:spTree>
    <p:extLst>
      <p:ext uri="{BB962C8B-B14F-4D97-AF65-F5344CB8AC3E}">
        <p14:creationId xmlns:p14="http://schemas.microsoft.com/office/powerpoint/2010/main" val="24403094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23600" cy="6302375"/>
          </a:xfrm>
        </p:spPr>
        <p:txBody>
          <a:bodyPr/>
          <a:lstStyle/>
          <a:p>
            <a:r>
              <a:rPr lang="en-US" dirty="0" smtClean="0"/>
              <a:t>						</a:t>
            </a:r>
            <a:br>
              <a:rPr lang="en-US" dirty="0" smtClean="0"/>
            </a:br>
            <a:r>
              <a:rPr lang="en-US" dirty="0" smtClean="0"/>
              <a:t>						</a:t>
            </a: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t>
            </a:r>
            <a:r>
              <a:rPr lang="en-IN" dirty="0"/>
              <a:t/>
            </a:r>
            <a:br>
              <a:rPr lang="en-IN" dirty="0"/>
            </a:br>
            <a:r>
              <a:rPr lang="en-IN" dirty="0" smtClean="0"/>
              <a:t>					</a:t>
            </a:r>
            <a:br>
              <a:rPr lang="en-IN" dirty="0" smtClean="0"/>
            </a:br>
            <a:r>
              <a:rPr lang="en-IN" dirty="0"/>
              <a:t>	</a:t>
            </a:r>
            <a:r>
              <a:rPr lang="en-IN" dirty="0" smtClean="0"/>
              <a:t>					</a:t>
            </a:r>
            <a:endParaRPr lang="en-IN" dirty="0"/>
          </a:p>
        </p:txBody>
      </p:sp>
      <p:sp>
        <p:nvSpPr>
          <p:cNvPr id="6" name="Content Placeholder 5"/>
          <p:cNvSpPr>
            <a:spLocks noGrp="1"/>
          </p:cNvSpPr>
          <p:nvPr>
            <p:ph idx="1"/>
          </p:nvPr>
        </p:nvSpPr>
        <p:spPr>
          <a:xfrm>
            <a:off x="838200" y="365125"/>
            <a:ext cx="10515600" cy="5811838"/>
          </a:xfrm>
        </p:spPr>
        <p:txBody>
          <a:bodyPr/>
          <a:lstStyle/>
          <a:p>
            <a:pPr marL="0" indent="0" algn="ctr">
              <a:buNone/>
            </a:pPr>
            <a:r>
              <a:rPr lang="en-US" b="1" dirty="0" smtClean="0">
                <a:solidFill>
                  <a:srgbClr val="002060"/>
                </a:solidFill>
              </a:rPr>
              <a:t>Social media Goals and Benefits</a:t>
            </a:r>
          </a:p>
          <a:p>
            <a:pPr marL="0" indent="0">
              <a:buNone/>
            </a:pPr>
            <a:endParaRPr lang="en-IN" dirty="0"/>
          </a:p>
        </p:txBody>
      </p:sp>
      <p:pic>
        <p:nvPicPr>
          <p:cNvPr id="7" name="Content Placeholder 3"/>
          <p:cNvPicPr>
            <a:picLocks noChangeAspect="1"/>
          </p:cNvPicPr>
          <p:nvPr/>
        </p:nvPicPr>
        <p:blipFill>
          <a:blip r:embed="rId2"/>
          <a:stretch>
            <a:fillRect/>
          </a:stretch>
        </p:blipFill>
        <p:spPr>
          <a:xfrm>
            <a:off x="1016440" y="1340246"/>
            <a:ext cx="4352132" cy="4352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1772" y="880268"/>
            <a:ext cx="5578828" cy="5101293"/>
          </a:xfrm>
          <a:prstGeom prst="rect">
            <a:avLst/>
          </a:prstGeom>
        </p:spPr>
      </p:pic>
    </p:spTree>
    <p:extLst>
      <p:ext uri="{BB962C8B-B14F-4D97-AF65-F5344CB8AC3E}">
        <p14:creationId xmlns:p14="http://schemas.microsoft.com/office/powerpoint/2010/main" val="539503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50000"/>
                  </a:schemeClr>
                </a:solidFill>
              </a:rPr>
              <a:t>Conclusion</a:t>
            </a:r>
            <a:endParaRPr lang="en-IN" b="1" dirty="0">
              <a:solidFill>
                <a:schemeClr val="accent5">
                  <a:lumMod val="50000"/>
                </a:schemeClr>
              </a:solidFill>
            </a:endParaRPr>
          </a:p>
        </p:txBody>
      </p:sp>
      <p:sp>
        <p:nvSpPr>
          <p:cNvPr id="3" name="Content Placeholder 2"/>
          <p:cNvSpPr>
            <a:spLocks noGrp="1"/>
          </p:cNvSpPr>
          <p:nvPr>
            <p:ph idx="1"/>
          </p:nvPr>
        </p:nvSpPr>
        <p:spPr>
          <a:xfrm>
            <a:off x="838200" y="1825625"/>
            <a:ext cx="9728200" cy="3317875"/>
          </a:xfrm>
        </p:spPr>
        <p:txBody>
          <a:bodyPr/>
          <a:lstStyle/>
          <a:p>
            <a:pPr marL="0" indent="0">
              <a:buNone/>
            </a:pPr>
            <a:r>
              <a:rPr lang="en-US" dirty="0" smtClean="0"/>
              <a:t>As we can see, many industries are capitalizing on digital platforms to expand their reach, improve customer engagement, and increase revenue. From the entertainment sector where creators are building income through Reels and YouTube, to the retail industry embracing e-commerce, these trends are shaping the future of business. Adapting to the digital transformation is no longer optional—it’s essential for success.</a:t>
            </a:r>
            <a:endParaRPr lang="en-IN" dirty="0"/>
          </a:p>
        </p:txBody>
      </p:sp>
    </p:spTree>
    <p:extLst>
      <p:ext uri="{BB962C8B-B14F-4D97-AF65-F5344CB8AC3E}">
        <p14:creationId xmlns:p14="http://schemas.microsoft.com/office/powerpoint/2010/main" val="40858006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8300"/>
            <a:ext cx="10515600" cy="2717800"/>
          </a:xfrm>
        </p:spPr>
        <p:txBody>
          <a:bodyPr>
            <a:normAutofit/>
          </a:bodyPr>
          <a:lstStyle/>
          <a:p>
            <a:pPr algn="ctr"/>
            <a:r>
              <a:rPr lang="en-US" sz="6000" b="1" dirty="0" smtClean="0"/>
              <a:t>Thank you</a:t>
            </a:r>
            <a:endParaRPr lang="en-IN" sz="6000" b="1" dirty="0"/>
          </a:p>
        </p:txBody>
      </p:sp>
    </p:spTree>
    <p:extLst>
      <p:ext uri="{BB962C8B-B14F-4D97-AF65-F5344CB8AC3E}">
        <p14:creationId xmlns:p14="http://schemas.microsoft.com/office/powerpoint/2010/main" val="3912413779"/>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you can get started with social media analytics:</a:t>
            </a:r>
            <a:endParaRPr lang="en-IN" dirty="0"/>
          </a:p>
        </p:txBody>
      </p:sp>
      <p:sp>
        <p:nvSpPr>
          <p:cNvPr id="6" name="Content Placeholder 5"/>
          <p:cNvSpPr>
            <a:spLocks noGrp="1"/>
          </p:cNvSpPr>
          <p:nvPr>
            <p:ph idx="1"/>
          </p:nvPr>
        </p:nvSpPr>
        <p:spPr>
          <a:xfrm>
            <a:off x="838200" y="1515292"/>
            <a:ext cx="10761617" cy="5630091"/>
          </a:xfrm>
        </p:spPr>
        <p:txBody>
          <a:bodyPr>
            <a:noAutofit/>
          </a:bodyPr>
          <a:lstStyle/>
          <a:p>
            <a:pPr marL="0" indent="0">
              <a:buNone/>
            </a:pPr>
            <a:endParaRPr lang="en-US" sz="1800" dirty="0" smtClean="0"/>
          </a:p>
          <a:p>
            <a:r>
              <a:rPr lang="en-US" sz="1800" b="1" dirty="0" smtClean="0"/>
              <a:t>Define Your Goals</a:t>
            </a:r>
            <a:r>
              <a:rPr lang="en-US" sz="1800" dirty="0" smtClean="0"/>
              <a:t>: Identify what you want to achieve with your social media efforts, such as increasing brand awareness, boosting engagement, or driving sales.</a:t>
            </a:r>
          </a:p>
          <a:p>
            <a:r>
              <a:rPr lang="en-US" sz="1800" b="1" dirty="0" smtClean="0"/>
              <a:t>Choose the Right Tools</a:t>
            </a:r>
            <a:r>
              <a:rPr lang="en-US" sz="1800" dirty="0" smtClean="0"/>
              <a:t>: Select social media analytics tools that fit your needs, such as Google Analytics, Instagram Insights, and others.</a:t>
            </a:r>
          </a:p>
          <a:p>
            <a:r>
              <a:rPr lang="en-US" sz="1800" b="1" dirty="0" smtClean="0"/>
              <a:t>Track Key Metrics</a:t>
            </a:r>
            <a:r>
              <a:rPr lang="en-US" sz="1800" dirty="0" smtClean="0"/>
              <a:t>: Focus on essential metrics like engagement, reach, impressions, and conversions to measure your performance effectively.</a:t>
            </a:r>
          </a:p>
          <a:p>
            <a:r>
              <a:rPr lang="en-US" sz="1800" b="1" dirty="0" smtClean="0"/>
              <a:t>Analyze Audience Insights</a:t>
            </a:r>
            <a:r>
              <a:rPr lang="en-US" sz="1800" dirty="0" smtClean="0"/>
              <a:t>: Review demographic and behavioral data to understand your audience better and tailor your content accordingly.</a:t>
            </a:r>
          </a:p>
          <a:p>
            <a:r>
              <a:rPr lang="en-US" sz="1800" b="1" dirty="0" smtClean="0"/>
              <a:t>Monitor Competitors</a:t>
            </a:r>
            <a:r>
              <a:rPr lang="en-US" sz="1800" dirty="0" smtClean="0"/>
              <a:t>: Analyze your competitors’ social media performance to identify gaps and opportunities for your own strategy.</a:t>
            </a:r>
          </a:p>
          <a:p>
            <a:r>
              <a:rPr lang="en-US" sz="1800" b="1" dirty="0" smtClean="0"/>
              <a:t>Create Regular Reports</a:t>
            </a:r>
            <a:r>
              <a:rPr lang="en-US" sz="1800" dirty="0" smtClean="0"/>
              <a:t>: Generate and review reports regularly to track progress, identify trends, and make data-driven decisions.</a:t>
            </a:r>
          </a:p>
          <a:p>
            <a:r>
              <a:rPr lang="en-US" sz="1800" b="1" dirty="0" smtClean="0"/>
              <a:t>Adjust Your Strategy</a:t>
            </a:r>
            <a:r>
              <a:rPr lang="en-US" sz="1800" dirty="0" smtClean="0"/>
              <a:t>: Use insights from your analytics to tweak your content and strategy for better results and continuous improvement.</a:t>
            </a:r>
          </a:p>
          <a:p>
            <a:endParaRPr lang="en-IN" sz="1800" dirty="0" smtClean="0"/>
          </a:p>
          <a:p>
            <a:endParaRPr lang="en-US" sz="1800" dirty="0" smtClean="0"/>
          </a:p>
          <a:p>
            <a:endParaRPr lang="en-US" sz="1800" dirty="0"/>
          </a:p>
          <a:p>
            <a:endParaRPr lang="en-IN" sz="1800" dirty="0"/>
          </a:p>
        </p:txBody>
      </p:sp>
      <p:sp>
        <p:nvSpPr>
          <p:cNvPr id="9" name="AutoShape 2" descr="https://media.sproutsocial.com/uploads/2023/03/Complete-guide-to-social-media-analytics-and-why-its-important.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4" descr="data:image/jpeg;base64,/9j/4AAQSkZJRgABAQAAAQABAAD/2wCEAAkGBxMTEhUTExIVFhUWFx0aGBcXGR4fHRUYGRoXGB0ZGhcaHSggHRolGxcaITEiJSkrLy4uFx8zODUtNygtLisBCgoKDg0OGxAQGy8lICUtLS01Ly0xMjAtLS0tLy0tLi0tLS01LS0tLS0tLS0tLS0tLS0tLS0tLS0tLS0tLS0vLf/AABEIAMIBAwMBIgACEQEDEQH/xAAcAAEAAQUBAQAAAAAAAAAAAAAABQIDBAYHAQj/xABSEAACAQIDAgkHBwcJBgcBAAABAgMAEQQSIQUxBgcTIkFRYXGRFBUyUmKB0SNCU4KhwfAzNHKSorHhFhdDY3OUwtLTJFV0k7KzJTVEVGSD8Qj/xAAaAQEAAwEBAQAAAAAAAAAAAAAAAQIDBAUG/8QANREAAgECAwUFBwQCAwAAAAAAAAECAxESIVEEEzGR8DJBUqHRBRQiYXGBsTNC4fGSohU0Yv/aAAwDAQACEQMRAD8A7VSlcw4yuMXFbPxawQxwMhhWS8gcm7NIpF1cC1kHR11aMXJ2QOn0rgv89eP+gwn6sn+rT+evH/QYT9WT/Vq+6kRc71SuVcXfGVisfjVw8sUCoY3a8auGuoFtWci2vVXVapKLi7MkUpSqgUpSgFKVbnmVFZ3YKqgszMbBVAuSSdwAoC5SuS7f4640crhMPyqj+lkYorfooAWI7TbuqzsbjuBcLisJkQ/PhYtl7SjAEjuN+w1fdy0B2ClRmE29h5UWSOQMjC6sAbEeFXvOsXrHwPwrme0Ulk5LmWwS0M2lYXnWL1j4H4U86xesfA/Co95o+Nc0MEtDNpWF51i9Y+B+FPOsXrHwPwp7zR8a5oYJaGbSsLzrF6x8D8KedYvWPgfhT3mj41zQwS0M2lYXnWL1j4H4U86xesfA/CnvNHxrmhgloZtKs4fEq98pvbf+DV6toyUldO6IatxFKUqSBSlKAUpSgFKUoBXz/wAfJ/8AEk/4WP8A7k1fQFcF47sU8e1EaNireSoLjfYvNetaXaIZzaBc7BVsSTYagfaarx0IikKFlJFtQRY3UHTXUAm1+zo3CSThHiB/SNvvYsxAI7C3bVMfCHELukI1voW3k3vv33rozuDZuJA32qn9jL+5a+iq+fuJ7GSS7XRpGLHkJQCd9tDa/Tqx319A1z1u0EKUpWRIpSlAK5Xx+bYePDwYVSQJ2ZpLdKRZbIews4P1K6pXLePrYryYeHFICRh2YOB0JLl53cGRR9er0+0gcn4H7JgxWJEWIxHIR2vmtdnbMiiNAfnsX6jop0rO4y9gw4HHHDwBggjRuc2Y3a99fdWHwMjwpxKti8QYEjtIrBC+Z0dCEIUEgEXN+ytj42cfgMXKMXhcWZZWyRtFybKFjVXOfMyi5zZRb2q6bvEQZPE9tJrzYcm6gCRR6pvla3Ybqe+/XXTa5pxPbNYGbEkWUgRp7VjmcjsBCi/XfqrqKjT5vjrXy3tJRe1Sw/LmdtLsK5YbdWrYbB7SCpeZM2RQ2a3p88s4tfT0BbS4J0FrHcio9jxoLdSeNc0Lwusn9UWeZq8cWOutioC5r5mBL5tATZfmeloRf7Kxnwm0CLCTKcjAG4Y5yoysdw0a/QRa2g6NysOpPGvCRusttfdvNqvvGs7LkRY1BsLtFiSZFQsrWCEEIx9G2a18vWQb23Cs/ZeFxIcNPLcWkuFPNJMhyWW1wOTPXv66n8o9g7+mvbdieNRKbatZciUjHpWRl1vzPH7qBQRuTd1/jr+ysd2TczNgek3cP31N1C7BHPfu++pqvd9n/oL7/k5a3bFKUrtMhSlKAUpSgFKUoBXI+NbgNjcbjVmw8SsggRCTIq84PISLMb7mFdcpVoycXdA+cf5p9q/QJ/zk+NP5p9q/QJ/zk+NfR1KvvpEWOO8WHALHYPHrPiIlWMRutxIrasBbQG/RXYqUqkpOTuyRSlKqBSlR+1tqrDlXKZJX0jiT0pCN+/RVHSx0FCYxcnZF/aOPjgQySNlUadZZjuVVGrMegDU1Ex7OfFHPi0Ai3phTYjsefod+pPRX2jqMjZ+ymMgxGJIef5oH5PDg71jB+d0GQ6nsGlS9SaYlDKPHX09enxjhVxVQmZjhZTCpseTZc6rcA2U3DAdhvWFsvisRWviMQZFHzEXJfvYsTbut312DaGzGd8yka7736NOgVi+ZpOtPE/CvKrVtuxSjG9r/AC4fXiXiqVk2ROGgWNFRFCoosqgWAA6AKvI1ugHvqQ8zSdaeJ+FPM0nWnifhXne6173ws13kNTGVv0KDvSsrzLJ1p4n4U8yydaeJ+FX3FfwMjHHUxt/SmvZXg+oKyfM0nWnifhTzNJ1p4n4U3FbwMY46mNm/Q8KLu3pp1+FZPmaTrTxPwp5mk608T8Kbiv4GMcdTHv8A2dWWfS1h31neZpOtPE/CnmaTrTxPwqHs9d/tZOOGpXsD0m7vvqbrA2ZgDHcsQSdNKz69nYqcoUVGSzzOaq05XQpSldRmKUpQClKUApSlAKUpQClYu09oxYeJpp5FjjQXZm3D4knQAamtVSTHbS1RpMBgzuYAeU4hSPSF7iBT0HVtO2pSBPbb4S4TCW8oxCRsdyXu7foxrdj7hUYvDFn/ACGzsfKOhjGsSnuMzqT4VJbD4M4XCXMEKq51aVudI53ktK12PjasXafDjZ0BIlxsIYb1Vs7A9RWO5vUpaAxv5R4//c09v+Iw9/DPXh4bcn+c4DHQD1zDyiDvaFmt4ViDjX2Tf85bv5Gb/JUzsrhlgMQQsOMhZjuUtlY9yPZvsqWnoDHi4Xw4myYCSPESsL7yFhXdnl3MLdC+kewXIlNlbKEOZ2YyTP8AlJW3tbcoA0VB0KNB2m5rE25wRwmKOeSLLKPRniOSVD0ESLY6X6biohsfjdna4otjMGP/AFCr8vAOuaNdJEAtd1FxYkiotfgXx/DhX9m50q1hMSkqLJG6uji6spuGB6QRV2qlBSlKAVqvGLwvGzsNnADTSHLCh3X3l2trlUanrJA0vcbVXCuP+a+Mw63BCwHS+5mc3uOg2VavTV5WBpeJl2htOQlhiMUwN7KrMqdyKMiD3CvNmbXx2zZbI82HdTdonBCn9KJtCD127jUjxfx7RmlbC4GeSFZMrTOpsI1W4Dlt4OpAAILaDcLjN43OEMOLxcawNyi4ePkmm+le9yQRvUde4ktbSxPT34SDqXBTho2Nw4lBCsDlkWw5ri17dhBBHYamPOsvrDwFck4mmObFD5toz2X+U+237q6gig9Nq+W22VSlXlCM3b66q52U1GUU2jL86y+sPAU86y+sPAVjcmPWFBGPWFc2/r+J8y+GOhYm4YKrMrS85TYgRsTfqFl528br2vVb8KgLjlRcPyZAW5z5c+UKASTluTbdY9RrAxPB3DOzOVGZjmYhmBYjdex1t0dVz10HB3DKbqLG98yu4a/PJYkNe55R7npzmt987duXNepXCtESeG4SGQkJKrEAMQBuDFlB3daMPdWT51l9YeAqLwWx4YmZowqsyhSRfUKzsL9t5G1369grKEY9Yfi3491ZTrVb/DJ2+pKjHvRledZfWHgKedZfWHgKxhEPWFUMKq69ZfufMnBHQn9k4xpA2a1xbXrvf4Vn1EcH/n/V/wAVS9e7sc5Toxcnnn+TkqJKTsKUpXSUFKUoBVrF4lIkaSRgqIpZmO5VAuSfdV2tQ4Rp5djI9n74Igs+L6nF/kYD2MylyOpB11KQLGx9nvtKVcdi1Iw6HNgsM263RiZl6ZGGqg6KD1m9SPDbhrh9nR3k58rD5OFTzn7Sfmpf5x9wJ0rI4Z8JI9n4V53AJ9GNN3KSG+Ve7Qk9QBr5i2ttKXEzPPM5eRzdifsAHQoGgHRWkIYs3wIJrhTw5xuOJEspSI7oYyVQDqbpf61/dWtAUpXSklwIFCL0pQG2cFOMHG4EgLIZYRvhlJIt7DHnJ7tOw13vghwsw+0IuUgazLYSRN6cZPWOlTrZhobddwPlipHg/tqbBzpiIGs6bx0Op3ow6VPwI1ArOdNSJO/4+E7KkOIhUnASNfEwqL+TMx/OIl6I7+mg3bxurc43DAMCCCLgjcQdQQeq1RnB7bEOPwqToLxyqQyNrlPovGw7Dcdvca1Tg5sSOPEzbPxBklSJRLhEeRihwrHLk5O+VjG/NJa+hWuf6lo2vmbViOEeGVigk5WQf0cKmRh3hAcv1rVb8sxkv5PDpAvrYhrt7oYiR4uKlcNh0jUJGioo3KoAA7gNKu1BfFFcFz69SF8xM/5xippfYQ8lH+rHZiOxmatb4xOL6PFYQDCRRxzQktGFAUSA2zIx6zYEE9Ki+hNb9Sik07kSqSkrN5eXI+X9g8KMbstpYowsbsRyiSx3YFbgaEi3pGqNucI8btWSJJFWSRMwRYkseflvex3c0amwGtd02/s+GaRhLDHIAdM6K1v1gax8JgoohlijSMdSKFHgoFcFT2xGLaUM1lxNFQv3kNwJ4PeRYfIxBlc5pCN17WCjsA07Tc9NbNFJ0E2FtNO3/wDatVdilO7NYd1eK6sp1HOTzfXyOi1lZFbP7W/s8aFunMO/L3/GvRN7Z8K8EvRnPhVsS165kWPM/ta93Vuqoye3+zVPKe2d3VXom9o99qKXz65iwEnRn/Zo0nt/s0aXS2Y+H46Kcr7Z8O8UxfPrmLDP7QF+z3eOlWZHJ31fEvtnwqw7k7ze1Um8uPXNkoluD/z/AKv+Kpeojg/8/wCr/iqXr3dg/wCvH7/lnJV7bFKUrsMxSlKA8ZgNToBvPUK1bi7Uvh5MYw5+NmebXeI75IV7hEi/rGs/hviTHs7GOpsVw8tj1EowB8TWXwdwgiwuHiG5IY1/VRRU9wOGcdu3TPj/ACcH5PCrlt1yuAzn3DKv1T11zxmA3ms3bOLMuInlJ/KSyP8ArOzffWzcAMQ2HlnWTD4hs8cYKxwu0lmOZQpDqYy4IysQwI6Lb+tfDEg0wsOsUzjrFdG2BOcLg4o58Fio3hkYyT+TkhFMkEnIsWAssiLYtoV5o1DGveEXCj86YRSXBCYd5IGU4adi6zJdmbK5gNwCd6ghRa9MWfAHOMw66Zx1iuicHdrRJh8NC+FxEkkTLIEjw+mSRnCStmYiU5pUKMAmYhVN7C+ZjGmKShMNjo5eTiV8X5DdsQUEuZHjJAjzcrFzrkkRC/RTFnwBy8MOuvQa6htLGYfNPG2Axgad43LHD2MTqFXDqEIzEM0Ug0Ivyr6HLpqXC7ZbnE4maKHE8lyjPIZMO0fIGRi/JtqRYKynNpcMNBpcpXBt/ENt0piZcGx5ky8og6pUAzW/Sj1/+oV0fhz8jJg8cNOQxCxyHrgxJET367MY2F+quBcBcWYto4Nx9Oi+6Q8mfsc19D8YmHD7Mxqnow7sO9BnH2qKxqK0gbFSsbZmI5SGKT140b9ZQfvrJtWJIpS1LUBHYvZQdi2Yi+/S9WfMn9Z+z/Gpe1LVyy2KhJtuP5NFVku8iPMg+k/Z/jXP9v8AGDgMO5jjeTEMDYmJVyAjo5RmAb6oI7azePLhA8GFjw0bFWxJYORv5JAMyg9GYso7sw6a49wY2fg5DIcbjDho0ClcqFmlJJFlte1tOg7+i1aw9m7O1dx82Rvp6nT9jcY+AmcJKZcPfQM6gp72RiV7yLdtb6uBiIBGIQg6gi1iOsHNXA+HPBSPBDDSwTmaDFRl42ZcrgAIdR1ESA3sOkEVtHFHthnSTCubiMB479Ck2Ze4GxH6Rrn2zYqNKlvIRvb5v1L06kpOzZ1XzfH9Ov2f5qeb4/p1+z/NUdWv4naGLGe0diJGAHJO1lHKcmcwcB8+VLkWyZ9eseTCVOXCC5v1N2mu83HzfH9Ov2f5qeb4/p1+z/NWlDaeOBYnDAhS1lXfIvKPGoBLc1hzXJ1BXUb7Ck7QxwJHJKcshBPJOAUBIzA3sb6HQnxrXDDwR/yfqRnq+Ru/m+P6dfs/zU83x/Tr9n+atJ854y9uS5t2uwic2AeEAqpYM/MaQ2sLldL21vbO2hjGkyy4cKltGAO8QxtYi5teRmA3+iQdRcw4wSvgjzfqM9Wb9gRFGCBKpJ3m4+NZPlkf0i/rCuZYPaeNIiEmH1J+VZUICKyoAQGfUhmZjlzWEdrAnTI2di8UZUWVVyFSWYRuOcGkAF8zAaKp1OubSulbVOnG0VGy+ZR003dtnRfLI/pF/WFVJiUJsHUnqBFarVUZ1HeKzXtSd84obham20pSvaOY17jDS+zMaB/7eQ+Ck/dUxsmUPDC43NGjDuKg/fVeMwwljeNvRkRkPcwKn7DWvcWuJLbOhR9JMPmw8g6ngYx28FU++p7gfM+PgKSSIdCrup+qxX7q3jDcZrIEHkcd1EKlg9mkEAAQMch3c/8A5nTao7jU2QcNtOcWssp5ZO0SXLeEgcVqVddlJZkHTY5pXw8TwwYccomI5I+UqBFHLEgxBkijhRLRqmu4KWGjG16Mdjp8VJiMB5PhU5cPiAWnPyjyty6zxyAZXARVFst8qMLi5FaRg9vTxiJUZcsPKhVKghlnsJFcHR1YC1jXo2/P5QuJuokVci2QBETkzEEVBoFCEgD376jADo0O0sZh8PhSMJh5R/skKvHNdpBHKjQD0PRZ45d1/wAsL+iLwksk0T4pzBDEiYjDMc80aq0mGDyqkRjiRXMiMGBCjQjeTWv4Xhhi41jRZFtEqrHdQeSyLIiul9BJllbndPN6hVOJ4W4qVCkpilVlAPKRIxuoZRILjSQK2XN1BeoVCgwbftzhNisFJabDQo7Nbk1ksCkcmKLOsaIMgfyll5TTM0ZcA61qg4RRLhpcMuF5j3MfKSiTkCyxqXQmIMH5m9WUc6xBtWHtzhDPiyDiGV2DMQ2UAqHNygI+ZfUKdxJtvqKqyigSvBSIvjsIo3nExf8AcUn7BX0rw4ly7Oxrf/Gm+2NgPtNcR4l9kGfaSSW5mHUyE9GYgog77sW+oa65xmMXwi4Vb58ZPFALb8rMGc9wjRtayqv4kgXth8FYBhoA3LZuRjvbETgXyLewElhr0Cs3+S+H/r/7zP8A6tTIAGg3DdXtY3ZrvqnifMhf5L4f+v8A7zP/AKtP5L4f+v8A7zP/AKtTVKXZO+qeJ8yF/kvh/wCv/vM/+rT+S+H/AK/+8z/6tTVKXY31TxPmcX48ODSxRYfERCQorNHJmkkktnClDeRmyi6EaWuSvZWm8XmFviDMmNw2Fnh1iGI9GUurow1IGint3jSvpHaWAjnieGZA8cgysp6R9x6QeggVxLhTxPTREvhZkkiJ0WUlXXszAFW7+b3VrGrFR+J2M3eTu82Y/G/tGCYYT5eKfFojLO8DXjtpYDUgHNfQa779FecTWEblJ57c0KIxfcWJzEe4Bf1hWLsviwxDMOXkjjTpyHMx7BoFHfr3V1DZGAjw0axQrlRBoOu+8k9JPSa8zb9upbrdU3dvv0NqVJ3uySvf1Neyl92qeHf8a8WW/pdO7Tvr0v7Q07K8a6fX8m4v2p0dFA36HhXub2h4VSpFhzh3W/HXTrrMC438zTs39ter3p4UD+0PD7KqEntDwordf2CnN2pr9+lLj2PCvLj1hbdu1tb+Fe5/aH6tL9dMHha1/QPu66tA3Pv6KuvMegg+6rK7x31nN52JRt1KUr6o4BWo4Y+R7UdDpBtAcpGehcVGoEibtM8YVhfeUatuqL4SbFXFwGJiUYEPHIPSilQ3SRe0HxFx01KBq/G7wRONwwliW+Iw92UDfIhtnQdZ0DDtFvnV87A19T8FdutMGhxCiPGQWE0Y3Hqlj64n3g9F7GtE4zOK8zM2LwKjlGuZYNwkO8vH0Bz0qbA79Dv2pzt8LIOJ0quWJlYq6srKbMrAgqeoqdQe+qK3IFKUoBXqKSQACSTYAC5JOgAA3knoq5hMM8rrHGjPIxsqKLsx7AK7rxZcWvkhXFYsK2I+Yg1WC/Tfc0naNB0X31WU1FEk5xY8FPIMGFcfLykPL7JtzY79SjTvLddU4FvLdqPMNcPs8NDGeh8VIByrDX5iWTdvY1k8LdtyBlwODIOMnXQ7xhotzTv1W+aOk299ey+C74SJYsJimVVHoTKJEZjqzm2VwzG5Nmtrurmv3stFJ8XY2WlQvnTER/l8KWH0mGPKDvMZCyDuUNWXs/bMExKxyqzDeh0df0o2sw94qhZ05JX7vlmZ9KVB8MeE0Wz8M08gzG+WNAbGRzuUHoFgST0AHuqUrlCcpXzLtvjF2jiWJOJeFb6JAxjC9mZbO3vJqvg9xl7QwzA+UNiI786Odi+YdNpDd1PUb27DWu5ZFz6XrA22Pku4j76htg8M48XCs0aGzaEFtUYb1Om8faLHpq5NwviVyhU3BVToxUNIVVVLBMoY510vezA7q8yttFKalTvnw4PLyNowkmpWMOvQarPDPDc7miykhjlayZXaM5myWXnIw1OtrjSrsvCqFVRzESshAUhGNyd2gjJAPQTvry/dYL9/+rN8b08y35Q3XXnLt1/uq2vDnCHJbKc+XLYE+la17Jzd432tfWqhw2wti2UWVS55raoAWzjmc5SFNiLg2Nr1f3b/ANv/ABkRj+Xmi6kxO9re6qhKB8/u0qzJw0wqglgABm1IIByhicpKWbRTuve2lXJeF2HV2RkAZUznQ2CgZr5slr21tvqVRiv3/wCshienmirldfT99u6iuNOf0aabvxasefhvhU9JDbKjXCOQVkIVCGEdjdjbvv1GpNNsqQCIRYi49/ZlqJU4RzlPykLvT8GC8pB0a/uqnl26/wB1T+AnSQHmAEbxYdPbasrkl9UeArWGwuosUamT+vqVdWzs0av5Q3X+6qYxdh1k1tXJL6o8BXojA3AeFW/4yTec+uZG/WhVSlK9c5xSlKAg+EnB4YjJLHIYMVFfkp1Fyt96Ovz4j0qfdWBsvhdkdcNtFBhcSdFYn5DEdF4ZTpc+o1mFwNa2usbaOz4p4zFPGkkbb1cAg9tj09tSnqCM4ScEcHjh/tECs1rCQc1wOx11t2G47K55tLiPUm+HxrKPVmjDftoV/wCmtvTghPhv/L8dJEg3YfEDlogLWyqWPKIO5jVY2nteIDlNn4fEdbYfEZPfknUeGarqTXBg5z/Mjir/AJ3h7deV/wB1vvqW2XxHxg3xGMdx6sSBP2mLfuFbp/KTG/7nxF/7fD28eUrzy/a8o5mCwuG7Z5zIR9SFbE/Wqd5PUgkuD/BnCYFSMNCsdxzn3uwHrSNdiOy9hUTjuFbzu2H2YqzyA2kxB/N8N2lx+UfqRb9p0NRuM2JK0wG1sVJNh3ICCL5LDhz/AEcyLzt/olmKm9jY2B3rCYRIkEcSLGiiyogAVR2AaVR8yzi0RfBng5HhFc5mlnlOaed/Tmbt9VBuVBoB7zU1SlVbuQKxNobMhnAE0SSW3ZlBKnrU7we0Vl0oSm07ohfMssf5vipEHQk3yyeLESD3P7q4/wAeOKxBnw0U4jGSJmXk2Yq2ZrFrMBlPMAtc9+td6rnXHNwSfF4dJ4FLzYe/MG+SJrZgo6WUgMB084DUitKbtLMtKbks/wCevqct4u+DK4mR8ROrHCYUZ5QFJMrb1hUDUk9IHRYfOFTXHvhyNoRsEIQ4ZACFsuYPMSAd1wCNK1DYfCrGYNWTDYholZszKFQ3awW/PUkGwA91SPDnhtNtN48ycmiABYVOa8huCwOUMSQQuXs7a3s8V+4zNh4mZjfEx35o5Nu4nOpPgo8K6FitiwOWLXu2UmzOt2QqVaysBmBVbNvsoF+itf4t9gvg8OS4tNMQzDpRQLKh7dST2tborcAx6SRfs3/i1fLbZVjLaJShz+i1uu87YRaikyL8wYfXm775hmez3YyHMM1mOZmOt7XNXotlQLlCqoAIIsDcFL5bm9yBcgDcBoNKkS3t7vZ/HXXgY+v2+j3/AArBtvi/P+SxER8H8KMoEajKFC+lzQlsttd4yjXfpXjcHcLbLkFtOl/R1GT0vydmb5P0bE6VLFr723ezVQf2j+rTHLXz/kWIhuDuFJclAc4INyx0IcEAXso57aC3pm1V4rYmHdizqrEgXOvOAtzTrqvNW6nQ21FSefX0v2fsor7rsf1aY2+/z/kWIo7AwxUplAWy6AsLBXMqhbG65XJIta3cLVICJQLBtw0Gv7zr41eEvtHw3VRJK3Xf3VWTTWefX1CJLg/8/wB3+KpeonYLX5Qns/xVLV7mw/oR+/5Zy1e2xSlK6zMUpSgFKUoBSlKAUpSgFKUoCiaJXUo6hlYWZWFwwO8EHeKgQz4H0i0mD6GN2fCjqY73h9rUr03Go2GlC8Z2yfDrzKUcEAgggi4I1BB3EHqqqoB8I+DJeBS+HJu+HXUxdbwDq6TF7110Mzg8WkqLJG4dGF1ZdxH46KCULZrNF6la3t7h3s/COY5sSvKDeiBnZf0ggOU99qtbF4w9m4lxHHiQHJsFkVkzE9ClwAT2A3qcL42KG00pSoBz/hNwUweInd5cOpYtqykox06ShBPvqzsngzhMMc0MCq3rG7MO5nJI91bTtHASGRiFuDrpWN5vl9Q/Z8a+fre84pR+K13lnY7I4LJ5GOt76b6vqxtqW8KqGAlG5D9nxqrySb1W8f41jCnUX7XyZZyWpQWOnObwrz3ta2un47avpg5Laq/iLfvr04OT1ZPEfGtN3U8L8yuJalgntbworHpLX7vx+BV8YN/Vk8RXnkcnqv26jUeNN3U0fJjEtS1yna3hXmY+117usm/RV84N/Vk8RXi4OTTmyeI+NTu6mj5MXiWQx9oDuqmRj0FvD8dlZEmEl6Ff3kfGqPI5vVbx/jVHCpwwvkybrUzNgD0/d/iqXqO2PhmQMWFixGndf41I17WxRcaEU1bj+Wc1V3kxSlK6jMUpSgFKUoBSlKAUpSgFKUoBSlKAVzPjY2q2zo8+FkMUuLZldRuIA50yj5kouq5hvz3OoBrplce//oTCNbBy25imWMnqZxGy+Ijbwq9NXkSpNXsc/wCBfBJ9ovMqzJFySCRmkBNwSQTcHsuSax+E3B+LDBOTx2GxeckEQG+S1vS1O++ncan+KaXGLJivIo8PJIYQCs7EAjMbZVHpHfcEgWG/XWT42sOi4bBtPFh4doEnlkgtbkwGsTbtyWvfUsASK6MTxWKkrxWcLJ54nw8srs8IGVixu0ZuACb6lSLX6itbbtjbjwRGUs5AKi2YjV3VBrr0tfca5jxNYVmxE7gc1Ywp7SzA28EPjXXHiB0yA37a+b25OO0uzdsss/vwOunnA1aLjAzZubLcIGUZ/TYiAhBfS951FwTaxLZRa9UnD4XspkOqhSzZVYPyGuY7rHELmB1Fu2tl5AeoL9GvcKNCPoxbp1/HVWO8jo+b9C1iHfhdYQEtJ8ufW0QXC5iRoVLsouOhs24GsWPh0SG0mBVbkFrXN1TIDuzcsTF3ox3VsZhHqA+/7KGIdKDTXf23++qqduKfN+gsaxLw+tewkIyoQSxGrmEEHTQqZgCBc6HTdVUnDsg2tJe5GrHKRmCXDBSSLk9Fxl1G6tmOHH0Y8RrVJw67uTHiOsfwq2NaPm/QWIBeGhzZSWHyvJm7nS5CgmwN7k6WuOsg6VsHlkn0jeJocOLi0Y39Y1Njr39tGhvuW31qym5Ps3X3ZKt3knsXEsxYMSbC4v8AGpWoTYHpN3D99TdexsEnKgm3r+Tmqq0hSlK7DMUpSgFKUoBSlKAUpSgFKUoBSlKAUpSgFKUoBUdwh2LFjMO+HmBKON43qw1DKehgdf4VI0oD5r4R8W+Nw0pVE8oUHmyR2B6xdCbqe647axNm8A8dM9mh5IE855SP+kEsx/FxXfNsflW937hWHXl1va9aEpQSWTaudMaEWkyN4NbEiwcIijF+lmO93O9jbutboAFTQUdCr4mscGrnK+yvhXlbxyblN5s2tbgXGTT0V8fd99Mm/RfH8dX214tj6or33J41bLj1+CBl9kdHT8aZfZXr39lGH6HuPf8ACh+p+Aam3XSB4E09FevfVWQa81fGvAP7PxoPqUy6/oHmQa80b+vuryRQB6I9x768dxqMq94qln03CqNrr+iSR2B6Td331N1CbA9Ju4fvqbr3PZ/6C+/5OWt2xSlK7TIUpSgFKUoBSlKAUpSgFKUoBSlKAUpSgFKUoBSlKAhdvqLqem1RVKV83t368uu47aXYQpSlcpoKUpQClKUApSlAKUpQE7sIcwnpvUlSlfS7J+hH6HDU7TFKUrpKClKUApSlAKUpQH//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411179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800" b="1" dirty="0" smtClean="0">
                <a:solidFill>
                  <a:srgbClr val="002060"/>
                </a:solidFill>
              </a:rPr>
              <a:t>Key Performance indicator(KPI)</a:t>
            </a:r>
            <a:br>
              <a:rPr lang="en-US" sz="2800" b="1" dirty="0" smtClean="0">
                <a:solidFill>
                  <a:srgbClr val="002060"/>
                </a:solidFill>
              </a:rPr>
            </a:br>
            <a:endParaRPr lang="en-IN" sz="2800" b="1" dirty="0">
              <a:solidFill>
                <a:srgbClr val="002060"/>
              </a:solidFill>
            </a:endParaRPr>
          </a:p>
        </p:txBody>
      </p:sp>
      <p:sp>
        <p:nvSpPr>
          <p:cNvPr id="5" name="Content Placeholder 4"/>
          <p:cNvSpPr>
            <a:spLocks noGrp="1"/>
          </p:cNvSpPr>
          <p:nvPr>
            <p:ph idx="1"/>
          </p:nvPr>
        </p:nvSpPr>
        <p:spPr>
          <a:xfrm>
            <a:off x="838200" y="1489166"/>
            <a:ext cx="10515600" cy="4687797"/>
          </a:xfrm>
        </p:spPr>
        <p:txBody>
          <a:bodyPr>
            <a:normAutofit/>
          </a:bodyPr>
          <a:lstStyle/>
          <a:p>
            <a:pPr>
              <a:buFont typeface="Wingdings" panose="05000000000000000000" pitchFamily="2" charset="2"/>
              <a:buChar char="§"/>
            </a:pPr>
            <a:r>
              <a:rPr lang="en-US" sz="2400" b="1" dirty="0" smtClean="0"/>
              <a:t>Engagement (likes , shares , comments)</a:t>
            </a:r>
          </a:p>
          <a:p>
            <a:pPr marL="342900" indent="-342900">
              <a:buFont typeface="Wingdings" panose="05000000000000000000" pitchFamily="2" charset="2"/>
              <a:buChar char="§"/>
            </a:pPr>
            <a:r>
              <a:rPr lang="en-US" sz="2400" b="1" dirty="0" smtClean="0"/>
              <a:t>Reach (number of people who saw your content)</a:t>
            </a:r>
          </a:p>
          <a:p>
            <a:pPr marL="342900" indent="-342900">
              <a:buFont typeface="Wingdings" panose="05000000000000000000" pitchFamily="2" charset="2"/>
              <a:buChar char="§"/>
            </a:pPr>
            <a:r>
              <a:rPr lang="en-US" sz="2400" b="1" dirty="0" smtClean="0"/>
              <a:t>Impressions (total number of times your content was displayed)</a:t>
            </a:r>
          </a:p>
          <a:p>
            <a:pPr marL="342900" indent="-342900">
              <a:buFont typeface="Wingdings" panose="05000000000000000000" pitchFamily="2" charset="2"/>
              <a:buChar char="§"/>
            </a:pPr>
            <a:r>
              <a:rPr lang="en-US" sz="2400" b="1" dirty="0" smtClean="0"/>
              <a:t>Click-through rate(CTR)  (Measure the effectiveness of links </a:t>
            </a:r>
          </a:p>
          <a:p>
            <a:pPr marL="0" indent="0">
              <a:buNone/>
            </a:pPr>
            <a:r>
              <a:rPr lang="en-US" sz="2400" b="1" dirty="0" smtClean="0"/>
              <a:t>Shared on social media)           </a:t>
            </a:r>
          </a:p>
          <a:p>
            <a:pPr marL="342900" indent="-342900">
              <a:buFont typeface="Wingdings" panose="05000000000000000000" pitchFamily="2" charset="2"/>
              <a:buChar char="§"/>
            </a:pPr>
            <a:r>
              <a:rPr lang="en-US" sz="2400" b="1" dirty="0" smtClean="0"/>
              <a:t>Follower growth     </a:t>
            </a:r>
          </a:p>
          <a:p>
            <a:pPr marL="342900" indent="-342900">
              <a:buFont typeface="Wingdings" panose="05000000000000000000" pitchFamily="2" charset="2"/>
              <a:buChar char="§"/>
            </a:pPr>
            <a:r>
              <a:rPr lang="en-US" sz="2400" b="1" dirty="0" smtClean="0"/>
              <a:t>Conversion Rate </a:t>
            </a:r>
            <a:endParaRPr lang="en-IN" sz="2400" b="1" dirty="0" smtClean="0"/>
          </a:p>
          <a:p>
            <a:endParaRPr lang="en-IN" sz="2400" dirty="0"/>
          </a:p>
        </p:txBody>
      </p:sp>
      <p:pic>
        <p:nvPicPr>
          <p:cNvPr id="6" name="Picture 2" descr="Unleashing Social Media Success: 5 Must-Track Social Media Metr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165" y="3332186"/>
            <a:ext cx="4093029" cy="2946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75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14846" y="1122363"/>
            <a:ext cx="9453154" cy="863191"/>
          </a:xfrm>
        </p:spPr>
        <p:txBody>
          <a:bodyPr anchor="t">
            <a:normAutofit/>
          </a:bodyPr>
          <a:lstStyle/>
          <a:p>
            <a:r>
              <a:rPr lang="en-US" sz="3600" b="1" dirty="0" smtClean="0">
                <a:solidFill>
                  <a:srgbClr val="002060"/>
                </a:solidFill>
              </a:rPr>
              <a:t>Social Media platform</a:t>
            </a:r>
            <a:endParaRPr lang="en-IN" sz="3600" dirty="0"/>
          </a:p>
        </p:txBody>
      </p:sp>
      <p:sp>
        <p:nvSpPr>
          <p:cNvPr id="5" name="Subtitle 4"/>
          <p:cNvSpPr>
            <a:spLocks noGrp="1"/>
          </p:cNvSpPr>
          <p:nvPr>
            <p:ph type="subTitle" idx="1"/>
          </p:nvPr>
        </p:nvSpPr>
        <p:spPr>
          <a:xfrm>
            <a:off x="862149" y="1841863"/>
            <a:ext cx="10802982" cy="5264331"/>
          </a:xfrm>
        </p:spPr>
        <p:txBody>
          <a:bodyPr>
            <a:noAutofit/>
          </a:bodyPr>
          <a:lstStyle/>
          <a:p>
            <a:pPr algn="l"/>
            <a:r>
              <a:rPr lang="en-US" sz="1600" b="1" dirty="0" smtClean="0"/>
              <a:t>1.Facebook</a:t>
            </a:r>
            <a:r>
              <a:rPr lang="en-US" sz="1600" dirty="0" smtClean="0"/>
              <a:t> - A social networking website that allows users to connect with friends , family, and other people</a:t>
            </a:r>
          </a:p>
          <a:p>
            <a:pPr algn="l"/>
            <a:r>
              <a:rPr lang="en-US" sz="1600" dirty="0" smtClean="0"/>
              <a:t/>
            </a:r>
            <a:br>
              <a:rPr lang="en-US" sz="1600" dirty="0" smtClean="0"/>
            </a:br>
            <a:r>
              <a:rPr lang="en-US" sz="1600" b="1" dirty="0" smtClean="0"/>
              <a:t>2.Twitter</a:t>
            </a:r>
            <a:r>
              <a:rPr lang="en-US" sz="1600" dirty="0" smtClean="0"/>
              <a:t> -  A microblogging platform that allow users to send and read short messages</a:t>
            </a:r>
          </a:p>
          <a:p>
            <a:pPr algn="l"/>
            <a:r>
              <a:rPr lang="en-US" sz="1600" dirty="0" smtClean="0"/>
              <a:t/>
            </a:r>
            <a:br>
              <a:rPr lang="en-US" sz="1600" dirty="0" smtClean="0"/>
            </a:br>
            <a:r>
              <a:rPr lang="en-US" sz="1600" b="1" dirty="0" smtClean="0"/>
              <a:t>3.Instagram</a:t>
            </a:r>
            <a:r>
              <a:rPr lang="en-US" sz="1600" dirty="0" smtClean="0"/>
              <a:t> - a photo and video sharing app that allow users to share pictures and videos</a:t>
            </a:r>
          </a:p>
          <a:p>
            <a:pPr algn="l"/>
            <a:r>
              <a:rPr lang="en-US" sz="1600" dirty="0" smtClean="0"/>
              <a:t>                   </a:t>
            </a:r>
            <a:br>
              <a:rPr lang="en-US" sz="1600" dirty="0" smtClean="0"/>
            </a:br>
            <a:r>
              <a:rPr lang="en-US" sz="1600" b="1" dirty="0" smtClean="0"/>
              <a:t>4.Linked</a:t>
            </a:r>
            <a:r>
              <a:rPr lang="en-US" sz="1600" dirty="0" smtClean="0"/>
              <a:t> in - A professional networking platform that allow users to connect </a:t>
            </a:r>
          </a:p>
          <a:p>
            <a:pPr algn="l"/>
            <a:r>
              <a:rPr lang="en-US" sz="1600" dirty="0" smtClean="0"/>
              <a:t>with other professional</a:t>
            </a:r>
          </a:p>
          <a:p>
            <a:pPr algn="l"/>
            <a:r>
              <a:rPr lang="en-US" sz="1600" dirty="0" smtClean="0"/>
              <a:t/>
            </a:r>
            <a:br>
              <a:rPr lang="en-US" sz="1600" dirty="0" smtClean="0"/>
            </a:br>
            <a:r>
              <a:rPr lang="en-US" sz="1600" b="1" dirty="0" smtClean="0"/>
              <a:t>5.Snapchat</a:t>
            </a:r>
            <a:r>
              <a:rPr lang="en-US" sz="1600" dirty="0" smtClean="0"/>
              <a:t> - A multimedia messaging app that allow users to send and receive photos and videos</a:t>
            </a:r>
          </a:p>
          <a:p>
            <a:pPr algn="l"/>
            <a:r>
              <a:rPr lang="en-US" sz="1600" dirty="0" smtClean="0"/>
              <a:t/>
            </a:r>
            <a:br>
              <a:rPr lang="en-US" sz="1600" dirty="0" smtClean="0"/>
            </a:br>
            <a:r>
              <a:rPr lang="en-US" sz="1600" b="1" dirty="0" smtClean="0"/>
              <a:t>6.YouTube</a:t>
            </a:r>
            <a:r>
              <a:rPr lang="en-US" sz="1600" dirty="0" smtClean="0"/>
              <a:t> - A video sharing platform that allows users to upload , share and view videos</a:t>
            </a:r>
          </a:p>
          <a:p>
            <a:pPr algn="l"/>
            <a:r>
              <a:rPr lang="en-US" sz="1600" dirty="0" smtClean="0"/>
              <a:t/>
            </a:r>
            <a:br>
              <a:rPr lang="en-US" sz="1600" dirty="0" smtClean="0"/>
            </a:br>
            <a:r>
              <a:rPr lang="en-US" sz="1600" b="1" dirty="0" smtClean="0"/>
              <a:t>7.WhatsApp</a:t>
            </a:r>
            <a:r>
              <a:rPr lang="en-US" sz="1600" dirty="0" smtClean="0"/>
              <a:t> -  A messaging app that allows users to send and receive text, </a:t>
            </a:r>
            <a:r>
              <a:rPr lang="en-US" sz="1600" dirty="0" err="1" smtClean="0"/>
              <a:t>photo,and</a:t>
            </a:r>
            <a:r>
              <a:rPr lang="en-US" sz="1600" dirty="0" smtClean="0"/>
              <a:t> video</a:t>
            </a:r>
          </a:p>
          <a:p>
            <a:pPr algn="l"/>
            <a:r>
              <a:rPr lang="en-US" sz="1600" dirty="0" smtClean="0"/>
              <a:t/>
            </a:r>
            <a:br>
              <a:rPr lang="en-US" sz="1600" dirty="0" smtClean="0"/>
            </a:br>
            <a:r>
              <a:rPr lang="en-US" sz="1600" b="1" dirty="0" smtClean="0"/>
              <a:t>8.Quota</a:t>
            </a:r>
            <a:r>
              <a:rPr lang="en-US" sz="1600" dirty="0" smtClean="0"/>
              <a:t> - Online question answering portal</a:t>
            </a:r>
          </a:p>
          <a:p>
            <a:pPr algn="l"/>
            <a:r>
              <a:rPr lang="en-US" sz="1600" dirty="0" smtClean="0"/>
              <a:t/>
            </a:r>
            <a:br>
              <a:rPr lang="en-US" sz="1600" dirty="0" smtClean="0"/>
            </a:br>
            <a:endParaRPr lang="en-IN" sz="1600" dirty="0"/>
          </a:p>
        </p:txBody>
      </p:sp>
      <p:pic>
        <p:nvPicPr>
          <p:cNvPr id="6" name="Picture 12" descr="https://wallpapers.com/images/hd/social-media-pictures-5p2xums8ebjqnyc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7976" y="2173004"/>
            <a:ext cx="3131635" cy="2301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5774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solidFill>
                  <a:schemeClr val="accent5">
                    <a:lumMod val="75000"/>
                  </a:schemeClr>
                </a:solidFill>
              </a:rPr>
              <a:t>Tools for Social Media Analytics</a:t>
            </a:r>
            <a:br>
              <a:rPr lang="en-US" b="1" dirty="0" smtClean="0">
                <a:solidFill>
                  <a:schemeClr val="accent5">
                    <a:lumMod val="75000"/>
                  </a:schemeClr>
                </a:solidFill>
              </a:rPr>
            </a:br>
            <a:endParaRPr lang="en-IN" dirty="0">
              <a:solidFill>
                <a:schemeClr val="accent5">
                  <a:lumMod val="75000"/>
                </a:schemeClr>
              </a:solidFill>
            </a:endParaRPr>
          </a:p>
        </p:txBody>
      </p:sp>
      <p:sp>
        <p:nvSpPr>
          <p:cNvPr id="5" name="Content Placeholder 4"/>
          <p:cNvSpPr>
            <a:spLocks noGrp="1"/>
          </p:cNvSpPr>
          <p:nvPr>
            <p:ph idx="1"/>
          </p:nvPr>
        </p:nvSpPr>
        <p:spPr>
          <a:xfrm>
            <a:off x="1041400" y="1130300"/>
            <a:ext cx="10312400" cy="5524500"/>
          </a:xfrm>
        </p:spPr>
        <p:txBody>
          <a:bodyPr>
            <a:normAutofit fontScale="85000" lnSpcReduction="20000"/>
          </a:bodyPr>
          <a:lstStyle/>
          <a:p>
            <a:r>
              <a:rPr lang="en-US" dirty="0" smtClean="0"/>
              <a:t>There are several powerful tools that can help you track and analyze social media data:</a:t>
            </a:r>
          </a:p>
          <a:p>
            <a:r>
              <a:rPr lang="en-US" b="1" dirty="0" smtClean="0">
                <a:solidFill>
                  <a:srgbClr val="FF0000"/>
                </a:solidFill>
              </a:rPr>
              <a:t>Google Analytics</a:t>
            </a:r>
            <a:r>
              <a:rPr lang="en-US" dirty="0" smtClean="0"/>
              <a:t>: Though traditionally used for website analytics, Google Analytics also provides data on social traffic to your website. This can help you understand the impact of your social media efforts on site visits and conversions.</a:t>
            </a:r>
          </a:p>
          <a:p>
            <a:r>
              <a:rPr lang="en-US" b="1" dirty="0" smtClean="0">
                <a:solidFill>
                  <a:srgbClr val="FF0000"/>
                </a:solidFill>
              </a:rPr>
              <a:t>Hootsuite</a:t>
            </a:r>
            <a:r>
              <a:rPr lang="en-US" dirty="0" smtClean="0"/>
              <a:t>: A popular social media management platform that offers analytics features. You can track performance across multiple social platforms, schedule posts, and generate detailed reports.</a:t>
            </a:r>
          </a:p>
          <a:p>
            <a:r>
              <a:rPr lang="en-US" b="1" dirty="0" smtClean="0">
                <a:solidFill>
                  <a:srgbClr val="FF0000"/>
                </a:solidFill>
              </a:rPr>
              <a:t>Sprout Social</a:t>
            </a:r>
            <a:r>
              <a:rPr lang="en-US" dirty="0" smtClean="0"/>
              <a:t>: This tool provides in-depth social media analytics and reporting, helping you track engagement, monitor brand mentions, and generate customized reports.</a:t>
            </a:r>
          </a:p>
          <a:p>
            <a:r>
              <a:rPr lang="en-US" b="1" dirty="0" smtClean="0">
                <a:solidFill>
                  <a:srgbClr val="FF0000"/>
                </a:solidFill>
              </a:rPr>
              <a:t>Facebook Insights</a:t>
            </a:r>
            <a:r>
              <a:rPr lang="en-US" dirty="0" smtClean="0">
                <a:solidFill>
                  <a:srgbClr val="FF0000"/>
                </a:solidFill>
              </a:rPr>
              <a:t>: </a:t>
            </a:r>
            <a:r>
              <a:rPr lang="en-US" dirty="0" smtClean="0"/>
              <a:t>Facebook’s native analytics tool provides detailed data on your posts, audience demographics, and engagement. It's a great tool for Facebook pages.</a:t>
            </a:r>
          </a:p>
          <a:p>
            <a:r>
              <a:rPr lang="en-US" b="1" dirty="0" smtClean="0">
                <a:solidFill>
                  <a:srgbClr val="FF0000"/>
                </a:solidFill>
              </a:rPr>
              <a:t>Twitter Analytics</a:t>
            </a:r>
            <a:r>
              <a:rPr lang="en-US" dirty="0" smtClean="0">
                <a:solidFill>
                  <a:srgbClr val="FF0000"/>
                </a:solidFill>
              </a:rPr>
              <a:t>: </a:t>
            </a:r>
            <a:r>
              <a:rPr lang="en-US" dirty="0" smtClean="0"/>
              <a:t>This platform’s native analytics tool helps you monitor tweet engagement, follower growth, and performance trends.</a:t>
            </a:r>
          </a:p>
          <a:p>
            <a:endParaRPr lang="en-IN" dirty="0"/>
          </a:p>
        </p:txBody>
      </p:sp>
    </p:spTree>
    <p:extLst>
      <p:ext uri="{BB962C8B-B14F-4D97-AF65-F5344CB8AC3E}">
        <p14:creationId xmlns:p14="http://schemas.microsoft.com/office/powerpoint/2010/main" val="3493895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descr="data:image/jpeg;base64,/9j/4AAQSkZJRgABAQAAAQABAAD/2wCEAAkGBxQSEhUSEhIVFhUWGRkaGBgYGRcWGhgYGhgYGh4YGBoeHSggHholHRcdIjEhJSkrLi4uGB8zODMsNygtLisBCgoKDg0OGxAQGzAlHyU1LS8tLS8tLS4vLS0tLS0tLS8tLS8tLS8tLS0tLS0tLS0tLS0vLS0tLS0tLS0tLS0tLf/AABEIAKgBLAMBEQACEQEDEQH/xAAcAAACAgMBAQAAAAAAAAAAAAAABwUGAwQIAgH/xABQEAACAQICBgUFCQ0HBAIDAAABAgMAEQQhBQYSMUFRByJhcYETMpGhsSNCUnJzkrLB0QgUFjM0NVNigoOz0uEVFyRUk6LwY8LT8UPDJUSj/8QAGwEAAgMBAQEAAAAAAAAAAAAAAAQDBQYCAQf/xAA+EQABAwICBQkHBAIBBAMAAAABAAIDBBEhMQUSQVFxEyJhgZGhscHRFBUyM1Lh8AYjNEI1cvEkJXPCFkNT/9oADAMBAAIRAxEAPwB40IRQhFCFraQx8UEZlmkSONd7OwVR4mhCWmnenPAwkrh45cQR74WijJ5bTdb/AG0IVdP3QbX/ADetvlz/AOKhCndCdO+DkIXEwy4cnewtMg7yAG9CmhCZuitKQ4mMS4eVJYzuZCGF+R5HsOdCFuUIRQhFCEUIUZpfT+Gwv4+ZUO8LvYjsUXY+iuXPa3MpiClmn+W0nw7clW5+lDBqbKmIcc1RAP8Ac4PqqI1DQrBug6k5lo6/QFZsH0k4JyAxliv8NLjxKFgK9E7CuJNDVLcgDwPrZWrBY2OZQ8Uiup98pDD0ipQQclWyRvjdqvFj0rPXq4RQhFCEUIRQhYZMUo4+iqqq01R0x1Xvudwx+3epGxuKxjHryPq+2q8fqmjJsWuHUPVdcg5ZoplbcauKTSNNVfKeCd2R7Co3MLc1kp1cooQihCxYrELGjSSMFRAWZibBVAuSTwAFCElNM9M+JxGIGG0Thla5Ko0gLPJbO6pcBRkTnc25bqEKO0T044yGYx47DxuqsVfYBjkUg2NsypIzysL8xQhPTQ2lYsXCmIgcPHILqR6CCOBBBBHAg0IW7QhFCFS+kXXldHoI4wHxDi6g+ai7tt+eeQHGx5U7R0hnNz8IUE0wjHSkZpbWDE4li2IxEj34FiFHcgso8BV7HBHGLNaq90j3ZlZNGaRxmHUTQSTxoDbaXa8nfkfeHuN68fHFIdVwBPf6oa57RcZJ0dG2vv3+DBOAuIQXyyWVRvZRwYcR23HEClrKPkec34fBPwT6+BzV7pBMIoQihCg9cdZ4dG4ZsTOd2SIPOkc7kX0ZngATQhcsa5a4YnSUxkxDnZB6kQJ8nGP1Rz5scz6BQhQuCwryyJFGu08jKiKLZsxAAz5k0IUxrFqbjcCivi8OYlc7KksjXNr26rHhQhQNCFM6raz4nR8wmwshU5bSnNJAPeuvEb+0XyIoQupdQtcYdKYYTR9V16ssZNzG9vWp3huPYQQBCstCEUIS31619KM2GwjDaFxJLvseKR8Lji3DcM8wtLNY2ar/AEbooPAlmy2Df0no6PLNZSOWJZiSzHMkkkntJzJpVaQANFhgApTC6tYyQXTCzEcyux6Nq1diNx2JZ9dTMNnPHj4XXnG6vYqEbUmGlUcTslgO8rcDxrwxuGYXsdbTyGzXjw8bLX0TpSXDOJYJCjcbbmHJhuYd9eNcW4hdz08czdSQX8uG5ObUzWxMchBASZB104EfDTmvrB8CXY5A8dKyNfQOpXb2nI+R6VZalVeihCKEKPxmJudkbuPbWH07pt7nmngNgMCRtO4dHjwzaiiwuVG4jEBLCzMzZKii7MezgB2kgDiRWdo6Kark5OIXPcOKmc4NFyvr+WUbRw72/VaNmA5ldrO3JSTyBq7f+lqtrbhzSd1z5i3gohO1e4JgwDKbg7j/AM3HsrPESQSWN2uHUQVNgQpTB4nayO/21vtBaYNW3kpfjHePXf2pSWPVxGS2q0ShRQhLX7oDSDxaK2UNvLTRxtw6uy8nrMYHiaEKh/c8NhTinV4C2KCu8cpPVSOyqQBfzjtHrWvYkXzNCFVek/G4GTEsMHhXhkSWcYhmdnEr7YsygsbC4c5AecKEJk/c1aQdocXAT1I3jdewyBww/wD5D10ITnoQihC5h120g0+PxMjH/wCV1HYiEoo9CjxvWopWBkLQN3iqmYlzynNqroCWCPCH7zwe0kLLI+0wku2yQbiI3Jt1szmTY230k8zXudzjnhu8exWEbCAMAsWm1xf9kzwf2eivaRdiN0ZAhYnykYyJsOsFsDcbuFexcn7Q12vhhifArx+tqEWSV1b0g2HxUEymxSRT3qTZh4qSPGrydgfG5p3KvidqvBXU9ZVW6KEIoQuWembWk47SDop9xwxaKMcLg2d/Fha/JVoQqFQhN7oT6Pp3xSY/ExNHDD1ow42TJJbqkKc9hb7W1xIW187CFdOnvQuIxeGw6YaCSVllJIRSxA2CLm1CEhNL6r4zCoJMThZYkLBQzqVBYgkC/OwPooQoihCt3RdrUdHY+OQtaGQiOYXy2GPnHtU9a/YRxoQutaEKrdImnjhMKRGbSynYQ8VFrs/gN3ay1FM/VbgrLRdKKifnfCMT5D82XSYwGDeaRIYl2nc7Kjt7TyAuSeQNJAEmwWulkbEwvdkE3MBojB6IhE05DS7jIRdmY+8iXgO7gLk5U4GtiFysrLUVOkJNRmW7ZbefzgoDG9KkhJ8jh0C8DIxYnvC2A9JqI1J2BPx6Bbbnvx6B6+i2tEdKQLBcTDsKffxktbtKEXt3EnsrptRvCin0EQLxOv0H1/4W9rpqZFiYzicIqiW21ZLbMwtfhltEbm48eY6kiDhduag0fpJ8D+Sl+HLHNv23hK7ROknw0yTxHrIb23bQ4qewjL/1SjXFpuFpZ4GzxmN2R/LroTR+MWaJJUN1kUMO4i/pqxBuLhYSSN0byx2YwWxXq4WLEvZSar9KVJp6SSQZgYcTgPFdsbdwCiK+VJ5fdD2OIkbIkRxW42DNLe3fsi/PZHKt9+lWAUr3WxLrHqAt4lKznnKbrTqBV4gLNMBYXcG3aY0JsO3zj2kmvn/6ojArAQM2gntI8Am4DzVnjexB5VR0dQaedko2Hu29oUrhcWU1X1sG+Kr0V6hVzpC1a/tHAy4YEBzZoydwkXNb8gfNJ5MaELnTUnTL6D0kWxWHcFVaOVMg4DWO0t8jmoIzsRuOd6EI12xmjsU//wCNw+K8vNMXYyWN9u/UjRWJJLHjnQhPPoe1PbRuCtMLTzNtyDfsC1lS/EgXJ7WNCFe6EIoQuZ9f9FNhsfiI2GTO0iHmkhLC3dcr3qa09JIHwtI4diqp2lryrhoHphkjVhioA4AUR+RGwQADfa2mN+FrW40lLosE/tntTEdVscE5wbiqVOrmDVTRTYrGwwqL3kBbsRTtMfmg+NhWonkEcRcdyqY2a0ll1BWXVsihC0NYMd5DC4if9FFJJ8xGb6qELixjc3OZNCFv6v4tYcVh5nvsRzRu1szsq6sbDnYUIXVmp2vWF0mZFwpkJiClttdnzr2tn+qaELY1v1vw+jUSTE7ezIxVdhdrMC+efKhCTnS/0i4PSWCSDDGQusyudpNkbISRTnffdhQhJ6hCKELsfUfHGfR+ElY3Z4Iyx5tsAE+kGhCXvS9ii2Ljj4RxA+Ls1/Ui0nUHnWWq0FHaBz958B91tdD2ADSzzkZoqovYXJLH0KB4mvacYkqLTspDGRjbcnqy81G684l8ZpL73U5I6wx8gW2dpiPjHPsQVzKS59kxo1jaaj5U7QXHqyH5vV8bULBCAxeSG1s/jT+Mvbztrvztu7LUxyLLWsqT3rU8pr63Vs4W/CkihuAeykVszmnR0VYlnwAVjfybug+LkwHhtW8KdgN2LH6ZYG1RI2gFLHXLDCLHYlFyAkuP21D+1qVkFnlaPR7y+lY47vA28kzeinFbeBCk38lI6eBs/wD301AbsWc0zHq1RO8A+XkrjUyqlr44dQ+Htqk/UTSaB9ujxClh+MKJljDKVYXDAgjmCLEV83Y4scHNzCcK+6qwhVlKAeTL9VtlQXsACbqBtKDkGa5NmzIsa+paKlqZaZr6n4j1YbL9PlZIvADrBTtWK4Va0vhQ2KBkFgVUx2CjbZCWIZrbRZbAhb2tnY2Nsv8AqWeqiiAj+W7Bxtjw6AfVTwhpOOa2awSaU2gyFfYYgQwA7gq8rFisUkSl5HVFG9mIA9JqZrXONmi5XJNlXptfcEpsJGb4qNb0kCnBo6oOzvC45VqidL6zaKxQAxMAmtu24QxHcTmPCvfds+4dqOUCxaI09ojCkth8MsTHeyQgNbltb7dlHu6fcO1dg3Ur/eJg+cnzP6157um6O1dhhKP7xMHzk+YaPd0+4dq7ELzsW3gNdsFKwUThWO4OGT1kW9dRvop2C5b2Yr0wSAXssWvOp0WkogCdiZL+TkAva+9WHFT6t443KaqdA64y2hKSxCQYpJ6W1Bx+HYhsM8g4NCDKD2gL1h4gVdx1sLx8VuOCr3U727F40XqJj52AXCSIOLSgxAdp2rH0A16+shYMXX4YobBIdidOoOpEejkLFhJO4s8lrADfsIOC33neSO4Ckqqt053AbE/DCIx0q20opkUIUVrZhTLgcXEvnSYeZB3tGwHrNCFxjQhFCE7PuZ/xmN+LD7ZaEKX+6T/JML8sfoGhC58oQihCKELsHo6w5j0XglIsfIRm3xlDfXQhL7pahIxwbg0KW8GkB+r00lUDnrWaEcDTEbifALf6HseFlngJsXVXXt2Lhh6GB8DXVOcSFBp2IlrJBsuD15ea09Y8C+F0xHIBcSzRyJ27TqGXvBJ9Irx7S2W6lpZWTaPc36QQewkJha9aR+98DO4NmK7C89pzsAjuvfwpiV1mkqi0fDytSxpyvc8BikMKQW3Tv6NsCYsBFtCxk2pPBj1f9uzT0IswLGaVlElU62zDsz70pdacWJsZiJBuaRgDzC9QHxCg0pIbuJWpoozHTsad3jj5pl9EUJXBO3w5nYeContQ0zTjmrO6cdepA3AeZ81d6nVOvMiXBHOoamBs8TonZOBC9Bsbqt6TwBew2rbJN1YMyPfg6qylh2XtnmDXzWnlOjalzZYw4jCx2dI9bJwjXbgVtYbThVVEuGkjAADMvk2jUgAdUK5fYvu6uQ32rbwafopXBuvYneCBfdf8CWMTgt6XS8CoH8qhDebsnbL9iBblj2C9W0kjI2F7zYDaVGBdROkce86iNcMUBNy8wjZVAuQVWObb29q1jlbM3uLHO1f6jo+ScGc85WIIB7RkpmwuutnROEICoWZ9nezZk53/AKZ52G876zmi6X26u1w0NaDrEDIbh1nzU0h1GqaZrC53CvpCTSI1r1mfGTF7nySkiJeAX4RHwjvJ7bcK1FLTtgZbbtUnIE5qKwyvIwSNGdjuVQWJ8BUz5GtF3GwXvswGJVhg1Hx7C/kNn4zxj1BiaSdpCHf3L0NiG1Z/wAx/6OP/AFFqP3hF09ima+EL4dQMf+jT/UWvPb4ulTtmpx/wtLG6oY2IFnw7FRxQrJ6lJPqrttbE7AFMRzQOwB8lB7NMh6a5NMTov1hbb+85GJUgmInepUXKd1rkctk9lqzSEAI5VvX6qurqYAcoOv1TLqqVWihCKEIoQihCKELkLpG1dOA0hNBayFi8XIxOSVt3Zr3qaEKs0ITi+5tx6LicVCzAPJGjIOfk2baA7bPe3IHlQhM/pQ1KOlcMsSSiOSN9tCwJU9Ugq1sxv3i+7dQhKLSXQxNhMHiMVicTHeKNmVIgzbRG67MFsPChCVdCFNam6AbH4yHCoD12G2R72MZu3goPjYcaELseKMKAqiwAAA5AZAUIVF6WtEGSBMQouYCdr5N7XPgwU9gLGl6htxfcrrQlQGSmI5Oy4j8PclThp2jdZI2KupurDIg8xSgNslqHsa9pa4XBVy1Wx82kdJwSTlSYULdUbIsl7EjntuDfsFTxuL3gnYqethjo6N7Y/wCx8fsExtadFJjYWwpkCOQHXiRY5MV4re4PfTMjdYWVBR1DqaQSgXGSpeh+i5hIGxUqNGDfYTau/YxIFhztfvFQNp8cVbz6cBZaJpB3nYpzX7WtMJEYIWHl3WwC29yUi22eRt5o59gqSWQNFhmktG0Dqh+u8cwd/R6pORRliFUXYkKoG8kmwA7ScqSWuc4AFzsl0Hq5owYXDRQcUUbRHFjmx8WJNWLG6rQFg6qfl5nSb/DZ3KSrpQIoQsGJwwbsNU2ltDx1zdYYPGR8j+YKSOQtUdJAy7xWDqtFVVMbSMNt4xHb6ppsjXLAkKgkhQGO8gC57zSV3u5uJ6F3gtqLCs3Cw5mrei0DV1Jxbqt3nyGZ/MVG6VoUjDEFFhW/oaGKji5OMcTtJ3lKOcXG5WhrPIVweJYbxDKR8xqsYBeVvEeKGC7gFz7s9laN0itWsTZXyWhMGp2A+JlsDzZ7XIJ4Rp9nE3qje91TJicB+dqUYx1TJYZBVLEa949zcTiPsSOO3+8MfXUwgiGxWjNHxDMX6/Syw/hlj/8ANt8yH/x0clF9Pj6qYaPg+nvPqj8Msf8A5tvmQ/8Ajo5KL6fH1XXu6n+jvPqrFg9ZtKYeJcTiYvK4ZrXYhEfZa1mAW1r3yutjluveoXRxONmmxSL6SlkeY43Wd12/OtHSFomKSJNI4e2y+zt2yDB/Ne3wr2B7xyqSllc08m5Gj5XNeYH7L26swqzqg+zjcOf+oB6br9dNzm8Tgnqxn7DuCedUiy6KEIoQihCKEIoQqT0paiLpTDjYsuJiuYmO433xv+qbb+BAPMEQuW9I4CTDyvDMjRyIbMrCxB+ziDxBBoQvGDxTxOskTsjobqykqynmCKEJj4Dpx0lGgVhh5SPfSRsGPfsOo9VCFD60dKOkMdG0UkixxMLNHEuyGHIkktbsvahCqGEwzyuscaM7sQFVQSWJ4ADeaELpvoj6PhoyEyzAHFyjr2sfJpkfJKeOYBYjIkDeACRCYVCF5ljDAqwBBBBBzBByIPZQvQSDcJJ67aoPgnLoC2HY9Vt5jv7x/YG49+9GWIsNxktho7SLaluq7B/j0jzHkp/obwnWxEx4BEHjdm9i1JTDMpHT0mDGcT5DzUJr/pdzpJ3idlMIWNWUkEWG02Y/WYgjsqOV3PuNic0XTt9kAeL61zj2Dw71HTa34512WxcluzZQ/OVQfXXPKv3phujqVpuIx3nxKhCbm5uSTvOZJPtJrhOYAJo9HOpjREYvErZ//ijO9L+/bkxG4cL555BuGK3OKzWldJCQcjEcNp39A6PHxv8Ai8UkSGSV1RF3sxCgd5NMgEmwVASBiVRtLdK+EjJWFJJzzHuaels/EKabZRPOeCgdUtGWKgX6YZb5YSMDtkY+vZFTewD6u77qP2o7lt4HpgUm02EYDnG4c/NYL7a5dQH+rl6KreFd9Aa14XGZQTAvvMbdVx+yd47RcUpJC+P4gp2SNfkVN2qGwUiK9QihCidbfyHFfIS/QapYfmN4hSwi8jeISQ0NHfEQA8Zoh6ZFFWkr+aetXjo7RuPQfBXXpda82HHJHPpZb/RFIU7rAqLRLLtceCruq+r742XyanZRbGR9+yOAA4sbZdxPCu3y6oVhVTtpmaxxJyCumJ/sjBHyLxrLIPOuvlmB/WJ6oPYLd1L673bVWRtr6ka7TYcbdi8yau4DSEbNgmEci8ACoG+weM7gea+u1q9Ejm5r0VVVSPAnFx+ZFVzS+s+JOHOAmRVKWR2z2iEIsOWdhmN45XrtjRfWVhBQQ8oKhhJBxHWp/AdbQDA57Kyf7ZmI9gov+8EhKNXSYtvHeFTtVR/jMN8qntpyR37ZVpWj9h/BOfTGkPIR+UKlhtAG3AHjSEMXKu1QVip5eSbrWWXBY+OVdqNww48x3jeK5kifGbOFl1HKyQXaVUJ9bpS90ChL5KRckdpvv7qs26PZq84m6q3aQfrXbaysuice80flDHa5NgLbu8nPvsPrNdNE2N+qCrCGV0jNYhSdQphFCEUIVc1w1IwmkktiY+uBZZU6si9zcRn5rAjsoQk5pzoGxSEnC4iKZOAe8T93FT33HdQhVw9EOl72+8/Hy0Fv4lCFP6F6CMZIQcTNDAvELeV+6wsvjtUITh1M1AwejBeCPalIs00lmkI5A2so7FA4XvQhWmhCKEIoQvMiBgVYAgixBzBB4EcqF6CQbhRuj9Bx4ZZRhVEZk61syofZsCFvu3ZAjwrgMDfhU8tS+YtMpvbttxS1xXRljSxPlYHuSSxZ1JJNySNg5knnSxp3LRM03TBoGq4dGB8wsuD6LMQT7rPEg/UDyH1ha9FOdpXMmnYh8DCeNh6q66u6k4bCEOqmSUbpJLEj4o3L3gX7anZE1qp6rSU9RgTYbh571ua0axRYGAzS5nciDznbkOzmeApiKJ0jrBVj3hguUhdZNY58dJtzvkD1Ix5ifFHP9Y5n1VcRQtjFmqvfIXm5URUq4XwmheL0yEbwR3givLher6jlSGUkEG4IJBBHEEZg9tGeCE2ujvpCMrLhcYw2zlHLu2z8B+G3yPHdv31tTS6vOZluTkM9+a5M2kU0ihCitahfBYkf9GX6DV0w2cCpqb5zOI8Um9BYf/E4f5aH+ItTSVN8FppW2hfwPgrd0pxXnh+TP0qUdNqJTQvy3cVv6lAw6NxMsY90HlWHesY2R9fjQJNZusodIjlKxjHZYDtOKXHkTv3neScySeJPOhtQCtMAFL6lzNHjoCvvm2GHNWGYPZkD+yKl1wQk9JRtdSv1tmPX+YKR6ToguOuN7RIzd93W/oUeiu2HBLaGJdTY7CfI+amNEfmKX4s38RqL88JGoH/dG8W+AVP1WH+Mw/yqe2mnOuwq1rh/07+CcensKZYHVWsbX3XBtwIsf/dqWp3hkgJCwtQwvjIBS17vTWhzWfX1VJIAFycgOZPCvCQBcoAJwCaGjcN5OJI+KqAe+2frrOSP13l29aOJmowN3LZrhSIoQihCKEIoQqXrv0gR6MdRMjENkCuedgTf01OI2agc45qpkrKk1LoIWNOqAcSRn1FTOqGs0WkYBPDtbN9khhYhrAnics/VUJtfBXJhkjYx0lruAOBuNxHUQVN14uEUIWHF4pIkLyMFUbz/AM3nsrpjC86rc1xJI2Npc42Co2ldcZHJEPua88i5+oeHpq1ioWNxfie5Uc+k5HG0eA71ByaRlY3MshPa7fbTQijGTR2JAzSE3Lj2lbOD1gxEZ6srEcnO2PXn6LVw+mifmOxSx1k8eTu3FXTV/WVMR1GGxJy4N8U/V7aq6ildFiMQrqkrmzc04O8eCnqVT6+MbZncKELnbXfWE47FNLc+SW6xDgEB863Nt58Bwq7gi5Nltu1Vsr9d11AVMo0E0LxPro91TiwuHjlZFOIkUMzkAldoX2F5ACwNt5F+VqeomL3EbFYwxBovtX3WfWzBHD4mEYqIyGKVAoa92KMNnLK98q8ihk1mnVOxD5WWIukJVyq5FC9T+6N9YzjcIPKG80R2JDxbLqv+0N/aGqmqYuTfhkVYQya7cc1a6XUyjtYxfCYgf9KT6Brl5s0lT03zmcR4pVaHhtPCeUsf01qs5e7xxC1M3yX8D4K0dIsV5oj+ofpV7XyargkNCn9t/ELBqZpZYGaKXKOTO53K1rZ9hFhfsFR0lW1rtV2RUuk6R0zRJH8Q7x9ll0pqCxYthnTYOYVyRs34BgDcf8zpt1M692HBR0+mmhtpmm+8berBbmhdXItH3xWJlUuoIW3mrcZ7PFnIy3cTlUzG8mLuKgqq+SuIghbge08dwS/1i0i2JxDzMLbRso+CoyA+s9pNSxyArQ0dMKeERjZnxVy0XloGTtEv8VhUt+cqOoH/AHUcW+AVP1X/ACzD/Kp7anJ5pVrXfx38E7MTt7PueztfrXt6qXbq352SxDta3NzVPxmruJlkLMIVv8Hqr35C57znVpHVwxtsLqqko5nuubdSmNB6trAQ7nbfhyXu5ntpWorHSjVGATVPRtiOscSp6k06ihCKEIoQihCKEJDfdGedD8Y/QWp3fJbxKqKf/JTf6s81UOi7pDfRUjK6mTDyW21B6yMPfpw45jj4VALK4kkfyeqMbZDxx/O8ro3VbWnDaQj8phpNoDeCCGXMjMEdhr02BsCvGMlMTZXsLQb2vbZwJU3XiEuNc9LGWYxA9SI2tzfifDd4HnVzRQajNY5nwWd0jUGSTUGQ8fzBV69O2Vei9Fl4pTR+gMRNmkRC/Cbqj15nwBpeSpiZmexNRUc0mTe3BaEgaOQi9mRiLg++U2uD3iphZ7b7CoCCx9toPgmjq9pP74gWQ+d5rj9Yb/TkfGqGoi5J5b2LT0k/LRB23bxUX0kaQMGjp2U2ZgIx+8YIbdyknwr2mbrSgKSd1mFc+VdKuRQhSuB1XxeIi8pDhndGuAw2bGxIO88wRUbpo2mziuhG9wuAui4UIhAtmEAt27NUZzVnsXPE+qGNijMkmFkVEW7MdmwAGZOdXYqI3Gwcq0xPAuQoapVwihCvPQ7pAx44xXymjYW5snXB8FD+mk61t477lPTOs+29PCqpPrR06L4aYf8ATf6JqGoNoncCp6b5zOI8UsYYyCGG8EEd4N6y7pyDcLWGxBadques2BOKiinhG0VByG8q1rjvBG7vq3rozUwtlix9D5hUdBMKaV0UmF/EeRVQbD8DWf1yDYq/Eg2L1FipohaOV1HIMQPRupmKqkZg1x7Vy6GGU3e0E8FH46ZpDeR2c82YtbuvupltQXG7jdMRRsjFmNA4BacOBeZwkSF2PAe0ncB2mrKnkJOC7kmZC3WkNgrnrZs4LRseD2gXewy42bbdu6+X7Qq0as/Qa1VXOqLYDHyA/Nypuqo/xmH+VX1G9Tn4SrfSH8d/BPGl1iUUIRQhFCEUIRQhFCFX9a9aIsFGzuwGyLkncvLIZkngoqeKIOGs42CqK/STopBTwN1pDs2AbylRF02SviFSKG6E+/IW4sfeqMvnGuZHx6pDW9d09ojRtZUVbG1E+BOIa0Wy35rF90K+197tzN/Si1075LeJSUItpOcdDfNedTejHD6U0es220UysF2lsVYCONusvO7HMc+NLrYVzYI+RDmZxtJsbG+PEd3WmJ0Zaky6LEqO6OrbOyVJvkWJuCot51AGKgrKmB9PHDDrc3WPOtttuV4kawJ5CvVVnAJLGXa6x3nM95zrTgWwWOvfE7VZ9AaqCdRI067Jz2YyGYdjHcp7LGkKitMZ1Q3tVlTaP5UBznYbhn9laMHovDwELDEGk+EesR27R3eFV75pJPiOCtYqWGL4G471KTSeTjeRjfZUseWQvl2VCBrOACYc7UaXHYk40hJJO85nvNaUCwsFkCScSrt0bykideAKHxO0D9EVV6RGLTxVzoh2D28PzuWHplv/AGeLbvLJfus/12pei+arGp+BJGrZIooQmpqFr1g8JgY4JncOpkJARmFmkZhmBbcRVdUU0j5C5oTUMzGssU0VlBXb4EX8LXqvTiWuuPSFg8RgpoYHcySKFAKMosWF8yLeben4aWRsgLhgErLOxzCAlJVkk0UIVl6N/wA54W3wn/hSfVUFV8p35tCkh+YF0JVKrJeJ4gysp3MCD3EWrlzdZpB2rpri0gjYqB/Z5RirDMGxrGyxuY4sdmFphOHtDhtUrovEPDkuanep3d45GmaWrlp8G4jck6iNk2Jz3qUOlkPnxZ/sn21Ze9InfEzwKS9kePhd4rG2lIf0B+an2177xp/oPYPVdClm+vvK1pdOYdf/ANY/Nj+2vRpGD6D2D1UraGc/37z6KPxuuwQWhw9jzYgAfsrv9IqZte0/C1MR6GLjeR/Z90v9M42SeQyyttMfQBwAHAU3A8uzWgp4Y4WajBYKa6OdGNLi1kt1IQWJ4bRBVV78yf2accbNVdpicMgLNrvDM+ibbsACSQAMyTkAOZqFZIC6rWK1+wCNsnEbXaiO6/OVSD4VEZmDarFmiqt4uGdpA8SpbROmoMUCYJVe28A2Yd6nMeIrtrg7JKTU8sJtI0hSFdKFFCEUIRQhc09Mukmmx6YYkhAQx+M7EX8FAA7zTFQbBrRkAqjQFOJppJX/ABPeW33AG35wCZOovRthfvaOWZNoyKGVQSoVTuJIsSxGZJPG3era4xW5rdJGllMFI0NDML2BJIzNzdVH7ohQDABuBI9CLTLvkt4lYaB19JznoZ5q8dBn5t/ef/TDS612lv8A6P8Axs80w69VQvhF8qEJLY3DmKR4zvRivoO/xGdaWN2u0O3rHyMLHlh2LxBiCjB1NmBuLZbuHdXrmhwsV4xxY4ObmEwcNrPDDs7fmvYggXIBG9hyH/L1SmlkeTbYtF7bEwAu2ra1x0iowTMjAiXZVSDcEE52/ZBrykjPLgHYivmHsxLTnh2/ZLHaq9WcV/6N8MRFLKffsFHaEBz9LEeFVGkX3eG7vNXmiWWY5+8+C3OkbR5n0dOqi7KokH7shyB2kAjxpWmdqygqxmbrMK57q6VaiherzJuPcaBmvDkuoIfxC/Jj6NZ85q22Ll+PcO4VoDmqkL1QvUUIV66HdHmTHGW3VhjY35M/UHpXb9FJ1rrR23qembd99yd9VSfRQhamMwCyZnJuY+ulKmjjnxOB3qaKd0eAyWp/ZJHEeuq46KeMiEx7WDsQdFtzX1/ZXnuuTeO/0XntQWJ9DseK+k/ZXnuuXeO/0XYrGjetSbV5zuKek/y0e65d47/RTt0gwbD+dajMVqbM25ovS38tTMoJW7R3+iaZpeIbD3eq1oOjp2PusyheIQEk9xNgPQasYoizNeyacaB+2zHp+3qrtorRkeGjEUK7KjxJPEseJpgm6opp3zPL3m5S916x0uNxi6MgNlBG3vsW2dsl7b1VbG3E9tqUlJc7UCvdHRR01OauQY7PDDpJ7lEyw4GAPsYKfFpE2xJiGd449u9iF2crXNs7cMzcE8kMbsv0plr6qUjWkDCcQ2wJt03XnF4FI4U0pox5Iwj7MkbnaMbEgWvfrISVuCTcMD2V4QANdi9ZK98ho6sA3xBG377j0WTW0BpQYrDxTgW21uRyYZMvgwI8KbY7WF1mqmEwSujOxSFdKBFCEUIXPHT/AKsyRYlMaikxSDZLD3jgkgE8L3y+LUj3awB6knSxGB72jInWHXmOo49fQs+pfTScPhkw+KjLNGNlJFF7qNwZbjMbrjfXjNT+113Xy1sji+LVJOetcY78M+5VLWzWF9MYldlWWJLm7Wv1rXZrZA2AAHZXU0odYNFgF3+n9BzPldrO1nvN3u2AfmS6I6PNDnC4JEZdlmJdl5XsAD27KrftvUIV1pipZNUnk/haA0cB97qy16qtFCFSdfNXmf8AxMS3IHuijeQNzgcSBkewDlVlQ1Ib+27qVPpKkLv3WDHaPNUDaq2VIvu1QvV68qbbO0dkG9rm1+dt1+2vLC99qLm1ti3NDaLkxMgjjHxm4IvM/UONRzTNibrO/wCVLBA6Z+q3r6E3sBg1hjWJBZUFh9p7Sc/Gs895e4uOZWqjjbGwMbkFnIrldrnjXrV04HFNGB7k93hPDYJ83vUm3dsnjV1Ty8oy+3aq2Vmo62xV6p1GvMm491AzXhyXTsMq+QHWH4scR8GqAjFWt8FzFHuHcKvzmqoL1QvUAcs+wZ37BQhO7V3RjaK0VLKQPLlDI187ORZEPYuV+3a51RV1Re7hkMldaNpRJKyJ39iL/nBK7EaRmkJaSaRicyS7H6/VWYdK92ZX0llNCwWawDqCw3YgnrWFrnOwvuueF7H0VzziLruzAbYXK8hzzPpNeax3r3VbuWzhdJTRsGjmkUjMEM3rF7Edhyrtsz2m4KjkpoZBqvYCOAT80DjjPhoZiLGSNWIG4EgXt41oI3azQV85qoeRmfHuJHYVv12oEUIVb0trlBhmKzFUsxUF3RASOW1TIpuaHFwF1Qv04RM+JkLnFpsbYrJoPXHCYpiseIh2rgBRLGxYtewAB7KikjDMiDwVno+eara93IvaG2vcHbfo6FYKjTaU0uOXBablknuEe42s8lkVSHHYCLeB5UpfUlJK0wiNTo1rY8xs4E4dhus64eRNBGOFWkDSsoZFJLRCZuvsjPMLbuYV7YiGw/MVHrsdpMPkNrAZnbq5dS1ZoTgtDNHMCsuKlDKjZMFBTMjh1Y757i4BzrwjUiscypmuFTpEOZi1gz7fM911dejbDNHo6EN77bcfFd2ZfSCD41NCLMCqNKvD6t5HQOwAFWepVXIJoQihCwY7BxzRtFKivG4sysAQRyINC9BtilrpHoQwLuWiZ4wT5pu4HYOsDbvvXlk/FVwDGSEOPQXN7gbdgCsGrHRzhMGQwBkZc12gAqn4QUce03oAUs+l5Xx8jE0Rs2hu3iVNY7WOCI7JYsRvCC9vHd66ajpJXi4FuKoJKyJhte/BYsLrVA5sSydrDL0gm3jXT6KVovnwXLK6JxtlxU2GBFwct9+ylE5dY4MQr3KMGANiRmL8r+NdOaW5hctcHZKA01qbBOS63ic7yttknmV3ei1NQ1skYscQkp9HRSnWGB6PRVyTo9nv1ZoiO0Mvqz9tNjSLNrSkDomTY4LcwHR5neae4+Ci2/3G/sqN+kj/AEb2qWPROPPd2K46O0fHAmxEgVezeTzJ3k9pqvkkdIbuN1axRMibqsFgtquFIihCidZtX4sdCYZR2ow85G4Mv2cRUkUro3awXD2B4sUhdZtWZ8DJszL1SepIPMfuPBv1Tn3jOriKZsgw7FXyRlhxUNUq4XnyY5D0UXXll6oXq9RRszBVUszGwVQWJPIAZk14SBiUJv8AR50emBlxWLA8qM44t4jPwm4F+Q3DtO6tqarW5rMk5DBbnOVm6QvzfiPir9Naqar5LleaI/mx8fIpGVQL6CmB0RhScX5TZ2NiLa2rbNryXvfK1Wej7WddZn9R637Wrnd3/qobXVdH7f8Agi21frbGcP7JOd/i9WoaoQ35mfcntFGv1f8Aqctl/i/OOKrFJK4T31F/N+G+TH11oaf5TV880r/Ml4lT1TKvRQhc99Pe+P5aX2Cm5/lMWa0T/kKrj5lLzU7Tf3nio5j5qspP7LAj2W8TSZW20bVCF7mP+F4LT0XyPV4LsDAYxJo0ljYMjqGVhuIIuK9SD2lji07FX9ddUVxyhlYJMgsrHMEb9h+y+48LnmQYpYg/in9H6QdSusRdpzHmPzFVrWLA4+IYOHCJKBBAFZ4yLM7BdoHPMDYvmPfVG8PFg3Yn6WWkkMj5yOcbgG+Ax9e5YtD6iYnEyibSLts5XRm23YD3psSqJ3Hnu3142Fzjd67n0pBCzk6UddrAdO8nimgigAACwGQAyAHIU0s4TdfaEKF1ulK4Zre+Kr4E5+y3jTVE28wSla4iE2Ubq9rKLCKc9iufY32+mmKqiPxR9nol6Wt/rJ2+qtYNVqs19oQq5rjpMxosSGzPe5G8KPt+o09Qwh7i52Q8UhXTFjQ0ZnwVIq5VOihCzxzkgI0jiMcASQB2Le16jcwDnNAuuw8nmkmyvmrkwaMCOIpEospY9ZjxNhlbt4k1SVLSH843dt6Fd0rrs5rbN2dKzaf0suFhaVhe2Sru2mO4fX3A0hUTiGMvKs6OldUzCNvWdwS2n11xjMSJQg+CqJYfOBPrqgdpKoJuDbqC17NCUbRYtv0knyssf4YY39OfmR/y1z7xqPq7h6Lr3NRfR3n1R+GGN/Tn5kf8tHvGo+ruHoj3NRfR3n1R+GGN/Tn5kf8ALR7xqPq7h6I9zUX0d59Ufhhjf05+ZH/LR7xqPq7h6I9zUX0d59VIaH16nRx98ESRk9Y7IVlHMbIANuVqYp9JyB1pMQlavQMLmEw4O2Y3B7UyJ4UlQq6q6MMwwDKw7QciK0ANsQscRsKpWluivByktEZICeCHaT5rXI7gQKbZWyNzxS7qZhywUA/Q69+rjVt2wkH+JU3t4+nv+yj9lO9buB6H4wfdsU79iIsfrJauXVzv6hdClG0q66C1ZwuDH+HhVWO9zdnPexubdm6lJJXyfEVOyNrMgpio12orWrBNPg54kF2aNtkc2GYHiRUczdZhATdDMIalkjsgRfgufnyJByIyIORB5EcDWdLSF9IGIuMQvQkNioY2a1xfI23XG42ubd9AJAsvC0XBIxGXQvN68XVl9TMhVzJyAGZJ5AcTXoaSvHc0XOAXQerWCMGEgibzkjQN8bZF/XetHE3VYAV81rJRLUPkbkSSOF1JV2lkUIXPfT3vj+Wl9gpuf5TFmtE/5Cq4+ZSgpRaVXXUPpIxWjPc1PlICb+TY+aTvKHhfeRuPrrtpAzF0vURSOF4n6p4XB4jzBCf2ouvsOkVUKHWQhiVK2FlNt4JFcvLdbmpyChq20baifVxJF28TsOOxXCvFGihCKEIoQtHTeC8tC8Y3kXX4wNx7LeNSwScnIHKGoj5SMtS0dSCQQQRkQd4PKtCCCLhZ4gg2KkNG6amgyRrr8Fsx4cR4VBLSxyYkY71PFUyRYA4blYcNrkh/GRMDzUhh67Ui/Rzh8JT7NIt/sFC6zaQSeRXjJsEAzFs7k/XTdHE6JpDt6Tq5myvBbuUPTaVRQhb+goFkxEaMLqSbjnYE/VUFS4ticRmpqZodK0HJMpRYWGQFZ9aFVDpP/Jo/lh/Dkqs0r8kcfVX36e/ku/1PiEtKzq2KKEL0iEkAC5JAA5k5AV00EmwXjnBoLjkFZ8fq7hUkMX39sSLbaEiHZuQD54sONWclHA12pylj0+qo4NJVb2CTkbtOVjj2Ylb6arYUOmFZpTiJIy4kUe5jf6sv6i4qYUMAIiN9Yi99iVOlqotdUNDQwG2qc/z8tgVSZU2SVO8Eg27MqpnN1XWWmY7WaHDandoj8RD8mn0RWvi+AcAvm9R81/E+Kjtdsc8GCmkjbZcBQDxG06qSO2zGm6VgfKGnJV9bI6OBzm5/dKLA43GzNsRTYl232WSQ5cznkO2rp7IWC7gB1BZ6OSokNmEk8SvGJ0njI2KST4lWXerSSAjvBNetjhcLho7AuXTTsOq5xB4lYv7bxP8AmZ/9WT+aveRj+kdgXPtM31HtKP7bxP8AmZ/9WT+ajkY/pHYEe0zfUe0r3FrBilIYYma4zF5HYeIJsR2GvDBERbVHYum1UwN9Y9qepwscgBeNGJA3qDw7azhaDmFr2SPaOaSFibQ2HO/Dwn92n2VzybNwUoqphk89pQuhsON2HhH7tPso5Nm4INVMf7ntKzw4ONM0jRe5QPYK6DQMgo3SPd8RJ61j0hpFIRdzmdwGZP8AznUscTpDYKurtIwUbNaU55AZn835Klaf6SYcMbSSRxn4Ju724HZXMDwtTJgiZ8bsVRR6X0hVm9LCNXefXAeK2NS+kbD45hEpYuzMF6hVck2uffSsuprWYtVo6ir5KN9TUBvNNsDw8yln0974/lZfqpif5TFm9E/5Cq4+ZVN1C0FHjXEEmW3Iihh5y7WVx9lJlfQ9G00MlFO+Rty2xGw5HaprWLodxuHJMY8snBlBOXaBdgfC3bQlI6KCf5UoB3Pw78Qe7grd0J4B4MSI5BZhHJffxdTxHbXgOKt66A0+iGRuIJDthuMbp3V0sqihCKEIoQovWWBngbYJDJZha4OW+1uNr0xSua2Qa2RwS1U1zojq5jFL2ednO07FjzO89541etY1gs0WVG55cbuN1jrpcooQihCKEIoQp3U2DaxIbgisfE9X6z6KSr32itvTlA28t9yvtUqu1Tuk/wDJo/lh/Dkqs0r8kcfVX36e/ku/1PiEu8NhXkNo43cjMhVLEDtsKoGRvf8ACCeC1ss0cQvI4DibLe0bq/iJ2ISJhY2JbqAHkSePYLmp4qOaQ2A7UrUaSpoBdzs8gMVbNB6iPFLHLLIhCMGKqCbkZjM242O7hVnT6MMbw9xyVHWadZLE6ONpxwufTh0rV01qRiXkklV43LszWzU5m9hfLLdvFR1GjZXvLwQbqaj05Txxtjc0iwAvmtGPSekY1OFCyXUWyjLOq7smAOWVgfQai5asaOSAOHRjZMGm0ZI72guFj02BPDy7lWHQi4IIIyIORB5EVWEEGxV21wcLjJO/Q/4iH5NPoithF8A4BfN6j5r+J8VC9I35un/d/wAVKeovnt6/Aqs0j/Gd1eIVD6PNY4cG8onuFkC2cDasV2siBnY7XDlVjW075QC3YqnR1UyEuD9q0dedNR4vE+UiBCKgQEixaxY7VuHnW8K7pIXRR2dmoq6ds0t25ZKvU0kl8vQhBoQujcP5q9w9lZg5raNyWSvF6ihCxYqcRozncov/AErpjS5wAUNTO2CJ0rsgLpF9J+vDwnycbe7yC5b9EnC36x4ct/EU9NIIW6jM1kNGUT9JzOq6nFt8Bv6OA7+1KfCaMmxBL77k3dyczxz3k1Xkr6LQaIqKpv7TbNG04Dq+yZnQ7o54MZAHtm8hBF7fiWG8jflXN8Vfvon0eipopCL3BwOy7V96fPOj+Vl/7adn+UxfK9Ef5Cq4+ZUF0O/lcXy0ftpMr6Tor/H1PDyK6hr1ZtFCEUIRQhFCEUIRQhUbWbAQJIdh9hzmUKsVN+KkDLu9lXFJLK5uIuN91TVcUTXYGx3WKr1PpFFCEUIRQhFCFetTcB5OEyEZyZ/sjd6bk+IqlrpdeTVGQ8Vc0MWrHrHb4KwUknlTuk/8mj+WH8OSqzSvyRx9Vffp7+S7/U+IUdqQglh8jHKYnEu3LsmzvEFyCneBtWB5Z884NH2fHqNNje53kJnTJMU/KPbrAts2+Qd09VyPsrrpnSIw8LzFSwQbhxJIAF+GZ31azSiJhediz9LTmolbEDa60dVtPjGIzeT2GQ2IvtDMXBBsPZUVJVCobrWsmdI0Bo5A3WuCL7lpaV1wWDFDDeSLC6hnvaxaxFltmLEcRUUte2ObkrdfFMU2iHTUxn1rZ2HDp2Ke0nhTLEyK7RsR1XUkFTwOXC+8cackYXNIBsqyCQRyBzgCBmDtSs12nV8T1WDMsarIy7mlW4Y+weFuFZzSDmmXDMAX4ra6Gjeyn5wsCSWg7GnJNLQ/4iH5NPoitFF8A4BYuo+a/ifFQvSN+bp/3f8AFSnqL57evwKrNI/xndXiFUuiXDq74jbRWsqW2gDbNudOaRJAbbpVfoloJdcbln01h0Gm4ECKFIS62Fjk/DdXERPsrj+bFJM0e3NFvzFW3T+FwcSrPiEQLGbjqixY5DqgdY9njwuE4nSuOqw5qwnbC0B8gwCzaPxWFx8J2FWSO+yVZbWNt1iMsjvFePbJC7HAr2N8VQzDEJM6y6OGGxM0I3I3V57JAZb9tiKvIJOUjDis1UxCKYsCfWH81e4eys8c1rG5LJXi9RQhQ+tLWgtzZR7T9VM0g/cVB+pXltCQNpHr5LknWLFnEYyaQnzpCB2KDsqPBQPRUMrtZ5KttHU4igjiGGA78+9Pbop1VikU4iRAyxnYjQjq3ABLEcbXFu2/ZUQxW607WupWMo4OaLYkbsgPVNcCuljlz509+dH8rL/203P8pizWiP8AIVXHzKguh38ri+Wj9tJlfSdFf4+p4eRXUNerNooQihCKEIoQihCKEKK09oZcSoz2XXzW+o9nspinqDCehLVNOJh0qkY3RE0Vy8ZsPfDNfSPrq4jqY5PhOKp5KeSP4gtGp1CihCKEKX1d0OcQ92HuanrHn+qPr5DwpSqqRE2wzP5dNUtOZXXOQ/LJhAWyFUavV9oQqd0n/k0fyw/hyVWaV+SOPqr79PfyXf6nxCqmpGk1w+KBc2V1KE8BcggnsuLeNVmjphFNzsjgrzTNM6em5mbTf1TZmiV1KsAykWIIuCDwIrSkAixWGa4tIc02IUJovS2DjBiUphyCbxyARG/Ox33tvBPClo5oGDVFm9BwT89LVyESOu++0c7qwy4L1DicJicQCkayugv5YJtKpByHlN21ncWvbPdQHQyyYC5G22XWh8dVTw2cS1p/rexPTq7t6k9I45II2lkNlUX7+QHad1TySNjaXOyCUghfNII2DEpIYmUuzOd7Ese8kn66yD3a7i7evo8TAxgYNgA7E7dD/iIfk0+iK10XwDgF85qPmv4nxUL0jfm6f93/ABUp6i+e3r8CqzSP8Z3V4hVbof8AxmI+LH7XpvSWTetI6Izf1LY05+fMP3J7HriL+I783Lub+cz83rd6XPyWL5YfQeudHfMPBSaW+UOPkVq9D56mI+NH7GrrSPxNUeiPgd1Kq9Iv5wxH7v8AhJTlF8hvX4lV+kP5LurwCdOH81e4eyqI5rTtyWSvF6ihC0NOYYyQsBvHWHhn7KmgfqSAlVmmKY1FG9jc8x1YrjrT2FMWJmjIzWRx4bRsfEWPjXEjdVxCapJRLAx42geCdvQfr5CYmwWIcJLtbSE7pLgAgH4Q2b27TbdlyxhJsFY6T0kyRrZpsCAA47MMj0dOztTPx+sEaA7B224W3DtJ+ymY6V7jzsAsxXfqGmhYeSOs7ZbLrPouculrTyTzJCjBvJbRdhmPKNa4vzFs+0kcK9qngkNbsUf6dpJY2Pnlzfvztv67qY6GdFscTh8t7mU9iqLj02HzqS2r6fBH7LoZ73Zvy68B3XK6KlkCqWY2CgknkBmTXpNsVlAC42CoU3SpACdnDzMOBOwt+216ROkIxsWhb+m5yOc9o7fReP71Yv8ALSfOWvPeDNy7/wDjUv8A+g71v6G6R4J5UhMUkZchVLbJXaOQBsbi5y3cakjrWPcGpap0DPDGZNYEDE2ve3YrpTio0UIWppDGGIbXknccdixI8CQfRepI4w82uBxUUkhYL6pPBV3E658I4s+bnd4D7afZo76ndiRfpH6W9qr2kNJyzm8jXHBRko7h9e+n4oGRDmhISzvlPOK06lUS+gcKCbIU/ofVd5LNLdE5e+Phw8fRSE9c1uDMT3J6Chc/F+A71dcNAsahEUKo3AVUucXG5zVu1oaLDJZa5XSKEKn9J/5NH8sP4clVmlfkjj5FX36e/ku/1PiEtKzq2Kseg9cZ8OAhtLGNysSCByVuXYQfCrGn0jJENU4hU9ZoWCoJe3mu6Mj1eisX4d4WQe64dyfixuPC5Hsp73pA74mnuVT7hqmH9t47SPJeMR0hRqLQ4duzaKoB4LevHaWjA5jfJdR/p6VxvK8dVz42VP01pybFMDK2Q81FyVe4cT2m5qqqKqSc87Lcr+joIaUWjGO0nNRppZOp4aIHuEXyafRFbKL4BwC+bVHzXcT4qF6RvzdP+7/ipTtF89vX4FVmkf4zurxCXWpGsqYFpWdGfbCgbNstknfc9tWdVTmYCxyVNQ1bacu1hmsukNaUk0hFjBG4VAt1Nto22t2duNcspnNhMd8Su5KxjqhsoGAWfXXXCPGxJGkboVfau2za2ywtke2vKWldC4kle1tcydga0HNYdSNao8CJQ8bvtlSNnZy2Q2+57a9qqZ0xBByXNDWMpwQ4ZqH1p0ouKxMk6qVD7NgbXGyirw+LU8EZjjDSlqqUSzF4yNvBOzDxTbanyi+SsDsletbYtYHltZ533VnjmtYMlIV4vUUIRQhJXpp6NXlY4/BptNb3aJR1iB79BxIGRHIC26unO1s1DT0/JuLWZE3A3E526DnbffekQQVPEEeBBrlTvYWktcOoqRfWDFsvkziZyu7Z8o5v2b8x2V2ZH2tcpRtBTB+s2Nt/9Qt3QmrruwaRSBcWT3zHgLb7euoyVrtF6CfIeVqRqsGNjgT6DeukOjnVU4SMzSi00gA2f0ab9nvORPcBwoCh05pRtU8RRfA3vO/gNintbDbA4r5CX+G1cTfLdwKrKD+VF/s3xC5+bdWcC+kjNXfW7Q+AihR0l8niCikxL7oGJUHrC/ud+d7dhqxqIoQ297Hcs9o2rrpJC1zdZlzzjhbHYdv5iFUtFG08JH6WP6a0nD8wK6qfkP8A9XeBXRlaJfMkUIRQhamM0ZFL+MjUnnax9IzqRkz2fCbKJ8Mb/iCjX1Tw53Bx3MfrvTArpht7lAaCH8K+x6qYcbwx72P1WoNdMdvcgUMI2d6ksJo6KL8XGqnmBn6d9Lvle/4jdMMiYz4RZbVRqRFCEUIRQhaOmtGJiYWhe4B3Eb1I3EVFNC2VhY5MUtS+nlEjMx3peT6g4oEhTGw4HaIv4EZVRu0VMDgQtWz9QUxF3Ag8LrH+AmL5R/P/AKVz7rn6F37+pOns+6PwExfKP5/9KPdc/Qj39SdPZ90fgJi+Ufz/AOlHuufoR7+pOns+6PwExfKP5/8ASj3XP0I9/UnT2fdSGh9QZC4OIZQgNyqksW7L2sB6/bU8Gina15DglKvT8eoWwA3O07ExAKvFlFg0hgknjaKRdpHFiP8AnG+ddMcWkOGa4exr2lrsiqr/AHbYPnN89f5ab9vl6Ej7rg6e1H92uD+FN89f5aPb5ehHuuDp7Uf3a4P4U3z1/lo9vl6Ee64OntR/drg/hTfPX+Wj2+XoR7rg6e1e4ejnBqwJ8q1jezMLHsNgDavDXSkWXrdGQA3x7VbwKTVgihCKEIoQihCq2sOoGCxhLvEFc72Swv3ggqe+1+2vLKxg0nNG0NcA9u5wv2be9QUHRFhkPVlYD9VEU+m31V5ZWMf6g5IftwMB6ArRoHVHC4Q7Uce0/wANztN4cB4AV7ZV9Zpaqq8JHYbhgPv13U9XqrVgx+FEsUkTbpEZD3MCD7a5c3WBC7ikMb2vGYIPYlFL0aY0EgeRYcDtkX7bFcqqTo+S+BW0b+oaQi5Dh1D1WP8Au4x3wYv9T+leewSrr3/R73dn3UloDo5xKzxPOY1RHVzssWY7JDBQNkDMjfepYaF7XhzilazT1O6FzIgSSCMRYY4b01qtFk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Title 19"/>
          <p:cNvSpPr>
            <a:spLocks noGrp="1"/>
          </p:cNvSpPr>
          <p:nvPr>
            <p:ph type="title"/>
          </p:nvPr>
        </p:nvSpPr>
        <p:spPr>
          <a:xfrm>
            <a:off x="831850" y="622301"/>
            <a:ext cx="9963150" cy="774699"/>
          </a:xfrm>
        </p:spPr>
        <p:txBody>
          <a:bodyPr anchor="t">
            <a:normAutofit fontScale="90000"/>
          </a:bodyPr>
          <a:lstStyle/>
          <a:p>
            <a:r>
              <a:rPr lang="en-US" sz="4000" b="1" dirty="0" smtClean="0">
                <a:solidFill>
                  <a:schemeClr val="accent5">
                    <a:lumMod val="75000"/>
                  </a:schemeClr>
                </a:solidFill>
              </a:rPr>
              <a:t>7 Industries That Benefit Most from Social Media</a:t>
            </a:r>
            <a:br>
              <a:rPr lang="en-US" sz="4000" b="1" dirty="0" smtClean="0">
                <a:solidFill>
                  <a:schemeClr val="accent5">
                    <a:lumMod val="75000"/>
                  </a:schemeClr>
                </a:solidFill>
              </a:rPr>
            </a:br>
            <a:endParaRPr lang="en-IN" sz="4000" dirty="0">
              <a:solidFill>
                <a:schemeClr val="accent5">
                  <a:lumMod val="75000"/>
                </a:schemeClr>
              </a:solidFill>
            </a:endParaRPr>
          </a:p>
        </p:txBody>
      </p:sp>
      <p:sp>
        <p:nvSpPr>
          <p:cNvPr id="14" name="AutoShape 16" descr="https://www.socialpilot.co/wp-content/uploads/2023/10/common-social-media-marketing-goals.webp"/>
          <p:cNvSpPr>
            <a:spLocks noGrp="1" noChangeAspect="1" noChangeArrowheads="1"/>
          </p:cNvSpPr>
          <p:nvPr>
            <p:ph type="body" idx="1"/>
          </p:nvPr>
        </p:nvSpPr>
        <p:spPr bwMode="auto">
          <a:xfrm>
            <a:off x="831849" y="1498600"/>
            <a:ext cx="10006543" cy="43687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p>
            <a:pPr marL="342900" indent="-342900">
              <a:buFont typeface="Arial" panose="020B0604020202020204" pitchFamily="34" charset="0"/>
              <a:buChar char="•"/>
            </a:pPr>
            <a:r>
              <a:rPr lang="en-IN" b="1" dirty="0" smtClean="0">
                <a:solidFill>
                  <a:schemeClr val="tx1">
                    <a:lumMod val="85000"/>
                    <a:lumOff val="15000"/>
                  </a:schemeClr>
                </a:solidFill>
              </a:rPr>
              <a:t>Entertainment</a:t>
            </a:r>
            <a:r>
              <a:rPr lang="en-IN" dirty="0" smtClean="0">
                <a:solidFill>
                  <a:schemeClr val="tx1">
                    <a:lumMod val="85000"/>
                    <a:lumOff val="15000"/>
                  </a:schemeClr>
                </a:solidFill>
              </a:rPr>
              <a:t>  - </a:t>
            </a:r>
            <a:r>
              <a:rPr lang="en-US" dirty="0" smtClean="0">
                <a:solidFill>
                  <a:schemeClr val="tx1">
                    <a:lumMod val="85000"/>
                    <a:lumOff val="15000"/>
                  </a:schemeClr>
                </a:solidFill>
              </a:rPr>
              <a:t>YouTube's Partner Program allows creators to earn revenue through ads, while Instagram Reels provides opportunities for branded content partnerships</a:t>
            </a:r>
          </a:p>
          <a:p>
            <a:pPr marL="342900" indent="-342900">
              <a:buFont typeface="Arial" panose="020B0604020202020204" pitchFamily="34" charset="0"/>
              <a:buChar char="•"/>
            </a:pPr>
            <a:r>
              <a:rPr lang="en-IN" b="1" dirty="0" smtClean="0">
                <a:solidFill>
                  <a:schemeClr val="tx1">
                    <a:lumMod val="85000"/>
                    <a:lumOff val="15000"/>
                  </a:schemeClr>
                </a:solidFill>
              </a:rPr>
              <a:t>Real Estate</a:t>
            </a:r>
            <a:r>
              <a:rPr lang="en-IN" dirty="0" smtClean="0">
                <a:solidFill>
                  <a:schemeClr val="tx1">
                    <a:lumMod val="85000"/>
                    <a:lumOff val="15000"/>
                  </a:schemeClr>
                </a:solidFill>
              </a:rPr>
              <a:t> – </a:t>
            </a:r>
            <a:r>
              <a:rPr lang="en-US" dirty="0" smtClean="0">
                <a:solidFill>
                  <a:schemeClr val="tx1">
                    <a:lumMod val="85000"/>
                    <a:lumOff val="15000"/>
                  </a:schemeClr>
                </a:solidFill>
              </a:rPr>
              <a:t>real estate market has seen tremendous growth in recent years, partly due to shifting consumer preferences.</a:t>
            </a:r>
          </a:p>
          <a:p>
            <a:pPr marL="342900" indent="-342900">
              <a:buFont typeface="Arial" panose="020B0604020202020204" pitchFamily="34" charset="0"/>
              <a:buChar char="•"/>
            </a:pPr>
            <a:r>
              <a:rPr lang="en-US" b="1" dirty="0" smtClean="0">
                <a:solidFill>
                  <a:schemeClr val="tx1">
                    <a:lumMod val="85000"/>
                    <a:lumOff val="15000"/>
                  </a:schemeClr>
                </a:solidFill>
              </a:rPr>
              <a:t>Retail</a:t>
            </a:r>
            <a:r>
              <a:rPr lang="en-US" dirty="0" smtClean="0">
                <a:solidFill>
                  <a:schemeClr val="tx1">
                    <a:lumMod val="85000"/>
                    <a:lumOff val="15000"/>
                  </a:schemeClr>
                </a:solidFill>
              </a:rPr>
              <a:t> - The retail industry has experienced rapid growth in e-commerce, with more consumers shopping online than ever before.</a:t>
            </a:r>
          </a:p>
          <a:p>
            <a:pPr marL="342900" indent="-342900">
              <a:buFont typeface="Arial" panose="020B0604020202020204" pitchFamily="34" charset="0"/>
              <a:buChar char="•"/>
            </a:pPr>
            <a:r>
              <a:rPr lang="en-US" b="1" dirty="0" smtClean="0">
                <a:solidFill>
                  <a:schemeClr val="tx1">
                    <a:lumMod val="85000"/>
                    <a:lumOff val="15000"/>
                  </a:schemeClr>
                </a:solidFill>
              </a:rPr>
              <a:t>Education</a:t>
            </a:r>
            <a:r>
              <a:rPr lang="en-US" dirty="0" smtClean="0">
                <a:solidFill>
                  <a:schemeClr val="tx1">
                    <a:lumMod val="85000"/>
                    <a:lumOff val="15000"/>
                  </a:schemeClr>
                </a:solidFill>
              </a:rPr>
              <a:t> - Platforms like Zoom and Google Classroom have become essential tools in delivering virtual education</a:t>
            </a:r>
          </a:p>
          <a:p>
            <a:pPr marL="342900" indent="-342900">
              <a:buFont typeface="Arial" panose="020B0604020202020204" pitchFamily="34" charset="0"/>
              <a:buChar char="•"/>
            </a:pPr>
            <a:r>
              <a:rPr lang="en-US" b="1" dirty="0" smtClean="0">
                <a:solidFill>
                  <a:schemeClr val="tx1">
                    <a:lumMod val="85000"/>
                    <a:lumOff val="15000"/>
                  </a:schemeClr>
                </a:solidFill>
              </a:rPr>
              <a:t>Restaurant</a:t>
            </a:r>
            <a:r>
              <a:rPr lang="en-US" dirty="0" smtClean="0">
                <a:solidFill>
                  <a:schemeClr val="tx1">
                    <a:lumMod val="85000"/>
                    <a:lumOff val="15000"/>
                  </a:schemeClr>
                </a:solidFill>
              </a:rPr>
              <a:t> - Influencers and food bloggers are often brought in to review restaurants and promote special offers, helping to drive awareness</a:t>
            </a:r>
          </a:p>
          <a:p>
            <a:pPr marL="342900" indent="-342900">
              <a:buFont typeface="Arial" panose="020B0604020202020204" pitchFamily="34" charset="0"/>
              <a:buChar char="•"/>
            </a:pPr>
            <a:r>
              <a:rPr lang="en-US" b="1" dirty="0" smtClean="0">
                <a:solidFill>
                  <a:schemeClr val="tx1">
                    <a:lumMod val="85000"/>
                    <a:lumOff val="15000"/>
                  </a:schemeClr>
                </a:solidFill>
              </a:rPr>
              <a:t>Fashion</a:t>
            </a:r>
            <a:r>
              <a:rPr lang="en-US" dirty="0" smtClean="0">
                <a:solidFill>
                  <a:schemeClr val="tx1">
                    <a:lumMod val="85000"/>
                    <a:lumOff val="15000"/>
                  </a:schemeClr>
                </a:solidFill>
              </a:rPr>
              <a:t> - Virtual fashion shows, augmented reality (AR) try-ons, and digital fashion items are becoming more popular, especially in younger demographics.</a:t>
            </a:r>
            <a:endParaRPr lang="en-IN" dirty="0" smtClean="0">
              <a:solidFill>
                <a:schemeClr val="tx1">
                  <a:lumMod val="85000"/>
                  <a:lumOff val="15000"/>
                </a:schemeClr>
              </a:solidFill>
            </a:endParaRPr>
          </a:p>
        </p:txBody>
      </p:sp>
    </p:spTree>
    <p:extLst>
      <p:ext uri="{BB962C8B-B14F-4D97-AF65-F5344CB8AC3E}">
        <p14:creationId xmlns:p14="http://schemas.microsoft.com/office/powerpoint/2010/main" val="2140077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https://jaksoftware.co.in/blog/wp-content/uploads/2024/08/Top-Social-Media-Platforms-in-2024-2-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399" y="241300"/>
            <a:ext cx="10553701" cy="64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68877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676275"/>
          </a:xfrm>
        </p:spPr>
        <p:txBody>
          <a:bodyPr anchor="t">
            <a:noAutofit/>
          </a:bodyPr>
          <a:lstStyle/>
          <a:p>
            <a:pPr algn="ctr"/>
            <a:r>
              <a:rPr lang="en-US" sz="3200" b="1" dirty="0" smtClean="0">
                <a:solidFill>
                  <a:srgbClr val="002060"/>
                </a:solidFill>
              </a:rPr>
              <a:t>How Often Should a Business Post on Social Media?</a:t>
            </a:r>
            <a:br>
              <a:rPr lang="en-US" sz="3200" b="1" dirty="0" smtClean="0">
                <a:solidFill>
                  <a:srgbClr val="002060"/>
                </a:solidFill>
              </a:rPr>
            </a:br>
            <a:r>
              <a:rPr lang="en-IN" sz="3200" dirty="0" smtClean="0">
                <a:solidFill>
                  <a:srgbClr val="002060"/>
                </a:solidFill>
              </a:rPr>
              <a:t/>
            </a:r>
            <a:br>
              <a:rPr lang="en-IN" sz="3200" dirty="0" smtClean="0">
                <a:solidFill>
                  <a:srgbClr val="002060"/>
                </a:solidFill>
              </a:rPr>
            </a:br>
            <a:endParaRPr lang="en-IN" sz="3200" dirty="0">
              <a:solidFill>
                <a:srgbClr val="002060"/>
              </a:solidFill>
            </a:endParaRPr>
          </a:p>
        </p:txBody>
      </p:sp>
      <p:sp>
        <p:nvSpPr>
          <p:cNvPr id="5" name="Content Placeholder 4"/>
          <p:cNvSpPr>
            <a:spLocks noGrp="1"/>
          </p:cNvSpPr>
          <p:nvPr>
            <p:ph idx="1"/>
          </p:nvPr>
        </p:nvSpPr>
        <p:spPr>
          <a:xfrm>
            <a:off x="838200" y="1041400"/>
            <a:ext cx="10515600" cy="5135563"/>
          </a:xfrm>
        </p:spPr>
        <p:txBody>
          <a:bodyPr>
            <a:normAutofit fontScale="85000" lnSpcReduction="10000"/>
          </a:bodyPr>
          <a:lstStyle/>
          <a:p>
            <a:r>
              <a:rPr lang="en-US" dirty="0"/>
              <a:t>Each business has to define its specific goals and audience to determine how frequently to post on social media. Also, the algorithms that govern each social media site differ slightly in how they reward frequent posters or paid accounts. Consistency and engagement with the target audience matter more than just the number of posts. </a:t>
            </a:r>
            <a:r>
              <a:rPr lang="en-US" dirty="0">
                <a:solidFill>
                  <a:srgbClr val="FF0000"/>
                </a:solidFill>
              </a:rPr>
              <a:t>According to </a:t>
            </a:r>
            <a:r>
              <a:rPr lang="en-US" b="1" dirty="0">
                <a:solidFill>
                  <a:srgbClr val="FF0000"/>
                </a:solidFill>
              </a:rPr>
              <a:t>Hootsuite</a:t>
            </a:r>
            <a:r>
              <a:rPr lang="en-US" dirty="0">
                <a:solidFill>
                  <a:srgbClr val="FF0000"/>
                </a:solidFill>
              </a:rPr>
              <a:t> </a:t>
            </a:r>
            <a:r>
              <a:rPr lang="en-US" b="1" dirty="0">
                <a:solidFill>
                  <a:srgbClr val="FF0000"/>
                </a:solidFill>
              </a:rPr>
              <a:t>research</a:t>
            </a:r>
            <a:r>
              <a:rPr lang="en-US" dirty="0">
                <a:solidFill>
                  <a:srgbClr val="FF0000"/>
                </a:solidFill>
              </a:rPr>
              <a:t>, some ideal target ranges are</a:t>
            </a:r>
            <a:r>
              <a:rPr lang="en-US" dirty="0" smtClean="0"/>
              <a:t>:</a:t>
            </a:r>
          </a:p>
          <a:p>
            <a:pPr marL="0" indent="0">
              <a:buNone/>
            </a:pPr>
            <a:endParaRPr lang="en-US" dirty="0"/>
          </a:p>
          <a:p>
            <a:r>
              <a:rPr lang="en-US" b="1" dirty="0"/>
              <a:t>Pinterest</a:t>
            </a:r>
            <a:r>
              <a:rPr lang="en-US" dirty="0"/>
              <a:t>: One post per week.</a:t>
            </a:r>
          </a:p>
          <a:p>
            <a:r>
              <a:rPr lang="en-US" b="1" dirty="0"/>
              <a:t>X (formerly Twitter)</a:t>
            </a:r>
            <a:r>
              <a:rPr lang="en-US" dirty="0"/>
              <a:t>: Two to three posts per day; pay attention to hashtags.</a:t>
            </a:r>
          </a:p>
          <a:p>
            <a:r>
              <a:rPr lang="en-US" b="1" dirty="0"/>
              <a:t>Instagram</a:t>
            </a:r>
            <a:r>
              <a:rPr lang="en-US" dirty="0"/>
              <a:t>: Three to five posts per week, including stories, lives, reels, and posts.</a:t>
            </a:r>
          </a:p>
          <a:p>
            <a:r>
              <a:rPr lang="en-US" b="1" dirty="0"/>
              <a:t>Meta (Facebook)</a:t>
            </a:r>
            <a:r>
              <a:rPr lang="en-US" dirty="0"/>
              <a:t>: One to two posts per day, including posts, lives, etc.</a:t>
            </a:r>
          </a:p>
          <a:p>
            <a:r>
              <a:rPr lang="en-US" b="1" dirty="0" err="1"/>
              <a:t>TikTok</a:t>
            </a:r>
            <a:r>
              <a:rPr lang="en-US" dirty="0"/>
              <a:t>: Three to five posts per week.</a:t>
            </a:r>
          </a:p>
          <a:p>
            <a:pPr fontAlgn="base"/>
            <a:r>
              <a:rPr lang="en-US" b="1" dirty="0"/>
              <a:t>LinkedIn</a:t>
            </a:r>
            <a:r>
              <a:rPr lang="en-US" dirty="0"/>
              <a:t>: One to two posts per </a:t>
            </a:r>
            <a:r>
              <a:rPr lang="en-US" dirty="0" smtClean="0"/>
              <a:t>day.</a:t>
            </a:r>
            <a:br>
              <a:rPr lang="en-US" dirty="0" smtClean="0"/>
            </a:br>
            <a:endParaRPr lang="en-IN" dirty="0"/>
          </a:p>
        </p:txBody>
      </p:sp>
    </p:spTree>
    <p:extLst>
      <p:ext uri="{BB962C8B-B14F-4D97-AF65-F5344CB8AC3E}">
        <p14:creationId xmlns:p14="http://schemas.microsoft.com/office/powerpoint/2010/main" val="683552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600891"/>
            <a:ext cx="9144000" cy="809898"/>
          </a:xfrm>
        </p:spPr>
        <p:txBody>
          <a:bodyPr anchor="t">
            <a:normAutofit fontScale="90000"/>
          </a:bodyPr>
          <a:lstStyle/>
          <a:p>
            <a:r>
              <a:rPr lang="en-IN" b="1" dirty="0" smtClean="0">
                <a:solidFill>
                  <a:srgbClr val="002060"/>
                </a:solidFill>
              </a:rPr>
              <a:t>Social </a:t>
            </a:r>
            <a:r>
              <a:rPr lang="en-IN" b="1" dirty="0">
                <a:solidFill>
                  <a:srgbClr val="002060"/>
                </a:solidFill>
              </a:rPr>
              <a:t>media </a:t>
            </a:r>
            <a:r>
              <a:rPr lang="en-IN" b="1" dirty="0" smtClean="0">
                <a:solidFill>
                  <a:srgbClr val="002060"/>
                </a:solidFill>
              </a:rPr>
              <a:t>dashboard </a:t>
            </a:r>
            <a:r>
              <a:rPr lang="en-IN" b="1" dirty="0">
                <a:solidFill>
                  <a:srgbClr val="002060"/>
                </a:solidFill>
              </a:rPr>
              <a:t> </a:t>
            </a:r>
            <a:br>
              <a:rPr lang="en-IN" b="1" dirty="0">
                <a:solidFill>
                  <a:srgbClr val="002060"/>
                </a:solidFill>
              </a:rPr>
            </a:br>
            <a:endParaRPr lang="en-IN" dirty="0">
              <a:solidFill>
                <a:srgbClr val="002060"/>
              </a:solidFill>
            </a:endParaRPr>
          </a:p>
        </p:txBody>
      </p:sp>
      <p:sp>
        <p:nvSpPr>
          <p:cNvPr id="5" name="Subtitle 4"/>
          <p:cNvSpPr>
            <a:spLocks noGrp="1"/>
          </p:cNvSpPr>
          <p:nvPr>
            <p:ph type="subTitle" idx="1"/>
          </p:nvPr>
        </p:nvSpPr>
        <p:spPr>
          <a:xfrm>
            <a:off x="1524000" y="1542197"/>
            <a:ext cx="9566366" cy="5198236"/>
          </a:xfrm>
        </p:spPr>
        <p:txBody>
          <a:bodyPr>
            <a:normAutofit/>
          </a:bodyPr>
          <a:lstStyle/>
          <a:p>
            <a:pPr algn="l"/>
            <a:r>
              <a:rPr lang="en-IN" b="1" dirty="0" smtClean="0">
                <a:solidFill>
                  <a:srgbClr val="002060"/>
                </a:solidFill>
              </a:rPr>
              <a:t>Uses of Dashboard:</a:t>
            </a:r>
            <a:endParaRPr lang="en-IN" b="1" dirty="0">
              <a:solidFill>
                <a:srgbClr val="002060"/>
              </a:solidFill>
            </a:endParaRPr>
          </a:p>
          <a:p>
            <a:pPr algn="l"/>
            <a:r>
              <a:rPr lang="en-US" dirty="0" smtClean="0"/>
              <a:t>Helps </a:t>
            </a:r>
            <a:r>
              <a:rPr lang="en-US" dirty="0"/>
              <a:t>you understand your Instagram account’s overall engagement. This offers a more comprehensive </a:t>
            </a:r>
            <a:r>
              <a:rPr lang="en-US" dirty="0" smtClean="0"/>
              <a:t> Insights </a:t>
            </a:r>
            <a:r>
              <a:rPr lang="en-US" dirty="0"/>
              <a:t>and the platform’s native analytics. </a:t>
            </a:r>
            <a:endParaRPr lang="en-US" dirty="0" smtClean="0"/>
          </a:p>
          <a:p>
            <a:pPr algn="l"/>
            <a:endParaRPr lang="en-US" dirty="0" smtClean="0"/>
          </a:p>
          <a:p>
            <a:pPr algn="l"/>
            <a:r>
              <a:rPr lang="en-US" b="1" dirty="0" smtClean="0">
                <a:solidFill>
                  <a:srgbClr val="002060"/>
                </a:solidFill>
              </a:rPr>
              <a:t>Important metrics and KPIs</a:t>
            </a:r>
          </a:p>
          <a:p>
            <a:pPr marL="342900" indent="-342900" algn="l">
              <a:buFont typeface="Wingdings" panose="05000000000000000000" pitchFamily="2" charset="2"/>
              <a:buChar char="§"/>
            </a:pPr>
            <a:r>
              <a:rPr lang="en-US" dirty="0" smtClean="0"/>
              <a:t>Follower count and target</a:t>
            </a:r>
          </a:p>
          <a:p>
            <a:pPr algn="l"/>
            <a:r>
              <a:rPr lang="en-US" dirty="0" smtClean="0"/>
              <a:t>Audience demographic data</a:t>
            </a:r>
          </a:p>
          <a:p>
            <a:pPr marL="342900" indent="-342900" algn="l">
              <a:buFont typeface="Wingdings" panose="05000000000000000000" pitchFamily="2" charset="2"/>
              <a:buChar char="§"/>
            </a:pPr>
            <a:r>
              <a:rPr lang="en-US" dirty="0" smtClean="0"/>
              <a:t>Total impressions and distribution based on days of the week</a:t>
            </a:r>
          </a:p>
          <a:p>
            <a:pPr marL="342900" indent="-342900" algn="l">
              <a:buFont typeface="Wingdings" panose="05000000000000000000" pitchFamily="2" charset="2"/>
              <a:buChar char="§"/>
            </a:pPr>
            <a:r>
              <a:rPr lang="en-US" dirty="0" smtClean="0"/>
              <a:t>Impressions, like, shares and comments for the last 30 days</a:t>
            </a:r>
          </a:p>
          <a:p>
            <a:pPr marL="342900" indent="-342900" algn="l">
              <a:buFont typeface="Wingdings" panose="05000000000000000000" pitchFamily="2" charset="2"/>
              <a:buChar char="§"/>
            </a:pPr>
            <a:r>
              <a:rPr lang="en-US" dirty="0" smtClean="0"/>
              <a:t>Followers reach rate: total reach of page followers during the last 30 days</a:t>
            </a:r>
          </a:p>
          <a:p>
            <a:pPr algn="l"/>
            <a:r>
              <a:rPr lang="en-US" dirty="0" smtClean="0"/>
              <a:t>Divided by the current total number of followers</a:t>
            </a:r>
          </a:p>
          <a:p>
            <a:pPr marL="342900" indent="-342900" algn="l">
              <a:buFont typeface="Wingdings" panose="05000000000000000000" pitchFamily="2" charset="2"/>
              <a:buChar char="§"/>
            </a:pPr>
            <a:endParaRPr lang="en-US" dirty="0" smtClean="0"/>
          </a:p>
          <a:p>
            <a:pPr algn="l"/>
            <a:endParaRPr lang="en-US" b="1" dirty="0"/>
          </a:p>
        </p:txBody>
      </p:sp>
      <p:pic>
        <p:nvPicPr>
          <p:cNvPr id="11" name="Picture 10"/>
          <p:cNvPicPr>
            <a:picLocks noChangeAspect="1"/>
          </p:cNvPicPr>
          <p:nvPr/>
        </p:nvPicPr>
        <p:blipFill>
          <a:blip r:embed="rId2"/>
          <a:stretch>
            <a:fillRect/>
          </a:stretch>
        </p:blipFill>
        <p:spPr>
          <a:xfrm>
            <a:off x="5349924" y="2904430"/>
            <a:ext cx="5740442" cy="1696860"/>
          </a:xfrm>
          <a:prstGeom prst="rect">
            <a:avLst/>
          </a:prstGeom>
        </p:spPr>
      </p:pic>
    </p:spTree>
    <p:extLst>
      <p:ext uri="{BB962C8B-B14F-4D97-AF65-F5344CB8AC3E}">
        <p14:creationId xmlns:p14="http://schemas.microsoft.com/office/powerpoint/2010/main" val="348389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616</TotalTime>
  <Words>863</Words>
  <Application>Microsoft Office PowerPoint</Application>
  <PresentationFormat>Widescreen</PresentationFormat>
  <Paragraphs>80</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Social Media Analytics</vt:lpstr>
      <vt:lpstr>How you can get started with social media analytics:</vt:lpstr>
      <vt:lpstr>Key Performance indicator(KPI) </vt:lpstr>
      <vt:lpstr>Social Media platform</vt:lpstr>
      <vt:lpstr>Tools for Social Media Analytics </vt:lpstr>
      <vt:lpstr>7 Industries That Benefit Most from Social Media </vt:lpstr>
      <vt:lpstr>PowerPoint Presentation</vt:lpstr>
      <vt:lpstr>How Often Should a Business Post on Social Media?  </vt:lpstr>
      <vt:lpstr>Social media dashboard   </vt:lpstr>
      <vt:lpstr>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SG_LENOVO</dc:creator>
  <cp:lastModifiedBy>SG_LENOVO</cp:lastModifiedBy>
  <cp:revision>46</cp:revision>
  <dcterms:created xsi:type="dcterms:W3CDTF">2025-01-05T06:09:18Z</dcterms:created>
  <dcterms:modified xsi:type="dcterms:W3CDTF">2025-01-18T10:15:26Z</dcterms:modified>
</cp:coreProperties>
</file>