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85" r:id="rId11"/>
    <p:sldId id="286" r:id="rId12"/>
    <p:sldId id="282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</p14:sldIdLst>
        </p14:section>
        <p14:section name="Extend dsm22-12" id="{6844172C-9703-4DC7-908A-C23538616A3C}">
          <p14:sldIdLst>
            <p14:sldId id="258"/>
            <p14:sldId id="259"/>
          </p14:sldIdLst>
        </p14:section>
        <p14:section name="dsm23-03 Requirements" id="{66737F24-1C36-4DF4-A00F-927A3F1468AC}">
          <p14:sldIdLst>
            <p14:sldId id="260"/>
          </p14:sldIdLst>
        </p14:section>
        <p14:section name="Developing Feature Drills" id="{A08F0015-E7F5-4E26-BBAF-AEE4F9A16AD2}">
          <p14:sldIdLst>
            <p14:sldId id="261"/>
            <p14:sldId id="262"/>
          </p14:sldIdLst>
        </p14:section>
        <p14:section name="Questions &amp; Challenges" id="{B62868DA-F525-4AC5-9E3E-39ECA0154BBD}">
          <p14:sldIdLst>
            <p14:sldId id="263"/>
            <p14:sldId id="284"/>
            <p14:sldId id="285"/>
            <p14:sldId id="286"/>
          </p14:sldIdLst>
        </p14:section>
        <p14:section name="Close" id="{62756D7E-964E-493A-83A1-13BC0B6B5E47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D3D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6283" autoAdjust="0"/>
  </p:normalViewPr>
  <p:slideViewPr>
    <p:cSldViewPr snapToGrid="0">
      <p:cViewPr varScale="1">
        <p:scale>
          <a:sx n="109" d="100"/>
          <a:sy n="109" d="100"/>
        </p:scale>
        <p:origin x="108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70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A81B9-519E-44C1-AE29-3E423EA81F1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8D4BE46-DD17-4375-9E79-FE8BD1CEDC0A}">
      <dgm:prSet/>
      <dgm:spPr/>
      <dgm:t>
        <a:bodyPr/>
        <a:lstStyle/>
        <a:p>
          <a:r>
            <a:rPr lang="en-US" dirty="0"/>
            <a:t>Features &amp; topics to learn or revisit.</a:t>
          </a:r>
          <a:endParaRPr lang="en-GB" dirty="0"/>
        </a:p>
      </dgm:t>
    </dgm:pt>
    <dgm:pt modelId="{7FBEF7F8-68C4-4089-93B0-A78DC6F704A2}" type="parTrans" cxnId="{D3145220-61FA-4386-8D38-41B3D2645C7F}">
      <dgm:prSet/>
      <dgm:spPr/>
      <dgm:t>
        <a:bodyPr/>
        <a:lstStyle/>
        <a:p>
          <a:endParaRPr lang="en-GB"/>
        </a:p>
      </dgm:t>
    </dgm:pt>
    <dgm:pt modelId="{C80AF797-79F1-495C-86E1-B7FEC7141389}" type="sibTrans" cxnId="{D3145220-61FA-4386-8D38-41B3D2645C7F}">
      <dgm:prSet/>
      <dgm:spPr/>
      <dgm:t>
        <a:bodyPr/>
        <a:lstStyle/>
        <a:p>
          <a:endParaRPr lang="en-GB"/>
        </a:p>
      </dgm:t>
    </dgm:pt>
    <dgm:pt modelId="{60065D23-470D-4F38-8165-29A6A1F8D091}">
      <dgm:prSet/>
      <dgm:spPr/>
      <dgm:t>
        <a:bodyPr/>
        <a:lstStyle/>
        <a:p>
          <a:r>
            <a:rPr lang="en-US"/>
            <a:t>A slightly systematic approach</a:t>
          </a:r>
          <a:endParaRPr lang="en-GB"/>
        </a:p>
      </dgm:t>
    </dgm:pt>
    <dgm:pt modelId="{1DA06FA6-CCB5-4BBD-9FBD-1D97868BD596}" type="parTrans" cxnId="{A727C97C-F0D4-40B7-9864-92D966CD0C5E}">
      <dgm:prSet/>
      <dgm:spPr/>
      <dgm:t>
        <a:bodyPr/>
        <a:lstStyle/>
        <a:p>
          <a:endParaRPr lang="en-GB"/>
        </a:p>
      </dgm:t>
    </dgm:pt>
    <dgm:pt modelId="{29D2CD6D-F4F4-46BC-8464-E2D5A610E5B8}" type="sibTrans" cxnId="{A727C97C-F0D4-40B7-9864-92D966CD0C5E}">
      <dgm:prSet/>
      <dgm:spPr/>
      <dgm:t>
        <a:bodyPr/>
        <a:lstStyle/>
        <a:p>
          <a:endParaRPr lang="en-GB"/>
        </a:p>
      </dgm:t>
    </dgm:pt>
    <dgm:pt modelId="{E5817221-3D21-450D-8777-7B0A1D114203}">
      <dgm:prSet/>
      <dgm:spPr/>
      <dgm:t>
        <a:bodyPr/>
        <a:lstStyle/>
        <a:p>
          <a:r>
            <a:rPr lang="en-US" dirty="0"/>
            <a:t>Features could be grouped into a series of features that all form a larger feature or app. This process could potentially scale either direction. This would also easily allow for repetition or drilling.</a:t>
          </a:r>
          <a:endParaRPr lang="en-GB" dirty="0"/>
        </a:p>
      </dgm:t>
    </dgm:pt>
    <dgm:pt modelId="{F61B4B2D-8B60-45A3-93D1-DEAACC1C5E78}" type="parTrans" cxnId="{6356B0EA-E135-45A4-A12E-927370DCADD0}">
      <dgm:prSet/>
      <dgm:spPr/>
      <dgm:t>
        <a:bodyPr/>
        <a:lstStyle/>
        <a:p>
          <a:endParaRPr lang="en-GB"/>
        </a:p>
      </dgm:t>
    </dgm:pt>
    <dgm:pt modelId="{47CD551A-2A8C-4A7C-8BEA-A3D8F868A51F}" type="sibTrans" cxnId="{6356B0EA-E135-45A4-A12E-927370DCADD0}">
      <dgm:prSet/>
      <dgm:spPr/>
      <dgm:t>
        <a:bodyPr/>
        <a:lstStyle/>
        <a:p>
          <a:endParaRPr lang="en-GB"/>
        </a:p>
      </dgm:t>
    </dgm:pt>
    <dgm:pt modelId="{4B465E79-B84D-4BC4-AF7C-A34C5EEE8496}">
      <dgm:prSet/>
      <dgm:spPr/>
      <dgm:t>
        <a:bodyPr/>
        <a:lstStyle/>
        <a:p>
          <a:r>
            <a:rPr lang="en-US" dirty="0"/>
            <a:t>Started with simpler topics in the order they were introduced in the bootcamp &amp; then followed the general trajectory of the bootcamp however on some occasions would branch out to specific &amp; related topics.</a:t>
          </a:r>
          <a:endParaRPr lang="en-GB" dirty="0"/>
        </a:p>
      </dgm:t>
    </dgm:pt>
    <dgm:pt modelId="{E780A813-1609-4C2D-9DF3-2E230E6C67E9}" type="parTrans" cxnId="{1E594F0C-417E-4396-900E-2245099C762B}">
      <dgm:prSet/>
      <dgm:spPr/>
      <dgm:t>
        <a:bodyPr/>
        <a:lstStyle/>
        <a:p>
          <a:endParaRPr lang="en-GB"/>
        </a:p>
      </dgm:t>
    </dgm:pt>
    <dgm:pt modelId="{B8ACDC8E-8126-4FB9-ABEF-1E8720DA2DF9}" type="sibTrans" cxnId="{1E594F0C-417E-4396-900E-2245099C762B}">
      <dgm:prSet/>
      <dgm:spPr/>
      <dgm:t>
        <a:bodyPr/>
        <a:lstStyle/>
        <a:p>
          <a:endParaRPr lang="en-GB"/>
        </a:p>
      </dgm:t>
    </dgm:pt>
    <dgm:pt modelId="{B4D76447-4F82-446C-9C78-18D7713F8095}">
      <dgm:prSet/>
      <dgm:spPr/>
      <dgm:t>
        <a:bodyPr/>
        <a:lstStyle/>
        <a:p>
          <a:r>
            <a:rPr lang="en-US"/>
            <a:t>Keep drills simple</a:t>
          </a:r>
          <a:endParaRPr lang="en-GB"/>
        </a:p>
      </dgm:t>
    </dgm:pt>
    <dgm:pt modelId="{D9D97CA2-AAF5-4312-BEAF-A695B44CB4C2}" type="parTrans" cxnId="{E0B5DEF4-C799-47F1-BEBC-E0CE52771C8B}">
      <dgm:prSet/>
      <dgm:spPr/>
      <dgm:t>
        <a:bodyPr/>
        <a:lstStyle/>
        <a:p>
          <a:endParaRPr lang="en-GB"/>
        </a:p>
      </dgm:t>
    </dgm:pt>
    <dgm:pt modelId="{65878039-1B41-445C-9E27-E728CB63DB5F}" type="sibTrans" cxnId="{E0B5DEF4-C799-47F1-BEBC-E0CE52771C8B}">
      <dgm:prSet/>
      <dgm:spPr/>
      <dgm:t>
        <a:bodyPr/>
        <a:lstStyle/>
        <a:p>
          <a:endParaRPr lang="en-GB"/>
        </a:p>
      </dgm:t>
    </dgm:pt>
    <dgm:pt modelId="{6F2A13BD-69BA-4940-837C-438087435ACE}">
      <dgm:prSet/>
      <dgm:spPr/>
      <dgm:t>
        <a:bodyPr/>
        <a:lstStyle/>
        <a:p>
          <a:r>
            <a:rPr lang="en-US" dirty="0"/>
            <a:t>The main feature that would support extending the dynamic backend dsm22-12</a:t>
          </a:r>
          <a:endParaRPr lang="en-GB" dirty="0"/>
        </a:p>
      </dgm:t>
    </dgm:pt>
    <dgm:pt modelId="{E8BB8C5A-B0F8-40E7-B2B7-10A1364751B9}" type="parTrans" cxnId="{FF444780-4A49-4939-AA98-F55D6E4BFC3D}">
      <dgm:prSet/>
      <dgm:spPr/>
      <dgm:t>
        <a:bodyPr/>
        <a:lstStyle/>
        <a:p>
          <a:endParaRPr lang="en-GB"/>
        </a:p>
      </dgm:t>
    </dgm:pt>
    <dgm:pt modelId="{C06E649A-B9FA-4884-9EF0-D69C950F2AAF}" type="sibTrans" cxnId="{FF444780-4A49-4939-AA98-F55D6E4BFC3D}">
      <dgm:prSet/>
      <dgm:spPr/>
      <dgm:t>
        <a:bodyPr/>
        <a:lstStyle/>
        <a:p>
          <a:endParaRPr lang="en-GB"/>
        </a:p>
      </dgm:t>
    </dgm:pt>
    <dgm:pt modelId="{EB2661EA-B164-4E69-913F-5065B0B809A9}">
      <dgm:prSet/>
      <dgm:spPr/>
      <dgm:t>
        <a:bodyPr/>
        <a:lstStyle/>
        <a:p>
          <a:r>
            <a:rPr lang="en-US"/>
            <a:t>Reading data from external sources &amp; rendering in a browser.</a:t>
          </a:r>
          <a:endParaRPr lang="en-GB"/>
        </a:p>
      </dgm:t>
    </dgm:pt>
    <dgm:pt modelId="{CAECDCEF-DD2E-4109-88AD-1308A1418332}" type="parTrans" cxnId="{170609A6-3333-457F-92A3-0911D8F0676F}">
      <dgm:prSet/>
      <dgm:spPr/>
      <dgm:t>
        <a:bodyPr/>
        <a:lstStyle/>
        <a:p>
          <a:endParaRPr lang="en-GB"/>
        </a:p>
      </dgm:t>
    </dgm:pt>
    <dgm:pt modelId="{DE807D7A-746A-4F80-9A73-EE99F4915817}" type="sibTrans" cxnId="{170609A6-3333-457F-92A3-0911D8F0676F}">
      <dgm:prSet/>
      <dgm:spPr/>
      <dgm:t>
        <a:bodyPr/>
        <a:lstStyle/>
        <a:p>
          <a:endParaRPr lang="en-GB"/>
        </a:p>
      </dgm:t>
    </dgm:pt>
    <dgm:pt modelId="{9B6BF67F-8A81-4B15-8B24-7FF7120FCC77}">
      <dgm:prSet/>
      <dgm:spPr/>
      <dgm:t>
        <a:bodyPr/>
        <a:lstStyle/>
        <a:p>
          <a:r>
            <a:rPr lang="en-US"/>
            <a:t>Integration of frontend &amp; backend.</a:t>
          </a:r>
          <a:endParaRPr lang="en-GB"/>
        </a:p>
      </dgm:t>
    </dgm:pt>
    <dgm:pt modelId="{50FBC319-4E43-4969-A67A-EFD4862CA357}" type="parTrans" cxnId="{89EE39A0-D71A-486E-9C3D-0CA60A85EF23}">
      <dgm:prSet/>
      <dgm:spPr/>
      <dgm:t>
        <a:bodyPr/>
        <a:lstStyle/>
        <a:p>
          <a:endParaRPr lang="en-GB"/>
        </a:p>
      </dgm:t>
    </dgm:pt>
    <dgm:pt modelId="{6C53883A-B690-4ECF-AB3C-D2E5BFA8B055}" type="sibTrans" cxnId="{89EE39A0-D71A-486E-9C3D-0CA60A85EF23}">
      <dgm:prSet/>
      <dgm:spPr/>
      <dgm:t>
        <a:bodyPr/>
        <a:lstStyle/>
        <a:p>
          <a:endParaRPr lang="en-GB"/>
        </a:p>
      </dgm:t>
    </dgm:pt>
    <dgm:pt modelId="{9A8CBA46-24B2-4402-AB89-4A93100B9CB6}" type="pres">
      <dgm:prSet presAssocID="{9E6A81B9-519E-44C1-AE29-3E423EA81F16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2D5AD8D-2B8D-4DBB-87CF-FCF4A5F8D7CE}" type="pres">
      <dgm:prSet presAssocID="{A8D4BE46-DD17-4375-9E79-FE8BD1CEDC0A}" presName="horFlow" presStyleCnt="0"/>
      <dgm:spPr/>
    </dgm:pt>
    <dgm:pt modelId="{35DF1BC7-F270-4C0E-BF0D-CA120E522C49}" type="pres">
      <dgm:prSet presAssocID="{A8D4BE46-DD17-4375-9E79-FE8BD1CEDC0A}" presName="bigChev" presStyleLbl="node1" presStyleIdx="0" presStyleCnt="4" custLinFactNeighborX="-69893" custLinFactNeighborY="-3032"/>
      <dgm:spPr/>
    </dgm:pt>
    <dgm:pt modelId="{23DC26C0-EF2C-402B-ACA8-83113A67BD24}" type="pres">
      <dgm:prSet presAssocID="{A8D4BE46-DD17-4375-9E79-FE8BD1CEDC0A}" presName="vSp" presStyleCnt="0"/>
      <dgm:spPr/>
    </dgm:pt>
    <dgm:pt modelId="{2EE6FDE7-7109-40FC-AA24-19F6B3A49202}" type="pres">
      <dgm:prSet presAssocID="{60065D23-470D-4F38-8165-29A6A1F8D091}" presName="horFlow" presStyleCnt="0"/>
      <dgm:spPr/>
    </dgm:pt>
    <dgm:pt modelId="{75354234-1A3C-41CD-87EE-295875A202D1}" type="pres">
      <dgm:prSet presAssocID="{60065D23-470D-4F38-8165-29A6A1F8D091}" presName="bigChev" presStyleLbl="node1" presStyleIdx="1" presStyleCnt="4" custLinFactX="-56893" custLinFactNeighborX="-100000" custLinFactNeighborY="-12705"/>
      <dgm:spPr/>
    </dgm:pt>
    <dgm:pt modelId="{C7C075B4-8274-45FD-8DBF-7DCB5FD5B3F4}" type="pres">
      <dgm:prSet presAssocID="{F61B4B2D-8B60-45A3-93D1-DEAACC1C5E78}" presName="parTrans" presStyleCnt="0"/>
      <dgm:spPr/>
    </dgm:pt>
    <dgm:pt modelId="{FE8E4BAE-AD55-4984-8379-EE9B733AB8DB}" type="pres">
      <dgm:prSet presAssocID="{E5817221-3D21-450D-8777-7B0A1D114203}" presName="node" presStyleLbl="alignAccFollowNode1" presStyleIdx="0" presStyleCnt="4" custScaleX="103586" custLinFactX="-43333" custLinFactNeighborX="-100000" custLinFactNeighborY="-15307">
        <dgm:presLayoutVars>
          <dgm:bulletEnabled val="1"/>
        </dgm:presLayoutVars>
      </dgm:prSet>
      <dgm:spPr/>
    </dgm:pt>
    <dgm:pt modelId="{95E719C5-2C84-47C2-8640-E5130C9297AD}" type="pres">
      <dgm:prSet presAssocID="{47CD551A-2A8C-4A7C-8BEA-A3D8F868A51F}" presName="sibTrans" presStyleCnt="0"/>
      <dgm:spPr/>
    </dgm:pt>
    <dgm:pt modelId="{813DB745-F75A-452B-87EC-FFC81B07467C}" type="pres">
      <dgm:prSet presAssocID="{4B465E79-B84D-4BC4-AF7C-A34C5EEE8496}" presName="node" presStyleLbl="alignAccFollowNode1" presStyleIdx="1" presStyleCnt="4" custScaleX="103586" custLinFactX="-43333" custLinFactNeighborX="-100000" custLinFactNeighborY="-15307">
        <dgm:presLayoutVars>
          <dgm:bulletEnabled val="1"/>
        </dgm:presLayoutVars>
      </dgm:prSet>
      <dgm:spPr/>
    </dgm:pt>
    <dgm:pt modelId="{8405727D-7DE1-4F50-AAA6-129139662A59}" type="pres">
      <dgm:prSet presAssocID="{60065D23-470D-4F38-8165-29A6A1F8D091}" presName="vSp" presStyleCnt="0"/>
      <dgm:spPr/>
    </dgm:pt>
    <dgm:pt modelId="{E9CAB6A2-CEC7-483F-BA5C-CF4AD82F13EE}" type="pres">
      <dgm:prSet presAssocID="{B4D76447-4F82-446C-9C78-18D7713F8095}" presName="horFlow" presStyleCnt="0"/>
      <dgm:spPr/>
    </dgm:pt>
    <dgm:pt modelId="{E915280C-33C9-49D3-BAFF-98C063BF3454}" type="pres">
      <dgm:prSet presAssocID="{B4D76447-4F82-446C-9C78-18D7713F8095}" presName="bigChev" presStyleLbl="node1" presStyleIdx="2" presStyleCnt="4" custLinFactNeighborX="-69893" custLinFactNeighborY="-12705"/>
      <dgm:spPr/>
    </dgm:pt>
    <dgm:pt modelId="{8209F2F0-F0D1-4139-B7AF-40247A7AB245}" type="pres">
      <dgm:prSet presAssocID="{B4D76447-4F82-446C-9C78-18D7713F8095}" presName="vSp" presStyleCnt="0"/>
      <dgm:spPr/>
    </dgm:pt>
    <dgm:pt modelId="{4954B487-5DA7-4622-8DEC-4526D3CC61BD}" type="pres">
      <dgm:prSet presAssocID="{6F2A13BD-69BA-4940-837C-438087435ACE}" presName="horFlow" presStyleCnt="0"/>
      <dgm:spPr/>
    </dgm:pt>
    <dgm:pt modelId="{E12D3761-B46E-445C-99CB-D6C59CF4A3BC}" type="pres">
      <dgm:prSet presAssocID="{6F2A13BD-69BA-4940-837C-438087435ACE}" presName="bigChev" presStyleLbl="node1" presStyleIdx="3" presStyleCnt="4" custLinFactX="-56893" custLinFactNeighborX="-100000" custLinFactNeighborY="-12705"/>
      <dgm:spPr/>
    </dgm:pt>
    <dgm:pt modelId="{9128FCE2-0FF8-4EE7-8B11-CCEC41EEFAF6}" type="pres">
      <dgm:prSet presAssocID="{CAECDCEF-DD2E-4109-88AD-1308A1418332}" presName="parTrans" presStyleCnt="0"/>
      <dgm:spPr/>
    </dgm:pt>
    <dgm:pt modelId="{58D07F07-4823-4BFB-8539-8F607CC25F72}" type="pres">
      <dgm:prSet presAssocID="{EB2661EA-B164-4E69-913F-5065B0B809A9}" presName="node" presStyleLbl="alignAccFollowNode1" presStyleIdx="2" presStyleCnt="4" custScaleX="103586" custLinFactX="-43333" custLinFactNeighborX="-100000" custLinFactNeighborY="-15307">
        <dgm:presLayoutVars>
          <dgm:bulletEnabled val="1"/>
        </dgm:presLayoutVars>
      </dgm:prSet>
      <dgm:spPr/>
    </dgm:pt>
    <dgm:pt modelId="{9528EC53-28C1-49D6-8D01-5DFB31B0D74D}" type="pres">
      <dgm:prSet presAssocID="{DE807D7A-746A-4F80-9A73-EE99F4915817}" presName="sibTrans" presStyleCnt="0"/>
      <dgm:spPr/>
    </dgm:pt>
    <dgm:pt modelId="{71ED624F-0C6D-48E6-BF35-203C9003AD5B}" type="pres">
      <dgm:prSet presAssocID="{9B6BF67F-8A81-4B15-8B24-7FF7120FCC77}" presName="node" presStyleLbl="alignAccFollowNode1" presStyleIdx="3" presStyleCnt="4" custScaleX="103586" custLinFactX="-43333" custLinFactNeighborX="-100000" custLinFactNeighborY="-15307">
        <dgm:presLayoutVars>
          <dgm:bulletEnabled val="1"/>
        </dgm:presLayoutVars>
      </dgm:prSet>
      <dgm:spPr/>
    </dgm:pt>
  </dgm:ptLst>
  <dgm:cxnLst>
    <dgm:cxn modelId="{1E594F0C-417E-4396-900E-2245099C762B}" srcId="{60065D23-470D-4F38-8165-29A6A1F8D091}" destId="{4B465E79-B84D-4BC4-AF7C-A34C5EEE8496}" srcOrd="1" destOrd="0" parTransId="{E780A813-1609-4C2D-9DF3-2E230E6C67E9}" sibTransId="{B8ACDC8E-8126-4FB9-ABEF-1E8720DA2DF9}"/>
    <dgm:cxn modelId="{D3145220-61FA-4386-8D38-41B3D2645C7F}" srcId="{9E6A81B9-519E-44C1-AE29-3E423EA81F16}" destId="{A8D4BE46-DD17-4375-9E79-FE8BD1CEDC0A}" srcOrd="0" destOrd="0" parTransId="{7FBEF7F8-68C4-4089-93B0-A78DC6F704A2}" sibTransId="{C80AF797-79F1-495C-86E1-B7FEC7141389}"/>
    <dgm:cxn modelId="{CFE4E839-FE87-46E1-AA2C-2EBE66084E92}" type="presOf" srcId="{A8D4BE46-DD17-4375-9E79-FE8BD1CEDC0A}" destId="{35DF1BC7-F270-4C0E-BF0D-CA120E522C49}" srcOrd="0" destOrd="0" presId="urn:microsoft.com/office/officeart/2005/8/layout/lProcess3"/>
    <dgm:cxn modelId="{CAA74B4D-7135-4879-955C-DC868D4F6BC4}" type="presOf" srcId="{9E6A81B9-519E-44C1-AE29-3E423EA81F16}" destId="{9A8CBA46-24B2-4402-AB89-4A93100B9CB6}" srcOrd="0" destOrd="0" presId="urn:microsoft.com/office/officeart/2005/8/layout/lProcess3"/>
    <dgm:cxn modelId="{A596DE54-3827-450C-AB3D-C153EC367396}" type="presOf" srcId="{9B6BF67F-8A81-4B15-8B24-7FF7120FCC77}" destId="{71ED624F-0C6D-48E6-BF35-203C9003AD5B}" srcOrd="0" destOrd="0" presId="urn:microsoft.com/office/officeart/2005/8/layout/lProcess3"/>
    <dgm:cxn modelId="{B1AB4276-8616-4B22-8274-89E944D28784}" type="presOf" srcId="{EB2661EA-B164-4E69-913F-5065B0B809A9}" destId="{58D07F07-4823-4BFB-8539-8F607CC25F72}" srcOrd="0" destOrd="0" presId="urn:microsoft.com/office/officeart/2005/8/layout/lProcess3"/>
    <dgm:cxn modelId="{69B47F5A-4323-412C-810A-009C50A8B031}" type="presOf" srcId="{B4D76447-4F82-446C-9C78-18D7713F8095}" destId="{E915280C-33C9-49D3-BAFF-98C063BF3454}" srcOrd="0" destOrd="0" presId="urn:microsoft.com/office/officeart/2005/8/layout/lProcess3"/>
    <dgm:cxn modelId="{A727C97C-F0D4-40B7-9864-92D966CD0C5E}" srcId="{9E6A81B9-519E-44C1-AE29-3E423EA81F16}" destId="{60065D23-470D-4F38-8165-29A6A1F8D091}" srcOrd="1" destOrd="0" parTransId="{1DA06FA6-CCB5-4BBD-9FBD-1D97868BD596}" sibTransId="{29D2CD6D-F4F4-46BC-8464-E2D5A610E5B8}"/>
    <dgm:cxn modelId="{FF444780-4A49-4939-AA98-F55D6E4BFC3D}" srcId="{9E6A81B9-519E-44C1-AE29-3E423EA81F16}" destId="{6F2A13BD-69BA-4940-837C-438087435ACE}" srcOrd="3" destOrd="0" parTransId="{E8BB8C5A-B0F8-40E7-B2B7-10A1364751B9}" sibTransId="{C06E649A-B9FA-4884-9EF0-D69C950F2AAF}"/>
    <dgm:cxn modelId="{7FD36785-EA2A-4E28-A020-851D49BEAB34}" type="presOf" srcId="{6F2A13BD-69BA-4940-837C-438087435ACE}" destId="{E12D3761-B46E-445C-99CB-D6C59CF4A3BC}" srcOrd="0" destOrd="0" presId="urn:microsoft.com/office/officeart/2005/8/layout/lProcess3"/>
    <dgm:cxn modelId="{89EE39A0-D71A-486E-9C3D-0CA60A85EF23}" srcId="{6F2A13BD-69BA-4940-837C-438087435ACE}" destId="{9B6BF67F-8A81-4B15-8B24-7FF7120FCC77}" srcOrd="1" destOrd="0" parTransId="{50FBC319-4E43-4969-A67A-EFD4862CA357}" sibTransId="{6C53883A-B690-4ECF-AB3C-D2E5BFA8B055}"/>
    <dgm:cxn modelId="{170609A6-3333-457F-92A3-0911D8F0676F}" srcId="{6F2A13BD-69BA-4940-837C-438087435ACE}" destId="{EB2661EA-B164-4E69-913F-5065B0B809A9}" srcOrd="0" destOrd="0" parTransId="{CAECDCEF-DD2E-4109-88AD-1308A1418332}" sibTransId="{DE807D7A-746A-4F80-9A73-EE99F4915817}"/>
    <dgm:cxn modelId="{C7DD98BD-7358-4C98-A399-718E91CFAABA}" type="presOf" srcId="{E5817221-3D21-450D-8777-7B0A1D114203}" destId="{FE8E4BAE-AD55-4984-8379-EE9B733AB8DB}" srcOrd="0" destOrd="0" presId="urn:microsoft.com/office/officeart/2005/8/layout/lProcess3"/>
    <dgm:cxn modelId="{034831D1-8670-4F7B-A641-E06CED551C3B}" type="presOf" srcId="{4B465E79-B84D-4BC4-AF7C-A34C5EEE8496}" destId="{813DB745-F75A-452B-87EC-FFC81B07467C}" srcOrd="0" destOrd="0" presId="urn:microsoft.com/office/officeart/2005/8/layout/lProcess3"/>
    <dgm:cxn modelId="{6356B0EA-E135-45A4-A12E-927370DCADD0}" srcId="{60065D23-470D-4F38-8165-29A6A1F8D091}" destId="{E5817221-3D21-450D-8777-7B0A1D114203}" srcOrd="0" destOrd="0" parTransId="{F61B4B2D-8B60-45A3-93D1-DEAACC1C5E78}" sibTransId="{47CD551A-2A8C-4A7C-8BEA-A3D8F868A51F}"/>
    <dgm:cxn modelId="{E0B5DEF4-C799-47F1-BEBC-E0CE52771C8B}" srcId="{9E6A81B9-519E-44C1-AE29-3E423EA81F16}" destId="{B4D76447-4F82-446C-9C78-18D7713F8095}" srcOrd="2" destOrd="0" parTransId="{D9D97CA2-AAF5-4312-BEAF-A695B44CB4C2}" sibTransId="{65878039-1B41-445C-9E27-E728CB63DB5F}"/>
    <dgm:cxn modelId="{A45E52F6-186E-4B11-9D71-125F49E8B8D6}" type="presOf" srcId="{60065D23-470D-4F38-8165-29A6A1F8D091}" destId="{75354234-1A3C-41CD-87EE-295875A202D1}" srcOrd="0" destOrd="0" presId="urn:microsoft.com/office/officeart/2005/8/layout/lProcess3"/>
    <dgm:cxn modelId="{A0B9B15C-9B99-457E-9A25-72CFF870291D}" type="presParOf" srcId="{9A8CBA46-24B2-4402-AB89-4A93100B9CB6}" destId="{82D5AD8D-2B8D-4DBB-87CF-FCF4A5F8D7CE}" srcOrd="0" destOrd="0" presId="urn:microsoft.com/office/officeart/2005/8/layout/lProcess3"/>
    <dgm:cxn modelId="{8EA405B2-AE73-4E49-B716-92A20BE827E0}" type="presParOf" srcId="{82D5AD8D-2B8D-4DBB-87CF-FCF4A5F8D7CE}" destId="{35DF1BC7-F270-4C0E-BF0D-CA120E522C49}" srcOrd="0" destOrd="0" presId="urn:microsoft.com/office/officeart/2005/8/layout/lProcess3"/>
    <dgm:cxn modelId="{AB0BFAFA-63CD-4627-A304-7AD78B2972ED}" type="presParOf" srcId="{9A8CBA46-24B2-4402-AB89-4A93100B9CB6}" destId="{23DC26C0-EF2C-402B-ACA8-83113A67BD24}" srcOrd="1" destOrd="0" presId="urn:microsoft.com/office/officeart/2005/8/layout/lProcess3"/>
    <dgm:cxn modelId="{C43DC73F-8766-495D-B919-AE00B2AC6CA2}" type="presParOf" srcId="{9A8CBA46-24B2-4402-AB89-4A93100B9CB6}" destId="{2EE6FDE7-7109-40FC-AA24-19F6B3A49202}" srcOrd="2" destOrd="0" presId="urn:microsoft.com/office/officeart/2005/8/layout/lProcess3"/>
    <dgm:cxn modelId="{CB25646C-95FD-44DE-897E-30054BA7429B}" type="presParOf" srcId="{2EE6FDE7-7109-40FC-AA24-19F6B3A49202}" destId="{75354234-1A3C-41CD-87EE-295875A202D1}" srcOrd="0" destOrd="0" presId="urn:microsoft.com/office/officeart/2005/8/layout/lProcess3"/>
    <dgm:cxn modelId="{A94AA436-6804-4BB6-9852-145D05D3D9F7}" type="presParOf" srcId="{2EE6FDE7-7109-40FC-AA24-19F6B3A49202}" destId="{C7C075B4-8274-45FD-8DBF-7DCB5FD5B3F4}" srcOrd="1" destOrd="0" presId="urn:microsoft.com/office/officeart/2005/8/layout/lProcess3"/>
    <dgm:cxn modelId="{4C178119-17B8-4E7B-852E-C00EF617D69A}" type="presParOf" srcId="{2EE6FDE7-7109-40FC-AA24-19F6B3A49202}" destId="{FE8E4BAE-AD55-4984-8379-EE9B733AB8DB}" srcOrd="2" destOrd="0" presId="urn:microsoft.com/office/officeart/2005/8/layout/lProcess3"/>
    <dgm:cxn modelId="{CD636ABC-34F4-4861-851E-227CDFE15570}" type="presParOf" srcId="{2EE6FDE7-7109-40FC-AA24-19F6B3A49202}" destId="{95E719C5-2C84-47C2-8640-E5130C9297AD}" srcOrd="3" destOrd="0" presId="urn:microsoft.com/office/officeart/2005/8/layout/lProcess3"/>
    <dgm:cxn modelId="{F096FF0B-ECFE-459E-896C-E1FB8E6B8371}" type="presParOf" srcId="{2EE6FDE7-7109-40FC-AA24-19F6B3A49202}" destId="{813DB745-F75A-452B-87EC-FFC81B07467C}" srcOrd="4" destOrd="0" presId="urn:microsoft.com/office/officeart/2005/8/layout/lProcess3"/>
    <dgm:cxn modelId="{934E76CA-5CBA-4B5C-88E8-C54C5109E027}" type="presParOf" srcId="{9A8CBA46-24B2-4402-AB89-4A93100B9CB6}" destId="{8405727D-7DE1-4F50-AAA6-129139662A59}" srcOrd="3" destOrd="0" presId="urn:microsoft.com/office/officeart/2005/8/layout/lProcess3"/>
    <dgm:cxn modelId="{CFEF1790-9055-4A8D-82B4-385287FF1431}" type="presParOf" srcId="{9A8CBA46-24B2-4402-AB89-4A93100B9CB6}" destId="{E9CAB6A2-CEC7-483F-BA5C-CF4AD82F13EE}" srcOrd="4" destOrd="0" presId="urn:microsoft.com/office/officeart/2005/8/layout/lProcess3"/>
    <dgm:cxn modelId="{91E48060-ECC0-4626-A510-BDF9756315CC}" type="presParOf" srcId="{E9CAB6A2-CEC7-483F-BA5C-CF4AD82F13EE}" destId="{E915280C-33C9-49D3-BAFF-98C063BF3454}" srcOrd="0" destOrd="0" presId="urn:microsoft.com/office/officeart/2005/8/layout/lProcess3"/>
    <dgm:cxn modelId="{C8782CA0-C1C7-4287-9CE4-034C300B4AE5}" type="presParOf" srcId="{9A8CBA46-24B2-4402-AB89-4A93100B9CB6}" destId="{8209F2F0-F0D1-4139-B7AF-40247A7AB245}" srcOrd="5" destOrd="0" presId="urn:microsoft.com/office/officeart/2005/8/layout/lProcess3"/>
    <dgm:cxn modelId="{574FEADF-5237-4CC2-8472-3E74DF8B9AC9}" type="presParOf" srcId="{9A8CBA46-24B2-4402-AB89-4A93100B9CB6}" destId="{4954B487-5DA7-4622-8DEC-4526D3CC61BD}" srcOrd="6" destOrd="0" presId="urn:microsoft.com/office/officeart/2005/8/layout/lProcess3"/>
    <dgm:cxn modelId="{F10E08E7-C6D1-4683-8B3E-1F91DB2873BF}" type="presParOf" srcId="{4954B487-5DA7-4622-8DEC-4526D3CC61BD}" destId="{E12D3761-B46E-445C-99CB-D6C59CF4A3BC}" srcOrd="0" destOrd="0" presId="urn:microsoft.com/office/officeart/2005/8/layout/lProcess3"/>
    <dgm:cxn modelId="{1B8AD804-0759-42F7-BF17-5027B8C7C5CE}" type="presParOf" srcId="{4954B487-5DA7-4622-8DEC-4526D3CC61BD}" destId="{9128FCE2-0FF8-4EE7-8B11-CCEC41EEFAF6}" srcOrd="1" destOrd="0" presId="urn:microsoft.com/office/officeart/2005/8/layout/lProcess3"/>
    <dgm:cxn modelId="{6995438D-6593-4E2C-91EF-0470FCFF209E}" type="presParOf" srcId="{4954B487-5DA7-4622-8DEC-4526D3CC61BD}" destId="{58D07F07-4823-4BFB-8539-8F607CC25F72}" srcOrd="2" destOrd="0" presId="urn:microsoft.com/office/officeart/2005/8/layout/lProcess3"/>
    <dgm:cxn modelId="{DE26B615-E2A7-48EE-8C01-1C65CBDD7B81}" type="presParOf" srcId="{4954B487-5DA7-4622-8DEC-4526D3CC61BD}" destId="{9528EC53-28C1-49D6-8D01-5DFB31B0D74D}" srcOrd="3" destOrd="0" presId="urn:microsoft.com/office/officeart/2005/8/layout/lProcess3"/>
    <dgm:cxn modelId="{5DC7C9C4-92EA-41AF-A797-FA2D71842D18}" type="presParOf" srcId="{4954B487-5DA7-4622-8DEC-4526D3CC61BD}" destId="{71ED624F-0C6D-48E6-BF35-203C9003AD5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F1BC7-F270-4C0E-BF0D-CA120E522C49}">
      <dsp:nvSpPr>
        <dsp:cNvPr id="0" name=""/>
        <dsp:cNvSpPr/>
      </dsp:nvSpPr>
      <dsp:spPr>
        <a:xfrm>
          <a:off x="0" y="0"/>
          <a:ext cx="2932405" cy="11729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Features &amp; topics to learn or revisit.</a:t>
          </a:r>
          <a:endParaRPr lang="en-GB" sz="1500" kern="1200" dirty="0"/>
        </a:p>
      </dsp:txBody>
      <dsp:txXfrm>
        <a:off x="586481" y="0"/>
        <a:ext cx="1759443" cy="1172962"/>
      </dsp:txXfrm>
    </dsp:sp>
    <dsp:sp modelId="{75354234-1A3C-41CD-87EE-295875A202D1}">
      <dsp:nvSpPr>
        <dsp:cNvPr id="0" name=""/>
        <dsp:cNvSpPr/>
      </dsp:nvSpPr>
      <dsp:spPr>
        <a:xfrm>
          <a:off x="0" y="1189993"/>
          <a:ext cx="2932405" cy="11729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slightly systematic approach</a:t>
          </a:r>
          <a:endParaRPr lang="en-GB" sz="1500" kern="1200"/>
        </a:p>
      </dsp:txBody>
      <dsp:txXfrm>
        <a:off x="586481" y="1189993"/>
        <a:ext cx="1759443" cy="1172962"/>
      </dsp:txXfrm>
    </dsp:sp>
    <dsp:sp modelId="{FE8E4BAE-AD55-4984-8379-EE9B733AB8DB}">
      <dsp:nvSpPr>
        <dsp:cNvPr id="0" name=""/>
        <dsp:cNvSpPr/>
      </dsp:nvSpPr>
      <dsp:spPr>
        <a:xfrm>
          <a:off x="2559154" y="1289697"/>
          <a:ext cx="2521176" cy="9735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Features could be grouped into a series of features that all form a larger feature or app. This process could potentially scale either direction. This would also easily allow for repetition or drilling.</a:t>
          </a:r>
          <a:endParaRPr lang="en-GB" sz="800" kern="1200" dirty="0"/>
        </a:p>
      </dsp:txBody>
      <dsp:txXfrm>
        <a:off x="3045933" y="1289697"/>
        <a:ext cx="1547618" cy="973558"/>
      </dsp:txXfrm>
    </dsp:sp>
    <dsp:sp modelId="{813DB745-F75A-452B-87EC-FFC81B07467C}">
      <dsp:nvSpPr>
        <dsp:cNvPr id="0" name=""/>
        <dsp:cNvSpPr/>
      </dsp:nvSpPr>
      <dsp:spPr>
        <a:xfrm>
          <a:off x="4739585" y="1289697"/>
          <a:ext cx="2521176" cy="9735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Started with simpler topics in the order they were introduced in the bootcamp &amp; then followed the general trajectory of the bootcamp however on some occasions would branch out to specific &amp; related topics.</a:t>
          </a:r>
          <a:endParaRPr lang="en-GB" sz="800" kern="1200" dirty="0"/>
        </a:p>
      </dsp:txBody>
      <dsp:txXfrm>
        <a:off x="5226364" y="1289697"/>
        <a:ext cx="1547618" cy="973558"/>
      </dsp:txXfrm>
    </dsp:sp>
    <dsp:sp modelId="{E915280C-33C9-49D3-BAFF-98C063BF3454}">
      <dsp:nvSpPr>
        <dsp:cNvPr id="0" name=""/>
        <dsp:cNvSpPr/>
      </dsp:nvSpPr>
      <dsp:spPr>
        <a:xfrm>
          <a:off x="0" y="2527170"/>
          <a:ext cx="2932405" cy="11729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Keep drills simple</a:t>
          </a:r>
          <a:endParaRPr lang="en-GB" sz="1500" kern="1200"/>
        </a:p>
      </dsp:txBody>
      <dsp:txXfrm>
        <a:off x="586481" y="2527170"/>
        <a:ext cx="1759443" cy="1172962"/>
      </dsp:txXfrm>
    </dsp:sp>
    <dsp:sp modelId="{E12D3761-B46E-445C-99CB-D6C59CF4A3BC}">
      <dsp:nvSpPr>
        <dsp:cNvPr id="0" name=""/>
        <dsp:cNvSpPr/>
      </dsp:nvSpPr>
      <dsp:spPr>
        <a:xfrm>
          <a:off x="0" y="3864346"/>
          <a:ext cx="2932405" cy="11729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main feature that would support extending the dynamic backend dsm22-12</a:t>
          </a:r>
          <a:endParaRPr lang="en-GB" sz="1500" kern="1200" dirty="0"/>
        </a:p>
      </dsp:txBody>
      <dsp:txXfrm>
        <a:off x="586481" y="3864346"/>
        <a:ext cx="1759443" cy="1172962"/>
      </dsp:txXfrm>
    </dsp:sp>
    <dsp:sp modelId="{58D07F07-4823-4BFB-8539-8F607CC25F72}">
      <dsp:nvSpPr>
        <dsp:cNvPr id="0" name=""/>
        <dsp:cNvSpPr/>
      </dsp:nvSpPr>
      <dsp:spPr>
        <a:xfrm>
          <a:off x="2559154" y="3964050"/>
          <a:ext cx="2521176" cy="9735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Reading data from external sources &amp; rendering in a browser.</a:t>
          </a:r>
          <a:endParaRPr lang="en-GB" sz="800" kern="1200"/>
        </a:p>
      </dsp:txBody>
      <dsp:txXfrm>
        <a:off x="3045933" y="3964050"/>
        <a:ext cx="1547618" cy="973558"/>
      </dsp:txXfrm>
    </dsp:sp>
    <dsp:sp modelId="{71ED624F-0C6D-48E6-BF35-203C9003AD5B}">
      <dsp:nvSpPr>
        <dsp:cNvPr id="0" name=""/>
        <dsp:cNvSpPr/>
      </dsp:nvSpPr>
      <dsp:spPr>
        <a:xfrm>
          <a:off x="4739585" y="3964050"/>
          <a:ext cx="2521176" cy="973558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5080" rIns="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Integration of frontend &amp; backend.</a:t>
          </a:r>
          <a:endParaRPr lang="en-GB" sz="800" kern="1200"/>
        </a:p>
      </dsp:txBody>
      <dsp:txXfrm>
        <a:off x="5226364" y="3964050"/>
        <a:ext cx="1547618" cy="973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FA6CA0-D840-4CD8-A53F-14C0FCF46A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D0DAE-477A-4CD7-A960-FBBD2EA1A9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E37-3504-4D61-91E4-26DBDDB84938}" type="datetime1">
              <a:rPr lang="en-GB" smtClean="0"/>
              <a:t>06/06/2023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2A7FE-90E2-4D1D-9B34-95DF1B67C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9C645-76B0-404A-848B-FFFBB9EC0A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3D38A-2353-4C5A-9CFE-571FBCE08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3676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DE6CCB-C826-4B25-9839-991E05B7A268}" type="datetime1">
              <a:rPr lang="en-GB" noProof="0" smtClean="0"/>
              <a:t>06/06/2023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01C38D-F26D-4167-83EF-8774BC62D548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94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08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889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188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628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73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383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366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614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935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01C38D-F26D-4167-83EF-8774BC62D54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1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151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sz="1800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 rtl="0">
              <a:lnSpc>
                <a:spcPct val="150000"/>
              </a:lnSpc>
              <a:spcAft>
                <a:spcPts val="1200"/>
              </a:spcAft>
            </a:pPr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 rtlCol="0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 rtlCol="0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rtlCol="0"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rtlCol="0"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sz="1800" noProof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151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Click to edit Master text styles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Second level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Third level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Fourth level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GB" sz="1800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151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9"/>
            <a:ext cx="10983132" cy="747763"/>
          </a:xfrm>
        </p:spPr>
        <p:txBody>
          <a:bodyPr rtlCol="0"/>
          <a:lstStyle/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GB" sz="1800" noProof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151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GB" sz="1800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F01B561-A5F6-45EA-B61C-B3923687D261}" type="datetime1">
              <a:rPr lang="en-GB" noProof="0" smtClean="0"/>
              <a:t>06/06/2023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59379A-16E2-4C4A-96D0-A52C442257E7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151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mhub1/dsm23-0316-1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dsmetadat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mhub1/dsm23-0316-12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dsmetadat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sz="4800" dirty="0"/>
              <a:t>Project dsm23-0316-120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140675"/>
            <a:ext cx="2447364" cy="725069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rtl="0">
              <a:spcBef>
                <a:spcPts val="1000"/>
              </a:spcBef>
            </a:pPr>
            <a:r>
              <a:rPr lang="en-GB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Code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417341"/>
            <a:ext cx="3760738" cy="12348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sz="1200" dirty="0"/>
              <a:t>Project repo dsm23-03 - </a:t>
            </a:r>
            <a:r>
              <a:rPr lang="en-GB" sz="1200" dirty="0">
                <a:hlinkClick r:id="rId3"/>
              </a:rPr>
              <a:t>dsm23-03</a:t>
            </a:r>
            <a:endParaRPr lang="en-GB" sz="1200" dirty="0"/>
          </a:p>
          <a:p>
            <a:pPr rtl="0"/>
            <a:r>
              <a:rPr lang="en-GB" sz="1200" dirty="0"/>
              <a:t>main github account – </a:t>
            </a:r>
            <a:r>
              <a:rPr lang="en-GB" sz="1200" dirty="0">
                <a:hlinkClick r:id="rId4"/>
              </a:rPr>
              <a:t>dsmetadata</a:t>
            </a:r>
            <a:endParaRPr lang="en-GB" sz="1200" dirty="0"/>
          </a:p>
          <a:p>
            <a:pPr rtl="0"/>
            <a:r>
              <a:rPr lang="en-GB" sz="1200" u="sng" dirty="0"/>
              <a:t>https://www.instituteforapprenticeships.org/apprenticeship-standards/software-developer-v1-1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B8E71-609E-B3A7-695B-8F737DCA86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267" y="1947011"/>
            <a:ext cx="2286005" cy="228600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A0907A5-782E-03C8-36CA-FDBEBDA0F134}"/>
              </a:ext>
            </a:extLst>
          </p:cNvPr>
          <p:cNvSpPr txBox="1">
            <a:spLocks/>
          </p:cNvSpPr>
          <p:nvPr/>
        </p:nvSpPr>
        <p:spPr>
          <a:xfrm>
            <a:off x="1151466" y="2676434"/>
            <a:ext cx="9144000" cy="16415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Month 4-7 course work</a:t>
            </a:r>
          </a:p>
          <a:p>
            <a:r>
              <a:rPr lang="en-GB" dirty="0"/>
              <a:t>from the Software Engineering Apprenticeship</a:t>
            </a:r>
          </a:p>
          <a:p>
            <a:r>
              <a:rPr lang="en-GB" dirty="0"/>
              <a:t>administered by instituteforapprenticeships.org delivered by Multiverse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Discovery: Reading Data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DA7C53-B7F6-76B0-B69A-8E6B2C3FD5A6}"/>
              </a:ext>
            </a:extLst>
          </p:cNvPr>
          <p:cNvSpPr txBox="1">
            <a:spLocks/>
          </p:cNvSpPr>
          <p:nvPr/>
        </p:nvSpPr>
        <p:spPr>
          <a:xfrm>
            <a:off x="604434" y="1651578"/>
            <a:ext cx="10515600" cy="419147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Explored FS read methods, created a generalized “read file” method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a generalized method to test all readers with different file types. Extended this approach to web API’s like fetch,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xhr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indexedDB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Developed a better handle on </a:t>
            </a:r>
            <a:r>
              <a:rPr lang="en-US" sz="26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concurrency in JS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Tested &amp; used </a:t>
            </a:r>
            <a:r>
              <a:rPr lang="en-US" sz="26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multiple approaches to parsing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csv </a:t>
            </a:r>
            <a:r>
              <a:rPr lang="en-US" sz="26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files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will look to incorporate other </a:t>
            </a:r>
            <a:r>
              <a:rPr lang="en-US" sz="26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 parsers from npm.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Learnt about and used a standard to indicate data formats (</a:t>
            </a:r>
            <a:r>
              <a:rPr lang="en-US" sz="26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mime type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and the </a:t>
            </a:r>
            <a:r>
              <a:rPr lang="en-US" sz="2600" b="1" dirty="0" err="1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iframe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element to render content that included (binary data, textual data that had code or special characters).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Explored conversion between </a:t>
            </a:r>
            <a:r>
              <a:rPr lang="en-US" sz="26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text, json, </a:t>
            </a:r>
            <a:r>
              <a:rPr lang="en-US" sz="2600" b="1" dirty="0" err="1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arrayBuffer</a:t>
            </a:r>
            <a:r>
              <a:rPr lang="en-US" sz="26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Blob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 used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indexedDB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or a json file to store metadata from dsm23-03 (the data could be used to analyze performance).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21" name="Group 20" descr="Small circle with number 1 inside  indicating step 1">
            <a:extLst>
              <a:ext uri="{FF2B5EF4-FFF2-40B4-BE49-F238E27FC236}">
                <a16:creationId xmlns:a16="http://schemas.microsoft.com/office/drawing/2014/main" id="{20BE02E0-A972-3D4A-9216-1917025D8E24}"/>
              </a:ext>
            </a:extLst>
          </p:cNvPr>
          <p:cNvGrpSpPr/>
          <p:nvPr/>
        </p:nvGrpSpPr>
        <p:grpSpPr bwMode="blackWhite">
          <a:xfrm>
            <a:off x="458319" y="1729065"/>
            <a:ext cx="558179" cy="409838"/>
            <a:chOff x="6953426" y="711274"/>
            <a:chExt cx="558179" cy="409838"/>
          </a:xfrm>
        </p:grpSpPr>
        <p:sp>
          <p:nvSpPr>
            <p:cNvPr id="22" name="Oval 21" descr="Small circle">
              <a:extLst>
                <a:ext uri="{FF2B5EF4-FFF2-40B4-BE49-F238E27FC236}">
                  <a16:creationId xmlns:a16="http://schemas.microsoft.com/office/drawing/2014/main" id="{54428D11-0A3C-E254-ED0E-B4002665EB2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3" name="TextBox 22" descr="Number 1">
              <a:extLst>
                <a:ext uri="{FF2B5EF4-FFF2-40B4-BE49-F238E27FC236}">
                  <a16:creationId xmlns:a16="http://schemas.microsoft.com/office/drawing/2014/main" id="{D0B6B9B5-2789-814C-D5E2-59495C0EE34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27" name="Group 26" descr="Small circle with number 1 inside  indicating step 1">
            <a:extLst>
              <a:ext uri="{FF2B5EF4-FFF2-40B4-BE49-F238E27FC236}">
                <a16:creationId xmlns:a16="http://schemas.microsoft.com/office/drawing/2014/main" id="{24A7FEE0-974B-5007-389A-259F8D079DF3}"/>
              </a:ext>
            </a:extLst>
          </p:cNvPr>
          <p:cNvGrpSpPr/>
          <p:nvPr/>
        </p:nvGrpSpPr>
        <p:grpSpPr bwMode="blackWhite">
          <a:xfrm>
            <a:off x="451707" y="2846284"/>
            <a:ext cx="558179" cy="409838"/>
            <a:chOff x="6953426" y="711274"/>
            <a:chExt cx="558179" cy="409838"/>
          </a:xfrm>
        </p:grpSpPr>
        <p:sp>
          <p:nvSpPr>
            <p:cNvPr id="28" name="Oval 27" descr="Small circle">
              <a:extLst>
                <a:ext uri="{FF2B5EF4-FFF2-40B4-BE49-F238E27FC236}">
                  <a16:creationId xmlns:a16="http://schemas.microsoft.com/office/drawing/2014/main" id="{FE823FFE-C10B-D850-1D1F-B9C98BCECEA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9" name="TextBox 28" descr="Number 1">
              <a:extLst>
                <a:ext uri="{FF2B5EF4-FFF2-40B4-BE49-F238E27FC236}">
                  <a16:creationId xmlns:a16="http://schemas.microsoft.com/office/drawing/2014/main" id="{AB3FA2A6-8763-0BE2-F13F-AE15907E4AA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0" name="Group 29" descr="Small circle with number 1 inside  indicating step 1">
            <a:extLst>
              <a:ext uri="{FF2B5EF4-FFF2-40B4-BE49-F238E27FC236}">
                <a16:creationId xmlns:a16="http://schemas.microsoft.com/office/drawing/2014/main" id="{BCF8343F-B736-E907-003A-24247E5F7B1F}"/>
              </a:ext>
            </a:extLst>
          </p:cNvPr>
          <p:cNvGrpSpPr/>
          <p:nvPr/>
        </p:nvGrpSpPr>
        <p:grpSpPr bwMode="blackWhite">
          <a:xfrm>
            <a:off x="451706" y="5053841"/>
            <a:ext cx="558179" cy="409838"/>
            <a:chOff x="6953426" y="711274"/>
            <a:chExt cx="558179" cy="409838"/>
          </a:xfrm>
        </p:grpSpPr>
        <p:sp>
          <p:nvSpPr>
            <p:cNvPr id="31" name="Oval 30" descr="Small circle">
              <a:extLst>
                <a:ext uri="{FF2B5EF4-FFF2-40B4-BE49-F238E27FC236}">
                  <a16:creationId xmlns:a16="http://schemas.microsoft.com/office/drawing/2014/main" id="{7EFC86B2-A728-B599-632A-EA3D4919408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32" name="TextBox 31" descr="Number 1">
              <a:extLst>
                <a:ext uri="{FF2B5EF4-FFF2-40B4-BE49-F238E27FC236}">
                  <a16:creationId xmlns:a16="http://schemas.microsoft.com/office/drawing/2014/main" id="{AE5AE7B2-E972-1C8A-F509-9FDC4E8DC85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grpSp>
        <p:nvGrpSpPr>
          <p:cNvPr id="33" name="Group 32" descr="Small circle with number 1 inside  indicating step 1">
            <a:extLst>
              <a:ext uri="{FF2B5EF4-FFF2-40B4-BE49-F238E27FC236}">
                <a16:creationId xmlns:a16="http://schemas.microsoft.com/office/drawing/2014/main" id="{751FC076-ED10-3635-AF73-95E7CCF0BB68}"/>
              </a:ext>
            </a:extLst>
          </p:cNvPr>
          <p:cNvGrpSpPr/>
          <p:nvPr/>
        </p:nvGrpSpPr>
        <p:grpSpPr bwMode="blackWhite">
          <a:xfrm>
            <a:off x="446389" y="422232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>
              <a:extLst>
                <a:ext uri="{FF2B5EF4-FFF2-40B4-BE49-F238E27FC236}">
                  <a16:creationId xmlns:a16="http://schemas.microsoft.com/office/drawing/2014/main" id="{E4C197D3-4A1F-1BD8-5C52-E6DBAEEC0B1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35" name="TextBox 34" descr="Number 1">
              <a:extLst>
                <a:ext uri="{FF2B5EF4-FFF2-40B4-BE49-F238E27FC236}">
                  <a16:creationId xmlns:a16="http://schemas.microsoft.com/office/drawing/2014/main" id="{095C66D9-259E-A9BE-8C6A-C3F46E1C0F6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grpSp>
        <p:nvGrpSpPr>
          <p:cNvPr id="36" name="Group 35" descr="Small circle with number 1 inside  indicating step 1">
            <a:extLst>
              <a:ext uri="{FF2B5EF4-FFF2-40B4-BE49-F238E27FC236}">
                <a16:creationId xmlns:a16="http://schemas.microsoft.com/office/drawing/2014/main" id="{F79A2E87-E72B-8D15-4257-E71450615A83}"/>
              </a:ext>
            </a:extLst>
          </p:cNvPr>
          <p:cNvGrpSpPr/>
          <p:nvPr/>
        </p:nvGrpSpPr>
        <p:grpSpPr bwMode="blackWhite">
          <a:xfrm>
            <a:off x="438529" y="3427693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>
              <a:extLst>
                <a:ext uri="{FF2B5EF4-FFF2-40B4-BE49-F238E27FC236}">
                  <a16:creationId xmlns:a16="http://schemas.microsoft.com/office/drawing/2014/main" id="{3AB16513-DD98-CAE9-9F64-6913DB20D1C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38" name="TextBox 37" descr="Number 1">
              <a:extLst>
                <a:ext uri="{FF2B5EF4-FFF2-40B4-BE49-F238E27FC236}">
                  <a16:creationId xmlns:a16="http://schemas.microsoft.com/office/drawing/2014/main" id="{837C920C-2F1E-EC18-0853-650FDA61A8A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68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Discovery: Integration of Frontend and Backend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DA7C53-B7F6-76B0-B69A-8E6B2C3FD5A6}"/>
              </a:ext>
            </a:extLst>
          </p:cNvPr>
          <p:cNvSpPr txBox="1">
            <a:spLocks/>
          </p:cNvSpPr>
          <p:nvPr/>
        </p:nvSpPr>
        <p:spPr>
          <a:xfrm>
            <a:off x="604434" y="1558446"/>
            <a:ext cx="10515600" cy="34199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Server Side </a:t>
            </a:r>
            <a:r>
              <a:rPr lang="en-US" sz="1800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Rendering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 </a:t>
            </a: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 Side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Rendering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 handlers &amp; Forms, SSR vs CSR, Event binding, two way data binding, React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Knowledge of </a:t>
            </a: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CORS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 navigate pulling data from other folders or </a:t>
            </a: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sources outside of the target domain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Knowledge of ES6/Browser JS vs Common/Node JS, syntax for importing and exporting modules, defining modules, global variables.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than tedious wiring, it was relatively simple to creating a generalized method to render data and navigate some of the challenges.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21" name="Group 20" descr="Small circle with number 1 inside  indicating step 1">
            <a:extLst>
              <a:ext uri="{FF2B5EF4-FFF2-40B4-BE49-F238E27FC236}">
                <a16:creationId xmlns:a16="http://schemas.microsoft.com/office/drawing/2014/main" id="{20BE02E0-A972-3D4A-9216-1917025D8E24}"/>
              </a:ext>
            </a:extLst>
          </p:cNvPr>
          <p:cNvGrpSpPr/>
          <p:nvPr/>
        </p:nvGrpSpPr>
        <p:grpSpPr bwMode="blackWhite">
          <a:xfrm>
            <a:off x="458319" y="1635932"/>
            <a:ext cx="558179" cy="409838"/>
            <a:chOff x="6953426" y="711274"/>
            <a:chExt cx="558179" cy="409838"/>
          </a:xfrm>
        </p:grpSpPr>
        <p:sp>
          <p:nvSpPr>
            <p:cNvPr id="22" name="Oval 21" descr="Small circle">
              <a:extLst>
                <a:ext uri="{FF2B5EF4-FFF2-40B4-BE49-F238E27FC236}">
                  <a16:creationId xmlns:a16="http://schemas.microsoft.com/office/drawing/2014/main" id="{54428D11-0A3C-E254-ED0E-B4002665EB2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3" name="TextBox 22" descr="Number 1">
              <a:extLst>
                <a:ext uri="{FF2B5EF4-FFF2-40B4-BE49-F238E27FC236}">
                  <a16:creationId xmlns:a16="http://schemas.microsoft.com/office/drawing/2014/main" id="{D0B6B9B5-2789-814C-D5E2-59495C0EE34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27" name="Group 26" descr="Small circle with number 1 inside  indicating step 1">
            <a:extLst>
              <a:ext uri="{FF2B5EF4-FFF2-40B4-BE49-F238E27FC236}">
                <a16:creationId xmlns:a16="http://schemas.microsoft.com/office/drawing/2014/main" id="{24A7FEE0-974B-5007-389A-259F8D079DF3}"/>
              </a:ext>
            </a:extLst>
          </p:cNvPr>
          <p:cNvGrpSpPr/>
          <p:nvPr/>
        </p:nvGrpSpPr>
        <p:grpSpPr bwMode="blackWhite">
          <a:xfrm>
            <a:off x="451707" y="2181651"/>
            <a:ext cx="558179" cy="409838"/>
            <a:chOff x="6953426" y="711274"/>
            <a:chExt cx="558179" cy="409838"/>
          </a:xfrm>
        </p:grpSpPr>
        <p:sp>
          <p:nvSpPr>
            <p:cNvPr id="28" name="Oval 27" descr="Small circle">
              <a:extLst>
                <a:ext uri="{FF2B5EF4-FFF2-40B4-BE49-F238E27FC236}">
                  <a16:creationId xmlns:a16="http://schemas.microsoft.com/office/drawing/2014/main" id="{FE823FFE-C10B-D850-1D1F-B9C98BCECEA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9" name="TextBox 28" descr="Number 1">
              <a:extLst>
                <a:ext uri="{FF2B5EF4-FFF2-40B4-BE49-F238E27FC236}">
                  <a16:creationId xmlns:a16="http://schemas.microsoft.com/office/drawing/2014/main" id="{AB3FA2A6-8763-0BE2-F13F-AE15907E4AA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3" name="Group 32" descr="Small circle with number 1 inside  indicating step 1">
            <a:extLst>
              <a:ext uri="{FF2B5EF4-FFF2-40B4-BE49-F238E27FC236}">
                <a16:creationId xmlns:a16="http://schemas.microsoft.com/office/drawing/2014/main" id="{751FC076-ED10-3635-AF73-95E7CCF0BB68}"/>
              </a:ext>
            </a:extLst>
          </p:cNvPr>
          <p:cNvGrpSpPr/>
          <p:nvPr/>
        </p:nvGrpSpPr>
        <p:grpSpPr bwMode="blackWhite">
          <a:xfrm>
            <a:off x="446389" y="4043469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>
              <a:extLst>
                <a:ext uri="{FF2B5EF4-FFF2-40B4-BE49-F238E27FC236}">
                  <a16:creationId xmlns:a16="http://schemas.microsoft.com/office/drawing/2014/main" id="{E4C197D3-4A1F-1BD8-5C52-E6DBAEEC0B1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35" name="TextBox 34" descr="Number 1">
              <a:extLst>
                <a:ext uri="{FF2B5EF4-FFF2-40B4-BE49-F238E27FC236}">
                  <a16:creationId xmlns:a16="http://schemas.microsoft.com/office/drawing/2014/main" id="{095C66D9-259E-A9BE-8C6A-C3F46E1C0F6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grpSp>
        <p:nvGrpSpPr>
          <p:cNvPr id="36" name="Group 35" descr="Small circle with number 1 inside  indicating step 1">
            <a:extLst>
              <a:ext uri="{FF2B5EF4-FFF2-40B4-BE49-F238E27FC236}">
                <a16:creationId xmlns:a16="http://schemas.microsoft.com/office/drawing/2014/main" id="{F79A2E87-E72B-8D15-4257-E71450615A83}"/>
              </a:ext>
            </a:extLst>
          </p:cNvPr>
          <p:cNvGrpSpPr/>
          <p:nvPr/>
        </p:nvGrpSpPr>
        <p:grpSpPr bwMode="blackWhite">
          <a:xfrm>
            <a:off x="438529" y="2753535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>
              <a:extLst>
                <a:ext uri="{FF2B5EF4-FFF2-40B4-BE49-F238E27FC236}">
                  <a16:creationId xmlns:a16="http://schemas.microsoft.com/office/drawing/2014/main" id="{3AB16513-DD98-CAE9-9F64-6913DB20D1C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38" name="TextBox 37" descr="Number 1">
              <a:extLst>
                <a:ext uri="{FF2B5EF4-FFF2-40B4-BE49-F238E27FC236}">
                  <a16:creationId xmlns:a16="http://schemas.microsoft.com/office/drawing/2014/main" id="{837C920C-2F1E-EC18-0853-650FDA61A8A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744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3600" dirty="0"/>
              <a:t>Extending dsm23-0316-120</a:t>
            </a:r>
            <a:endParaRPr lang="en-GB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EB2078-18B5-1C28-5269-F0AA4A54B2BD}"/>
              </a:ext>
            </a:extLst>
          </p:cNvPr>
          <p:cNvSpPr txBox="1">
            <a:spLocks/>
          </p:cNvSpPr>
          <p:nvPr/>
        </p:nvSpPr>
        <p:spPr>
          <a:xfrm>
            <a:off x="8492629" y="1618116"/>
            <a:ext cx="3760738" cy="102056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sz="1200" dirty="0"/>
              <a:t>Project repo dsm23-03 - </a:t>
            </a:r>
            <a:r>
              <a:rPr lang="en-GB" sz="1200" dirty="0">
                <a:hlinkClick r:id="rId3"/>
              </a:rPr>
              <a:t>dsm23-03</a:t>
            </a:r>
            <a:endParaRPr lang="en-GB" sz="1200" dirty="0"/>
          </a:p>
          <a:p>
            <a:pPr rtl="0"/>
            <a:r>
              <a:rPr lang="en-GB" sz="1200" dirty="0"/>
              <a:t>main github account - </a:t>
            </a:r>
            <a:r>
              <a:rPr lang="en-GB" sz="1200" dirty="0">
                <a:hlinkClick r:id="rId4"/>
              </a:rPr>
              <a:t>dsmetadata</a:t>
            </a:r>
            <a:endParaRPr lang="en-GB" sz="1200" u="sng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1646498-676D-6A41-B436-F12A55A708AF}"/>
              </a:ext>
            </a:extLst>
          </p:cNvPr>
          <p:cNvSpPr txBox="1">
            <a:spLocks/>
          </p:cNvSpPr>
          <p:nvPr/>
        </p:nvSpPr>
        <p:spPr>
          <a:xfrm>
            <a:off x="687113" y="2574446"/>
            <a:ext cx="10515600" cy="34199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Full integration with dsm22-12, </a:t>
            </a: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(CRUD using params)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 drills on </a:t>
            </a: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 handlers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 Forms, </a:t>
            </a: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SSR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Event binding, two way data binding, </a:t>
            </a: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 capability using voice or text (keyword, regex, SQL, </a:t>
            </a: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natural language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13" name="Group 12" descr="Small circle with number 1 inside  indicating step 1">
            <a:extLst>
              <a:ext uri="{FF2B5EF4-FFF2-40B4-BE49-F238E27FC236}">
                <a16:creationId xmlns:a16="http://schemas.microsoft.com/office/drawing/2014/main" id="{DC60C444-0985-0809-677D-5B13AB9F90C1}"/>
              </a:ext>
            </a:extLst>
          </p:cNvPr>
          <p:cNvGrpSpPr/>
          <p:nvPr/>
        </p:nvGrpSpPr>
        <p:grpSpPr bwMode="blackWhite">
          <a:xfrm>
            <a:off x="540998" y="2651932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>
              <a:extLst>
                <a:ext uri="{FF2B5EF4-FFF2-40B4-BE49-F238E27FC236}">
                  <a16:creationId xmlns:a16="http://schemas.microsoft.com/office/drawing/2014/main" id="{8E3E111B-00E1-D009-CBDC-9D13DDAD9EFB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5" name="TextBox 14" descr="Number 1">
              <a:extLst>
                <a:ext uri="{FF2B5EF4-FFF2-40B4-BE49-F238E27FC236}">
                  <a16:creationId xmlns:a16="http://schemas.microsoft.com/office/drawing/2014/main" id="{4E7F86D3-547E-013F-217C-3215960D9AD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16" name="Group 15" descr="Small circle with number 1 inside  indicating step 1">
            <a:extLst>
              <a:ext uri="{FF2B5EF4-FFF2-40B4-BE49-F238E27FC236}">
                <a16:creationId xmlns:a16="http://schemas.microsoft.com/office/drawing/2014/main" id="{E957A629-016D-1D8D-A991-77353A40B6D2}"/>
              </a:ext>
            </a:extLst>
          </p:cNvPr>
          <p:cNvGrpSpPr/>
          <p:nvPr/>
        </p:nvGrpSpPr>
        <p:grpSpPr bwMode="blackWhite">
          <a:xfrm>
            <a:off x="534386" y="3197651"/>
            <a:ext cx="558179" cy="409838"/>
            <a:chOff x="6953426" y="711274"/>
            <a:chExt cx="558179" cy="409838"/>
          </a:xfrm>
        </p:grpSpPr>
        <p:sp>
          <p:nvSpPr>
            <p:cNvPr id="17" name="Oval 16" descr="Small circle">
              <a:extLst>
                <a:ext uri="{FF2B5EF4-FFF2-40B4-BE49-F238E27FC236}">
                  <a16:creationId xmlns:a16="http://schemas.microsoft.com/office/drawing/2014/main" id="{2E531F81-37C4-EA2F-0FC7-BDCC9967629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8" name="TextBox 17" descr="Number 1">
              <a:extLst>
                <a:ext uri="{FF2B5EF4-FFF2-40B4-BE49-F238E27FC236}">
                  <a16:creationId xmlns:a16="http://schemas.microsoft.com/office/drawing/2014/main" id="{91117C14-E215-E557-BEAE-A4A0848E32A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0" name="Group 29" descr="Small circle with number 1 inside  indicating step 1">
            <a:extLst>
              <a:ext uri="{FF2B5EF4-FFF2-40B4-BE49-F238E27FC236}">
                <a16:creationId xmlns:a16="http://schemas.microsoft.com/office/drawing/2014/main" id="{4C199355-C6C2-D05D-C237-46AC92108541}"/>
              </a:ext>
            </a:extLst>
          </p:cNvPr>
          <p:cNvGrpSpPr/>
          <p:nvPr/>
        </p:nvGrpSpPr>
        <p:grpSpPr bwMode="blackWhite">
          <a:xfrm>
            <a:off x="521208" y="3769535"/>
            <a:ext cx="558179" cy="409838"/>
            <a:chOff x="6953426" y="711274"/>
            <a:chExt cx="558179" cy="409838"/>
          </a:xfrm>
        </p:grpSpPr>
        <p:sp>
          <p:nvSpPr>
            <p:cNvPr id="31" name="Oval 30" descr="Small circle">
              <a:extLst>
                <a:ext uri="{FF2B5EF4-FFF2-40B4-BE49-F238E27FC236}">
                  <a16:creationId xmlns:a16="http://schemas.microsoft.com/office/drawing/2014/main" id="{BF619C5C-BEB5-2910-EA36-3C9E86A85F3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32" name="TextBox 31" descr="Number 1">
              <a:extLst>
                <a:ext uri="{FF2B5EF4-FFF2-40B4-BE49-F238E27FC236}">
                  <a16:creationId xmlns:a16="http://schemas.microsoft.com/office/drawing/2014/main" id="{CE6C2FC6-DEEF-010B-A72C-9041823F1EE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36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Project dsm23-0316-120</a:t>
            </a:r>
            <a:endParaRPr lang="en-GB" dirty="0"/>
          </a:p>
        </p:txBody>
      </p:sp>
      <p:sp>
        <p:nvSpPr>
          <p:cNvPr id="6" name="TextBox 2D 2">
            <a:extLst>
              <a:ext uri="{FF2B5EF4-FFF2-40B4-BE49-F238E27FC236}">
                <a16:creationId xmlns:a16="http://schemas.microsoft.com/office/drawing/2014/main" id="{F7E77654-B14A-463A-9892-AB5ABE4D5E5E}"/>
              </a:ext>
            </a:extLst>
          </p:cNvPr>
          <p:cNvSpPr txBox="1"/>
          <p:nvPr/>
        </p:nvSpPr>
        <p:spPr>
          <a:xfrm>
            <a:off x="841469" y="1612377"/>
            <a:ext cx="8838239" cy="1915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GB" sz="2800" dirty="0"/>
              <a:t>Project handle </a:t>
            </a:r>
            <a:r>
              <a:rPr lang="en-GB" sz="2800" b="1" dirty="0"/>
              <a:t>- dsm</a:t>
            </a:r>
            <a:r>
              <a:rPr lang="en-GB" sz="2800" dirty="0"/>
              <a:t>yy-mmdd-hhm</a:t>
            </a:r>
            <a:endParaRPr lang="en-GB" sz="2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85750" lvl="0" indent="-285750" algn="l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GB" sz="2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Extend dynamic backend (</a:t>
            </a:r>
            <a:r>
              <a:rPr lang="en-GB" sz="2800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dsm22-12</a:t>
            </a:r>
            <a:r>
              <a:rPr lang="en-GB" sz="2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23-090 whose origin is dsm22-1030-080)</a:t>
            </a:r>
          </a:p>
          <a:p>
            <a:pPr marL="285750" lvl="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GB" sz="2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Develop feature drills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70364"/>
            <a:ext cx="5896604" cy="303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32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Extend dynamic backend </a:t>
            </a:r>
            <a:r>
              <a:rPr lang="en-GB" sz="3200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dsm22-12</a:t>
            </a:r>
            <a:r>
              <a:rPr lang="en-GB" sz="32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23-090</a:t>
            </a:r>
            <a:endParaRPr lang="en-GB" sz="3200" dirty="0"/>
          </a:p>
        </p:txBody>
      </p:sp>
      <p:sp>
        <p:nvSpPr>
          <p:cNvPr id="7" name="TextBox 2D 2">
            <a:extLst>
              <a:ext uri="{FF2B5EF4-FFF2-40B4-BE49-F238E27FC236}">
                <a16:creationId xmlns:a16="http://schemas.microsoft.com/office/drawing/2014/main" id="{83B88FFC-D8D3-9A19-6F72-0C113197B7D2}"/>
              </a:ext>
            </a:extLst>
          </p:cNvPr>
          <p:cNvSpPr txBox="1"/>
          <p:nvPr/>
        </p:nvSpPr>
        <p:spPr>
          <a:xfrm>
            <a:off x="758342" y="1701800"/>
            <a:ext cx="8838239" cy="1915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The database is defined and configured by the dataset</a:t>
            </a: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End points or URL’s are generated at runtime based on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83D2B2-24CC-41A1-8AC3-EDF2DA2C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Value of dsm22-1223-090</a:t>
            </a:r>
          </a:p>
        </p:txBody>
      </p:sp>
      <p:sp>
        <p:nvSpPr>
          <p:cNvPr id="14" name="TextBox 2D 2">
            <a:extLst>
              <a:ext uri="{FF2B5EF4-FFF2-40B4-BE49-F238E27FC236}">
                <a16:creationId xmlns:a16="http://schemas.microsoft.com/office/drawing/2014/main" id="{D6B4C0C0-AA4D-EC67-A3C5-A8F4623D67C7}"/>
              </a:ext>
            </a:extLst>
          </p:cNvPr>
          <p:cNvSpPr txBox="1"/>
          <p:nvPr/>
        </p:nvSpPr>
        <p:spPr>
          <a:xfrm>
            <a:off x="604434" y="1535546"/>
            <a:ext cx="8838239" cy="378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dirty="0"/>
              <a:t>Value of approach taken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Code is reusable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Can abstract away from the mechanics of backend &amp; focus on the reason for developing the backend.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Extends learning and supports development of a robust understanding.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Challenges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Takes longer to generalize code.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Increased complexity.</a:t>
            </a:r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EE622-B204-4BAA-A73B-2ED70B23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rgbClr val="E7E6E6">
                    <a:lumMod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Requirements</a:t>
            </a:r>
            <a:endParaRPr lang="en-GB" dirty="0"/>
          </a:p>
        </p:txBody>
      </p:sp>
      <p:sp>
        <p:nvSpPr>
          <p:cNvPr id="12" name="TextBox 2D 2">
            <a:extLst>
              <a:ext uri="{FF2B5EF4-FFF2-40B4-BE49-F238E27FC236}">
                <a16:creationId xmlns:a16="http://schemas.microsoft.com/office/drawing/2014/main" id="{0B08BA6C-7F0C-DDFA-2DBD-0A5512BB3FD9}"/>
              </a:ext>
            </a:extLst>
          </p:cNvPr>
          <p:cNvSpPr txBox="1"/>
          <p:nvPr/>
        </p:nvSpPr>
        <p:spPr>
          <a:xfrm>
            <a:off x="604434" y="1535546"/>
            <a:ext cx="8838239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To extend dsm22-12 a front end was required to present the data through some interface that would allow the user to interrogate the data &amp; perform CRUD.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Integrate Feature Drills.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UI – web page via browser, CLI etc.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Input &amp; output mode – text via keyboard or voice for search using keywords, regex or SQL commands, natural language which may rely on a 3rd party app such as LLM. Configure, re-wire, send bespoke commands directly from another application or using a programming language. </a:t>
            </a:r>
          </a:p>
        </p:txBody>
      </p:sp>
    </p:spTree>
    <p:extLst>
      <p:ext uri="{BB962C8B-B14F-4D97-AF65-F5344CB8AC3E}">
        <p14:creationId xmlns:p14="http://schemas.microsoft.com/office/powerpoint/2010/main" val="366563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D516-A0B4-4D09-B6A3-A788188B6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Developing Feature Drills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DDAA5-B6E5-49F3-A495-94B7927A6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 dirty="0"/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85BCD058-0928-0AE9-ECA7-B817D5CB6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8417305"/>
              </p:ext>
            </p:extLst>
          </p:nvPr>
        </p:nvGraphicFramePr>
        <p:xfrm>
          <a:off x="604434" y="1376218"/>
          <a:ext cx="10059575" cy="518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958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3C97-E356-4FF9-AED5-879B8F9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Developing Feature Drills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48A197-8B7D-4BD3-9AFA-E60CD3B05A75}"/>
              </a:ext>
            </a:extLst>
          </p:cNvPr>
          <p:cNvSpPr/>
          <p:nvPr/>
        </p:nvSpPr>
        <p:spPr>
          <a:xfrm>
            <a:off x="1136591" y="2435551"/>
            <a:ext cx="1273323" cy="39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A3240A-A419-5F7D-A4BB-73983667AA74}"/>
              </a:ext>
            </a:extLst>
          </p:cNvPr>
          <p:cNvSpPr/>
          <p:nvPr/>
        </p:nvSpPr>
        <p:spPr>
          <a:xfrm>
            <a:off x="3194703" y="2442672"/>
            <a:ext cx="1273323" cy="39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29B819-26F8-E1AD-7439-0EFC43BD6708}"/>
              </a:ext>
            </a:extLst>
          </p:cNvPr>
          <p:cNvSpPr/>
          <p:nvPr/>
        </p:nvSpPr>
        <p:spPr>
          <a:xfrm>
            <a:off x="5338273" y="2442672"/>
            <a:ext cx="1273323" cy="39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Feature 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F2F6BBB-304F-0937-9C9F-427031EFC59C}"/>
              </a:ext>
            </a:extLst>
          </p:cNvPr>
          <p:cNvSpPr/>
          <p:nvPr/>
        </p:nvSpPr>
        <p:spPr>
          <a:xfrm>
            <a:off x="3194703" y="3429000"/>
            <a:ext cx="1274618" cy="2033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Drill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6567A3-8F4B-719A-52E6-9F55C5E6D592}"/>
              </a:ext>
            </a:extLst>
          </p:cNvPr>
          <p:cNvSpPr/>
          <p:nvPr/>
        </p:nvSpPr>
        <p:spPr>
          <a:xfrm>
            <a:off x="3380550" y="3776572"/>
            <a:ext cx="88306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Feature 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0A0724-E636-D19A-DB84-2870FC4C9426}"/>
              </a:ext>
            </a:extLst>
          </p:cNvPr>
          <p:cNvSpPr/>
          <p:nvPr/>
        </p:nvSpPr>
        <p:spPr>
          <a:xfrm>
            <a:off x="3380550" y="4354836"/>
            <a:ext cx="88306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Feature 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312E77-F194-28AC-552A-061B978B7413}"/>
              </a:ext>
            </a:extLst>
          </p:cNvPr>
          <p:cNvSpPr/>
          <p:nvPr/>
        </p:nvSpPr>
        <p:spPr>
          <a:xfrm>
            <a:off x="5338273" y="3429000"/>
            <a:ext cx="1274618" cy="2033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Drill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ECA1E3-5C61-FC47-325B-DE2C721C86AE}"/>
              </a:ext>
            </a:extLst>
          </p:cNvPr>
          <p:cNvSpPr/>
          <p:nvPr/>
        </p:nvSpPr>
        <p:spPr>
          <a:xfrm>
            <a:off x="5524120" y="3776572"/>
            <a:ext cx="88306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Feature 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8BE817-13A9-E0B1-85D5-015B16966378}"/>
              </a:ext>
            </a:extLst>
          </p:cNvPr>
          <p:cNvSpPr/>
          <p:nvPr/>
        </p:nvSpPr>
        <p:spPr>
          <a:xfrm>
            <a:off x="5524120" y="4354836"/>
            <a:ext cx="88306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Feature 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618B4B-587B-9020-6AA4-C4EDF4FE277E}"/>
              </a:ext>
            </a:extLst>
          </p:cNvPr>
          <p:cNvSpPr/>
          <p:nvPr/>
        </p:nvSpPr>
        <p:spPr>
          <a:xfrm>
            <a:off x="5524120" y="4885388"/>
            <a:ext cx="88306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Feature 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E91000-51FA-5987-9CFB-603084C068AD}"/>
              </a:ext>
            </a:extLst>
          </p:cNvPr>
          <p:cNvSpPr/>
          <p:nvPr/>
        </p:nvSpPr>
        <p:spPr>
          <a:xfrm>
            <a:off x="1137108" y="3429000"/>
            <a:ext cx="1274618" cy="20338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Drill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0B034F-CD9B-D795-5DE5-177829777DC2}"/>
              </a:ext>
            </a:extLst>
          </p:cNvPr>
          <p:cNvSpPr/>
          <p:nvPr/>
        </p:nvSpPr>
        <p:spPr>
          <a:xfrm>
            <a:off x="1322955" y="3776572"/>
            <a:ext cx="883066" cy="45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Feature A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3F055E08-5BFA-6025-FDA0-6BA37E6FA3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310745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/>
              <a:t> </a:t>
            </a:r>
            <a:endParaRPr lang="en-GB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5D04771-8FB0-F90E-0F1C-CBD257A9E7FC}"/>
              </a:ext>
            </a:extLst>
          </p:cNvPr>
          <p:cNvSpPr txBox="1">
            <a:spLocks/>
          </p:cNvSpPr>
          <p:nvPr/>
        </p:nvSpPr>
        <p:spPr>
          <a:xfrm>
            <a:off x="7480548" y="1597891"/>
            <a:ext cx="4059099" cy="4701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E7E6E6">
                    <a:lumMod val="25000"/>
                  </a:srgbClr>
                </a:solidFill>
                <a:latin typeface="Segoe UI Light"/>
                <a:ea typeface="+mj-ea"/>
                <a:cs typeface="+mj-cs"/>
              </a:rPr>
              <a:t>Excerpt from Chopin’s </a:t>
            </a:r>
            <a:r>
              <a:rPr lang="en-GB" sz="2000" dirty="0" err="1">
                <a:solidFill>
                  <a:srgbClr val="E7E6E6">
                    <a:lumMod val="25000"/>
                  </a:srgbClr>
                </a:solidFill>
                <a:latin typeface="Segoe UI Light"/>
                <a:ea typeface="+mj-ea"/>
                <a:cs typeface="+mj-cs"/>
              </a:rPr>
              <a:t>Fantaisie</a:t>
            </a:r>
            <a:r>
              <a:rPr lang="en-GB" sz="2000" dirty="0">
                <a:solidFill>
                  <a:srgbClr val="E7E6E6">
                    <a:lumMod val="25000"/>
                  </a:srgbClr>
                </a:solidFill>
                <a:latin typeface="Segoe UI Light"/>
                <a:ea typeface="+mj-ea"/>
                <a:cs typeface="+mj-cs"/>
              </a:rPr>
              <a:t> Impromptu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6475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Question: Reading Data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DA7C53-B7F6-76B0-B69A-8E6B2C3FD5A6}"/>
              </a:ext>
            </a:extLst>
          </p:cNvPr>
          <p:cNvSpPr txBox="1">
            <a:spLocks/>
          </p:cNvSpPr>
          <p:nvPr/>
        </p:nvSpPr>
        <p:spPr>
          <a:xfrm>
            <a:off x="604434" y="1609246"/>
            <a:ext cx="10515600" cy="3034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would I use one </a:t>
            </a: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fs read method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 another?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 need the program to wait until the file is </a:t>
            </a: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before executing the next block of code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I </a:t>
            </a: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represent structured data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(e.g. from a csv file) as a javascript object?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can I handle and render </a:t>
            </a: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 data</a:t>
            </a: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I </a:t>
            </a: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convert between data formats</a:t>
            </a:r>
            <a:r>
              <a:rPr lang="en-US" sz="18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21" name="Group 20" descr="Small circle with number 1 inside  indicating step 1">
            <a:extLst>
              <a:ext uri="{FF2B5EF4-FFF2-40B4-BE49-F238E27FC236}">
                <a16:creationId xmlns:a16="http://schemas.microsoft.com/office/drawing/2014/main" id="{20BE02E0-A972-3D4A-9216-1917025D8E24}"/>
              </a:ext>
            </a:extLst>
          </p:cNvPr>
          <p:cNvGrpSpPr/>
          <p:nvPr/>
        </p:nvGrpSpPr>
        <p:grpSpPr bwMode="blackWhite">
          <a:xfrm>
            <a:off x="458319" y="1686732"/>
            <a:ext cx="558179" cy="409838"/>
            <a:chOff x="6953426" y="711274"/>
            <a:chExt cx="558179" cy="409838"/>
          </a:xfrm>
        </p:grpSpPr>
        <p:sp>
          <p:nvSpPr>
            <p:cNvPr id="22" name="Oval 21" descr="Small circle">
              <a:extLst>
                <a:ext uri="{FF2B5EF4-FFF2-40B4-BE49-F238E27FC236}">
                  <a16:creationId xmlns:a16="http://schemas.microsoft.com/office/drawing/2014/main" id="{54428D11-0A3C-E254-ED0E-B4002665EB2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3" name="TextBox 22" descr="Number 1">
              <a:extLst>
                <a:ext uri="{FF2B5EF4-FFF2-40B4-BE49-F238E27FC236}">
                  <a16:creationId xmlns:a16="http://schemas.microsoft.com/office/drawing/2014/main" id="{D0B6B9B5-2789-814C-D5E2-59495C0EE34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27" name="Group 26" descr="Small circle with number 1 inside  indicating step 1">
            <a:extLst>
              <a:ext uri="{FF2B5EF4-FFF2-40B4-BE49-F238E27FC236}">
                <a16:creationId xmlns:a16="http://schemas.microsoft.com/office/drawing/2014/main" id="{24A7FEE0-974B-5007-389A-259F8D079DF3}"/>
              </a:ext>
            </a:extLst>
          </p:cNvPr>
          <p:cNvGrpSpPr/>
          <p:nvPr/>
        </p:nvGrpSpPr>
        <p:grpSpPr bwMode="blackWhite">
          <a:xfrm>
            <a:off x="451707" y="2232451"/>
            <a:ext cx="558179" cy="409838"/>
            <a:chOff x="6953426" y="711274"/>
            <a:chExt cx="558179" cy="409838"/>
          </a:xfrm>
        </p:grpSpPr>
        <p:sp>
          <p:nvSpPr>
            <p:cNvPr id="28" name="Oval 27" descr="Small circle">
              <a:extLst>
                <a:ext uri="{FF2B5EF4-FFF2-40B4-BE49-F238E27FC236}">
                  <a16:creationId xmlns:a16="http://schemas.microsoft.com/office/drawing/2014/main" id="{FE823FFE-C10B-D850-1D1F-B9C98BCECEA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9" name="TextBox 28" descr="Number 1">
              <a:extLst>
                <a:ext uri="{FF2B5EF4-FFF2-40B4-BE49-F238E27FC236}">
                  <a16:creationId xmlns:a16="http://schemas.microsoft.com/office/drawing/2014/main" id="{AB3FA2A6-8763-0BE2-F13F-AE15907E4AA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0" name="Group 29" descr="Small circle with number 1 inside  indicating step 1">
            <a:extLst>
              <a:ext uri="{FF2B5EF4-FFF2-40B4-BE49-F238E27FC236}">
                <a16:creationId xmlns:a16="http://schemas.microsoft.com/office/drawing/2014/main" id="{BCF8343F-B736-E907-003A-24247E5F7B1F}"/>
              </a:ext>
            </a:extLst>
          </p:cNvPr>
          <p:cNvGrpSpPr/>
          <p:nvPr/>
        </p:nvGrpSpPr>
        <p:grpSpPr bwMode="blackWhite">
          <a:xfrm>
            <a:off x="451706" y="3839933"/>
            <a:ext cx="558179" cy="409838"/>
            <a:chOff x="6953426" y="711274"/>
            <a:chExt cx="558179" cy="409838"/>
          </a:xfrm>
        </p:grpSpPr>
        <p:sp>
          <p:nvSpPr>
            <p:cNvPr id="31" name="Oval 30" descr="Small circle">
              <a:extLst>
                <a:ext uri="{FF2B5EF4-FFF2-40B4-BE49-F238E27FC236}">
                  <a16:creationId xmlns:a16="http://schemas.microsoft.com/office/drawing/2014/main" id="{7EFC86B2-A728-B599-632A-EA3D4919408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32" name="TextBox 31" descr="Number 1">
              <a:extLst>
                <a:ext uri="{FF2B5EF4-FFF2-40B4-BE49-F238E27FC236}">
                  <a16:creationId xmlns:a16="http://schemas.microsoft.com/office/drawing/2014/main" id="{AE5AE7B2-E972-1C8A-F509-9FDC4E8DC85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grpSp>
        <p:nvGrpSpPr>
          <p:cNvPr id="33" name="Group 32" descr="Small circle with number 1 inside  indicating step 1">
            <a:extLst>
              <a:ext uri="{FF2B5EF4-FFF2-40B4-BE49-F238E27FC236}">
                <a16:creationId xmlns:a16="http://schemas.microsoft.com/office/drawing/2014/main" id="{751FC076-ED10-3635-AF73-95E7CCF0BB68}"/>
              </a:ext>
            </a:extLst>
          </p:cNvPr>
          <p:cNvGrpSpPr/>
          <p:nvPr/>
        </p:nvGrpSpPr>
        <p:grpSpPr bwMode="blackWhite">
          <a:xfrm>
            <a:off x="446389" y="3294169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>
              <a:extLst>
                <a:ext uri="{FF2B5EF4-FFF2-40B4-BE49-F238E27FC236}">
                  <a16:creationId xmlns:a16="http://schemas.microsoft.com/office/drawing/2014/main" id="{E4C197D3-4A1F-1BD8-5C52-E6DBAEEC0B1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35" name="TextBox 34" descr="Number 1">
              <a:extLst>
                <a:ext uri="{FF2B5EF4-FFF2-40B4-BE49-F238E27FC236}">
                  <a16:creationId xmlns:a16="http://schemas.microsoft.com/office/drawing/2014/main" id="{095C66D9-259E-A9BE-8C6A-C3F46E1C0F6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grpSp>
        <p:nvGrpSpPr>
          <p:cNvPr id="36" name="Group 35" descr="Small circle with number 1 inside  indicating step 1">
            <a:extLst>
              <a:ext uri="{FF2B5EF4-FFF2-40B4-BE49-F238E27FC236}">
                <a16:creationId xmlns:a16="http://schemas.microsoft.com/office/drawing/2014/main" id="{F79A2E87-E72B-8D15-4257-E71450615A83}"/>
              </a:ext>
            </a:extLst>
          </p:cNvPr>
          <p:cNvGrpSpPr/>
          <p:nvPr/>
        </p:nvGrpSpPr>
        <p:grpSpPr bwMode="blackWhite">
          <a:xfrm>
            <a:off x="438529" y="2766235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>
              <a:extLst>
                <a:ext uri="{FF2B5EF4-FFF2-40B4-BE49-F238E27FC236}">
                  <a16:creationId xmlns:a16="http://schemas.microsoft.com/office/drawing/2014/main" id="{3AB16513-DD98-CAE9-9F64-6913DB20D1C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38" name="TextBox 37" descr="Number 1">
              <a:extLst>
                <a:ext uri="{FF2B5EF4-FFF2-40B4-BE49-F238E27FC236}">
                  <a16:creationId xmlns:a16="http://schemas.microsoft.com/office/drawing/2014/main" id="{837C920C-2F1E-EC18-0853-650FDA61A8A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910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FD4D-5161-46CF-8E5C-B36508F3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/>
              <a:t>Question: Integration of Frontend and Backend</a:t>
            </a:r>
            <a:endParaRPr lang="en-GB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DA7C53-B7F6-76B0-B69A-8E6B2C3FD5A6}"/>
              </a:ext>
            </a:extLst>
          </p:cNvPr>
          <p:cNvSpPr txBox="1">
            <a:spLocks/>
          </p:cNvSpPr>
          <p:nvPr/>
        </p:nvSpPr>
        <p:spPr>
          <a:xfrm>
            <a:off x="604434" y="1643112"/>
            <a:ext cx="10515600" cy="3034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I get data from a </a:t>
            </a: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 or database to the DOM?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do I create a two-way link between the front end &amp; backend? (</a:t>
            </a: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the bridge?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Just what the hell is </a:t>
            </a: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CORS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ES6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 I write a </a:t>
            </a:r>
            <a:r>
              <a:rPr lang="en-US" sz="1800" b="1" dirty="0">
                <a:solidFill>
                  <a:srgbClr val="151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generalized method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 would render structured data as a table &amp; other data formats in appropriate html elements unless specified by the user?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21" name="Group 20" descr="Small circle with number 1 inside  indicating step 1">
            <a:extLst>
              <a:ext uri="{FF2B5EF4-FFF2-40B4-BE49-F238E27FC236}">
                <a16:creationId xmlns:a16="http://schemas.microsoft.com/office/drawing/2014/main" id="{20BE02E0-A972-3D4A-9216-1917025D8E24}"/>
              </a:ext>
            </a:extLst>
          </p:cNvPr>
          <p:cNvGrpSpPr/>
          <p:nvPr/>
        </p:nvGrpSpPr>
        <p:grpSpPr bwMode="blackWhite">
          <a:xfrm>
            <a:off x="458319" y="1720598"/>
            <a:ext cx="558179" cy="409838"/>
            <a:chOff x="6953426" y="711274"/>
            <a:chExt cx="558179" cy="409838"/>
          </a:xfrm>
        </p:grpSpPr>
        <p:sp>
          <p:nvSpPr>
            <p:cNvPr id="22" name="Oval 21" descr="Small circle">
              <a:extLst>
                <a:ext uri="{FF2B5EF4-FFF2-40B4-BE49-F238E27FC236}">
                  <a16:creationId xmlns:a16="http://schemas.microsoft.com/office/drawing/2014/main" id="{54428D11-0A3C-E254-ED0E-B4002665EB2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3" name="TextBox 22" descr="Number 1">
              <a:extLst>
                <a:ext uri="{FF2B5EF4-FFF2-40B4-BE49-F238E27FC236}">
                  <a16:creationId xmlns:a16="http://schemas.microsoft.com/office/drawing/2014/main" id="{D0B6B9B5-2789-814C-D5E2-59495C0EE34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27" name="Group 26" descr="Small circle with number 1 inside  indicating step 1">
            <a:extLst>
              <a:ext uri="{FF2B5EF4-FFF2-40B4-BE49-F238E27FC236}">
                <a16:creationId xmlns:a16="http://schemas.microsoft.com/office/drawing/2014/main" id="{24A7FEE0-974B-5007-389A-259F8D079DF3}"/>
              </a:ext>
            </a:extLst>
          </p:cNvPr>
          <p:cNvGrpSpPr/>
          <p:nvPr/>
        </p:nvGrpSpPr>
        <p:grpSpPr bwMode="blackWhite">
          <a:xfrm>
            <a:off x="451707" y="2266317"/>
            <a:ext cx="558179" cy="409838"/>
            <a:chOff x="6953426" y="711274"/>
            <a:chExt cx="558179" cy="409838"/>
          </a:xfrm>
        </p:grpSpPr>
        <p:sp>
          <p:nvSpPr>
            <p:cNvPr id="28" name="Oval 27" descr="Small circle">
              <a:extLst>
                <a:ext uri="{FF2B5EF4-FFF2-40B4-BE49-F238E27FC236}">
                  <a16:creationId xmlns:a16="http://schemas.microsoft.com/office/drawing/2014/main" id="{FE823FFE-C10B-D850-1D1F-B9C98BCECEA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29" name="TextBox 28" descr="Number 1">
              <a:extLst>
                <a:ext uri="{FF2B5EF4-FFF2-40B4-BE49-F238E27FC236}">
                  <a16:creationId xmlns:a16="http://schemas.microsoft.com/office/drawing/2014/main" id="{AB3FA2A6-8763-0BE2-F13F-AE15907E4AA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3" name="Group 32" descr="Small circle with number 1 inside  indicating step 1">
            <a:extLst>
              <a:ext uri="{FF2B5EF4-FFF2-40B4-BE49-F238E27FC236}">
                <a16:creationId xmlns:a16="http://schemas.microsoft.com/office/drawing/2014/main" id="{751FC076-ED10-3635-AF73-95E7CCF0BB68}"/>
              </a:ext>
            </a:extLst>
          </p:cNvPr>
          <p:cNvGrpSpPr/>
          <p:nvPr/>
        </p:nvGrpSpPr>
        <p:grpSpPr bwMode="blackWhite">
          <a:xfrm>
            <a:off x="446389" y="3328035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>
              <a:extLst>
                <a:ext uri="{FF2B5EF4-FFF2-40B4-BE49-F238E27FC236}">
                  <a16:creationId xmlns:a16="http://schemas.microsoft.com/office/drawing/2014/main" id="{E4C197D3-4A1F-1BD8-5C52-E6DBAEEC0B1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35" name="TextBox 34" descr="Number 1">
              <a:extLst>
                <a:ext uri="{FF2B5EF4-FFF2-40B4-BE49-F238E27FC236}">
                  <a16:creationId xmlns:a16="http://schemas.microsoft.com/office/drawing/2014/main" id="{095C66D9-259E-A9BE-8C6A-C3F46E1C0F6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grpSp>
        <p:nvGrpSpPr>
          <p:cNvPr id="36" name="Group 35" descr="Small circle with number 1 inside  indicating step 1">
            <a:extLst>
              <a:ext uri="{FF2B5EF4-FFF2-40B4-BE49-F238E27FC236}">
                <a16:creationId xmlns:a16="http://schemas.microsoft.com/office/drawing/2014/main" id="{F79A2E87-E72B-8D15-4257-E71450615A83}"/>
              </a:ext>
            </a:extLst>
          </p:cNvPr>
          <p:cNvGrpSpPr/>
          <p:nvPr/>
        </p:nvGrpSpPr>
        <p:grpSpPr bwMode="blackWhite">
          <a:xfrm>
            <a:off x="438529" y="2800101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>
              <a:extLst>
                <a:ext uri="{FF2B5EF4-FFF2-40B4-BE49-F238E27FC236}">
                  <a16:creationId xmlns:a16="http://schemas.microsoft.com/office/drawing/2014/main" id="{3AB16513-DD98-CAE9-9F64-6913DB20D1C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151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38" name="TextBox 37" descr="Number 1">
              <a:extLst>
                <a:ext uri="{FF2B5EF4-FFF2-40B4-BE49-F238E27FC236}">
                  <a16:creationId xmlns:a16="http://schemas.microsoft.com/office/drawing/2014/main" id="{837C920C-2F1E-EC18-0853-650FDA61A8A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24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61051161_TF16411177_Win32" id="{B2617CFE-5B1A-480B-B587-F4724DE4F65D}" vid="{BAD54F8A-2330-466A-9ABE-D625D5FF62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Words>857</Words>
  <Application>Microsoft Office PowerPoint</Application>
  <PresentationFormat>Widescreen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Segoe UI Semibold</vt:lpstr>
      <vt:lpstr>Wingdings</vt:lpstr>
      <vt:lpstr>Get Started with 3D</vt:lpstr>
      <vt:lpstr>Project dsm23-0316-120</vt:lpstr>
      <vt:lpstr>Project dsm23-0316-120</vt:lpstr>
      <vt:lpstr>Extend dynamic backend dsm22-1223-090</vt:lpstr>
      <vt:lpstr>Value of dsm22-1223-090</vt:lpstr>
      <vt:lpstr>Requirements</vt:lpstr>
      <vt:lpstr>Developing Feature Drills</vt:lpstr>
      <vt:lpstr>Developing Feature Drills</vt:lpstr>
      <vt:lpstr>Question: Reading Data</vt:lpstr>
      <vt:lpstr>Question: Integration of Frontend and Backend</vt:lpstr>
      <vt:lpstr>Discovery: Reading Data</vt:lpstr>
      <vt:lpstr>Discovery: Integration of Frontend and Backend</vt:lpstr>
      <vt:lpstr>Extending dsm23-0316-120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Your Presentations  to Life with 3D</dc:title>
  <dc:creator>H H</dc:creator>
  <cp:lastModifiedBy>H H</cp:lastModifiedBy>
  <cp:revision>20</cp:revision>
  <dcterms:created xsi:type="dcterms:W3CDTF">2023-06-02T09:22:59Z</dcterms:created>
  <dcterms:modified xsi:type="dcterms:W3CDTF">2023-06-07T05:18:57Z</dcterms:modified>
</cp:coreProperties>
</file>