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41" autoAdjust="0"/>
    <p:restoredTop sz="95682" autoAdjust="0"/>
  </p:normalViewPr>
  <p:slideViewPr>
    <p:cSldViewPr>
      <p:cViewPr>
        <p:scale>
          <a:sx n="72" d="100"/>
          <a:sy n="72" d="100"/>
        </p:scale>
        <p:origin x="-1452" y="-72"/>
      </p:cViewPr>
      <p:guideLst>
        <p:guide orient="horz" pos="4020"/>
        <p:guide orient="horz" pos="890"/>
        <p:guide orient="horz" pos="1434"/>
        <p:guide pos="884"/>
        <p:guide pos="5465"/>
        <p:guide pos="2971"/>
        <p:guide pos="27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nl-NL" dirty="0" smtClean="0"/>
              <a:t>Titel van de presentatie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EFA4B-77C2-481A-ABD0-DB23CAD51848}" type="datetime8">
              <a:rPr lang="nl-NL" smtClean="0"/>
              <a:t>26-2-2012 14:31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7C337-BE69-40D5-A2C3-B572D8434EAF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2793701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nl-NL" dirty="0" smtClean="0"/>
              <a:t>Titel van de presentatie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C21D8-2BA0-4B3C-980A-4A3FF683EAE5}" type="datetime8">
              <a:rPr lang="nl-NL" smtClean="0"/>
              <a:t>26-2-2012 14:30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935DF-413D-4C75-8A60-925A728E0BBB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25766074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sheet met TNO-logo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A429-B45E-485A-B7EA-B6C2660966CB}" type="datetime8">
              <a:rPr lang="nl-NL" smtClean="0"/>
              <a:t>26-2-2012 14:30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Rechthoek 9"/>
          <p:cNvSpPr/>
          <p:nvPr userDrawn="1"/>
        </p:nvSpPr>
        <p:spPr bwMode="white">
          <a:xfrm>
            <a:off x="4678658" y="0"/>
            <a:ext cx="72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1403350" y="1303200"/>
            <a:ext cx="7272338" cy="900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8" name="Ondertitel 2"/>
          <p:cNvSpPr>
            <a:spLocks noGrp="1"/>
          </p:cNvSpPr>
          <p:nvPr>
            <p:ph type="subTitle" idx="1"/>
          </p:nvPr>
        </p:nvSpPr>
        <p:spPr>
          <a:xfrm>
            <a:off x="1403350" y="2348880"/>
            <a:ext cx="7272338" cy="360000"/>
          </a:xfrm>
        </p:spPr>
        <p:txBody>
          <a:bodyPr/>
          <a:lstStyle>
            <a:lvl1pPr marL="0" indent="0" algn="l">
              <a:lnSpc>
                <a:spcPts val="16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om de ondertitelstijl van het model te bewerken</a:t>
            </a:r>
            <a:endParaRPr lang="nl-NL" dirty="0"/>
          </a:p>
        </p:txBody>
      </p:sp>
      <p:cxnSp>
        <p:nvCxnSpPr>
          <p:cNvPr id="9" name="Rechte verbindingslijn 8"/>
          <p:cNvCxnSpPr/>
          <p:nvPr userDrawn="1"/>
        </p:nvCxnSpPr>
        <p:spPr>
          <a:xfrm flipV="1">
            <a:off x="1220400" y="831600"/>
            <a:ext cx="0" cy="1805312"/>
          </a:xfrm>
          <a:prstGeom prst="line">
            <a:avLst/>
          </a:prstGeom>
          <a:ln w="127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985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klein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03350" y="1303200"/>
            <a:ext cx="7272338" cy="900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03350" y="2350800"/>
            <a:ext cx="7272338" cy="360000"/>
          </a:xfrm>
        </p:spPr>
        <p:txBody>
          <a:bodyPr/>
          <a:lstStyle>
            <a:lvl1pPr marL="0" indent="0" algn="l">
              <a:lnSpc>
                <a:spcPts val="16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om de ondertitelstijl van het model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A429-B45E-485A-B7EA-B6C2660966CB}" type="datetime8">
              <a:rPr lang="nl-NL" smtClean="0"/>
              <a:t>26-2-2012 14:30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nl-NL" smtClean="0"/>
              <a:t>‹#›</a:t>
            </a:fld>
            <a:endParaRPr lang="nl-NL"/>
          </a:p>
        </p:txBody>
      </p:sp>
      <p:sp>
        <p:nvSpPr>
          <p:cNvPr id="7" name="Rechthoek 6"/>
          <p:cNvSpPr/>
          <p:nvPr userDrawn="1"/>
        </p:nvSpPr>
        <p:spPr bwMode="white">
          <a:xfrm>
            <a:off x="4678658" y="0"/>
            <a:ext cx="72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1403350" y="4293096"/>
            <a:ext cx="3024188" cy="2088654"/>
          </a:xfrm>
          <a:effectLst>
            <a:outerShdw blurRad="127000" dist="25400" dir="2700000" algn="ctr" rotWithShape="0">
              <a:schemeClr val="tx1">
                <a:alpha val="55000"/>
              </a:schemeClr>
            </a:outerShdw>
          </a:effectLst>
        </p:spPr>
        <p:txBody>
          <a:bodyPr/>
          <a:lstStyle>
            <a:lvl1pPr marL="0" indent="0">
              <a:buFontTx/>
              <a:buNone/>
              <a:defRPr baseline="0"/>
            </a:lvl1pPr>
            <a:lvl2pPr marL="357188" indent="-171450">
              <a:buFontTx/>
              <a:buBlip>
                <a:blip r:embed="rId2"/>
              </a:buBlip>
              <a:defRPr/>
            </a:lvl2pPr>
            <a:lvl3pPr marL="542925" indent="-187325">
              <a:buFontTx/>
              <a:buBlip>
                <a:blip r:embed="rId2"/>
              </a:buBlip>
              <a:defRPr/>
            </a:lvl3pPr>
            <a:lvl4pPr marL="715963" indent="-173038">
              <a:buFontTx/>
              <a:buBlip>
                <a:blip r:embed="rId2"/>
              </a:buBlip>
              <a:defRPr/>
            </a:lvl4pPr>
            <a:lvl5pPr marL="901700" indent="-187325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nl-NL" dirty="0" smtClean="0"/>
              <a:t>Voeg hier een afbeelding toe en plaats deze linksonder</a:t>
            </a:r>
            <a:endParaRPr lang="nl-NL" dirty="0"/>
          </a:p>
        </p:txBody>
      </p:sp>
      <p:cxnSp>
        <p:nvCxnSpPr>
          <p:cNvPr id="9" name="Rechte verbindingslijn 8"/>
          <p:cNvCxnSpPr/>
          <p:nvPr userDrawn="1"/>
        </p:nvCxnSpPr>
        <p:spPr>
          <a:xfrm flipV="1">
            <a:off x="1220400" y="831600"/>
            <a:ext cx="0" cy="5550150"/>
          </a:xfrm>
          <a:prstGeom prst="line">
            <a:avLst/>
          </a:prstGeom>
          <a:ln w="127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13057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psomming en of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03350" y="2199600"/>
            <a:ext cx="7272338" cy="4182150"/>
          </a:xfrm>
        </p:spPr>
        <p:txBody>
          <a:bodyPr/>
          <a:lstStyle>
            <a:lvl1pPr marL="185738" indent="-185738">
              <a:buFontTx/>
              <a:buBlip>
                <a:blip r:embed="rId2"/>
              </a:buBlip>
              <a:defRPr/>
            </a:lvl1pPr>
            <a:lvl2pPr marL="357188" indent="-171450">
              <a:buFontTx/>
              <a:buBlip>
                <a:blip r:embed="rId2"/>
              </a:buBlip>
              <a:defRPr/>
            </a:lvl2pPr>
            <a:lvl3pPr marL="542925" indent="-187325">
              <a:buFontTx/>
              <a:buBlip>
                <a:blip r:embed="rId2"/>
              </a:buBlip>
              <a:defRPr/>
            </a:lvl3pPr>
            <a:lvl4pPr marL="715963" indent="-173038">
              <a:buFontTx/>
              <a:buBlip>
                <a:blip r:embed="rId2"/>
              </a:buBlip>
              <a:defRPr/>
            </a:lvl4pPr>
            <a:lvl5pPr marL="901700" indent="-187325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AA46-1C82-41F8-8CE2-570BC461073F}" type="datetime8">
              <a:rPr lang="nl-NL" smtClean="0"/>
              <a:t>26-2-2012 14:30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nl-NL" smtClean="0"/>
              <a:t>‹#›</a:t>
            </a:fld>
            <a:endParaRPr lang="nl-NL"/>
          </a:p>
        </p:txBody>
      </p:sp>
      <p:cxnSp>
        <p:nvCxnSpPr>
          <p:cNvPr id="7" name="Rechte verbindingslijn 8"/>
          <p:cNvCxnSpPr/>
          <p:nvPr userDrawn="1"/>
        </p:nvCxnSpPr>
        <p:spPr>
          <a:xfrm flipV="1">
            <a:off x="1220400" y="831600"/>
            <a:ext cx="0" cy="5550150"/>
          </a:xfrm>
          <a:prstGeom prst="line">
            <a:avLst/>
          </a:prstGeom>
          <a:ln w="127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069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box  of groot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03350" y="2199600"/>
            <a:ext cx="7272338" cy="418215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185738" indent="0">
              <a:buFontTx/>
              <a:buNone/>
              <a:defRPr/>
            </a:lvl2pPr>
            <a:lvl3pPr marL="355600" indent="0">
              <a:buFontTx/>
              <a:buNone/>
              <a:defRPr/>
            </a:lvl3pPr>
            <a:lvl4pPr marL="542925" indent="0">
              <a:buFontTx/>
              <a:buNone/>
              <a:defRPr/>
            </a:lvl4pPr>
            <a:lvl5pPr marL="714375" indent="0">
              <a:buFontTx/>
              <a:buNone/>
              <a:defRPr/>
            </a:lvl5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AA46-1C82-41F8-8CE2-570BC461073F}" type="datetime8">
              <a:rPr lang="nl-NL" smtClean="0"/>
              <a:t>26-2-2012 14:30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nl-NL" smtClean="0"/>
              <a:t>‹#›</a:t>
            </a:fld>
            <a:endParaRPr lang="nl-NL"/>
          </a:p>
        </p:txBody>
      </p:sp>
      <p:cxnSp>
        <p:nvCxnSpPr>
          <p:cNvPr id="7" name="Rechte verbindingslijn 8"/>
          <p:cNvCxnSpPr/>
          <p:nvPr userDrawn="1"/>
        </p:nvCxnSpPr>
        <p:spPr>
          <a:xfrm flipV="1">
            <a:off x="1220400" y="831600"/>
            <a:ext cx="0" cy="5550150"/>
          </a:xfrm>
          <a:prstGeom prst="line">
            <a:avLst/>
          </a:prstGeom>
          <a:ln w="127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781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naas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6462" y="1342800"/>
            <a:ext cx="3959225" cy="720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16462" y="2199600"/>
            <a:ext cx="3959225" cy="4182150"/>
          </a:xfrm>
        </p:spPr>
        <p:txBody>
          <a:bodyPr/>
          <a:lstStyle>
            <a:lvl1pPr marL="185738" indent="-185738">
              <a:buFontTx/>
              <a:buBlip>
                <a:blip r:embed="rId2"/>
              </a:buBlip>
              <a:defRPr/>
            </a:lvl1pPr>
            <a:lvl2pPr marL="357188" indent="-171450">
              <a:buFontTx/>
              <a:buBlip>
                <a:blip r:embed="rId2"/>
              </a:buBlip>
              <a:defRPr/>
            </a:lvl2pPr>
            <a:lvl3pPr marL="542925" indent="-187325">
              <a:buFontTx/>
              <a:buBlip>
                <a:blip r:embed="rId2"/>
              </a:buBlip>
              <a:defRPr/>
            </a:lvl3pPr>
            <a:lvl4pPr marL="715963" indent="-173038">
              <a:buFontTx/>
              <a:buBlip>
                <a:blip r:embed="rId2"/>
              </a:buBlip>
              <a:defRPr/>
            </a:lvl4pPr>
            <a:lvl5pPr marL="901700" indent="-187325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AA46-1C82-41F8-8CE2-570BC461073F}" type="datetime8">
              <a:rPr lang="nl-NL" smtClean="0"/>
              <a:t>26-2-2012 14:30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1403350" y="1412875"/>
            <a:ext cx="3024188" cy="4968875"/>
          </a:xfrm>
          <a:effectLst>
            <a:outerShdw blurRad="127000" dist="25400" dir="2700000" algn="ctr" rotWithShape="0">
              <a:schemeClr val="tx1">
                <a:alpha val="55000"/>
              </a:schemeClr>
            </a:outerShdw>
          </a:effectLst>
        </p:spPr>
        <p:txBody>
          <a:bodyPr/>
          <a:lstStyle>
            <a:lvl1pPr marL="0" indent="0">
              <a:buFontTx/>
              <a:buNone/>
              <a:defRPr baseline="0"/>
            </a:lvl1pPr>
            <a:lvl2pPr marL="357188" indent="-171450">
              <a:buFontTx/>
              <a:buBlip>
                <a:blip r:embed="rId2"/>
              </a:buBlip>
              <a:defRPr/>
            </a:lvl2pPr>
            <a:lvl3pPr marL="542925" indent="-187325">
              <a:buFontTx/>
              <a:buBlip>
                <a:blip r:embed="rId2"/>
              </a:buBlip>
              <a:defRPr/>
            </a:lvl3pPr>
            <a:lvl4pPr marL="715963" indent="-173038">
              <a:buFontTx/>
              <a:buBlip>
                <a:blip r:embed="rId2"/>
              </a:buBlip>
              <a:defRPr/>
            </a:lvl4pPr>
            <a:lvl5pPr marL="901700" indent="-187325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nl-NL" dirty="0" smtClean="0"/>
              <a:t>Voeg hier een staande afbeelding  toe en plaats deze vullend binnen dit kader</a:t>
            </a:r>
            <a:endParaRPr lang="nl-NL" dirty="0"/>
          </a:p>
        </p:txBody>
      </p:sp>
      <p:cxnSp>
        <p:nvCxnSpPr>
          <p:cNvPr id="8" name="Rechte verbindingslijn 8"/>
          <p:cNvCxnSpPr/>
          <p:nvPr userDrawn="1"/>
        </p:nvCxnSpPr>
        <p:spPr>
          <a:xfrm flipV="1">
            <a:off x="1220400" y="831600"/>
            <a:ext cx="0" cy="5550150"/>
          </a:xfrm>
          <a:prstGeom prst="line">
            <a:avLst/>
          </a:prstGeom>
          <a:ln w="127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292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naast teks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6462" y="1342800"/>
            <a:ext cx="3959225" cy="720000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16462" y="2199600"/>
            <a:ext cx="3959225" cy="418215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185738" indent="0">
              <a:buFontTx/>
              <a:buNone/>
              <a:defRPr/>
            </a:lvl2pPr>
            <a:lvl3pPr marL="355600" indent="0">
              <a:buFontTx/>
              <a:buNone/>
              <a:defRPr/>
            </a:lvl3pPr>
            <a:lvl4pPr marL="542925" indent="0">
              <a:buFontTx/>
              <a:buNone/>
              <a:defRPr/>
            </a:lvl4pPr>
            <a:lvl5pPr marL="714375" indent="0">
              <a:buFontTx/>
              <a:buNone/>
              <a:defRPr/>
            </a:lvl5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AA46-1C82-41F8-8CE2-570BC461073F}" type="datetime8">
              <a:rPr lang="nl-NL" smtClean="0"/>
              <a:t>26-2-2012 14:30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1403350" y="1412875"/>
            <a:ext cx="3024188" cy="4968875"/>
          </a:xfrm>
          <a:effectLst>
            <a:outerShdw blurRad="127000" dist="25400" dir="2700000" algn="ctr" rotWithShape="0">
              <a:schemeClr val="tx1">
                <a:alpha val="55000"/>
              </a:schemeClr>
            </a:outerShdw>
          </a:effectLst>
        </p:spPr>
        <p:txBody>
          <a:bodyPr/>
          <a:lstStyle>
            <a:lvl1pPr marL="0" indent="0">
              <a:buFontTx/>
              <a:buNone/>
              <a:defRPr baseline="0"/>
            </a:lvl1pPr>
            <a:lvl2pPr marL="357188" indent="-171450">
              <a:buFontTx/>
              <a:buBlip>
                <a:blip r:embed="rId2"/>
              </a:buBlip>
              <a:defRPr/>
            </a:lvl2pPr>
            <a:lvl3pPr marL="542925" indent="-187325">
              <a:buFontTx/>
              <a:buBlip>
                <a:blip r:embed="rId2"/>
              </a:buBlip>
              <a:defRPr/>
            </a:lvl3pPr>
            <a:lvl4pPr marL="715963" indent="-173038">
              <a:buFontTx/>
              <a:buBlip>
                <a:blip r:embed="rId2"/>
              </a:buBlip>
              <a:defRPr/>
            </a:lvl4pPr>
            <a:lvl5pPr marL="901700" indent="-187325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nl-NL" dirty="0" smtClean="0"/>
              <a:t>Voeg hier een staande afbeelding  toe en plaats deze vullend binnen dit kader</a:t>
            </a:r>
            <a:endParaRPr lang="nl-NL" dirty="0"/>
          </a:p>
        </p:txBody>
      </p:sp>
      <p:cxnSp>
        <p:nvCxnSpPr>
          <p:cNvPr id="8" name="Rechte verbindingslijn 8"/>
          <p:cNvCxnSpPr/>
          <p:nvPr userDrawn="1"/>
        </p:nvCxnSpPr>
        <p:spPr>
          <a:xfrm flipV="1">
            <a:off x="1220400" y="831600"/>
            <a:ext cx="0" cy="5550150"/>
          </a:xfrm>
          <a:prstGeom prst="line">
            <a:avLst/>
          </a:prstGeom>
          <a:ln w="127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101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e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4777-188F-4E6F-8704-DC2476BE1C56}" type="datetime8">
              <a:rPr lang="nl-NL" smtClean="0"/>
              <a:t>26-2-2012 14:30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Titel van de presentatie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1403350" y="1412875"/>
            <a:ext cx="7272338" cy="4968875"/>
          </a:xfrm>
          <a:effectLst>
            <a:outerShdw blurRad="127000" dist="25400" dir="2700000" algn="ctr" rotWithShape="0">
              <a:schemeClr val="tx1">
                <a:alpha val="55000"/>
              </a:schemeClr>
            </a:outerShdw>
          </a:effectLst>
        </p:spPr>
        <p:txBody>
          <a:bodyPr/>
          <a:lstStyle>
            <a:lvl1pPr marL="0" indent="0">
              <a:buFontTx/>
              <a:buNone/>
              <a:defRPr baseline="0"/>
            </a:lvl1pPr>
            <a:lvl2pPr marL="357188" indent="-171450">
              <a:buFontTx/>
              <a:buBlip>
                <a:blip r:embed="rId2"/>
              </a:buBlip>
              <a:defRPr/>
            </a:lvl2pPr>
            <a:lvl3pPr marL="542925" indent="-187325">
              <a:buFontTx/>
              <a:buBlip>
                <a:blip r:embed="rId2"/>
              </a:buBlip>
              <a:defRPr/>
            </a:lvl3pPr>
            <a:lvl4pPr marL="715963" indent="-173038">
              <a:buFontTx/>
              <a:buBlip>
                <a:blip r:embed="rId2"/>
              </a:buBlip>
              <a:defRPr/>
            </a:lvl4pPr>
            <a:lvl5pPr marL="901700" indent="-187325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nl-NL" dirty="0" smtClean="0"/>
              <a:t>Voeg hier een afbeelding toe en plaats deze linksonder</a:t>
            </a:r>
            <a:endParaRPr lang="nl-NL" dirty="0"/>
          </a:p>
        </p:txBody>
      </p:sp>
      <p:cxnSp>
        <p:nvCxnSpPr>
          <p:cNvPr id="7" name="Rechte verbindingslijn 8"/>
          <p:cNvCxnSpPr/>
          <p:nvPr userDrawn="1"/>
        </p:nvCxnSpPr>
        <p:spPr>
          <a:xfrm flipV="1">
            <a:off x="1220400" y="831600"/>
            <a:ext cx="0" cy="5550150"/>
          </a:xfrm>
          <a:prstGeom prst="line">
            <a:avLst/>
          </a:prstGeom>
          <a:ln w="127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401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slide" Target="../slides/slid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80"/>
            <a:ext cx="9144000" cy="261469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403350" y="1342800"/>
            <a:ext cx="7272338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03350" y="2199600"/>
            <a:ext cx="7272338" cy="43204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816800" y="262800"/>
            <a:ext cx="1800000" cy="1066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February 28, 2012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816800" y="370800"/>
            <a:ext cx="1800000" cy="1066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Presentation Title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816800" y="153968"/>
            <a:ext cx="1800000" cy="1066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2236286-4DC8-46DE-9269-8F728FBC0641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8" name="Rechte verbindingslijn 7"/>
          <p:cNvCxnSpPr/>
          <p:nvPr/>
        </p:nvCxnSpPr>
        <p:spPr>
          <a:xfrm flipV="1">
            <a:off x="248400" y="162000"/>
            <a:ext cx="0" cy="5400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>
          <a:xfrm flipV="1">
            <a:off x="2336400" y="162000"/>
            <a:ext cx="0" cy="5400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Afbeelding 10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03" y="162000"/>
            <a:ext cx="619016" cy="493200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effectLst>
            <a:outerShdw blurRad="101600" dist="12700" dir="2700000" algn="ctr" rotWithShape="0">
              <a:prstClr val="black">
                <a:alpha val="50000"/>
              </a:prstClr>
            </a:outerShdw>
          </a:effectLst>
        </p:spPr>
      </p:pic>
      <p:pic>
        <p:nvPicPr>
          <p:cNvPr id="12" name="Afbeelding 11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03" y="162000"/>
            <a:ext cx="619016" cy="493200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effectLst>
            <a:outerShdw blurRad="101600" dist="12700" dir="2700000" algn="ctr" rotWithShape="0">
              <a:prstClr val="black">
                <a:alpha val="50000"/>
              </a:prstClr>
            </a:outerShdw>
          </a:effectLst>
        </p:spPr>
      </p:pic>
      <p:cxnSp>
        <p:nvCxnSpPr>
          <p:cNvPr id="15" name="Rechte verbindingslijn 14"/>
          <p:cNvCxnSpPr/>
          <p:nvPr/>
        </p:nvCxnSpPr>
        <p:spPr>
          <a:xfrm flipV="1">
            <a:off x="4708800" y="162000"/>
            <a:ext cx="0" cy="5400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33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61" r:id="rId4"/>
    <p:sldLayoutId id="2147483662" r:id="rId5"/>
    <p:sldLayoutId id="2147483663" r:id="rId6"/>
    <p:sldLayoutId id="2147483655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5738" indent="-185738" algn="l" defTabSz="914400" rtl="0" eaLnBrk="1" latinLnBrk="0" hangingPunct="1">
        <a:lnSpc>
          <a:spcPts val="2810"/>
        </a:lnSpc>
        <a:spcBef>
          <a:spcPts val="0"/>
        </a:spcBef>
        <a:buFontTx/>
        <a:buBlip>
          <a:blip r:embed="rId14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57188" indent="-171450" algn="l" defTabSz="914400" rtl="0" eaLnBrk="1" latinLnBrk="0" hangingPunct="1">
        <a:lnSpc>
          <a:spcPts val="2810"/>
        </a:lnSpc>
        <a:spcBef>
          <a:spcPts val="0"/>
        </a:spcBef>
        <a:buFontTx/>
        <a:buBlip>
          <a:blip r:embed="rId14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42925" indent="-185738" algn="l" defTabSz="914400" rtl="0" eaLnBrk="1" latinLnBrk="0" hangingPunct="1">
        <a:lnSpc>
          <a:spcPts val="2810"/>
        </a:lnSpc>
        <a:spcBef>
          <a:spcPts val="0"/>
        </a:spcBef>
        <a:buFontTx/>
        <a:buBlip>
          <a:blip r:embed="rId14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5963" indent="-173038" algn="l" defTabSz="914400" rtl="0" eaLnBrk="1" latinLnBrk="0" hangingPunct="1">
        <a:lnSpc>
          <a:spcPts val="2810"/>
        </a:lnSpc>
        <a:spcBef>
          <a:spcPts val="0"/>
        </a:spcBef>
        <a:buFontTx/>
        <a:buBlip>
          <a:blip r:embed="rId14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01700" indent="-185738" algn="l" defTabSz="914400" rtl="0" eaLnBrk="1" latinLnBrk="0" hangingPunct="1">
        <a:lnSpc>
          <a:spcPts val="2810"/>
        </a:lnSpc>
        <a:spcBef>
          <a:spcPts val="0"/>
        </a:spcBef>
        <a:buFontTx/>
        <a:buBlip>
          <a:blip r:embed="rId14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SIMOBS en Deadline </a:t>
            </a:r>
            <a:r>
              <a:rPr lang="en-GB" dirty="0" err="1" smtClean="0"/>
              <a:t>Georienteerd</a:t>
            </a:r>
            <a:r>
              <a:rPr lang="en-GB" dirty="0" smtClean="0"/>
              <a:t> </a:t>
            </a:r>
            <a:r>
              <a:rPr lang="en-GB" dirty="0" err="1" smtClean="0"/>
              <a:t>Gedrag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Presentation Subtitle
Djura Smits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254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Petri Nets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AA46-1C82-41F8-8CE2-570BC461073F}" type="datetime8">
              <a:rPr lang="nl-NL" smtClean="0"/>
              <a:t>26-2-2012 14:30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nl-NL" smtClean="0"/>
              <a:t>10</a:t>
            </a:fld>
            <a:endParaRPr lang="nl-N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060848"/>
            <a:ext cx="5744815" cy="4062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07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Resultaten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AA46-1C82-41F8-8CE2-570BC461073F}" type="datetime8">
              <a:rPr lang="nl-NL" smtClean="0"/>
              <a:t>26-2-2012 14:30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558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Conclusie</a:t>
            </a:r>
            <a:r>
              <a:rPr lang="en-US" dirty="0" smtClean="0"/>
              <a:t> + </a:t>
            </a:r>
            <a:r>
              <a:rPr lang="en-US" dirty="0" err="1" smtClean="0"/>
              <a:t>Discussie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werkt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Beperkingen</a:t>
            </a:r>
            <a:endParaRPr lang="en-US" dirty="0"/>
          </a:p>
          <a:p>
            <a:pPr lvl="1"/>
            <a:r>
              <a:rPr lang="en-US" dirty="0" err="1" smtClean="0"/>
              <a:t>Vooral</a:t>
            </a:r>
            <a:r>
              <a:rPr lang="en-US" dirty="0" smtClean="0"/>
              <a:t> </a:t>
            </a:r>
            <a:r>
              <a:rPr lang="en-US" dirty="0" err="1" smtClean="0"/>
              <a:t>bedoeld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sequentieel</a:t>
            </a:r>
            <a:r>
              <a:rPr lang="en-US" dirty="0" smtClean="0"/>
              <a:t> </a:t>
            </a:r>
            <a:r>
              <a:rPr lang="en-US" dirty="0" err="1" smtClean="0"/>
              <a:t>gedrag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AA46-1C82-41F8-8CE2-570BC461073F}" type="datetime8">
              <a:rPr lang="nl-NL" smtClean="0"/>
              <a:t>26-2-2012 14:30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223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Vragen</a:t>
            </a:r>
            <a:r>
              <a:rPr lang="en-US" dirty="0" smtClean="0"/>
              <a:t>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AA46-1C82-41F8-8CE2-570BC461073F}" type="datetime8">
              <a:rPr lang="nl-NL" smtClean="0"/>
              <a:t>26-2-2012 14:31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558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Introductie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Gesimuleerd</a:t>
            </a:r>
            <a:r>
              <a:rPr lang="en-GB" dirty="0" smtClean="0"/>
              <a:t> </a:t>
            </a:r>
            <a:r>
              <a:rPr lang="en-GB" dirty="0" err="1" smtClean="0"/>
              <a:t>gedrag</a:t>
            </a:r>
            <a:r>
              <a:rPr lang="en-GB" dirty="0" smtClean="0"/>
              <a:t> van </a:t>
            </a:r>
            <a:r>
              <a:rPr lang="en-GB" dirty="0" err="1" smtClean="0"/>
              <a:t>voetgangers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February 28, 2012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Djura Smits
Presentation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9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SIMOBS</a:t>
            </a:r>
          </a:p>
          <a:p>
            <a:pPr lvl="1"/>
            <a:r>
              <a:rPr lang="en-US" dirty="0" err="1" smtClean="0"/>
              <a:t>Facillitates</a:t>
            </a:r>
            <a:r>
              <a:rPr lang="en-US" dirty="0" smtClean="0"/>
              <a:t> placing large numbers of pedestrians in environment</a:t>
            </a:r>
          </a:p>
          <a:p>
            <a:pPr lvl="1"/>
            <a:r>
              <a:rPr lang="en-US" dirty="0" smtClean="0"/>
              <a:t>Daily Motion Patterns</a:t>
            </a:r>
          </a:p>
          <a:p>
            <a:pPr lvl="1"/>
            <a:r>
              <a:rPr lang="en-US" dirty="0" smtClean="0"/>
              <a:t>Draw residential areas and factories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AA46-1C82-41F8-8CE2-570BC461073F}" type="datetime8">
              <a:rPr lang="nl-NL" smtClean="0"/>
              <a:t>26-2-2012 14:30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198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Onderzoeksvraag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Hoe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intelligent virtual environment </a:t>
            </a:r>
            <a:r>
              <a:rPr lang="en-US" dirty="0" err="1" smtClean="0"/>
              <a:t>uitgebreid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rekening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/>
              <a:t> </a:t>
            </a:r>
            <a:r>
              <a:rPr lang="en-US" dirty="0" err="1" smtClean="0"/>
              <a:t>houden</a:t>
            </a:r>
            <a:r>
              <a:rPr lang="en-US" dirty="0" smtClean="0"/>
              <a:t> met </a:t>
            </a:r>
            <a:r>
              <a:rPr lang="en-US" dirty="0" err="1" smtClean="0"/>
              <a:t>tijdsgelimiteerde</a:t>
            </a:r>
            <a:r>
              <a:rPr lang="en-US" dirty="0" smtClean="0"/>
              <a:t> </a:t>
            </a:r>
            <a:r>
              <a:rPr lang="en-US" dirty="0" err="1" smtClean="0"/>
              <a:t>bestemmingen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Intelligent Virtual Environment (IVE):</a:t>
            </a:r>
          </a:p>
          <a:p>
            <a:pPr lvl="1"/>
            <a:r>
              <a:rPr lang="en-US" dirty="0" err="1"/>
              <a:t>Intelligentie</a:t>
            </a:r>
            <a:r>
              <a:rPr lang="en-US" dirty="0"/>
              <a:t> van </a:t>
            </a:r>
            <a:r>
              <a:rPr lang="en-US" dirty="0" err="1"/>
              <a:t>voetgangers</a:t>
            </a:r>
            <a:r>
              <a:rPr lang="en-US" dirty="0"/>
              <a:t> </a:t>
            </a:r>
            <a:r>
              <a:rPr lang="en-US" dirty="0" err="1"/>
              <a:t>geplaatst</a:t>
            </a:r>
            <a:r>
              <a:rPr lang="en-US" dirty="0"/>
              <a:t> in </a:t>
            </a:r>
            <a:r>
              <a:rPr lang="en-US" dirty="0" err="1"/>
              <a:t>omgeving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Tijdsgelimiteerde</a:t>
            </a:r>
            <a:r>
              <a:rPr lang="en-US" dirty="0"/>
              <a:t> </a:t>
            </a:r>
            <a:r>
              <a:rPr lang="en-US" dirty="0" err="1"/>
              <a:t>bestemmingen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en-US" dirty="0" err="1"/>
              <a:t>Vertrekhal-achtige</a:t>
            </a:r>
            <a:r>
              <a:rPr lang="en-US" dirty="0"/>
              <a:t>” scenarios</a:t>
            </a:r>
          </a:p>
          <a:p>
            <a:pPr lvl="1"/>
            <a:r>
              <a:rPr lang="en-US" dirty="0" smtClean="0"/>
              <a:t>Deadlines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AA46-1C82-41F8-8CE2-570BC461073F}" type="datetime8">
              <a:rPr lang="nl-NL" smtClean="0"/>
              <a:t>26-2-2012 20:51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480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Subvragen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hoeverre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voetgangers</a:t>
            </a:r>
            <a:r>
              <a:rPr lang="en-US" dirty="0" smtClean="0"/>
              <a:t> </a:t>
            </a:r>
            <a:r>
              <a:rPr lang="en-US" dirty="0" err="1" smtClean="0"/>
              <a:t>realistisch</a:t>
            </a:r>
            <a:r>
              <a:rPr lang="en-US" dirty="0" smtClean="0"/>
              <a:t> </a:t>
            </a:r>
            <a:r>
              <a:rPr lang="en-US" dirty="0" err="1" smtClean="0"/>
              <a:t>gesimuleerd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Hoe </a:t>
            </a:r>
            <a:r>
              <a:rPr lang="en-US" dirty="0" err="1" smtClean="0"/>
              <a:t>laten</a:t>
            </a:r>
            <a:r>
              <a:rPr lang="en-US" dirty="0" smtClean="0"/>
              <a:t> we de </a:t>
            </a:r>
            <a:r>
              <a:rPr lang="en-US" dirty="0" err="1" smtClean="0"/>
              <a:t>voetgangers</a:t>
            </a:r>
            <a:r>
              <a:rPr lang="en-US" dirty="0" smtClean="0"/>
              <a:t> </a:t>
            </a:r>
            <a:r>
              <a:rPr lang="en-US" dirty="0" err="1" smtClean="0"/>
              <a:t>besluiten</a:t>
            </a:r>
            <a:r>
              <a:rPr lang="en-US" dirty="0" smtClean="0"/>
              <a:t> </a:t>
            </a:r>
            <a:r>
              <a:rPr lang="en-US" dirty="0" err="1" smtClean="0"/>
              <a:t>vormen</a:t>
            </a:r>
            <a:r>
              <a:rPr lang="en-US" dirty="0" smtClean="0"/>
              <a:t> op basis van de </a:t>
            </a:r>
            <a:r>
              <a:rPr lang="en-US" dirty="0" err="1" smtClean="0"/>
              <a:t>overgebleven</a:t>
            </a:r>
            <a:r>
              <a:rPr lang="en-US" dirty="0" smtClean="0"/>
              <a:t> </a:t>
            </a:r>
            <a:r>
              <a:rPr lang="en-US" dirty="0" err="1" smtClean="0"/>
              <a:t>tijd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voetgangers</a:t>
            </a:r>
            <a:r>
              <a:rPr lang="en-US" dirty="0" smtClean="0"/>
              <a:t> </a:t>
            </a:r>
            <a:r>
              <a:rPr lang="en-US" dirty="0" err="1" smtClean="0"/>
              <a:t>gegenereerd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op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manier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per </a:t>
            </a:r>
            <a:r>
              <a:rPr lang="en-US" dirty="0" err="1" smtClean="0"/>
              <a:t>omgeving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getweaked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?</a:t>
            </a:r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AA46-1C82-41F8-8CE2-570BC461073F}" type="datetime8">
              <a:rPr lang="nl-NL" smtClean="0"/>
              <a:t>26-2-2012 14:30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08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Gerelateerd</a:t>
            </a:r>
            <a:r>
              <a:rPr lang="en-US" dirty="0" smtClean="0"/>
              <a:t> </a:t>
            </a:r>
            <a:r>
              <a:rPr lang="en-US" dirty="0" err="1" smtClean="0"/>
              <a:t>onderzoek</a:t>
            </a:r>
            <a:r>
              <a:rPr lang="en-US" dirty="0" smtClean="0"/>
              <a:t> (</a:t>
            </a:r>
            <a:r>
              <a:rPr lang="en-US" dirty="0" err="1" smtClean="0"/>
              <a:t>Houden</a:t>
            </a:r>
            <a:r>
              <a:rPr lang="en-US" dirty="0" smtClean="0"/>
              <a:t> of </a:t>
            </a:r>
            <a:r>
              <a:rPr lang="en-US" dirty="0" err="1" smtClean="0"/>
              <a:t>weglaten</a:t>
            </a:r>
            <a:r>
              <a:rPr lang="en-US" dirty="0" smtClean="0"/>
              <a:t>?)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objects</a:t>
            </a:r>
          </a:p>
          <a:p>
            <a:r>
              <a:rPr lang="en-US" dirty="0" smtClean="0"/>
              <a:t>Situations</a:t>
            </a:r>
          </a:p>
          <a:p>
            <a:r>
              <a:rPr lang="en-US" dirty="0" smtClean="0"/>
              <a:t>Petri nets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AA46-1C82-41F8-8CE2-570BC461073F}" type="datetime8">
              <a:rPr lang="nl-NL" smtClean="0"/>
              <a:t>26-2-2012 14:30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750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Methode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Inspiratie</a:t>
            </a:r>
            <a:r>
              <a:rPr lang="en-US" dirty="0" smtClean="0"/>
              <a:t> van “situations”</a:t>
            </a:r>
          </a:p>
          <a:p>
            <a:r>
              <a:rPr lang="en-US" dirty="0" smtClean="0"/>
              <a:t>Petri nets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AA46-1C82-41F8-8CE2-570BC461073F}" type="datetime8">
              <a:rPr lang="nl-NL" smtClean="0"/>
              <a:t>26-2-2012 14:30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368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Petri Nets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Places en transitions</a:t>
            </a:r>
          </a:p>
          <a:p>
            <a:r>
              <a:rPr lang="en-US" dirty="0" smtClean="0"/>
              <a:t>Transitions </a:t>
            </a:r>
            <a:r>
              <a:rPr lang="en-US" dirty="0" err="1" smtClean="0"/>
              <a:t>consumeren</a:t>
            </a:r>
            <a:r>
              <a:rPr lang="en-US" dirty="0" smtClean="0"/>
              <a:t> en </a:t>
            </a:r>
            <a:r>
              <a:rPr lang="en-US" dirty="0" err="1" smtClean="0"/>
              <a:t>produceren</a:t>
            </a:r>
            <a:r>
              <a:rPr lang="en-US" dirty="0" smtClean="0"/>
              <a:t> “tokens”</a:t>
            </a:r>
          </a:p>
          <a:p>
            <a:r>
              <a:rPr lang="en-US" dirty="0" err="1" smtClean="0"/>
              <a:t>Meerdere</a:t>
            </a:r>
            <a:r>
              <a:rPr lang="en-US" dirty="0" smtClean="0"/>
              <a:t> tokens </a:t>
            </a:r>
            <a:r>
              <a:rPr lang="en-US" dirty="0" err="1" smtClean="0"/>
              <a:t>binnen</a:t>
            </a:r>
            <a:r>
              <a:rPr lang="en-US" dirty="0" smtClean="0"/>
              <a:t> </a:t>
            </a:r>
            <a:r>
              <a:rPr lang="en-US" dirty="0" err="1" smtClean="0"/>
              <a:t>netwerk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AA46-1C82-41F8-8CE2-570BC461073F}" type="datetime8">
              <a:rPr lang="nl-NL" smtClean="0"/>
              <a:t>26-2-2012 14:30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564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Petri Nets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AA46-1C82-41F8-8CE2-570BC461073F}" type="datetime8">
              <a:rPr lang="nl-NL" smtClean="0"/>
              <a:t>26-2-2012 14:30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nl-NL" smtClean="0"/>
              <a:t>9</a:t>
            </a:fld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20888"/>
            <a:ext cx="4531023" cy="3309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792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 TNO tekstdia -">
  <a:themeElements>
    <a:clrScheme name="TNO">
      <a:dk1>
        <a:sysClr val="windowText" lastClr="000000"/>
      </a:dk1>
      <a:lt1>
        <a:sysClr val="window" lastClr="FFFFFF"/>
      </a:lt1>
      <a:dk2>
        <a:srgbClr val="649EC9"/>
      </a:dk2>
      <a:lt2>
        <a:srgbClr val="9C9C9E"/>
      </a:lt2>
      <a:accent1>
        <a:srgbClr val="ED8000"/>
      </a:accent1>
      <a:accent2>
        <a:srgbClr val="CB1325"/>
      </a:accent2>
      <a:accent3>
        <a:srgbClr val="FFCB00"/>
      </a:accent3>
      <a:accent4>
        <a:srgbClr val="649EC9"/>
      </a:accent4>
      <a:accent5>
        <a:srgbClr val="D6277A"/>
      </a:accent5>
      <a:accent6>
        <a:srgbClr val="93A800"/>
      </a:accent6>
      <a:hlink>
        <a:srgbClr val="9C9C9E"/>
      </a:hlink>
      <a:folHlink>
        <a:srgbClr val="5D5C60"/>
      </a:folHlink>
    </a:clrScheme>
    <a:fontScheme name="TN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237</Words>
  <Application>Microsoft Office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Basis TNO tekstdia -</vt:lpstr>
      <vt:lpstr>SIMOBS en Deadline Georienteerd Gedrag</vt:lpstr>
      <vt:lpstr>Introductie</vt:lpstr>
      <vt:lpstr>Introductie</vt:lpstr>
      <vt:lpstr>Onderzoeksvraag</vt:lpstr>
      <vt:lpstr>Subvragen</vt:lpstr>
      <vt:lpstr>Gerelateerd onderzoek (Houden of weglaten?)</vt:lpstr>
      <vt:lpstr>Methode</vt:lpstr>
      <vt:lpstr>Petri Nets</vt:lpstr>
      <vt:lpstr>Petri Nets</vt:lpstr>
      <vt:lpstr>Petri Nets</vt:lpstr>
      <vt:lpstr>Resultaten</vt:lpstr>
      <vt:lpstr>Conclusie + Discussie</vt:lpstr>
      <vt:lpstr>Vragen?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>Presentation Subtitle</dc:subject>
  <dc:creator/>
  <cp:lastModifiedBy/>
  <cp:revision>1</cp:revision>
  <dcterms:created xsi:type="dcterms:W3CDTF">2010-12-16T09:20:55Z</dcterms:created>
  <dcterms:modified xsi:type="dcterms:W3CDTF">2012-02-27T05:43:56Z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Date">
    <vt:lpwstr>2/18/2011 10:24:22 AM</vt:lpwstr>
  </property>
  <property fmtid="{D5CDD505-2E9C-101B-9397-08002B2CF9AE}" pid="3" name="Title">
    <vt:lpwstr>Presentation Title</vt:lpwstr>
  </property>
  <property fmtid="{D5CDD505-2E9C-101B-9397-08002B2CF9AE}" pid="4" name="SubTitle">
    <vt:lpwstr>Presentation Subtitle</vt:lpwstr>
  </property>
  <property fmtid="{D5CDD505-2E9C-101B-9397-08002B2CF9AE}" pid="5" name="Author">
    <vt:lpwstr>Djura Smits</vt:lpwstr>
  </property>
  <property fmtid="{D5CDD505-2E9C-101B-9397-08002B2CF9AE}" pid="6" name="ShowPages">
    <vt:lpwstr>True</vt:lpwstr>
  </property>
  <property fmtid="{D5CDD505-2E9C-101B-9397-08002B2CF9AE}" pid="7" name="ShowDate">
    <vt:lpwstr>True</vt:lpwstr>
  </property>
  <property fmtid="{D5CDD505-2E9C-101B-9397-08002B2CF9AE}" pid="8" name="SelectedPhoto">
    <vt:lpwstr>Mobiliteit 2.jpg</vt:lpwstr>
  </property>
  <property fmtid="{D5CDD505-2E9C-101B-9397-08002B2CF9AE}" pid="9" name="DateText">
    <vt:lpwstr>February 28, 2012</vt:lpwstr>
  </property>
  <property fmtid="{D5CDD505-2E9C-101B-9397-08002B2CF9AE}" pid="10" name="Color">
    <vt:lpwstr>True</vt:lpwstr>
  </property>
  <property fmtid="{D5CDD505-2E9C-101B-9397-08002B2CF9AE}" pid="11" name="Grammar">
    <vt:lpwstr>0</vt:lpwstr>
  </property>
  <property fmtid="{D5CDD505-2E9C-101B-9397-08002B2CF9AE}" pid="12" name="FavoriteLink1Image">
    <vt:lpwstr>Nederland.jpg</vt:lpwstr>
  </property>
  <property fmtid="{D5CDD505-2E9C-101B-9397-08002B2CF9AE}" pid="13" name="FavoriteLink2Image">
    <vt:lpwstr>techniek.jpg</vt:lpwstr>
  </property>
  <property fmtid="{D5CDD505-2E9C-101B-9397-08002B2CF9AE}" pid="14" name="FavoriteLink1Index">
    <vt:lpwstr>1</vt:lpwstr>
  </property>
  <property fmtid="{D5CDD505-2E9C-101B-9397-08002B2CF9AE}" pid="15" name="FavoriteLink2Index">
    <vt:lpwstr>1</vt:lpwstr>
  </property>
  <property fmtid="{D5CDD505-2E9C-101B-9397-08002B2CF9AE}" pid="16" name="CreationDate">
    <vt:lpwstr>24-2-2012 13:03:21</vt:lpwstr>
  </property>
  <property fmtid="{D5CDD505-2E9C-101B-9397-08002B2CF9AE}" pid="17" name="CreationBy">
    <vt:lpwstr>kerbuschpjm</vt:lpwstr>
  </property>
</Properties>
</file>