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408" r:id="rId2"/>
    <p:sldId id="757" r:id="rId3"/>
    <p:sldId id="759" r:id="rId4"/>
    <p:sldId id="761" r:id="rId5"/>
    <p:sldId id="760" r:id="rId6"/>
    <p:sldId id="762" r:id="rId7"/>
    <p:sldId id="763" r:id="rId8"/>
    <p:sldId id="764" r:id="rId9"/>
    <p:sldId id="767" r:id="rId10"/>
    <p:sldId id="768" r:id="rId11"/>
    <p:sldId id="766" r:id="rId12"/>
    <p:sldId id="775" r:id="rId13"/>
    <p:sldId id="776" r:id="rId14"/>
    <p:sldId id="770" r:id="rId15"/>
    <p:sldId id="771" r:id="rId16"/>
    <p:sldId id="773" r:id="rId17"/>
    <p:sldId id="774" r:id="rId18"/>
    <p:sldId id="756" r:id="rId19"/>
  </p:sldIdLst>
  <p:sldSz cx="9144000" cy="6858000" type="screen4x3"/>
  <p:notesSz cx="6858000" cy="9077325"/>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777777"/>
    <a:srgbClr val="4D4D4D"/>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99482" autoAdjust="0"/>
  </p:normalViewPr>
  <p:slideViewPr>
    <p:cSldViewPr snapToGrid="0">
      <p:cViewPr>
        <p:scale>
          <a:sx n="100" d="100"/>
          <a:sy n="100" d="100"/>
        </p:scale>
        <p:origin x="-684" y="4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87"/>
    </p:cViewPr>
  </p:sorterViewPr>
  <p:notesViewPr>
    <p:cSldViewPr snapToGrid="0">
      <p:cViewPr varScale="1">
        <p:scale>
          <a:sx n="81" d="100"/>
          <a:sy n="81" d="100"/>
        </p:scale>
        <p:origin x="-2813" y="-96"/>
      </p:cViewPr>
      <p:guideLst>
        <p:guide orient="horz" pos="2859"/>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76803" name="Rectangle 3"/>
          <p:cNvSpPr>
            <a:spLocks noGrp="1" noChangeArrowheads="1"/>
          </p:cNvSpPr>
          <p:nvPr>
            <p:ph type="dt" sz="quarter"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76804" name="Rectangle 4"/>
          <p:cNvSpPr>
            <a:spLocks noGrp="1" noChangeArrowheads="1"/>
          </p:cNvSpPr>
          <p:nvPr>
            <p:ph type="ftr" sz="quarter" idx="2"/>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76805" name="Rectangle 5"/>
          <p:cNvSpPr>
            <a:spLocks noGrp="1" noChangeArrowheads="1"/>
          </p:cNvSpPr>
          <p:nvPr>
            <p:ph type="sldNum" sz="quarter" idx="3"/>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CADB4913-7001-4743-8F8F-4B180C218DBF}" type="slidenum">
              <a:rPr lang="en-US"/>
              <a:pPr>
                <a:defRPr/>
              </a:pPr>
              <a:t>‹#›</a:t>
            </a:fld>
            <a:endParaRPr lang="en-US"/>
          </a:p>
        </p:txBody>
      </p:sp>
    </p:spTree>
    <p:extLst>
      <p:ext uri="{BB962C8B-B14F-4D97-AF65-F5344CB8AC3E}">
        <p14:creationId xmlns:p14="http://schemas.microsoft.com/office/powerpoint/2010/main" val="1281469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27651" name="Rectangle 3"/>
          <p:cNvSpPr>
            <a:spLocks noGrp="1" noChangeArrowheads="1"/>
          </p:cNvSpPr>
          <p:nvPr>
            <p:ph type="dt" idx="1"/>
          </p:nvPr>
        </p:nvSpPr>
        <p:spPr bwMode="auto">
          <a:xfrm>
            <a:off x="388620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60463" y="681038"/>
            <a:ext cx="4538662" cy="3403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14400" y="4311650"/>
            <a:ext cx="5029200" cy="40846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654" name="Rectangle 6"/>
          <p:cNvSpPr>
            <a:spLocks noGrp="1" noChangeArrowheads="1"/>
          </p:cNvSpPr>
          <p:nvPr>
            <p:ph type="ftr" sz="quarter" idx="4"/>
          </p:nvPr>
        </p:nvSpPr>
        <p:spPr bwMode="auto">
          <a:xfrm>
            <a:off x="0" y="8623300"/>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27655" name="Rectangle 7"/>
          <p:cNvSpPr>
            <a:spLocks noGrp="1" noChangeArrowheads="1"/>
          </p:cNvSpPr>
          <p:nvPr>
            <p:ph type="sldNum" sz="quarter" idx="5"/>
          </p:nvPr>
        </p:nvSpPr>
        <p:spPr bwMode="auto">
          <a:xfrm>
            <a:off x="3886200" y="8623300"/>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CF98BAD3-7D6B-45CD-A8FC-F717ABC4BCC4}" type="slidenum">
              <a:rPr lang="en-US"/>
              <a:pPr>
                <a:defRPr/>
              </a:pPr>
              <a:t>‹#›</a:t>
            </a:fld>
            <a:endParaRPr lang="en-US"/>
          </a:p>
        </p:txBody>
      </p:sp>
    </p:spTree>
    <p:extLst>
      <p:ext uri="{BB962C8B-B14F-4D97-AF65-F5344CB8AC3E}">
        <p14:creationId xmlns:p14="http://schemas.microsoft.com/office/powerpoint/2010/main" val="39323354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9B411B5D-CBBE-48E9-B0D7-9C994A7A171F}" type="slidenum">
              <a:rPr lang="en-US" b="0" smtClean="0"/>
              <a:pPr eaLnBrk="1" hangingPunct="1"/>
              <a:t>1</a:t>
            </a:fld>
            <a:endParaRPr lang="en-US" b="0" smtClean="0"/>
          </a:p>
        </p:txBody>
      </p:sp>
      <p:sp>
        <p:nvSpPr>
          <p:cNvPr id="21507" name="Rectangle 2"/>
          <p:cNvSpPr>
            <a:spLocks noGrp="1" noRot="1" noChangeAspect="1" noChangeArrowheads="1" noTextEdit="1"/>
          </p:cNvSpPr>
          <p:nvPr>
            <p:ph type="sldImg"/>
          </p:nvPr>
        </p:nvSpPr>
        <p:spPr>
          <a:xfrm>
            <a:off x="1160463" y="681038"/>
            <a:ext cx="4537075" cy="3403600"/>
          </a:xfrm>
          <a:ln/>
        </p:spPr>
      </p:sp>
      <p:sp>
        <p:nvSpPr>
          <p:cNvPr id="21508" name="Rectangle 3"/>
          <p:cNvSpPr>
            <a:spLocks noGrp="1" noChangeArrowheads="1"/>
          </p:cNvSpPr>
          <p:nvPr>
            <p:ph type="body" idx="1"/>
          </p:nvPr>
        </p:nvSpPr>
        <p:spPr>
          <a:xfrm>
            <a:off x="687388" y="4311650"/>
            <a:ext cx="5483225" cy="4084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1" smtClean="0"/>
              <a:t>Design of Perception, Modeling and Control Algorithms in a Simulated Testbed</a:t>
            </a:r>
            <a:endParaRPr lang="en-US" sz="1000" smtClean="0"/>
          </a:p>
          <a:p>
            <a:r>
              <a:rPr lang="en-US" sz="1000" smtClean="0"/>
              <a:t>To survive in an unstructured and dynamic environment, the perception, modeling &amp; control loop has to be adaptive and to learn from experience. Inside the perception, this can be solved with pattern recognition algorithms. Models of the environment should allow inference about the state of the world and the consequences for the robot. Advanced control algorithms should not only consider the action space of a single robot, but make a deliberative decision in the joint action space of all robots in a rescue team.</a:t>
            </a:r>
          </a:p>
          <a:p>
            <a:r>
              <a:rPr lang="en-US" sz="1000" smtClean="0"/>
              <a:t>Such advanced machine learning techniques typically need extensive training. A realistic simulation environment is a requisite to develop the algorithm and to test it in controlled circumstances. After this development the algorithm can be ported to the real robotic world.</a:t>
            </a:r>
            <a:br>
              <a:rPr lang="en-US" sz="1000" smtClean="0"/>
            </a:br>
            <a:r>
              <a:rPr lang="en-US" sz="1000" smtClean="0"/>
              <a:t/>
            </a:r>
            <a:br>
              <a:rPr lang="en-US" sz="1000" smtClean="0"/>
            </a:br>
            <a:r>
              <a:rPr lang="en-US" sz="1000" smtClean="0"/>
              <a:t>The potential of this approach is demonstrated with the use of mobile robots for search and rescue missions after a disaster. During rescue operations for disaster mitigation, cooperation is a must. This requirement is due to the structural diversity of disaster areas, variety of evidence of human presence that sensors can perceive, and the necessity to quickly and reliably examine targeted regions. </a:t>
            </a:r>
          </a:p>
          <a:p>
            <a:r>
              <a:rPr lang="en-US" sz="1000" smtClean="0"/>
              <a:t/>
            </a:r>
            <a:br>
              <a:rPr lang="en-US" sz="1000" smtClean="0"/>
            </a:br>
            <a:r>
              <a:rPr lang="en-US" sz="1000" smtClean="0"/>
              <a:t> The talk will focus on the progress recently made in the Virtual Rescue competition, especially by the students and researchers of the Amsterdam Oxford Joint Rescue Forces </a:t>
            </a:r>
            <a:endParaRPr lang="nl-NL" sz="10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PT"/>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pt-PT"/>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D83D1F9-D5AC-458A-8C91-F8D8009881CE}" type="slidenum">
              <a:rPr lang="en-US"/>
              <a:pPr>
                <a:defRPr/>
              </a:pPr>
              <a:t>‹#›</a:t>
            </a:fld>
            <a:endParaRPr lang="en-US"/>
          </a:p>
        </p:txBody>
      </p:sp>
    </p:spTree>
    <p:extLst>
      <p:ext uri="{BB962C8B-B14F-4D97-AF65-F5344CB8AC3E}">
        <p14:creationId xmlns:p14="http://schemas.microsoft.com/office/powerpoint/2010/main" val="148874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99C11B-3D5F-4BF7-AF81-609B7913CE84}" type="slidenum">
              <a:rPr lang="en-US"/>
              <a:pPr>
                <a:defRPr/>
              </a:pPr>
              <a:t>‹#›</a:t>
            </a:fld>
            <a:endParaRPr lang="en-US"/>
          </a:p>
        </p:txBody>
      </p:sp>
    </p:spTree>
    <p:extLst>
      <p:ext uri="{BB962C8B-B14F-4D97-AF65-F5344CB8AC3E}">
        <p14:creationId xmlns:p14="http://schemas.microsoft.com/office/powerpoint/2010/main" val="1041012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P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DC9932-C801-4D37-9F6F-37FF6188F102}" type="slidenum">
              <a:rPr lang="en-US"/>
              <a:pPr>
                <a:defRPr/>
              </a:pPr>
              <a:t>‹#›</a:t>
            </a:fld>
            <a:endParaRPr lang="en-US"/>
          </a:p>
        </p:txBody>
      </p:sp>
    </p:spTree>
    <p:extLst>
      <p:ext uri="{BB962C8B-B14F-4D97-AF65-F5344CB8AC3E}">
        <p14:creationId xmlns:p14="http://schemas.microsoft.com/office/powerpoint/2010/main" val="1235046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pt-PT"/>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EA51655B-784D-4176-A573-2CA0F44139E7}" type="slidenum">
              <a:rPr lang="en-US"/>
              <a:pPr>
                <a:defRPr/>
              </a:pPr>
              <a:t>‹#›</a:t>
            </a:fld>
            <a:endParaRPr lang="en-US"/>
          </a:p>
        </p:txBody>
      </p:sp>
    </p:spTree>
    <p:extLst>
      <p:ext uri="{BB962C8B-B14F-4D97-AF65-F5344CB8AC3E}">
        <p14:creationId xmlns:p14="http://schemas.microsoft.com/office/powerpoint/2010/main" val="4086427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pt-PT"/>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74FECF3-A547-45B0-AC5C-A53729AC1F95}" type="slidenum">
              <a:rPr lang="en-US"/>
              <a:pPr>
                <a:defRPr/>
              </a:pPr>
              <a:t>‹#›</a:t>
            </a:fld>
            <a:endParaRPr lang="en-US"/>
          </a:p>
        </p:txBody>
      </p:sp>
    </p:spTree>
    <p:extLst>
      <p:ext uri="{BB962C8B-B14F-4D97-AF65-F5344CB8AC3E}">
        <p14:creationId xmlns:p14="http://schemas.microsoft.com/office/powerpoint/2010/main" val="3175058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pt-PT"/>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4951351-FDE0-400E-8AD6-35ED513EA612}" type="slidenum">
              <a:rPr lang="en-US"/>
              <a:pPr>
                <a:defRPr/>
              </a:pPr>
              <a:t>‹#›</a:t>
            </a:fld>
            <a:endParaRPr lang="en-US"/>
          </a:p>
        </p:txBody>
      </p:sp>
    </p:spTree>
    <p:extLst>
      <p:ext uri="{BB962C8B-B14F-4D97-AF65-F5344CB8AC3E}">
        <p14:creationId xmlns:p14="http://schemas.microsoft.com/office/powerpoint/2010/main" val="1278935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E44F78A-AB53-43AB-B263-CA6F368C1638}" type="slidenum">
              <a:rPr lang="en-US"/>
              <a:pPr>
                <a:defRPr/>
              </a:pPr>
              <a:t>‹#›</a:t>
            </a:fld>
            <a:endParaRPr lang="en-US"/>
          </a:p>
        </p:txBody>
      </p:sp>
    </p:spTree>
    <p:extLst>
      <p:ext uri="{BB962C8B-B14F-4D97-AF65-F5344CB8AC3E}">
        <p14:creationId xmlns:p14="http://schemas.microsoft.com/office/powerpoint/2010/main" val="4210085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pt-PT"/>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0BA5EAAA-79A0-4F91-A966-A055DDDEFD21}" type="slidenum">
              <a:rPr lang="en-US"/>
              <a:pPr>
                <a:defRPr/>
              </a:pPr>
              <a:t>‹#›</a:t>
            </a:fld>
            <a:endParaRPr lang="en-US"/>
          </a:p>
        </p:txBody>
      </p:sp>
    </p:spTree>
    <p:extLst>
      <p:ext uri="{BB962C8B-B14F-4D97-AF65-F5344CB8AC3E}">
        <p14:creationId xmlns:p14="http://schemas.microsoft.com/office/powerpoint/2010/main" val="427163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pt-PT"/>
          </a:p>
        </p:txBody>
      </p:sp>
      <p:sp>
        <p:nvSpPr>
          <p:cNvPr id="3" name="Table Placeholder 2"/>
          <p:cNvSpPr>
            <a:spLocks noGrp="1"/>
          </p:cNvSpPr>
          <p:nvPr>
            <p:ph type="tbl" idx="1"/>
          </p:nvPr>
        </p:nvSpPr>
        <p:spPr>
          <a:xfrm>
            <a:off x="457200" y="1600200"/>
            <a:ext cx="8229600" cy="4525963"/>
          </a:xfrm>
        </p:spPr>
        <p:txBody>
          <a:bodyPr/>
          <a:lstStyle/>
          <a:p>
            <a:pPr lvl="0"/>
            <a:endParaRPr lang="pt-PT"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E7A36B-8427-4A2E-ADFD-4175B210B8D1}" type="slidenum">
              <a:rPr lang="en-US"/>
              <a:pPr>
                <a:defRPr/>
              </a:pPr>
              <a:t>‹#›</a:t>
            </a:fld>
            <a:endParaRPr lang="en-US"/>
          </a:p>
        </p:txBody>
      </p:sp>
    </p:spTree>
    <p:extLst>
      <p:ext uri="{BB962C8B-B14F-4D97-AF65-F5344CB8AC3E}">
        <p14:creationId xmlns:p14="http://schemas.microsoft.com/office/powerpoint/2010/main" val="1029711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648200" y="1600200"/>
            <a:ext cx="4038600" cy="4525963"/>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B558B7-0A1B-48E8-9BA2-5CACAACB7277}" type="slidenum">
              <a:rPr lang="en-US"/>
              <a:pPr>
                <a:defRPr/>
              </a:pPr>
              <a:t>‹#›</a:t>
            </a:fld>
            <a:endParaRPr lang="en-US"/>
          </a:p>
        </p:txBody>
      </p:sp>
    </p:spTree>
    <p:extLst>
      <p:ext uri="{BB962C8B-B14F-4D97-AF65-F5344CB8AC3E}">
        <p14:creationId xmlns:p14="http://schemas.microsoft.com/office/powerpoint/2010/main" val="141362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513DD40-4CFB-49FF-894A-0DEDC71A4C58}" type="slidenum">
              <a:rPr lang="en-US"/>
              <a:pPr>
                <a:defRPr/>
              </a:pPr>
              <a:t>‹#›</a:t>
            </a:fld>
            <a:endParaRPr lang="en-US"/>
          </a:p>
        </p:txBody>
      </p:sp>
    </p:spTree>
    <p:extLst>
      <p:ext uri="{BB962C8B-B14F-4D97-AF65-F5344CB8AC3E}">
        <p14:creationId xmlns:p14="http://schemas.microsoft.com/office/powerpoint/2010/main" val="2331684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P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FA699F2-6AEC-45B6-B8D9-A3AFF887EFD1}" type="slidenum">
              <a:rPr lang="en-US"/>
              <a:pPr>
                <a:defRPr/>
              </a:pPr>
              <a:t>‹#›</a:t>
            </a:fld>
            <a:endParaRPr lang="en-US"/>
          </a:p>
        </p:txBody>
      </p:sp>
    </p:spTree>
    <p:extLst>
      <p:ext uri="{BB962C8B-B14F-4D97-AF65-F5344CB8AC3E}">
        <p14:creationId xmlns:p14="http://schemas.microsoft.com/office/powerpoint/2010/main" val="389580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7417F0A-996A-4EAC-99B5-FB59D9965AD8}" type="slidenum">
              <a:rPr lang="en-US"/>
              <a:pPr>
                <a:defRPr/>
              </a:pPr>
              <a:t>‹#›</a:t>
            </a:fld>
            <a:endParaRPr lang="en-US"/>
          </a:p>
        </p:txBody>
      </p:sp>
    </p:spTree>
    <p:extLst>
      <p:ext uri="{BB962C8B-B14F-4D97-AF65-F5344CB8AC3E}">
        <p14:creationId xmlns:p14="http://schemas.microsoft.com/office/powerpoint/2010/main" val="112138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P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75A6C73-66A0-46CC-BAAC-DF5F13834B03}" type="slidenum">
              <a:rPr lang="en-US"/>
              <a:pPr>
                <a:defRPr/>
              </a:pPr>
              <a:t>‹#›</a:t>
            </a:fld>
            <a:endParaRPr lang="en-US"/>
          </a:p>
        </p:txBody>
      </p:sp>
    </p:spTree>
    <p:extLst>
      <p:ext uri="{BB962C8B-B14F-4D97-AF65-F5344CB8AC3E}">
        <p14:creationId xmlns:p14="http://schemas.microsoft.com/office/powerpoint/2010/main" val="3804837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B64D2C5-A5A9-44D6-80AE-60BD86CC7018}" type="slidenum">
              <a:rPr lang="en-US"/>
              <a:pPr>
                <a:defRPr/>
              </a:pPr>
              <a:t>‹#›</a:t>
            </a:fld>
            <a:endParaRPr lang="en-US"/>
          </a:p>
        </p:txBody>
      </p:sp>
    </p:spTree>
    <p:extLst>
      <p:ext uri="{BB962C8B-B14F-4D97-AF65-F5344CB8AC3E}">
        <p14:creationId xmlns:p14="http://schemas.microsoft.com/office/powerpoint/2010/main" val="18190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51C69A2-D98D-4AE3-8290-6C971C57E825}" type="slidenum">
              <a:rPr lang="en-US"/>
              <a:pPr>
                <a:defRPr/>
              </a:pPr>
              <a:t>‹#›</a:t>
            </a:fld>
            <a:endParaRPr lang="en-US"/>
          </a:p>
        </p:txBody>
      </p:sp>
    </p:spTree>
    <p:extLst>
      <p:ext uri="{BB962C8B-B14F-4D97-AF65-F5344CB8AC3E}">
        <p14:creationId xmlns:p14="http://schemas.microsoft.com/office/powerpoint/2010/main" val="789909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P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827FAC7-2664-4EF3-9870-0B09F469DDCE}" type="slidenum">
              <a:rPr lang="en-US"/>
              <a:pPr>
                <a:defRPr/>
              </a:pPr>
              <a:t>‹#›</a:t>
            </a:fld>
            <a:endParaRPr lang="en-US"/>
          </a:p>
        </p:txBody>
      </p:sp>
    </p:spTree>
    <p:extLst>
      <p:ext uri="{BB962C8B-B14F-4D97-AF65-F5344CB8AC3E}">
        <p14:creationId xmlns:p14="http://schemas.microsoft.com/office/powerpoint/2010/main" val="3840154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P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PT"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81F1292-459D-4FB2-AFDC-8B7AAF83BFA8}" type="slidenum">
              <a:rPr lang="en-US"/>
              <a:pPr>
                <a:defRPr/>
              </a:pPr>
              <a:t>‹#›</a:t>
            </a:fld>
            <a:endParaRPr lang="en-US"/>
          </a:p>
        </p:txBody>
      </p:sp>
    </p:spTree>
    <p:extLst>
      <p:ext uri="{BB962C8B-B14F-4D97-AF65-F5344CB8AC3E}">
        <p14:creationId xmlns:p14="http://schemas.microsoft.com/office/powerpoint/2010/main" val="375035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A7323580-1799-4C45-B709-DCACAFF70B3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rgbClr val="4D4D4D"/>
          </a:solidFill>
          <a:latin typeface="+mn-lt"/>
          <a:ea typeface="+mn-ea"/>
          <a:cs typeface="+mn-cs"/>
        </a:defRPr>
      </a:lvl1pPr>
      <a:lvl2pPr marL="742950" indent="-285750" algn="l" rtl="0" eaLnBrk="0" fontAlgn="base" hangingPunct="0">
        <a:spcBef>
          <a:spcPct val="20000"/>
        </a:spcBef>
        <a:spcAft>
          <a:spcPct val="0"/>
        </a:spcAft>
        <a:buChar char="–"/>
        <a:defRPr sz="2800">
          <a:solidFill>
            <a:srgbClr val="4D4D4D"/>
          </a:solidFill>
          <a:latin typeface="+mn-lt"/>
        </a:defRPr>
      </a:lvl2pPr>
      <a:lvl3pPr marL="1143000" indent="-228600" algn="l" rtl="0" eaLnBrk="0" fontAlgn="base" hangingPunct="0">
        <a:spcBef>
          <a:spcPct val="20000"/>
        </a:spcBef>
        <a:spcAft>
          <a:spcPct val="0"/>
        </a:spcAft>
        <a:buChar char="•"/>
        <a:defRPr sz="2400">
          <a:solidFill>
            <a:srgbClr val="4D4D4D"/>
          </a:solidFill>
          <a:latin typeface="+mn-lt"/>
        </a:defRPr>
      </a:lvl3pPr>
      <a:lvl4pPr marL="1600200" indent="-228600" algn="l" rtl="0" eaLnBrk="0" fontAlgn="base" hangingPunct="0">
        <a:spcBef>
          <a:spcPct val="20000"/>
        </a:spcBef>
        <a:spcAft>
          <a:spcPct val="0"/>
        </a:spcAft>
        <a:buChar char="–"/>
        <a:defRPr sz="2000">
          <a:solidFill>
            <a:srgbClr val="4D4D4D"/>
          </a:solidFill>
          <a:latin typeface="+mn-lt"/>
        </a:defRPr>
      </a:lvl4pPr>
      <a:lvl5pPr marL="2057400" indent="-228600" algn="l" rtl="0" eaLnBrk="0" fontAlgn="base" hangingPunct="0">
        <a:spcBef>
          <a:spcPct val="20000"/>
        </a:spcBef>
        <a:spcAft>
          <a:spcPct val="0"/>
        </a:spcAft>
        <a:buChar char="»"/>
        <a:defRPr sz="2000">
          <a:solidFill>
            <a:srgbClr val="4D4D4D"/>
          </a:solidFill>
          <a:latin typeface="+mn-lt"/>
        </a:defRPr>
      </a:lvl5pPr>
      <a:lvl6pPr marL="2514600" indent="-228600" algn="l" rtl="0" fontAlgn="base">
        <a:spcBef>
          <a:spcPct val="20000"/>
        </a:spcBef>
        <a:spcAft>
          <a:spcPct val="0"/>
        </a:spcAft>
        <a:buChar char="»"/>
        <a:defRPr sz="2000">
          <a:solidFill>
            <a:srgbClr val="4D4D4D"/>
          </a:solidFill>
          <a:latin typeface="+mn-lt"/>
        </a:defRPr>
      </a:lvl6pPr>
      <a:lvl7pPr marL="2971800" indent="-228600" algn="l" rtl="0" fontAlgn="base">
        <a:spcBef>
          <a:spcPct val="20000"/>
        </a:spcBef>
        <a:spcAft>
          <a:spcPct val="0"/>
        </a:spcAft>
        <a:buChar char="»"/>
        <a:defRPr sz="2000">
          <a:solidFill>
            <a:srgbClr val="4D4D4D"/>
          </a:solidFill>
          <a:latin typeface="+mn-lt"/>
        </a:defRPr>
      </a:lvl7pPr>
      <a:lvl8pPr marL="3429000" indent="-228600" algn="l" rtl="0" fontAlgn="base">
        <a:spcBef>
          <a:spcPct val="20000"/>
        </a:spcBef>
        <a:spcAft>
          <a:spcPct val="0"/>
        </a:spcAft>
        <a:buChar char="»"/>
        <a:defRPr sz="2000">
          <a:solidFill>
            <a:srgbClr val="4D4D4D"/>
          </a:solidFill>
          <a:latin typeface="+mn-lt"/>
        </a:defRPr>
      </a:lvl8pPr>
      <a:lvl9pPr marL="3886200" indent="-228600" algn="l" rtl="0" fontAlgn="base">
        <a:spcBef>
          <a:spcPct val="20000"/>
        </a:spcBef>
        <a:spcAft>
          <a:spcPct val="0"/>
        </a:spcAft>
        <a:buChar char="»"/>
        <a:defRPr sz="2000">
          <a:solidFill>
            <a:srgbClr val="4D4D4D"/>
          </a:solidFill>
          <a:latin typeface="+mn-lt"/>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hyperlink" Target="http://pipe2.sourceforge.net/" TargetMode="External"/><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cs.gmu.edu/~eclab/projects/mason/"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1.jpeg"/><Relationship Id="rId1" Type="http://schemas.openxmlformats.org/officeDocument/2006/relationships/slideLayout" Target="../slideLayouts/slideLayout14.xml"/><Relationship Id="rId4" Type="http://schemas.openxmlformats.org/officeDocument/2006/relationships/image" Target="../media/image36.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8450" y="317500"/>
            <a:ext cx="8628063" cy="1939925"/>
          </a:xfrm>
        </p:spPr>
        <p:txBody>
          <a:bodyPr/>
          <a:lstStyle/>
          <a:p>
            <a:pPr eaLnBrk="1" hangingPunct="1"/>
            <a:r>
              <a:rPr lang="en-US" sz="3200" smtClean="0"/>
              <a:t>Modeling pedestrians in an airport scenario </a:t>
            </a:r>
            <a:br>
              <a:rPr lang="en-US" sz="3200" smtClean="0"/>
            </a:br>
            <a:r>
              <a:rPr lang="en-US" sz="3200" smtClean="0"/>
              <a:t>with a time-augmented Petri net</a:t>
            </a:r>
          </a:p>
        </p:txBody>
      </p:sp>
      <p:sp>
        <p:nvSpPr>
          <p:cNvPr id="2051" name="Rectangle 3"/>
          <p:cNvSpPr>
            <a:spLocks noGrp="1" noChangeArrowheads="1"/>
          </p:cNvSpPr>
          <p:nvPr>
            <p:ph type="subTitle" idx="1"/>
          </p:nvPr>
        </p:nvSpPr>
        <p:spPr>
          <a:xfrm>
            <a:off x="876300" y="4564063"/>
            <a:ext cx="7543800" cy="1752600"/>
          </a:xfrm>
        </p:spPr>
        <p:txBody>
          <a:bodyPr/>
          <a:lstStyle/>
          <a:p>
            <a:pPr eaLnBrk="1" hangingPunct="1"/>
            <a:r>
              <a:rPr lang="de-DE" sz="2800" smtClean="0"/>
              <a:t>Djura Smits, Arnoud Visser and </a:t>
            </a:r>
            <a:r>
              <a:rPr lang="de-DE" sz="2800" u="sng" smtClean="0"/>
              <a:t>Frans Groen</a:t>
            </a:r>
          </a:p>
        </p:txBody>
      </p:sp>
      <p:sp>
        <p:nvSpPr>
          <p:cNvPr id="2052" name="Text Box 4"/>
          <p:cNvSpPr txBox="1">
            <a:spLocks noChangeArrowheads="1"/>
          </p:cNvSpPr>
          <p:nvPr/>
        </p:nvSpPr>
        <p:spPr bwMode="auto">
          <a:xfrm>
            <a:off x="200025" y="6145213"/>
            <a:ext cx="23526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400" b="0"/>
              <a:t>Universiteit van Amsterdam</a:t>
            </a:r>
          </a:p>
          <a:p>
            <a:pPr algn="ctr" eaLnBrk="1" hangingPunct="1"/>
            <a:r>
              <a:rPr lang="en-US" sz="1400" b="0"/>
              <a:t>Informatics Institute</a:t>
            </a:r>
          </a:p>
        </p:txBody>
      </p:sp>
      <p:pic>
        <p:nvPicPr>
          <p:cNvPr id="2053" name="Picture 6" descr="u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450" y="5440363"/>
            <a:ext cx="649288"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7"/>
          <p:cNvSpPr txBox="1">
            <a:spLocks noChangeArrowheads="1"/>
          </p:cNvSpPr>
          <p:nvPr/>
        </p:nvSpPr>
        <p:spPr bwMode="auto">
          <a:xfrm>
            <a:off x="1817688" y="5426075"/>
            <a:ext cx="5507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400" b="0"/>
              <a:t>12</a:t>
            </a:r>
            <a:r>
              <a:rPr lang="en-US" sz="1400" b="0" baseline="30000"/>
              <a:t>th</a:t>
            </a:r>
            <a:r>
              <a:rPr lang="en-US" sz="1400" b="0"/>
              <a:t> International Conference on Intelligent Autonomous Systems </a:t>
            </a:r>
            <a:br>
              <a:rPr lang="en-US" sz="1400" b="0"/>
            </a:br>
            <a:r>
              <a:rPr lang="en-US" sz="1400" b="0"/>
              <a:t>Jeju Island, Korea, June, 2012</a:t>
            </a:r>
          </a:p>
        </p:txBody>
      </p:sp>
      <p:pic>
        <p:nvPicPr>
          <p:cNvPr id="2055" name="Picture 10" descr="logo-trans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9975" y="5357813"/>
            <a:ext cx="1219200"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4"/>
          <p:cNvSpPr txBox="1">
            <a:spLocks noChangeArrowheads="1"/>
          </p:cNvSpPr>
          <p:nvPr/>
        </p:nvSpPr>
        <p:spPr bwMode="auto">
          <a:xfrm>
            <a:off x="6140450" y="6183313"/>
            <a:ext cx="278606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400" b="0"/>
              <a:t>Intelligent Systems Laboratory</a:t>
            </a:r>
          </a:p>
          <a:p>
            <a:pPr algn="ctr" eaLnBrk="1" hangingPunct="1"/>
            <a:r>
              <a:rPr lang="en-US" sz="1200" b="0"/>
              <a:t>Intelligent Autonomous Systems group</a:t>
            </a:r>
          </a:p>
        </p:txBody>
      </p:sp>
      <p:pic>
        <p:nvPicPr>
          <p:cNvPr id="2057" name="Picture 11" descr="http://vakantie.paginablog.nl/vakantie/Rotterdamairpor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3688" y="1895475"/>
            <a:ext cx="3475037"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Typical Behavior</a:t>
            </a:r>
          </a:p>
        </p:txBody>
      </p:sp>
      <p:pic>
        <p:nvPicPr>
          <p:cNvPr id="11267"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6288" y="1862138"/>
            <a:ext cx="5202237" cy="310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Content Placeholder 2"/>
          <p:cNvSpPr txBox="1">
            <a:spLocks/>
          </p:cNvSpPr>
          <p:nvPr/>
        </p:nvSpPr>
        <p:spPr bwMode="auto">
          <a:xfrm>
            <a:off x="358775" y="5127625"/>
            <a:ext cx="82296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spcBef>
                <a:spcPct val="20000"/>
              </a:spcBef>
            </a:pPr>
            <a:r>
              <a:rPr lang="en-US" sz="2000">
                <a:solidFill>
                  <a:srgbClr val="4D4D4D"/>
                </a:solidFill>
              </a:rPr>
              <a:t>The default behavior is to check-in and go the security check.</a:t>
            </a:r>
          </a:p>
          <a:p>
            <a:pPr>
              <a:spcBef>
                <a:spcPct val="20000"/>
              </a:spcBef>
            </a:pPr>
            <a:r>
              <a:rPr lang="en-US" sz="2000">
                <a:solidFill>
                  <a:srgbClr val="4D4D4D"/>
                </a:solidFill>
              </a:rPr>
              <a:t>Yet, alternative behaviors are observed, as waiting at the meeting point (10), buying things at the shops (4,5,7), smoking in the shelter (20), etc.</a:t>
            </a:r>
          </a:p>
        </p:txBody>
      </p:sp>
      <p:sp>
        <p:nvSpPr>
          <p:cNvPr id="6" name="Arc 5"/>
          <p:cNvSpPr/>
          <p:nvPr/>
        </p:nvSpPr>
        <p:spPr bwMode="auto">
          <a:xfrm flipH="1">
            <a:off x="4346575" y="3216275"/>
            <a:ext cx="434975" cy="776288"/>
          </a:xfrm>
          <a:prstGeom prst="arc">
            <a:avLst/>
          </a:prstGeom>
          <a:noFill/>
          <a:ln w="19050" cap="flat" cmpd="sng" algn="ctr">
            <a:solidFill>
              <a:srgbClr val="FF0000"/>
            </a:solidFill>
            <a:prstDash val="solid"/>
            <a:round/>
            <a:headEnd type="none" w="med" len="med"/>
            <a:tailEnd type="none" w="med" len="med"/>
          </a:ln>
          <a:effectLst/>
        </p:spPr>
        <p:txBody>
          <a:bodyPr/>
          <a:lstStyle/>
          <a:p>
            <a:pPr>
              <a:defRPr/>
            </a:pPr>
            <a:endParaRPr lang="en-US"/>
          </a:p>
        </p:txBody>
      </p:sp>
      <p:sp>
        <p:nvSpPr>
          <p:cNvPr id="7" name="Arc 6"/>
          <p:cNvSpPr/>
          <p:nvPr/>
        </p:nvSpPr>
        <p:spPr bwMode="auto">
          <a:xfrm rot="10800000" flipH="1">
            <a:off x="4346575" y="2446338"/>
            <a:ext cx="434975" cy="776287"/>
          </a:xfrm>
          <a:prstGeom prst="arc">
            <a:avLst/>
          </a:prstGeom>
          <a:noFill/>
          <a:ln w="19050" cap="flat" cmpd="sng" algn="ctr">
            <a:solidFill>
              <a:srgbClr val="FF0000"/>
            </a:solidFill>
            <a:prstDash val="solid"/>
            <a:round/>
            <a:headEnd type="none" w="med" len="med"/>
            <a:tailEnd type="none" w="med" len="med"/>
          </a:ln>
          <a:effectLst/>
        </p:spPr>
        <p:txBody>
          <a:bodyPr/>
          <a:lstStyle/>
          <a:p>
            <a:pPr>
              <a:defRPr/>
            </a:pPr>
            <a:endParaRPr lang="en-US"/>
          </a:p>
        </p:txBody>
      </p:sp>
      <p:cxnSp>
        <p:nvCxnSpPr>
          <p:cNvPr id="11271" name="Straight Arrow Connector 8"/>
          <p:cNvCxnSpPr>
            <a:cxnSpLocks noChangeShapeType="1"/>
          </p:cNvCxnSpPr>
          <p:nvPr/>
        </p:nvCxnSpPr>
        <p:spPr bwMode="auto">
          <a:xfrm flipV="1">
            <a:off x="4781550" y="2354263"/>
            <a:ext cx="0" cy="481012"/>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 name="Arc 10"/>
          <p:cNvSpPr/>
          <p:nvPr/>
        </p:nvSpPr>
        <p:spPr bwMode="auto">
          <a:xfrm rot="10800000" flipH="1">
            <a:off x="4114800" y="2225675"/>
            <a:ext cx="433388" cy="441325"/>
          </a:xfrm>
          <a:prstGeom prst="arc">
            <a:avLst/>
          </a:prstGeom>
          <a:noFill/>
          <a:ln w="19050" cap="flat" cmpd="sng" algn="ctr">
            <a:solidFill>
              <a:srgbClr val="FF0000"/>
            </a:solidFill>
            <a:prstDash val="solid"/>
            <a:round/>
            <a:headEnd type="none" w="med" len="med"/>
            <a:tailEnd type="none" w="med" len="med"/>
          </a:ln>
          <a:effectLst/>
        </p:spPr>
        <p:txBody>
          <a:bodyPr/>
          <a:lstStyle/>
          <a:p>
            <a:pPr>
              <a:defRPr/>
            </a:pPr>
            <a:endParaRPr lang="en-US"/>
          </a:p>
        </p:txBody>
      </p:sp>
      <p:cxnSp>
        <p:nvCxnSpPr>
          <p:cNvPr id="11273" name="Straight Connector 12"/>
          <p:cNvCxnSpPr>
            <a:cxnSpLocks noChangeShapeType="1"/>
          </p:cNvCxnSpPr>
          <p:nvPr/>
        </p:nvCxnSpPr>
        <p:spPr bwMode="auto">
          <a:xfrm flipH="1">
            <a:off x="3549650" y="2674938"/>
            <a:ext cx="804863" cy="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sp>
        <p:nvSpPr>
          <p:cNvPr id="14" name="Arc 13"/>
          <p:cNvSpPr/>
          <p:nvPr/>
        </p:nvSpPr>
        <p:spPr bwMode="auto">
          <a:xfrm rot="16200000" flipH="1">
            <a:off x="3332956" y="2235995"/>
            <a:ext cx="434975" cy="442912"/>
          </a:xfrm>
          <a:prstGeom prst="arc">
            <a:avLst/>
          </a:prstGeom>
          <a:noFill/>
          <a:ln w="19050" cap="flat" cmpd="sng" algn="ctr">
            <a:solidFill>
              <a:srgbClr val="FF0000"/>
            </a:solidFill>
            <a:prstDash val="solid"/>
            <a:round/>
            <a:headEnd type="none" w="med" len="med"/>
            <a:tailEnd type="none" w="med" len="med"/>
          </a:ln>
          <a:effectLst/>
        </p:spPr>
        <p:txBody>
          <a:bodyPr/>
          <a:lstStyle/>
          <a:p>
            <a:pPr>
              <a:defRPr/>
            </a:pPr>
            <a:endParaRPr lang="en-US"/>
          </a:p>
        </p:txBody>
      </p:sp>
      <p:cxnSp>
        <p:nvCxnSpPr>
          <p:cNvPr id="11275" name="Straight Arrow Connector 16"/>
          <p:cNvCxnSpPr>
            <a:cxnSpLocks noChangeShapeType="1"/>
          </p:cNvCxnSpPr>
          <p:nvPr/>
        </p:nvCxnSpPr>
        <p:spPr bwMode="auto">
          <a:xfrm flipV="1">
            <a:off x="3328988" y="2293938"/>
            <a:ext cx="0" cy="163512"/>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t>The model</a:t>
            </a:r>
          </a:p>
        </p:txBody>
      </p:sp>
      <p:pic>
        <p:nvPicPr>
          <p:cNvPr id="1229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49425" y="1595438"/>
            <a:ext cx="5622925" cy="4525962"/>
          </a:xfrm>
        </p:spPr>
      </p:pic>
      <p:cxnSp>
        <p:nvCxnSpPr>
          <p:cNvPr id="12292" name="Straight Connector 5"/>
          <p:cNvCxnSpPr>
            <a:cxnSpLocks noChangeShapeType="1"/>
          </p:cNvCxnSpPr>
          <p:nvPr/>
        </p:nvCxnSpPr>
        <p:spPr bwMode="auto">
          <a:xfrm flipV="1">
            <a:off x="3421063" y="4229100"/>
            <a:ext cx="198437" cy="1020763"/>
          </a:xfrm>
          <a:prstGeom prst="line">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293" name="Straight Connector 8"/>
          <p:cNvCxnSpPr>
            <a:cxnSpLocks noChangeShapeType="1"/>
          </p:cNvCxnSpPr>
          <p:nvPr/>
        </p:nvCxnSpPr>
        <p:spPr bwMode="auto">
          <a:xfrm flipV="1">
            <a:off x="3817938" y="3619500"/>
            <a:ext cx="1219200" cy="388938"/>
          </a:xfrm>
          <a:prstGeom prst="line">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294" name="Straight Connector 10"/>
          <p:cNvCxnSpPr>
            <a:cxnSpLocks noChangeShapeType="1"/>
          </p:cNvCxnSpPr>
          <p:nvPr/>
        </p:nvCxnSpPr>
        <p:spPr bwMode="auto">
          <a:xfrm flipV="1">
            <a:off x="5113338" y="3368675"/>
            <a:ext cx="533400" cy="250825"/>
          </a:xfrm>
          <a:prstGeom prst="line">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295" name="Straight Connector 14"/>
          <p:cNvCxnSpPr>
            <a:cxnSpLocks noChangeShapeType="1"/>
          </p:cNvCxnSpPr>
          <p:nvPr/>
        </p:nvCxnSpPr>
        <p:spPr bwMode="auto">
          <a:xfrm>
            <a:off x="5799138" y="3522663"/>
            <a:ext cx="0" cy="219075"/>
          </a:xfrm>
          <a:prstGeom prst="line">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296" name="Straight Connector 18"/>
          <p:cNvCxnSpPr>
            <a:cxnSpLocks noChangeShapeType="1"/>
          </p:cNvCxnSpPr>
          <p:nvPr/>
        </p:nvCxnSpPr>
        <p:spPr bwMode="auto">
          <a:xfrm>
            <a:off x="5799138" y="3813175"/>
            <a:ext cx="0" cy="219075"/>
          </a:xfrm>
          <a:prstGeom prst="line">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297" name="Straight Connector 21"/>
          <p:cNvCxnSpPr>
            <a:cxnSpLocks noChangeShapeType="1"/>
          </p:cNvCxnSpPr>
          <p:nvPr/>
        </p:nvCxnSpPr>
        <p:spPr bwMode="auto">
          <a:xfrm flipH="1" flipV="1">
            <a:off x="5113338" y="4032250"/>
            <a:ext cx="419100" cy="101600"/>
          </a:xfrm>
          <a:prstGeom prst="line">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298" name="Straight Connector 23"/>
          <p:cNvCxnSpPr>
            <a:cxnSpLocks noChangeShapeType="1"/>
          </p:cNvCxnSpPr>
          <p:nvPr/>
        </p:nvCxnSpPr>
        <p:spPr bwMode="auto">
          <a:xfrm flipH="1">
            <a:off x="3817938" y="4040188"/>
            <a:ext cx="1219200" cy="0"/>
          </a:xfrm>
          <a:prstGeom prst="line">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299" name="Straight Connector 25"/>
          <p:cNvCxnSpPr>
            <a:cxnSpLocks noChangeShapeType="1"/>
          </p:cNvCxnSpPr>
          <p:nvPr/>
        </p:nvCxnSpPr>
        <p:spPr bwMode="auto">
          <a:xfrm flipH="1" flipV="1">
            <a:off x="2378075" y="3632200"/>
            <a:ext cx="1143000" cy="400050"/>
          </a:xfrm>
          <a:prstGeom prst="line">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300" name="Straight Connector 27"/>
          <p:cNvCxnSpPr>
            <a:cxnSpLocks noChangeShapeType="1"/>
          </p:cNvCxnSpPr>
          <p:nvPr/>
        </p:nvCxnSpPr>
        <p:spPr bwMode="auto">
          <a:xfrm flipV="1">
            <a:off x="2430463" y="3001963"/>
            <a:ext cx="442912" cy="566737"/>
          </a:xfrm>
          <a:prstGeom prst="line">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301" name="Rectangle 29"/>
          <p:cNvSpPr>
            <a:spLocks noChangeArrowheads="1"/>
          </p:cNvSpPr>
          <p:nvPr/>
        </p:nvSpPr>
        <p:spPr bwMode="auto">
          <a:xfrm>
            <a:off x="960438" y="5780088"/>
            <a:ext cx="75660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The default route through the Petri net is indicated in red.</a:t>
            </a:r>
          </a:p>
          <a:p>
            <a:r>
              <a:rPr lang="en-US"/>
              <a:t>All transitions are stochastic, which is a function of the time to departure (non-stationary Petri net).</a:t>
            </a:r>
          </a:p>
        </p:txBody>
      </p:sp>
      <p:sp>
        <p:nvSpPr>
          <p:cNvPr id="2" name="TextBox 1"/>
          <p:cNvSpPr txBox="1"/>
          <p:nvPr/>
        </p:nvSpPr>
        <p:spPr>
          <a:xfrm>
            <a:off x="2873375" y="3384034"/>
            <a:ext cx="574675" cy="369332"/>
          </a:xfrm>
          <a:prstGeom prst="rect">
            <a:avLst/>
          </a:prstGeom>
          <a:solidFill>
            <a:schemeClr val="bg1"/>
          </a:solidFill>
        </p:spPr>
        <p:txBody>
          <a:bodyPr wrap="square" rtlCol="0">
            <a:spAutoFit/>
          </a:bodyPr>
          <a:lstStyle/>
          <a:p>
            <a:r>
              <a:rPr lang="nl-NL" dirty="0" smtClean="0"/>
              <a:t>P(t)</a:t>
            </a:r>
            <a:endParaRPr lang="en-US" dirty="0"/>
          </a:p>
        </p:txBody>
      </p:sp>
      <p:sp>
        <p:nvSpPr>
          <p:cNvPr id="3" name="TextBox 2"/>
          <p:cNvSpPr txBox="1"/>
          <p:nvPr/>
        </p:nvSpPr>
        <p:spPr>
          <a:xfrm>
            <a:off x="6800850" y="4880531"/>
            <a:ext cx="1548661" cy="738664"/>
          </a:xfrm>
          <a:prstGeom prst="rect">
            <a:avLst/>
          </a:prstGeom>
          <a:noFill/>
        </p:spPr>
        <p:txBody>
          <a:bodyPr wrap="square" rtlCol="0">
            <a:spAutoFit/>
          </a:bodyPr>
          <a:lstStyle/>
          <a:p>
            <a:r>
              <a:rPr lang="en-US" sz="1400" dirty="0" smtClean="0">
                <a:solidFill>
                  <a:srgbClr val="FF0000"/>
                </a:solidFill>
              </a:rPr>
              <a:t>Optimistic estimation: 2 </a:t>
            </a:r>
            <a:r>
              <a:rPr lang="en-US" sz="1400" dirty="0" err="1" smtClean="0">
                <a:solidFill>
                  <a:srgbClr val="FF0000"/>
                </a:solidFill>
              </a:rPr>
              <a:t>timesteps</a:t>
            </a:r>
            <a:endParaRPr lang="nl-NL" sz="1400" dirty="0">
              <a:solidFill>
                <a:srgbClr val="FF0000"/>
              </a:solidFill>
            </a:endParaRPr>
          </a:p>
        </p:txBody>
      </p:sp>
      <p:sp>
        <p:nvSpPr>
          <p:cNvPr id="4" name="TextBox 3"/>
          <p:cNvSpPr txBox="1"/>
          <p:nvPr/>
        </p:nvSpPr>
        <p:spPr>
          <a:xfrm>
            <a:off x="5113338" y="1619250"/>
            <a:ext cx="1695450" cy="738664"/>
          </a:xfrm>
          <a:prstGeom prst="rect">
            <a:avLst/>
          </a:prstGeom>
          <a:noFill/>
        </p:spPr>
        <p:txBody>
          <a:bodyPr wrap="square" rtlCol="0">
            <a:spAutoFit/>
          </a:bodyPr>
          <a:lstStyle/>
          <a:p>
            <a:r>
              <a:rPr lang="en-US" sz="1400" dirty="0" smtClean="0">
                <a:solidFill>
                  <a:srgbClr val="FF0000"/>
                </a:solidFill>
              </a:rPr>
              <a:t>Optimistic estimation: 4 </a:t>
            </a:r>
            <a:r>
              <a:rPr lang="en-US" sz="1400" dirty="0" err="1" smtClean="0">
                <a:solidFill>
                  <a:srgbClr val="FF0000"/>
                </a:solidFill>
              </a:rPr>
              <a:t>timesteps</a:t>
            </a:r>
            <a:endParaRPr lang="nl-NL" sz="1400" dirty="0">
              <a:solidFill>
                <a:srgbClr val="FF0000"/>
              </a:solidFill>
            </a:endParaRPr>
          </a:p>
        </p:txBody>
      </p:sp>
      <p:sp>
        <p:nvSpPr>
          <p:cNvPr id="5" name="TextBox 4"/>
          <p:cNvSpPr txBox="1"/>
          <p:nvPr/>
        </p:nvSpPr>
        <p:spPr>
          <a:xfrm>
            <a:off x="367078" y="2610505"/>
            <a:ext cx="2063385" cy="523220"/>
          </a:xfrm>
          <a:prstGeom prst="rect">
            <a:avLst/>
          </a:prstGeom>
          <a:noFill/>
        </p:spPr>
        <p:txBody>
          <a:bodyPr wrap="none" rtlCol="0">
            <a:spAutoFit/>
          </a:bodyPr>
          <a:lstStyle/>
          <a:p>
            <a:r>
              <a:rPr lang="en-US" sz="1400" dirty="0" smtClean="0">
                <a:solidFill>
                  <a:srgbClr val="FF0000"/>
                </a:solidFill>
              </a:rPr>
              <a:t>Optimistic estimation:</a:t>
            </a:r>
          </a:p>
          <a:p>
            <a:r>
              <a:rPr lang="en-US" sz="1400" dirty="0" smtClean="0">
                <a:solidFill>
                  <a:srgbClr val="FF0000"/>
                </a:solidFill>
              </a:rPr>
              <a:t>1 </a:t>
            </a:r>
            <a:r>
              <a:rPr lang="en-US" sz="1400" dirty="0" err="1" smtClean="0">
                <a:solidFill>
                  <a:srgbClr val="FF0000"/>
                </a:solidFill>
              </a:rPr>
              <a:t>timestep</a:t>
            </a:r>
            <a:endParaRPr lang="nl-NL" sz="1400"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90538" y="347001"/>
            <a:ext cx="8229600" cy="1143000"/>
          </a:xfrm>
        </p:spPr>
        <p:txBody>
          <a:bodyPr/>
          <a:lstStyle/>
          <a:p>
            <a:r>
              <a:rPr lang="en-US" dirty="0" smtClean="0"/>
              <a:t>Variance on the Go-Goal behavior</a:t>
            </a:r>
          </a:p>
        </p:txBody>
      </p:sp>
      <p:sp>
        <p:nvSpPr>
          <p:cNvPr id="16387" name="Text Box 274"/>
          <p:cNvSpPr txBox="1">
            <a:spLocks noChangeArrowheads="1"/>
          </p:cNvSpPr>
          <p:nvPr/>
        </p:nvSpPr>
        <p:spPr bwMode="auto">
          <a:xfrm>
            <a:off x="214313" y="1677988"/>
            <a:ext cx="87899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pPr algn="just" eaLnBrk="1" hangingPunct="1"/>
            <a:r>
              <a:rPr lang="en-US" sz="1600" b="0" i="1" dirty="0" smtClean="0">
                <a:latin typeface="Times New Roman" pitchFamily="18" charset="0"/>
              </a:rPr>
              <a:t>Probability modeled with a Sigmoid function,                                             </a:t>
            </a:r>
            <a:r>
              <a:rPr lang="en-US" sz="1600" b="0" i="1" dirty="0" smtClean="0">
                <a:latin typeface="Times New Roman" pitchFamily="18" charset="0"/>
              </a:rPr>
              <a:t>        for </a:t>
            </a:r>
            <a:r>
              <a:rPr lang="en-US" sz="1600" b="0" i="1" dirty="0">
                <a:latin typeface="Times New Roman" pitchFamily="18" charset="0"/>
              </a:rPr>
              <a:t>different values of </a:t>
            </a:r>
            <a:r>
              <a:rPr lang="el-GR" sz="1600" b="0" i="1" dirty="0" smtClean="0">
                <a:latin typeface="Times New Roman" pitchFamily="18" charset="0"/>
              </a:rPr>
              <a:t>η</a:t>
            </a:r>
          </a:p>
        </p:txBody>
      </p:sp>
      <p:sp>
        <p:nvSpPr>
          <p:cNvPr id="16388" name="Text Box 274"/>
          <p:cNvSpPr>
            <a:spLocks noGrp="1" noChangeArrowheads="1"/>
          </p:cNvSpPr>
          <p:nvPr>
            <p:ph idx="1"/>
          </p:nvPr>
        </p:nvSpPr>
        <p:spPr>
          <a:xfrm>
            <a:off x="974724" y="5796954"/>
            <a:ext cx="790575" cy="246063"/>
          </a:xfrm>
        </p:spPr>
        <p:txBody>
          <a:bodyPr lIns="0" tIns="0" rIns="0" bIns="0">
            <a:spAutoFit/>
          </a:bodyPr>
          <a:lstStyle/>
          <a:p>
            <a:pPr marL="0" indent="0" algn="just" defTabSz="1304925" eaLnBrk="1" hangingPunct="1">
              <a:buFontTx/>
              <a:buNone/>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pPr>
            <a:r>
              <a:rPr lang="el-GR" sz="1600" b="0" i="1" dirty="0" smtClean="0">
                <a:latin typeface="Times New Roman" pitchFamily="18" charset="0"/>
              </a:rPr>
              <a:t>η</a:t>
            </a:r>
            <a:r>
              <a:rPr lang="en-US" sz="1600" i="1" dirty="0" smtClean="0">
                <a:solidFill>
                  <a:schemeClr val="tx1"/>
                </a:solidFill>
                <a:latin typeface="Times New Roman" pitchFamily="18" charset="0"/>
              </a:rPr>
              <a:t> = 0.01 </a:t>
            </a:r>
            <a:endParaRPr lang="en-US" sz="1600" b="1" i="1" dirty="0" smtClean="0">
              <a:solidFill>
                <a:schemeClr val="tx1"/>
              </a:solidFill>
              <a:latin typeface="Times New Roman" pitchFamily="18" charset="0"/>
            </a:endParaRPr>
          </a:p>
        </p:txBody>
      </p:sp>
      <p:sp>
        <p:nvSpPr>
          <p:cNvPr id="16389" name="Text Box 274"/>
          <p:cNvSpPr txBox="1">
            <a:spLocks noChangeArrowheads="1"/>
          </p:cNvSpPr>
          <p:nvPr/>
        </p:nvSpPr>
        <p:spPr bwMode="auto">
          <a:xfrm>
            <a:off x="3259136" y="5836642"/>
            <a:ext cx="7905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pPr algn="just" eaLnBrk="1" hangingPunct="1">
              <a:spcBef>
                <a:spcPct val="20000"/>
              </a:spcBef>
            </a:pPr>
            <a:r>
              <a:rPr lang="el-GR" sz="1600" b="0" i="1" dirty="0" smtClean="0">
                <a:latin typeface="Times New Roman" pitchFamily="18" charset="0"/>
              </a:rPr>
              <a:t>η</a:t>
            </a:r>
            <a:r>
              <a:rPr lang="en-US" sz="1600" b="0" i="1" dirty="0" smtClean="0">
                <a:latin typeface="Times New Roman" pitchFamily="18" charset="0"/>
              </a:rPr>
              <a:t> </a:t>
            </a:r>
            <a:r>
              <a:rPr lang="en-US" sz="1600" b="0" i="1" dirty="0">
                <a:latin typeface="Times New Roman" pitchFamily="18" charset="0"/>
              </a:rPr>
              <a:t>= 0.1 </a:t>
            </a:r>
            <a:endParaRPr lang="en-US" sz="1600" i="1" dirty="0">
              <a:latin typeface="Times New Roman" pitchFamily="18" charset="0"/>
            </a:endParaRPr>
          </a:p>
        </p:txBody>
      </p:sp>
      <p:sp>
        <p:nvSpPr>
          <p:cNvPr id="16390" name="Text Box 274"/>
          <p:cNvSpPr txBox="1">
            <a:spLocks noChangeArrowheads="1"/>
          </p:cNvSpPr>
          <p:nvPr/>
        </p:nvSpPr>
        <p:spPr bwMode="auto">
          <a:xfrm>
            <a:off x="7551736" y="5828704"/>
            <a:ext cx="7905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pPr algn="just" eaLnBrk="1" hangingPunct="1">
              <a:spcBef>
                <a:spcPct val="20000"/>
              </a:spcBef>
            </a:pPr>
            <a:r>
              <a:rPr lang="el-GR" sz="1600" b="0" i="1" dirty="0" smtClean="0">
                <a:latin typeface="Times New Roman" pitchFamily="18" charset="0"/>
              </a:rPr>
              <a:t>η</a:t>
            </a:r>
            <a:r>
              <a:rPr lang="en-US" sz="1600" b="0" i="1" dirty="0" smtClean="0">
                <a:latin typeface="Times New Roman" pitchFamily="18" charset="0"/>
              </a:rPr>
              <a:t> </a:t>
            </a:r>
            <a:r>
              <a:rPr lang="en-US" sz="1600" b="0" i="1" dirty="0">
                <a:latin typeface="Times New Roman" pitchFamily="18" charset="0"/>
              </a:rPr>
              <a:t>= 0.5 </a:t>
            </a:r>
            <a:endParaRPr lang="en-US" sz="1600" i="1" dirty="0">
              <a:latin typeface="Times New Roman" pitchFamily="18" charset="0"/>
            </a:endParaRPr>
          </a:p>
        </p:txBody>
      </p:sp>
      <p:sp>
        <p:nvSpPr>
          <p:cNvPr id="16391" name="Rectangle 4"/>
          <p:cNvSpPr>
            <a:spLocks noChangeArrowheads="1"/>
          </p:cNvSpPr>
          <p:nvPr/>
        </p:nvSpPr>
        <p:spPr bwMode="auto">
          <a:xfrm>
            <a:off x="931067" y="5934670"/>
            <a:ext cx="73628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For higher constant </a:t>
            </a:r>
            <a:r>
              <a:rPr lang="el-GR" b="0" i="1" dirty="0" smtClean="0">
                <a:latin typeface="Times New Roman" pitchFamily="18" charset="0"/>
              </a:rPr>
              <a:t>η</a:t>
            </a:r>
            <a:r>
              <a:rPr lang="en-US" dirty="0" smtClean="0"/>
              <a:t> </a:t>
            </a:r>
            <a:r>
              <a:rPr lang="en-US" dirty="0"/>
              <a:t>the mean of the distribution shifts away from the </a:t>
            </a:r>
            <a:r>
              <a:rPr lang="en-US" dirty="0" smtClean="0"/>
              <a:t>deadline (the relative chance of directly going to goal is higher).</a:t>
            </a:r>
            <a:endParaRPr lang="en-US" dirty="0"/>
          </a:p>
        </p:txBody>
      </p:sp>
      <p:pic>
        <p:nvPicPr>
          <p:cNvPr id="163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699" y="4106267"/>
            <a:ext cx="1998662" cy="158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636" y="4091979"/>
            <a:ext cx="2092325"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5" name="Text Box 274"/>
          <p:cNvSpPr txBox="1">
            <a:spLocks noChangeArrowheads="1"/>
          </p:cNvSpPr>
          <p:nvPr/>
        </p:nvSpPr>
        <p:spPr bwMode="auto">
          <a:xfrm>
            <a:off x="5353049" y="5828704"/>
            <a:ext cx="7905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pPr algn="just" eaLnBrk="1" hangingPunct="1">
              <a:spcBef>
                <a:spcPct val="20000"/>
              </a:spcBef>
            </a:pPr>
            <a:r>
              <a:rPr lang="el-GR" sz="1600" b="0" i="1" dirty="0" smtClean="0">
                <a:latin typeface="Times New Roman" pitchFamily="18" charset="0"/>
              </a:rPr>
              <a:t>η</a:t>
            </a:r>
            <a:r>
              <a:rPr lang="en-US" sz="1600" b="0" i="1" dirty="0" smtClean="0">
                <a:latin typeface="Times New Roman" pitchFamily="18" charset="0"/>
              </a:rPr>
              <a:t> </a:t>
            </a:r>
            <a:r>
              <a:rPr lang="en-US" sz="1600" b="0" i="1" dirty="0">
                <a:latin typeface="Times New Roman" pitchFamily="18" charset="0"/>
              </a:rPr>
              <a:t>= 0.2 </a:t>
            </a:r>
            <a:endParaRPr lang="en-US" sz="1600" i="1" dirty="0">
              <a:latin typeface="Times New Roman" pitchFamily="18" charset="0"/>
            </a:endParaRPr>
          </a:p>
        </p:txBody>
      </p:sp>
      <p:pic>
        <p:nvPicPr>
          <p:cNvPr id="163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7236" y="4126904"/>
            <a:ext cx="2166938" cy="156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5449" y="4114204"/>
            <a:ext cx="2008187" cy="157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TextBox 1"/>
              <p:cNvSpPr txBox="1"/>
              <p:nvPr/>
            </p:nvSpPr>
            <p:spPr>
              <a:xfrm>
                <a:off x="3973513" y="1490004"/>
                <a:ext cx="2760662" cy="6220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b="1" i="1" smtClean="0">
                          <a:latin typeface="Cambria Math"/>
                        </a:rPr>
                        <m:t>𝑷</m:t>
                      </m:r>
                      <m:d>
                        <m:dPr>
                          <m:ctrlPr>
                            <a:rPr lang="nl-NL" b="1" i="1" smtClean="0">
                              <a:latin typeface="Cambria Math"/>
                            </a:rPr>
                          </m:ctrlPr>
                        </m:dPr>
                        <m:e>
                          <m:r>
                            <a:rPr lang="nl-NL" b="1" i="1" smtClean="0">
                              <a:latin typeface="Cambria Math"/>
                            </a:rPr>
                            <m:t>𝒕</m:t>
                          </m:r>
                        </m:e>
                      </m:d>
                      <m:r>
                        <a:rPr lang="nl-NL" b="1" i="1" smtClean="0">
                          <a:latin typeface="Cambria Math"/>
                        </a:rPr>
                        <m:t>= </m:t>
                      </m:r>
                      <m:r>
                        <m:rPr>
                          <m:sty m:val="p"/>
                        </m:rPr>
                        <a:rPr lang="el-GR" b="1" i="1" smtClean="0">
                          <a:latin typeface="Cambria Math"/>
                        </a:rPr>
                        <m:t>η</m:t>
                      </m:r>
                      <m:r>
                        <a:rPr lang="nl-NL" b="1" i="1" smtClean="0">
                          <a:latin typeface="Cambria Math"/>
                        </a:rPr>
                        <m:t> </m:t>
                      </m:r>
                      <m:f>
                        <m:fPr>
                          <m:ctrlPr>
                            <a:rPr lang="nl-NL" b="1" i="1" smtClean="0">
                              <a:latin typeface="Cambria Math"/>
                            </a:rPr>
                          </m:ctrlPr>
                        </m:fPr>
                        <m:num>
                          <m:r>
                            <a:rPr lang="nl-NL" b="1" i="1" smtClean="0">
                              <a:latin typeface="Cambria Math"/>
                            </a:rPr>
                            <m:t>𝟏</m:t>
                          </m:r>
                        </m:num>
                        <m:den>
                          <m:r>
                            <a:rPr lang="nl-NL" b="1" i="1" smtClean="0">
                              <a:latin typeface="Cambria Math"/>
                            </a:rPr>
                            <m:t>𝟏</m:t>
                          </m:r>
                          <m:r>
                            <a:rPr lang="nl-NL" b="1" i="1" smtClean="0">
                              <a:latin typeface="Cambria Math"/>
                            </a:rPr>
                            <m:t>+</m:t>
                          </m:r>
                          <m:sSup>
                            <m:sSupPr>
                              <m:ctrlPr>
                                <a:rPr lang="nl-NL" b="1" i="1" smtClean="0">
                                  <a:latin typeface="Cambria Math"/>
                                </a:rPr>
                              </m:ctrlPr>
                            </m:sSupPr>
                            <m:e>
                              <m:r>
                                <a:rPr lang="nl-NL" b="1" i="1" smtClean="0">
                                  <a:latin typeface="Cambria Math"/>
                                </a:rPr>
                                <m:t>𝒆</m:t>
                              </m:r>
                            </m:e>
                            <m:sup>
                              <m:r>
                                <a:rPr lang="nl-NL" b="1" i="1" smtClean="0">
                                  <a:latin typeface="Cambria Math"/>
                                </a:rPr>
                                <m:t>−</m:t>
                              </m:r>
                              <m:r>
                                <a:rPr lang="nl-NL" b="1" i="1" smtClean="0">
                                  <a:latin typeface="Cambria Math"/>
                                  <a:ea typeface="Cambria Math"/>
                                </a:rPr>
                                <m:t>𝝎</m:t>
                              </m:r>
                              <m:r>
                                <a:rPr lang="nl-NL" b="1" i="1" smtClean="0">
                                  <a:latin typeface="Cambria Math"/>
                                  <a:ea typeface="Cambria Math"/>
                                </a:rPr>
                                <m:t>(</m:t>
                              </m:r>
                              <m:r>
                                <a:rPr lang="nl-NL" b="1" i="1" smtClean="0">
                                  <a:latin typeface="Cambria Math"/>
                                  <a:ea typeface="Cambria Math"/>
                                </a:rPr>
                                <m:t>𝒕</m:t>
                              </m:r>
                              <m:r>
                                <a:rPr lang="nl-NL" b="1" i="1" smtClean="0">
                                  <a:latin typeface="Cambria Math"/>
                                  <a:ea typeface="Cambria Math"/>
                                </a:rPr>
                                <m:t>−</m:t>
                              </m:r>
                              <m:sSub>
                                <m:sSubPr>
                                  <m:ctrlPr>
                                    <a:rPr lang="nl-NL" b="1" i="1" smtClean="0">
                                      <a:latin typeface="Cambria Math"/>
                                      <a:ea typeface="Cambria Math"/>
                                    </a:rPr>
                                  </m:ctrlPr>
                                </m:sSubPr>
                                <m:e>
                                  <m:r>
                                    <a:rPr lang="nl-NL" b="1" i="1" smtClean="0">
                                      <a:latin typeface="Cambria Math"/>
                                      <a:ea typeface="Cambria Math"/>
                                    </a:rPr>
                                    <m:t>𝒕</m:t>
                                  </m:r>
                                </m:e>
                                <m:sub>
                                  <m:r>
                                    <a:rPr lang="nl-NL" b="1" i="1" smtClean="0">
                                      <a:latin typeface="Cambria Math"/>
                                      <a:ea typeface="Cambria Math"/>
                                    </a:rPr>
                                    <m:t>𝟎</m:t>
                                  </m:r>
                                </m:sub>
                              </m:sSub>
                              <m:r>
                                <a:rPr lang="nl-NL" b="1" i="1" smtClean="0">
                                  <a:latin typeface="Cambria Math"/>
                                  <a:ea typeface="Cambria Math"/>
                                </a:rPr>
                                <m:t>)</m:t>
                              </m:r>
                            </m:sup>
                          </m:sSup>
                        </m:den>
                      </m:f>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973513" y="1490004"/>
                <a:ext cx="2760662" cy="622030"/>
              </a:xfrm>
              <a:prstGeom prst="rect">
                <a:avLst/>
              </a:prstGeom>
              <a:blipFill rotWithShape="1">
                <a:blip r:embed="rId6"/>
                <a:stretch>
                  <a:fillRect/>
                </a:stretch>
              </a:blipFill>
            </p:spPr>
            <p:txBody>
              <a:bodyPr/>
              <a:lstStyle/>
              <a:p>
                <a:r>
                  <a:rPr lang="en-US">
                    <a:noFill/>
                  </a:rPr>
                  <a:t> </a:t>
                </a:r>
              </a:p>
            </p:txBody>
          </p:sp>
        </mc:Fallback>
      </mc:AlternateContent>
      <p:pic>
        <p:nvPicPr>
          <p:cNvPr id="1026" name="Picture 2" descr="1000px-Logistic-curve.svg.png (1000×66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9077" y="2019459"/>
            <a:ext cx="2833685" cy="189006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TextBox 3"/>
              <p:cNvSpPr txBox="1"/>
              <p:nvPr/>
            </p:nvSpPr>
            <p:spPr>
              <a:xfrm>
                <a:off x="3479797" y="2333625"/>
                <a:ext cx="4862513" cy="338554"/>
              </a:xfrm>
              <a:prstGeom prst="rect">
                <a:avLst/>
              </a:prstGeom>
              <a:noFill/>
            </p:spPr>
            <p:txBody>
              <a:bodyPr wrap="square" rtlCol="0">
                <a:spAutoFit/>
              </a:bodyPr>
              <a:lstStyle/>
              <a:p>
                <a:r>
                  <a:rPr lang="en-US" sz="1600" b="0" i="1" dirty="0" smtClean="0">
                    <a:latin typeface="Times New Roman" pitchFamily="18" charset="0"/>
                    <a:cs typeface="Times New Roman" pitchFamily="18" charset="0"/>
                  </a:rPr>
                  <a:t>For our experiments we chose </a:t>
                </a:r>
                <a14:m>
                  <m:oMath xmlns:m="http://schemas.openxmlformats.org/officeDocument/2006/math">
                    <m:sSub>
                      <m:sSubPr>
                        <m:ctrlPr>
                          <a:rPr lang="en-US" sz="1600" b="0" i="1" smtClean="0">
                            <a:latin typeface="Cambria Math"/>
                            <a:cs typeface="Times New Roman" pitchFamily="18" charset="0"/>
                          </a:rPr>
                        </m:ctrlPr>
                      </m:sSubPr>
                      <m:e>
                        <m:r>
                          <a:rPr lang="en-US" sz="1600" b="0" i="1" smtClean="0">
                            <a:latin typeface="Cambria Math"/>
                            <a:cs typeface="Times New Roman" pitchFamily="18" charset="0"/>
                          </a:rPr>
                          <m:t>𝑡</m:t>
                        </m:r>
                      </m:e>
                      <m:sub>
                        <m:r>
                          <a:rPr lang="en-US" sz="1600" b="0" i="1" smtClean="0">
                            <a:latin typeface="Cambria Math"/>
                            <a:cs typeface="Times New Roman" pitchFamily="18" charset="0"/>
                          </a:rPr>
                          <m:t>0</m:t>
                        </m:r>
                      </m:sub>
                    </m:sSub>
                    <m:r>
                      <a:rPr lang="en-US" sz="1600" b="0" i="1" smtClean="0">
                        <a:latin typeface="Cambria Math"/>
                        <a:cs typeface="Times New Roman" pitchFamily="18" charset="0"/>
                      </a:rPr>
                      <m:t>=100</m:t>
                    </m:r>
                  </m:oMath>
                </a14:m>
                <a:r>
                  <a:rPr lang="nl-NL" sz="1600" b="0" i="1" dirty="0" smtClean="0">
                    <a:latin typeface="Times New Roman" pitchFamily="18" charset="0"/>
                    <a:cs typeface="Times New Roman" pitchFamily="18" charset="0"/>
                  </a:rPr>
                  <a:t> and </a:t>
                </a:r>
                <a14:m>
                  <m:oMath xmlns:m="http://schemas.openxmlformats.org/officeDocument/2006/math">
                    <m:r>
                      <a:rPr lang="nl-NL" sz="1600" b="0" i="1" smtClean="0">
                        <a:latin typeface="Cambria Math"/>
                        <a:ea typeface="Cambria Math"/>
                        <a:cs typeface="Times New Roman" pitchFamily="18" charset="0"/>
                      </a:rPr>
                      <m:t>𝜔</m:t>
                    </m:r>
                    <m:r>
                      <a:rPr lang="en-US" sz="1600" b="0" i="1" smtClean="0">
                        <a:latin typeface="Cambria Math"/>
                        <a:ea typeface="Cambria Math"/>
                        <a:cs typeface="Times New Roman" pitchFamily="18" charset="0"/>
                      </a:rPr>
                      <m:t>=100</m:t>
                    </m:r>
                  </m:oMath>
                </a14:m>
                <a:endParaRPr lang="nl-NL" sz="1600" b="0" i="1" dirty="0">
                  <a:latin typeface="Times New Roman" pitchFamily="18" charset="0"/>
                  <a:cs typeface="Times New Roman"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3479797" y="2333625"/>
                <a:ext cx="4862513" cy="338554"/>
              </a:xfrm>
              <a:prstGeom prst="rect">
                <a:avLst/>
              </a:prstGeom>
              <a:blipFill rotWithShape="1">
                <a:blip r:embed="rId8"/>
                <a:stretch>
                  <a:fillRect l="-753" t="-5455" b="-23636"/>
                </a:stretch>
              </a:blipFill>
            </p:spPr>
            <p:txBody>
              <a:bodyPr/>
              <a:lstStyle/>
              <a:p>
                <a:r>
                  <a:rPr lang="nl-NL">
                    <a:noFill/>
                  </a:rPr>
                  <a:t> </a:t>
                </a:r>
              </a:p>
            </p:txBody>
          </p:sp>
        </mc:Fallback>
      </mc:AlternateContent>
    </p:spTree>
    <p:extLst>
      <p:ext uri="{BB962C8B-B14F-4D97-AF65-F5344CB8AC3E}">
        <p14:creationId xmlns:p14="http://schemas.microsoft.com/office/powerpoint/2010/main" val="40505020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The Toilet situation</a:t>
            </a:r>
          </a:p>
        </p:txBody>
      </p:sp>
      <p:pic>
        <p:nvPicPr>
          <p:cNvPr id="1331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84413" y="1717675"/>
            <a:ext cx="4532312" cy="3205163"/>
          </a:xfrm>
        </p:spPr>
      </p:pic>
      <p:sp>
        <p:nvSpPr>
          <p:cNvPr id="13316" name="Rectangle 4"/>
          <p:cNvSpPr>
            <a:spLocks noChangeArrowheads="1"/>
          </p:cNvSpPr>
          <p:nvPr/>
        </p:nvSpPr>
        <p:spPr bwMode="auto">
          <a:xfrm>
            <a:off x="990600" y="5200650"/>
            <a:ext cx="73612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An often occurring situation is that person travel in pairs and that one person guards the luggage while the other goes to the toilet.</a:t>
            </a:r>
          </a:p>
        </p:txBody>
      </p:sp>
    </p:spTree>
    <p:extLst>
      <p:ext uri="{BB962C8B-B14F-4D97-AF65-F5344CB8AC3E}">
        <p14:creationId xmlns:p14="http://schemas.microsoft.com/office/powerpoint/2010/main" val="658083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Variance in other behaviors</a:t>
            </a: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25" y="2408238"/>
            <a:ext cx="2801938" cy="218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0" name="Text Box 274"/>
          <p:cNvSpPr txBox="1">
            <a:spLocks noChangeArrowheads="1"/>
          </p:cNvSpPr>
          <p:nvPr/>
        </p:nvSpPr>
        <p:spPr bwMode="auto">
          <a:xfrm>
            <a:off x="214313" y="1677988"/>
            <a:ext cx="87899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pPr algn="just" eaLnBrk="1" hangingPunct="1"/>
            <a:r>
              <a:rPr lang="en-US" sz="1600" b="0" i="1" dirty="0" smtClean="0">
                <a:latin typeface="Times New Roman" pitchFamily="18" charset="0"/>
              </a:rPr>
              <a:t>When the probability </a:t>
            </a:r>
            <a:r>
              <a:rPr lang="en-US" sz="1600" b="0" i="1" dirty="0">
                <a:latin typeface="Times New Roman" pitchFamily="18" charset="0"/>
              </a:rPr>
              <a:t>modeled </a:t>
            </a:r>
            <a:r>
              <a:rPr lang="en-US" sz="1600" b="0" i="1" dirty="0" smtClean="0">
                <a:latin typeface="Times New Roman" pitchFamily="18" charset="0"/>
              </a:rPr>
              <a:t>of the Go-To-Goal behavior is varied with </a:t>
            </a:r>
            <a:r>
              <a:rPr lang="en-US" sz="1600" b="0" i="1" dirty="0">
                <a:latin typeface="Times New Roman" pitchFamily="18" charset="0"/>
              </a:rPr>
              <a:t>a Sigmoid function,                                             </a:t>
            </a:r>
            <a:r>
              <a:rPr lang="en-US" sz="1600" b="0" i="1" dirty="0" smtClean="0">
                <a:latin typeface="Times New Roman" pitchFamily="18" charset="0"/>
              </a:rPr>
              <a:t>the other behaviors are effected by normalization, as demonstrated for the Toilet situation.</a:t>
            </a:r>
            <a:endParaRPr lang="en-US" sz="1600" i="1" dirty="0">
              <a:latin typeface="Times New Roman" pitchFamily="18" charset="0"/>
            </a:endParaRPr>
          </a:p>
        </p:txBody>
      </p:sp>
      <p:sp>
        <p:nvSpPr>
          <p:cNvPr id="14341" name="Text Box 274"/>
          <p:cNvSpPr>
            <a:spLocks noGrp="1" noChangeArrowheads="1"/>
          </p:cNvSpPr>
          <p:nvPr>
            <p:ph idx="1"/>
          </p:nvPr>
        </p:nvSpPr>
        <p:spPr>
          <a:xfrm>
            <a:off x="1490663" y="4848225"/>
            <a:ext cx="790575" cy="246063"/>
          </a:xfrm>
        </p:spPr>
        <p:txBody>
          <a:bodyPr lIns="0" tIns="0" rIns="0" bIns="0">
            <a:spAutoFit/>
          </a:bodyPr>
          <a:lstStyle/>
          <a:p>
            <a:pPr marL="0" indent="0" algn="just" defTabSz="1304925" eaLnBrk="1" hangingPunct="1">
              <a:buFontTx/>
              <a:buNone/>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pPr>
            <a:r>
              <a:rPr lang="el-GR" sz="1600" b="0" i="1" dirty="0" smtClean="0">
                <a:latin typeface="Times New Roman" pitchFamily="18" charset="0"/>
              </a:rPr>
              <a:t>η</a:t>
            </a:r>
            <a:r>
              <a:rPr lang="en-US" sz="1600" i="1" dirty="0" smtClean="0">
                <a:solidFill>
                  <a:schemeClr val="tx1"/>
                </a:solidFill>
                <a:latin typeface="Times New Roman" pitchFamily="18" charset="0"/>
              </a:rPr>
              <a:t> = 0.01 </a:t>
            </a:r>
            <a:endParaRPr lang="en-US" sz="1600" b="1" i="1" dirty="0" smtClean="0">
              <a:solidFill>
                <a:schemeClr val="tx1"/>
              </a:solidFill>
              <a:latin typeface="Times New Roman" pitchFamily="18" charset="0"/>
            </a:endParaRPr>
          </a:p>
        </p:txBody>
      </p:sp>
      <p:pic>
        <p:nvPicPr>
          <p:cNvPr id="143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5813" y="2400300"/>
            <a:ext cx="291465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3" name="Text Box 274"/>
          <p:cNvSpPr txBox="1">
            <a:spLocks noChangeArrowheads="1"/>
          </p:cNvSpPr>
          <p:nvPr/>
        </p:nvSpPr>
        <p:spPr bwMode="auto">
          <a:xfrm>
            <a:off x="4535488" y="4887913"/>
            <a:ext cx="7905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pPr algn="just" eaLnBrk="1" hangingPunct="1">
              <a:spcBef>
                <a:spcPct val="20000"/>
              </a:spcBef>
            </a:pPr>
            <a:r>
              <a:rPr lang="el-GR" sz="1600" b="0" i="1" dirty="0" smtClean="0">
                <a:latin typeface="Times New Roman" pitchFamily="18" charset="0"/>
              </a:rPr>
              <a:t>η</a:t>
            </a:r>
            <a:r>
              <a:rPr lang="en-US" sz="1600" b="0" i="1" dirty="0" smtClean="0">
                <a:latin typeface="Times New Roman" pitchFamily="18" charset="0"/>
              </a:rPr>
              <a:t> </a:t>
            </a:r>
            <a:r>
              <a:rPr lang="en-US" sz="1600" b="0" i="1" dirty="0">
                <a:latin typeface="Times New Roman" pitchFamily="18" charset="0"/>
              </a:rPr>
              <a:t>= 0.1 </a:t>
            </a:r>
            <a:endParaRPr lang="en-US" sz="1600" i="1" dirty="0">
              <a:latin typeface="Times New Roman" pitchFamily="18" charset="0"/>
            </a:endParaRPr>
          </a:p>
        </p:txBody>
      </p:sp>
      <p:pic>
        <p:nvPicPr>
          <p:cNvPr id="1434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8550" y="2408238"/>
            <a:ext cx="2938463" cy="218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5" name="Text Box 274"/>
          <p:cNvSpPr txBox="1">
            <a:spLocks noChangeArrowheads="1"/>
          </p:cNvSpPr>
          <p:nvPr/>
        </p:nvSpPr>
        <p:spPr bwMode="auto">
          <a:xfrm>
            <a:off x="7253288" y="4879975"/>
            <a:ext cx="7905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pPr algn="just" eaLnBrk="1" hangingPunct="1">
              <a:spcBef>
                <a:spcPct val="20000"/>
              </a:spcBef>
            </a:pPr>
            <a:r>
              <a:rPr lang="el-GR" sz="1600" b="0" i="1" dirty="0" smtClean="0">
                <a:latin typeface="Times New Roman" pitchFamily="18" charset="0"/>
              </a:rPr>
              <a:t>η</a:t>
            </a:r>
            <a:r>
              <a:rPr lang="en-US" sz="1600" b="0" i="1" dirty="0" smtClean="0">
                <a:latin typeface="Times New Roman" pitchFamily="18" charset="0"/>
              </a:rPr>
              <a:t> </a:t>
            </a:r>
            <a:r>
              <a:rPr lang="en-US" sz="1600" b="0" i="1" dirty="0">
                <a:latin typeface="Times New Roman" pitchFamily="18" charset="0"/>
              </a:rPr>
              <a:t>= 0.5 </a:t>
            </a:r>
            <a:endParaRPr lang="en-US" sz="1600" i="1" dirty="0">
              <a:latin typeface="Times New Roman" pitchFamily="18" charset="0"/>
            </a:endParaRPr>
          </a:p>
        </p:txBody>
      </p:sp>
      <p:sp>
        <p:nvSpPr>
          <p:cNvPr id="14346" name="Rectangle 4"/>
          <p:cNvSpPr>
            <a:spLocks noChangeArrowheads="1"/>
          </p:cNvSpPr>
          <p:nvPr/>
        </p:nvSpPr>
        <p:spPr bwMode="auto">
          <a:xfrm>
            <a:off x="928688" y="5353050"/>
            <a:ext cx="73628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For </a:t>
            </a:r>
            <a:r>
              <a:rPr lang="en-US" dirty="0" smtClean="0"/>
              <a:t>a lower constant </a:t>
            </a:r>
            <a:r>
              <a:rPr lang="el-GR" b="0" i="1" dirty="0" smtClean="0">
                <a:latin typeface="Times New Roman" pitchFamily="18" charset="0"/>
              </a:rPr>
              <a:t>η</a:t>
            </a:r>
            <a:r>
              <a:rPr lang="en-US" dirty="0" smtClean="0"/>
              <a:t> other behaviors occur more often and the events can occur close to </a:t>
            </a:r>
            <a:r>
              <a:rPr lang="en-US" dirty="0"/>
              <a:t>the deadline.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Time dependent behavior</a:t>
            </a:r>
          </a:p>
        </p:txBody>
      </p:sp>
      <mc:AlternateContent xmlns:mc="http://schemas.openxmlformats.org/markup-compatibility/2006">
        <mc:Choice xmlns:a14="http://schemas.microsoft.com/office/drawing/2010/main" Requires="a14">
          <p:sp>
            <p:nvSpPr>
              <p:cNvPr id="15363" name="Text Box 274"/>
              <p:cNvSpPr txBox="1">
                <a:spLocks noChangeArrowheads="1"/>
              </p:cNvSpPr>
              <p:nvPr/>
            </p:nvSpPr>
            <p:spPr bwMode="auto">
              <a:xfrm>
                <a:off x="423863" y="1677988"/>
                <a:ext cx="8789987" cy="4924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pPr algn="just" eaLnBrk="1" hangingPunct="1"/>
                <a:r>
                  <a:rPr lang="en-US" sz="1600" b="0" i="1" dirty="0" smtClean="0">
                    <a:latin typeface="Times New Roman" pitchFamily="18" charset="0"/>
                  </a:rPr>
                  <a:t>Probability of the Go-To-Goal can </a:t>
                </a:r>
                <a:r>
                  <a:rPr lang="en-US" sz="1600" b="0" i="1" dirty="0">
                    <a:latin typeface="Times New Roman" pitchFamily="18" charset="0"/>
                  </a:rPr>
                  <a:t>also be modeled with a Gaussian function                                              </a:t>
                </a:r>
                <a:endParaRPr lang="en-US" sz="1600" b="0" i="1" dirty="0" smtClean="0">
                  <a:latin typeface="Times New Roman" pitchFamily="18" charset="0"/>
                </a:endParaRPr>
              </a:p>
              <a:p>
                <a:pPr algn="just" eaLnBrk="1" hangingPunct="1"/>
                <a:r>
                  <a:rPr lang="en-US" sz="1600" b="0" i="1" dirty="0" smtClean="0">
                    <a:latin typeface="Times New Roman" pitchFamily="18" charset="0"/>
                  </a:rPr>
                  <a:t>For our experiments we chose a mean </a:t>
                </a:r>
                <a14:m>
                  <m:oMath xmlns:m="http://schemas.openxmlformats.org/officeDocument/2006/math">
                    <m:sSub>
                      <m:sSubPr>
                        <m:ctrlPr>
                          <a:rPr lang="en-US" sz="1600" b="0" i="1" smtClean="0">
                            <a:latin typeface="Cambria Math"/>
                            <a:ea typeface="Cambria Math"/>
                          </a:rPr>
                        </m:ctrlPr>
                      </m:sSubPr>
                      <m:e>
                        <m:r>
                          <a:rPr lang="en-US" sz="1600" b="0" i="1" smtClean="0">
                            <a:latin typeface="Cambria Math"/>
                            <a:ea typeface="Cambria Math"/>
                          </a:rPr>
                          <m:t>𝑡</m:t>
                        </m:r>
                      </m:e>
                      <m:sub>
                        <m:r>
                          <a:rPr lang="en-US" sz="1600" b="0" i="1" smtClean="0">
                            <a:latin typeface="Cambria Math"/>
                            <a:ea typeface="Cambria Math"/>
                          </a:rPr>
                          <m:t>0</m:t>
                        </m:r>
                      </m:sub>
                    </m:sSub>
                    <m:r>
                      <a:rPr lang="en-US" sz="1600" b="0" i="1" smtClean="0">
                        <a:latin typeface="Cambria Math"/>
                        <a:ea typeface="Cambria Math"/>
                      </a:rPr>
                      <m:t>=200</m:t>
                    </m:r>
                  </m:oMath>
                </a14:m>
                <a:r>
                  <a:rPr lang="en-US" sz="1600" i="1" dirty="0" smtClean="0">
                    <a:latin typeface="Times New Roman" pitchFamily="18" charset="0"/>
                  </a:rPr>
                  <a:t> </a:t>
                </a:r>
                <a:r>
                  <a:rPr lang="en-US" sz="1600" b="0" i="1" dirty="0" smtClean="0">
                    <a:latin typeface="Times New Roman" pitchFamily="18" charset="0"/>
                  </a:rPr>
                  <a:t>and  a variance of </a:t>
                </a:r>
                <a14:m>
                  <m:oMath xmlns:m="http://schemas.openxmlformats.org/officeDocument/2006/math">
                    <m:sSup>
                      <m:sSupPr>
                        <m:ctrlPr>
                          <a:rPr lang="en-US" sz="1600" b="0" i="1" smtClean="0">
                            <a:latin typeface="Cambria Math"/>
                            <a:ea typeface="Cambria Math"/>
                          </a:rPr>
                        </m:ctrlPr>
                      </m:sSupPr>
                      <m:e>
                        <m:r>
                          <a:rPr lang="en-US" sz="1600" b="0" i="1" smtClean="0">
                            <a:latin typeface="Cambria Math"/>
                            <a:ea typeface="Cambria Math"/>
                          </a:rPr>
                          <m:t>𝜎</m:t>
                        </m:r>
                      </m:e>
                      <m:sup>
                        <m:r>
                          <a:rPr lang="en-US" sz="1600" b="0" i="1" smtClean="0">
                            <a:latin typeface="Cambria Math"/>
                            <a:ea typeface="Cambria Math"/>
                          </a:rPr>
                          <m:t>2</m:t>
                        </m:r>
                      </m:sup>
                    </m:sSup>
                    <m:r>
                      <a:rPr lang="en-US" sz="1600" b="0" i="1" smtClean="0">
                        <a:latin typeface="Cambria Math"/>
                        <a:ea typeface="Cambria Math"/>
                      </a:rPr>
                      <m:t>=100</m:t>
                    </m:r>
                    <m:r>
                      <a:rPr lang="en-US" sz="1600" b="0" i="1" smtClean="0">
                        <a:latin typeface="Cambria Math"/>
                        <a:ea typeface="Cambria Math"/>
                      </a:rPr>
                      <m:t>,</m:t>
                    </m:r>
                  </m:oMath>
                </a14:m>
                <a:r>
                  <a:rPr lang="en-US" sz="1600" b="0" i="1" dirty="0" smtClean="0">
                    <a:latin typeface="Times New Roman" pitchFamily="18" charset="0"/>
                  </a:rPr>
                  <a:t> which means </a:t>
                </a:r>
                <a14:m>
                  <m:oMath xmlns:m="http://schemas.openxmlformats.org/officeDocument/2006/math">
                    <m:r>
                      <a:rPr lang="en-US" sz="1600" b="0" i="1" smtClean="0">
                        <a:latin typeface="Cambria Math"/>
                        <a:ea typeface="Cambria Math"/>
                      </a:rPr>
                      <m:t>𝜔</m:t>
                    </m:r>
                    <m:r>
                      <a:rPr lang="en-US" sz="1600" b="0" i="1" smtClean="0">
                        <a:latin typeface="Cambria Math"/>
                        <a:ea typeface="Cambria Math"/>
                      </a:rPr>
                      <m:t>=50</m:t>
                    </m:r>
                  </m:oMath>
                </a14:m>
                <a:r>
                  <a:rPr lang="en-US" sz="1600" b="0" i="1" dirty="0" smtClean="0">
                    <a:latin typeface="Times New Roman" pitchFamily="18" charset="0"/>
                  </a:rPr>
                  <a:t>.</a:t>
                </a:r>
                <a:endParaRPr lang="en-US" sz="1600" b="0" i="1" dirty="0">
                  <a:latin typeface="Times New Roman" pitchFamily="18" charset="0"/>
                </a:endParaRPr>
              </a:p>
            </p:txBody>
          </p:sp>
        </mc:Choice>
        <mc:Fallback>
          <p:sp>
            <p:nvSpPr>
              <p:cNvPr id="15363" name="Text Box 274"/>
              <p:cNvSpPr txBox="1">
                <a:spLocks noRot="1" noChangeAspect="1" noMove="1" noResize="1" noEditPoints="1" noAdjustHandles="1" noChangeArrowheads="1" noChangeShapeType="1" noTextEdit="1"/>
              </p:cNvSpPr>
              <p:nvPr/>
            </p:nvSpPr>
            <p:spPr bwMode="auto">
              <a:xfrm>
                <a:off x="423863" y="1677988"/>
                <a:ext cx="8789987" cy="492443"/>
              </a:xfrm>
              <a:prstGeom prst="rect">
                <a:avLst/>
              </a:prstGeom>
              <a:blipFill rotWithShape="1">
                <a:blip r:embed="rId2"/>
                <a:stretch>
                  <a:fillRect l="-1457" t="-12346" b="-2469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NL">
                    <a:noFill/>
                  </a:rPr>
                  <a:t> </a:t>
                </a:r>
              </a:p>
            </p:txBody>
          </p:sp>
        </mc:Fallback>
      </mc:AlternateContent>
      <p:sp>
        <p:nvSpPr>
          <p:cNvPr id="15364" name="Text Box 274"/>
          <p:cNvSpPr>
            <a:spLocks noGrp="1" noChangeArrowheads="1"/>
          </p:cNvSpPr>
          <p:nvPr>
            <p:ph idx="1"/>
          </p:nvPr>
        </p:nvSpPr>
        <p:spPr>
          <a:xfrm>
            <a:off x="1490663" y="5396706"/>
            <a:ext cx="790575" cy="246063"/>
          </a:xfrm>
        </p:spPr>
        <p:txBody>
          <a:bodyPr lIns="0" tIns="0" rIns="0" bIns="0">
            <a:spAutoFit/>
          </a:bodyPr>
          <a:lstStyle/>
          <a:p>
            <a:pPr marL="0" indent="0" algn="just" defTabSz="1304925" eaLnBrk="1" hangingPunct="1">
              <a:buFontTx/>
              <a:buNone/>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pPr>
            <a:r>
              <a:rPr lang="el-GR" sz="1600" b="0" i="1" dirty="0" smtClean="0">
                <a:latin typeface="Times New Roman" pitchFamily="18" charset="0"/>
              </a:rPr>
              <a:t>η</a:t>
            </a:r>
            <a:r>
              <a:rPr lang="en-US" sz="1600" i="1" dirty="0" smtClean="0">
                <a:solidFill>
                  <a:schemeClr val="tx1"/>
                </a:solidFill>
                <a:latin typeface="Times New Roman" pitchFamily="18" charset="0"/>
              </a:rPr>
              <a:t> = 0.01 </a:t>
            </a:r>
            <a:endParaRPr lang="en-US" sz="1600" b="1" i="1" dirty="0" smtClean="0">
              <a:solidFill>
                <a:schemeClr val="tx1"/>
              </a:solidFill>
              <a:latin typeface="Times New Roman" pitchFamily="18" charset="0"/>
            </a:endParaRPr>
          </a:p>
        </p:txBody>
      </p:sp>
      <p:sp>
        <p:nvSpPr>
          <p:cNvPr id="15365" name="Text Box 274"/>
          <p:cNvSpPr txBox="1">
            <a:spLocks noChangeArrowheads="1"/>
          </p:cNvSpPr>
          <p:nvPr/>
        </p:nvSpPr>
        <p:spPr bwMode="auto">
          <a:xfrm>
            <a:off x="4535488" y="5436394"/>
            <a:ext cx="7905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pPr algn="just" eaLnBrk="1" hangingPunct="1">
              <a:spcBef>
                <a:spcPct val="20000"/>
              </a:spcBef>
            </a:pPr>
            <a:r>
              <a:rPr lang="el-GR" sz="1600" b="0" i="1" dirty="0" smtClean="0">
                <a:latin typeface="Times New Roman" pitchFamily="18" charset="0"/>
              </a:rPr>
              <a:t>η</a:t>
            </a:r>
            <a:r>
              <a:rPr lang="en-US" sz="1600" b="0" i="1" dirty="0" smtClean="0">
                <a:latin typeface="Times New Roman" pitchFamily="18" charset="0"/>
              </a:rPr>
              <a:t> </a:t>
            </a:r>
            <a:r>
              <a:rPr lang="en-US" sz="1600" b="0" i="1" dirty="0">
                <a:latin typeface="Times New Roman" pitchFamily="18" charset="0"/>
              </a:rPr>
              <a:t>= 0.2 </a:t>
            </a:r>
            <a:endParaRPr lang="en-US" sz="1600" i="1" dirty="0">
              <a:latin typeface="Times New Roman" pitchFamily="18" charset="0"/>
            </a:endParaRPr>
          </a:p>
        </p:txBody>
      </p:sp>
      <p:sp>
        <p:nvSpPr>
          <p:cNvPr id="15366" name="Text Box 274"/>
          <p:cNvSpPr txBox="1">
            <a:spLocks noChangeArrowheads="1"/>
          </p:cNvSpPr>
          <p:nvPr/>
        </p:nvSpPr>
        <p:spPr bwMode="auto">
          <a:xfrm>
            <a:off x="7253288" y="5428456"/>
            <a:ext cx="7905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pPr algn="just" eaLnBrk="1" hangingPunct="1">
              <a:spcBef>
                <a:spcPct val="20000"/>
              </a:spcBef>
            </a:pPr>
            <a:r>
              <a:rPr lang="el-GR" sz="1600" b="0" i="1" dirty="0" smtClean="0">
                <a:latin typeface="Times New Roman" pitchFamily="18" charset="0"/>
              </a:rPr>
              <a:t>η</a:t>
            </a:r>
            <a:r>
              <a:rPr lang="en-US" sz="1600" b="0" i="1" dirty="0" smtClean="0">
                <a:latin typeface="Times New Roman" pitchFamily="18" charset="0"/>
              </a:rPr>
              <a:t> </a:t>
            </a:r>
            <a:r>
              <a:rPr lang="en-US" sz="1600" b="0" i="1" dirty="0">
                <a:latin typeface="Times New Roman" pitchFamily="18" charset="0"/>
              </a:rPr>
              <a:t>= 0.5 </a:t>
            </a:r>
            <a:endParaRPr lang="en-US" sz="1600" i="1" dirty="0">
              <a:latin typeface="Times New Roman" pitchFamily="18" charset="0"/>
            </a:endParaRPr>
          </a:p>
        </p:txBody>
      </p:sp>
      <p:pic>
        <p:nvPicPr>
          <p:cNvPr id="153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2675" y="3018631"/>
            <a:ext cx="2700338" cy="215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7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2948781"/>
            <a:ext cx="2919412" cy="218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7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9450" y="2948781"/>
            <a:ext cx="2838450" cy="2228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12" name="TextBox 11"/>
              <p:cNvSpPr txBox="1"/>
              <p:nvPr/>
            </p:nvSpPr>
            <p:spPr>
              <a:xfrm>
                <a:off x="6383338" y="1585447"/>
                <a:ext cx="2760662" cy="4311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b="1" i="1" smtClean="0">
                          <a:latin typeface="Cambria Math"/>
                        </a:rPr>
                        <m:t>𝑷</m:t>
                      </m:r>
                      <m:d>
                        <m:dPr>
                          <m:ctrlPr>
                            <a:rPr lang="nl-NL" b="1" i="1" smtClean="0">
                              <a:latin typeface="Cambria Math"/>
                            </a:rPr>
                          </m:ctrlPr>
                        </m:dPr>
                        <m:e>
                          <m:r>
                            <a:rPr lang="nl-NL" b="1" i="1" smtClean="0">
                              <a:latin typeface="Cambria Math"/>
                            </a:rPr>
                            <m:t>𝒕</m:t>
                          </m:r>
                        </m:e>
                      </m:d>
                      <m:r>
                        <a:rPr lang="nl-NL" b="1" i="1" smtClean="0">
                          <a:latin typeface="Cambria Math"/>
                        </a:rPr>
                        <m:t>= </m:t>
                      </m:r>
                      <m:r>
                        <m:rPr>
                          <m:sty m:val="p"/>
                        </m:rPr>
                        <a:rPr lang="el-GR" b="1" i="1" smtClean="0">
                          <a:latin typeface="Cambria Math"/>
                        </a:rPr>
                        <m:t>η</m:t>
                      </m:r>
                      <m:r>
                        <a:rPr lang="nl-NL" b="1" i="1" smtClean="0">
                          <a:latin typeface="Cambria Math"/>
                        </a:rPr>
                        <m:t> </m:t>
                      </m:r>
                      <m:sSup>
                        <m:sSupPr>
                          <m:ctrlPr>
                            <a:rPr lang="nl-NL" b="1" i="1" smtClean="0">
                              <a:latin typeface="Cambria Math"/>
                            </a:rPr>
                          </m:ctrlPr>
                        </m:sSupPr>
                        <m:e>
                          <m:r>
                            <a:rPr lang="nl-NL" b="1" i="1" smtClean="0">
                              <a:latin typeface="Cambria Math"/>
                            </a:rPr>
                            <m:t>𝒆</m:t>
                          </m:r>
                        </m:e>
                        <m:sup>
                          <m:r>
                            <a:rPr lang="nl-NL" b="1" i="1" smtClean="0">
                              <a:latin typeface="Cambria Math"/>
                            </a:rPr>
                            <m:t>−</m:t>
                          </m:r>
                          <m:r>
                            <a:rPr lang="nl-NL" b="1" i="1" smtClean="0">
                              <a:latin typeface="Cambria Math"/>
                              <a:ea typeface="Cambria Math"/>
                            </a:rPr>
                            <m:t>𝝎</m:t>
                          </m:r>
                          <m:r>
                            <a:rPr lang="nl-NL" b="1" i="1" smtClean="0">
                              <a:latin typeface="Cambria Math"/>
                            </a:rPr>
                            <m:t>(</m:t>
                          </m:r>
                          <m:r>
                            <a:rPr lang="nl-NL" b="1" i="1" smtClean="0">
                              <a:latin typeface="Cambria Math"/>
                            </a:rPr>
                            <m:t>𝒕</m:t>
                          </m:r>
                          <m:r>
                            <a:rPr lang="nl-NL" b="1" i="1" smtClean="0">
                              <a:latin typeface="Cambria Math"/>
                            </a:rPr>
                            <m:t>−</m:t>
                          </m:r>
                          <m:sSup>
                            <m:sSupPr>
                              <m:ctrlPr>
                                <a:rPr lang="nl-NL" b="1" i="1" smtClean="0">
                                  <a:latin typeface="Cambria Math"/>
                                </a:rPr>
                              </m:ctrlPr>
                            </m:sSupPr>
                            <m:e>
                              <m:sSub>
                                <m:sSubPr>
                                  <m:ctrlPr>
                                    <a:rPr lang="nl-NL" i="1">
                                      <a:latin typeface="Cambria Math"/>
                                    </a:rPr>
                                  </m:ctrlPr>
                                </m:sSubPr>
                                <m:e>
                                  <m:r>
                                    <a:rPr lang="nl-NL" i="1">
                                      <a:latin typeface="Cambria Math"/>
                                    </a:rPr>
                                    <m:t>𝒕</m:t>
                                  </m:r>
                                </m:e>
                                <m:sub>
                                  <m:r>
                                    <a:rPr lang="nl-NL" i="1">
                                      <a:latin typeface="Cambria Math"/>
                                    </a:rPr>
                                    <m:t>𝟎</m:t>
                                  </m:r>
                                </m:sub>
                              </m:sSub>
                              <m:r>
                                <a:rPr lang="nl-NL" b="1" i="1" smtClean="0">
                                  <a:latin typeface="Cambria Math"/>
                                </a:rPr>
                                <m:t>)</m:t>
                              </m:r>
                            </m:e>
                            <m:sup>
                              <m:r>
                                <a:rPr lang="nl-NL" b="1" i="1" smtClean="0">
                                  <a:latin typeface="Cambria Math"/>
                                </a:rPr>
                                <m:t>𝟐</m:t>
                              </m:r>
                            </m:sup>
                          </m:sSup>
                        </m:sup>
                      </m:sSup>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6383338" y="1585447"/>
                <a:ext cx="2760662" cy="431144"/>
              </a:xfrm>
              <a:prstGeom prst="rect">
                <a:avLst/>
              </a:prstGeom>
              <a:blipFill rotWithShape="1">
                <a:blip r:embed="rId6"/>
                <a:stretch>
                  <a:fillRect b="-2817"/>
                </a:stretch>
              </a:blipFill>
            </p:spPr>
            <p:txBody>
              <a:bodyPr/>
              <a:lstStyle/>
              <a:p>
                <a:r>
                  <a:rPr lang="nl-NL">
                    <a:noFill/>
                  </a:rPr>
                  <a:t> </a:t>
                </a:r>
              </a:p>
            </p:txBody>
          </p:sp>
        </mc:Fallback>
      </mc:AlternateContent>
      <p:sp>
        <p:nvSpPr>
          <p:cNvPr id="13" name="Rectangle 4"/>
          <p:cNvSpPr>
            <a:spLocks noChangeArrowheads="1"/>
          </p:cNvSpPr>
          <p:nvPr/>
        </p:nvSpPr>
        <p:spPr bwMode="auto">
          <a:xfrm>
            <a:off x="439738" y="5800725"/>
            <a:ext cx="8342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smtClean="0"/>
              <a:t>The effect on the other behaviors like the Toilet Situation is nearly equal.</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nl-NL" smtClean="0"/>
              <a:t>Evaluation structure</a:t>
            </a:r>
            <a:endParaRPr lang="en-US" smtClean="0"/>
          </a:p>
        </p:txBody>
      </p:sp>
      <p:sp>
        <p:nvSpPr>
          <p:cNvPr id="17411" name="Content Placeholder 2"/>
          <p:cNvSpPr>
            <a:spLocks noGrp="1"/>
          </p:cNvSpPr>
          <p:nvPr>
            <p:ph idx="1"/>
          </p:nvPr>
        </p:nvSpPr>
        <p:spPr/>
        <p:txBody>
          <a:bodyPr/>
          <a:lstStyle/>
          <a:p>
            <a:endParaRPr lang="en-US" smtClean="0"/>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1382713"/>
            <a:ext cx="7935913" cy="446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3" name="Rectangle 4"/>
          <p:cNvSpPr>
            <a:spLocks noChangeArrowheads="1"/>
          </p:cNvSpPr>
          <p:nvPr/>
        </p:nvSpPr>
        <p:spPr bwMode="auto">
          <a:xfrm>
            <a:off x="928688" y="5989638"/>
            <a:ext cx="79009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nl-NL" dirty="0"/>
              <a:t>Petri nets </a:t>
            </a:r>
            <a:r>
              <a:rPr lang="nl-NL" dirty="0" smtClean="0"/>
              <a:t>are </a:t>
            </a:r>
            <a:r>
              <a:rPr lang="nl-NL" dirty="0" err="1" smtClean="0"/>
              <a:t>designed</a:t>
            </a:r>
            <a:r>
              <a:rPr lang="nl-NL" dirty="0" smtClean="0"/>
              <a:t> </a:t>
            </a:r>
            <a:r>
              <a:rPr lang="nl-NL" dirty="0"/>
              <a:t>in </a:t>
            </a:r>
            <a:r>
              <a:rPr lang="nl-NL" dirty="0" err="1"/>
              <a:t>java</a:t>
            </a:r>
            <a:r>
              <a:rPr lang="nl-NL" dirty="0"/>
              <a:t> </a:t>
            </a:r>
            <a:r>
              <a:rPr lang="nl-NL" dirty="0" err="1"/>
              <a:t>based</a:t>
            </a:r>
            <a:r>
              <a:rPr lang="nl-NL" dirty="0"/>
              <a:t> </a:t>
            </a:r>
            <a:r>
              <a:rPr lang="nl-NL" dirty="0" smtClean="0"/>
              <a:t>editor (</a:t>
            </a:r>
            <a:r>
              <a:rPr lang="en-US" u="sng" dirty="0">
                <a:hlinkClick r:id="rId3"/>
              </a:rPr>
              <a:t>http://pipe2.sourceforge.net/</a:t>
            </a:r>
            <a:r>
              <a:rPr lang="en-US" dirty="0"/>
              <a:t> </a:t>
            </a:r>
            <a:r>
              <a:rPr lang="en-US"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nl-NL" sz="3600" smtClean="0"/>
              <a:t>Integrated with multi agent framework</a:t>
            </a:r>
            <a:endParaRPr lang="en-US" sz="3600" smtClean="0"/>
          </a:p>
        </p:txBody>
      </p:sp>
      <p:pic>
        <p:nvPicPr>
          <p:cNvPr id="1843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47688" y="1600200"/>
            <a:ext cx="7500937" cy="421798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4"/>
          <p:cNvSpPr>
            <a:spLocks noChangeArrowheads="1"/>
          </p:cNvSpPr>
          <p:nvPr/>
        </p:nvSpPr>
        <p:spPr bwMode="auto">
          <a:xfrm>
            <a:off x="928688" y="5989638"/>
            <a:ext cx="79009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nl-NL" dirty="0" smtClean="0"/>
              <a:t>The </a:t>
            </a:r>
            <a:r>
              <a:rPr lang="nl-NL" dirty="0" err="1" smtClean="0"/>
              <a:t>simulation</a:t>
            </a:r>
            <a:r>
              <a:rPr lang="nl-NL" dirty="0" smtClean="0"/>
              <a:t> is </a:t>
            </a:r>
            <a:r>
              <a:rPr lang="nl-NL" dirty="0" err="1" smtClean="0"/>
              <a:t>based</a:t>
            </a:r>
            <a:r>
              <a:rPr lang="nl-NL" dirty="0" smtClean="0"/>
              <a:t> on MASON (</a:t>
            </a:r>
            <a:r>
              <a:rPr lang="en-US" u="sng" dirty="0">
                <a:hlinkClick r:id="rId3"/>
              </a:rPr>
              <a:t>http://cs.gmu.edu/~eclab/projects/mason/</a:t>
            </a:r>
            <a:r>
              <a:rPr lang="en-US" dirty="0"/>
              <a:t> </a:t>
            </a:r>
            <a:r>
              <a:rPr lang="en-US"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Conclusion</a:t>
            </a:r>
          </a:p>
        </p:txBody>
      </p:sp>
      <p:sp>
        <p:nvSpPr>
          <p:cNvPr id="19459" name="Rectangle 3"/>
          <p:cNvSpPr>
            <a:spLocks noGrp="1" noChangeArrowheads="1"/>
          </p:cNvSpPr>
          <p:nvPr>
            <p:ph type="body" sz="half" idx="1"/>
          </p:nvPr>
        </p:nvSpPr>
        <p:spPr>
          <a:xfrm>
            <a:off x="457200" y="1600200"/>
            <a:ext cx="4038600" cy="3108325"/>
          </a:xfrm>
        </p:spPr>
        <p:txBody>
          <a:bodyPr/>
          <a:lstStyle/>
          <a:p>
            <a:pPr eaLnBrk="1" hangingPunct="1">
              <a:lnSpc>
                <a:spcPct val="80000"/>
              </a:lnSpc>
              <a:buFontTx/>
              <a:buNone/>
            </a:pPr>
            <a:r>
              <a:rPr lang="en-US" sz="1600" smtClean="0"/>
              <a:t>An innovative method to model pedestrian behavior is presented.</a:t>
            </a:r>
          </a:p>
          <a:p>
            <a:pPr eaLnBrk="1" hangingPunct="1">
              <a:lnSpc>
                <a:spcPct val="80000"/>
              </a:lnSpc>
              <a:buFontTx/>
              <a:buNone/>
            </a:pPr>
            <a:endParaRPr lang="en-US" sz="1600" smtClean="0"/>
          </a:p>
          <a:p>
            <a:pPr eaLnBrk="1" hangingPunct="1">
              <a:lnSpc>
                <a:spcPct val="80000"/>
              </a:lnSpc>
              <a:buFontTx/>
              <a:buNone/>
            </a:pPr>
            <a:r>
              <a:rPr lang="en-US" sz="1600" smtClean="0"/>
              <a:t>The probability to start a behavior is a function of time left.</a:t>
            </a:r>
          </a:p>
          <a:p>
            <a:pPr eaLnBrk="1" hangingPunct="1">
              <a:lnSpc>
                <a:spcPct val="80000"/>
              </a:lnSpc>
              <a:buFontTx/>
              <a:buNone/>
            </a:pPr>
            <a:endParaRPr lang="nl-NL" sz="1600" smtClean="0"/>
          </a:p>
          <a:p>
            <a:pPr eaLnBrk="1" hangingPunct="1">
              <a:lnSpc>
                <a:spcPct val="80000"/>
              </a:lnSpc>
              <a:buFontTx/>
              <a:buNone/>
            </a:pPr>
            <a:r>
              <a:rPr lang="en-US" sz="1600" smtClean="0"/>
              <a:t>This method can generate a rich set of behaviors.</a:t>
            </a:r>
          </a:p>
          <a:p>
            <a:pPr eaLnBrk="1" hangingPunct="1">
              <a:lnSpc>
                <a:spcPct val="80000"/>
              </a:lnSpc>
              <a:buFontTx/>
              <a:buNone/>
            </a:pPr>
            <a:endParaRPr lang="nl-NL" sz="1600" smtClean="0"/>
          </a:p>
          <a:p>
            <a:pPr eaLnBrk="1" hangingPunct="1">
              <a:lnSpc>
                <a:spcPct val="80000"/>
              </a:lnSpc>
              <a:buFontTx/>
              <a:buNone/>
            </a:pPr>
            <a:r>
              <a:rPr lang="en-US" sz="1600" smtClean="0"/>
              <a:t>Deadline driven behavior can be observed not only in transit halls, but in many daily routines (cooking, going to bed, etc).</a:t>
            </a:r>
          </a:p>
          <a:p>
            <a:pPr eaLnBrk="1" hangingPunct="1">
              <a:lnSpc>
                <a:spcPct val="80000"/>
              </a:lnSpc>
              <a:buFontTx/>
              <a:buNone/>
            </a:pPr>
            <a:endParaRPr lang="en-US" sz="1600" smtClean="0"/>
          </a:p>
        </p:txBody>
      </p:sp>
      <p:pic>
        <p:nvPicPr>
          <p:cNvPr id="19460" name="Picture 6" descr="u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738" y="298450"/>
            <a:ext cx="5429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8975" y="327025"/>
            <a:ext cx="1560513"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2" name="Picture 2" descr="Free+Downlaod+Games+The+sims+3.jpg (800×5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300" y="1643063"/>
            <a:ext cx="4210050" cy="314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Text Box 274"/>
          <p:cNvSpPr txBox="1">
            <a:spLocks noChangeArrowheads="1"/>
          </p:cNvSpPr>
          <p:nvPr/>
        </p:nvSpPr>
        <p:spPr bwMode="auto">
          <a:xfrm>
            <a:off x="354013" y="6164263"/>
            <a:ext cx="83486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r>
              <a:rPr lang="en-US" sz="1600" b="0" i="1">
                <a:latin typeface="Times New Roman" pitchFamily="18" charset="0"/>
              </a:rPr>
              <a:t>Acknowledgement: </a:t>
            </a:r>
            <a:r>
              <a:rPr lang="en-US" sz="1600" b="0"/>
              <a:t>The authors would like to thank Philip Kerbusch (TNO) for his input.</a:t>
            </a:r>
            <a:r>
              <a:rPr lang="en-US" sz="1600" b="0" i="1">
                <a:latin typeface="Times New Roman" pitchFamily="18" charset="0"/>
              </a:rPr>
              <a:t>.</a:t>
            </a:r>
            <a:endParaRPr lang="en-US" sz="1600" i="1">
              <a:latin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nl-NL" smtClean="0"/>
              <a:t>Context</a:t>
            </a:r>
            <a:endParaRPr lang="en-US" smtClean="0"/>
          </a:p>
        </p:txBody>
      </p:sp>
      <p:sp>
        <p:nvSpPr>
          <p:cNvPr id="3075" name="Content Placeholder 2"/>
          <p:cNvSpPr>
            <a:spLocks noGrp="1"/>
          </p:cNvSpPr>
          <p:nvPr>
            <p:ph idx="1"/>
          </p:nvPr>
        </p:nvSpPr>
        <p:spPr>
          <a:xfrm>
            <a:off x="457200" y="4724400"/>
            <a:ext cx="8229600" cy="1401763"/>
          </a:xfrm>
        </p:spPr>
        <p:txBody>
          <a:bodyPr/>
          <a:lstStyle/>
          <a:p>
            <a:pPr marL="0" indent="0">
              <a:buFontTx/>
              <a:buNone/>
            </a:pPr>
            <a:r>
              <a:rPr lang="en-US" sz="2400" smtClean="0"/>
              <a:t>Simulation of crowds with persons as reactive actors is done before, but modeling them as intelligent characters that can reason and plan their actions is still an open issue.</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 y="1681163"/>
            <a:ext cx="227647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075" y="1681163"/>
            <a:ext cx="326707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6925" y="1681163"/>
            <a:ext cx="326707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9" name="Text Box 274"/>
          <p:cNvSpPr txBox="1">
            <a:spLocks noChangeArrowheads="1"/>
          </p:cNvSpPr>
          <p:nvPr/>
        </p:nvSpPr>
        <p:spPr bwMode="auto">
          <a:xfrm>
            <a:off x="234950" y="4097338"/>
            <a:ext cx="87899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pPr algn="just" eaLnBrk="1" hangingPunct="1"/>
            <a:r>
              <a:rPr lang="en-US" sz="1600" b="0" i="1">
                <a:latin typeface="Times New Roman" pitchFamily="18" charset="0"/>
              </a:rPr>
              <a:t>Screenshots of a large-scale simulation of a virtual train station populated by self-animated virtual humans (Courtesy Shao &amp; Terzopoulos [1])</a:t>
            </a:r>
            <a:endParaRPr lang="en-US" sz="1600" i="1">
              <a:latin typeface="Times New Roman" pitchFamily="18" charset="0"/>
            </a:endParaRPr>
          </a:p>
        </p:txBody>
      </p:sp>
      <p:sp>
        <p:nvSpPr>
          <p:cNvPr id="3080" name="Text Box 274"/>
          <p:cNvSpPr txBox="1">
            <a:spLocks noChangeArrowheads="1"/>
          </p:cNvSpPr>
          <p:nvPr/>
        </p:nvSpPr>
        <p:spPr bwMode="auto">
          <a:xfrm>
            <a:off x="354013" y="6164263"/>
            <a:ext cx="87899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pPr algn="just" eaLnBrk="1" hangingPunct="1"/>
            <a:r>
              <a:rPr lang="en-US" sz="1600" b="0" i="1">
                <a:latin typeface="Times New Roman" pitchFamily="18" charset="0"/>
              </a:rPr>
              <a:t>[1] Shao &amp; Terzopoulos, ‘Autonomous pedestrians’, Proceedings of the 2005 ACM SIGGRAPH/Eurographics symposium on Computer animation, p. 19-28</a:t>
            </a:r>
            <a:endParaRPr lang="en-US" sz="1600" i="1">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27038" y="290513"/>
            <a:ext cx="8229600" cy="1143000"/>
          </a:xfrm>
        </p:spPr>
        <p:txBody>
          <a:bodyPr/>
          <a:lstStyle/>
          <a:p>
            <a:r>
              <a:rPr lang="en-US" smtClean="0"/>
              <a:t>Interesting Behaviors</a:t>
            </a:r>
          </a:p>
        </p:txBody>
      </p:sp>
      <p:sp>
        <p:nvSpPr>
          <p:cNvPr id="3" name="Content Placeholder 2"/>
          <p:cNvSpPr>
            <a:spLocks noGrp="1"/>
          </p:cNvSpPr>
          <p:nvPr>
            <p:ph idx="1"/>
          </p:nvPr>
        </p:nvSpPr>
        <p:spPr/>
        <p:txBody>
          <a:bodyPr/>
          <a:lstStyle/>
          <a:p>
            <a:pPr marL="0" indent="0">
              <a:buFontTx/>
              <a:buNone/>
              <a:defRPr/>
            </a:pPr>
            <a:r>
              <a:rPr lang="en-US" sz="2800" dirty="0" smtClean="0"/>
              <a:t>Next to pure navigation behaviors, other occur:</a:t>
            </a:r>
          </a:p>
          <a:p>
            <a:pPr>
              <a:defRPr/>
            </a:pPr>
            <a:r>
              <a:rPr lang="en-US" sz="2800" dirty="0" smtClean="0"/>
              <a:t>Select </a:t>
            </a:r>
            <a:r>
              <a:rPr lang="en-US" sz="2800" dirty="0"/>
              <a:t>an unoccupied seat and sit down</a:t>
            </a:r>
          </a:p>
          <a:p>
            <a:pPr>
              <a:defRPr/>
            </a:pPr>
            <a:r>
              <a:rPr lang="en-US" sz="2800" dirty="0" smtClean="0"/>
              <a:t>Approach </a:t>
            </a:r>
            <a:r>
              <a:rPr lang="en-US" sz="2800" dirty="0"/>
              <a:t>a performance and watch</a:t>
            </a:r>
          </a:p>
          <a:p>
            <a:pPr>
              <a:defRPr/>
            </a:pPr>
            <a:r>
              <a:rPr lang="en-US" sz="2800" dirty="0" smtClean="0"/>
              <a:t>Meet </a:t>
            </a:r>
            <a:r>
              <a:rPr lang="en-US" sz="2800" dirty="0"/>
              <a:t>with friends and chat</a:t>
            </a:r>
          </a:p>
          <a:p>
            <a:pPr>
              <a:defRPr/>
            </a:pPr>
            <a:r>
              <a:rPr lang="en-US" sz="2800" dirty="0" smtClean="0"/>
              <a:t>Queue </a:t>
            </a:r>
            <a:r>
              <a:rPr lang="en-US" sz="2800" dirty="0"/>
              <a:t>at a vending machine and make a purchase</a:t>
            </a:r>
          </a:p>
          <a:p>
            <a:pPr>
              <a:defRPr/>
            </a:pPr>
            <a:r>
              <a:rPr lang="en-US" sz="2800" dirty="0" smtClean="0"/>
              <a:t>Queue </a:t>
            </a:r>
            <a:r>
              <a:rPr lang="en-US" sz="2800" dirty="0"/>
              <a:t>at ticketing areas and purchase a ticket</a:t>
            </a:r>
          </a:p>
        </p:txBody>
      </p:sp>
      <p:sp>
        <p:nvSpPr>
          <p:cNvPr id="4100" name="Text Box 274"/>
          <p:cNvSpPr txBox="1">
            <a:spLocks noChangeArrowheads="1"/>
          </p:cNvSpPr>
          <p:nvPr/>
        </p:nvSpPr>
        <p:spPr bwMode="auto">
          <a:xfrm>
            <a:off x="354013" y="6164263"/>
            <a:ext cx="87899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pPr algn="just" eaLnBrk="1" hangingPunct="1"/>
            <a:r>
              <a:rPr lang="en-US" sz="1600" b="0" i="1">
                <a:latin typeface="Times New Roman" pitchFamily="18" charset="0"/>
              </a:rPr>
              <a:t>[1] Shao &amp; Terzopoulos, ‘Autonomous pedestrians’, Proceedings of the 2005 ACM SIGGRAPH/Eurographics symposium on Computer animation, p. 19-28</a:t>
            </a:r>
            <a:endParaRPr lang="en-US" sz="1600" i="1">
              <a:latin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Following an Individual</a:t>
            </a:r>
          </a:p>
        </p:txBody>
      </p:sp>
      <p:pic>
        <p:nvPicPr>
          <p:cNvPr id="51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888" y="1338263"/>
            <a:ext cx="2309812" cy="175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563" y="1328738"/>
            <a:ext cx="2301875" cy="171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5" name="Text Box 274"/>
          <p:cNvSpPr txBox="1">
            <a:spLocks noChangeArrowheads="1"/>
          </p:cNvSpPr>
          <p:nvPr/>
        </p:nvSpPr>
        <p:spPr bwMode="auto">
          <a:xfrm>
            <a:off x="354013" y="6164263"/>
            <a:ext cx="87899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pPr algn="just" eaLnBrk="1" hangingPunct="1"/>
            <a:r>
              <a:rPr lang="en-US" sz="1600" b="0" i="1">
                <a:latin typeface="Times New Roman" pitchFamily="18" charset="0"/>
              </a:rPr>
              <a:t>[2] Shao &amp; Terzopoulos, ‘Autonomous pedestrians’, Graphical Models, Volume 69, Issues 5–6, </a:t>
            </a:r>
            <a:br>
              <a:rPr lang="en-US" sz="1600" b="0" i="1">
                <a:latin typeface="Times New Roman" pitchFamily="18" charset="0"/>
              </a:rPr>
            </a:br>
            <a:r>
              <a:rPr lang="en-US" sz="1600" b="0" i="1">
                <a:latin typeface="Times New Roman" pitchFamily="18" charset="0"/>
              </a:rPr>
              <a:t>September–November 2007, Pages 246–274</a:t>
            </a:r>
            <a:endParaRPr lang="en-US" sz="1600" i="1">
              <a:latin typeface="Times New Roman" pitchFamily="18" charset="0"/>
            </a:endParaRPr>
          </a:p>
        </p:txBody>
      </p:sp>
      <p:pic>
        <p:nvPicPr>
          <p:cNvPr id="512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9888" y="3254375"/>
            <a:ext cx="231775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5563" y="3254375"/>
            <a:ext cx="2286000"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8" name="Text Box 274"/>
          <p:cNvSpPr>
            <a:spLocks noGrp="1" noChangeArrowheads="1"/>
          </p:cNvSpPr>
          <p:nvPr>
            <p:ph idx="1"/>
          </p:nvPr>
        </p:nvSpPr>
        <p:spPr>
          <a:xfrm>
            <a:off x="414338" y="5187950"/>
            <a:ext cx="8229600" cy="492125"/>
          </a:xfrm>
        </p:spPr>
        <p:txBody>
          <a:bodyPr lIns="0" tIns="0" rIns="0" bIns="0">
            <a:spAutoFit/>
          </a:bodyPr>
          <a:lstStyle/>
          <a:p>
            <a:pPr marL="0" indent="0" algn="just" defTabSz="1304925" eaLnBrk="1" hangingPunct="1">
              <a:buFontTx/>
              <a:buNone/>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pPr>
            <a:r>
              <a:rPr lang="en-US" sz="1600" i="1" smtClean="0">
                <a:solidFill>
                  <a:schemeClr val="tx1"/>
                </a:solidFill>
                <a:latin typeface="Times New Roman" pitchFamily="18" charset="0"/>
              </a:rPr>
              <a:t>Example of the behavior of a commuter in a trainstation (Courtesy [2]), which is a scenario closely related to a passenger who want to depart from an airfield.</a:t>
            </a:r>
            <a:endParaRPr lang="en-US" sz="1600" b="1" i="1" smtClean="0">
              <a:solidFill>
                <a:schemeClr val="tx1"/>
              </a:solidFill>
              <a:latin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Behaviors triggered by desires</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784350"/>
            <a:ext cx="768985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8" name="Oval 3"/>
          <p:cNvSpPr>
            <a:spLocks noChangeArrowheads="1"/>
          </p:cNvSpPr>
          <p:nvPr/>
        </p:nvSpPr>
        <p:spPr bwMode="auto">
          <a:xfrm>
            <a:off x="6172200" y="3863975"/>
            <a:ext cx="1341438" cy="547688"/>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9" name="Text Box 274"/>
          <p:cNvSpPr txBox="1">
            <a:spLocks noChangeArrowheads="1"/>
          </p:cNvSpPr>
          <p:nvPr/>
        </p:nvSpPr>
        <p:spPr bwMode="auto">
          <a:xfrm>
            <a:off x="354013" y="6164263"/>
            <a:ext cx="87899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pPr algn="just" eaLnBrk="1" hangingPunct="1"/>
            <a:r>
              <a:rPr lang="en-US" sz="1600" b="0" i="1">
                <a:latin typeface="Times New Roman" pitchFamily="18" charset="0"/>
              </a:rPr>
              <a:t>[2] Shao &amp; Terzopoulos, ‘Autonomous pedestrians’, Graphical Models, Volume 69, Issues 5–6, </a:t>
            </a:r>
            <a:br>
              <a:rPr lang="en-US" sz="1600" b="0" i="1">
                <a:latin typeface="Times New Roman" pitchFamily="18" charset="0"/>
              </a:rPr>
            </a:br>
            <a:r>
              <a:rPr lang="en-US" sz="1600" b="0" i="1">
                <a:latin typeface="Times New Roman" pitchFamily="18" charset="0"/>
              </a:rPr>
              <a:t>September–November 2007, Pages 246–274</a:t>
            </a:r>
            <a:endParaRPr lang="en-US" sz="1600" i="1">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Deadline driven behavior</a:t>
            </a:r>
          </a:p>
        </p:txBody>
      </p:sp>
      <p:pic>
        <p:nvPicPr>
          <p:cNvPr id="7171" name="Picture 2" descr="http://ars.els-cdn.com/content/image/1-s2.0-S1569190X07000603-gr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365250"/>
            <a:ext cx="5035550"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274"/>
          <p:cNvSpPr txBox="1">
            <a:spLocks noChangeArrowheads="1"/>
          </p:cNvSpPr>
          <p:nvPr/>
        </p:nvSpPr>
        <p:spPr bwMode="auto">
          <a:xfrm>
            <a:off x="354013" y="6164263"/>
            <a:ext cx="87899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pPr algn="just" eaLnBrk="1" hangingPunct="1"/>
            <a:r>
              <a:rPr lang="en-US" sz="1600" b="0" i="1">
                <a:latin typeface="Times New Roman" pitchFamily="18" charset="0"/>
              </a:rPr>
              <a:t>[3] Fateh Kaakaia et al., ‘A hybrid Petrinets-based simulation model for evaluating the design of railway transit stations’, Simulation Modelling Practice and Theory, Vol. 15, Issue 8, Sept. 2007, Pages 935–969.</a:t>
            </a:r>
            <a:endParaRPr lang="en-US" sz="1600" i="1">
              <a:latin typeface="Times New Roman" pitchFamily="18" charset="0"/>
            </a:endParaRPr>
          </a:p>
        </p:txBody>
      </p:sp>
      <p:sp>
        <p:nvSpPr>
          <p:cNvPr id="7173" name="Text Box 274"/>
          <p:cNvSpPr txBox="1">
            <a:spLocks noChangeArrowheads="1"/>
          </p:cNvSpPr>
          <p:nvPr/>
        </p:nvSpPr>
        <p:spPr bwMode="auto">
          <a:xfrm>
            <a:off x="354013" y="5684838"/>
            <a:ext cx="87899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pPr algn="just" eaLnBrk="1" hangingPunct="1"/>
            <a:r>
              <a:rPr lang="en-US" sz="1600" b="0" i="1">
                <a:latin typeface="Times New Roman" pitchFamily="18" charset="0"/>
              </a:rPr>
              <a:t>Example of a Petri net to specify time delays associated with transitions or places (Courtesy [3]) </a:t>
            </a:r>
            <a:endParaRPr lang="en-US" sz="1600" i="1">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Petri-Net</a:t>
            </a:r>
          </a:p>
        </p:txBody>
      </p:sp>
      <p:sp>
        <p:nvSpPr>
          <p:cNvPr id="8195" name="Content Placeholder 2"/>
          <p:cNvSpPr>
            <a:spLocks noGrp="1"/>
          </p:cNvSpPr>
          <p:nvPr>
            <p:ph idx="1"/>
          </p:nvPr>
        </p:nvSpPr>
        <p:spPr/>
        <p:txBody>
          <a:bodyPr/>
          <a:lstStyle/>
          <a:p>
            <a:endParaRPr lang="en-US" smtClean="0"/>
          </a:p>
        </p:txBody>
      </p:sp>
      <p:pic>
        <p:nvPicPr>
          <p:cNvPr id="819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313" y="1798638"/>
            <a:ext cx="3386137" cy="198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9325" y="4056063"/>
            <a:ext cx="20288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8" name="Text Box 274"/>
          <p:cNvSpPr txBox="1">
            <a:spLocks noChangeArrowheads="1"/>
          </p:cNvSpPr>
          <p:nvPr/>
        </p:nvSpPr>
        <p:spPr bwMode="auto">
          <a:xfrm>
            <a:off x="2190750" y="3827463"/>
            <a:ext cx="87899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pPr algn="just" eaLnBrk="1" hangingPunct="1"/>
            <a:r>
              <a:rPr lang="en-US" sz="1600" b="0" i="1">
                <a:latin typeface="Times New Roman" pitchFamily="18" charset="0"/>
              </a:rPr>
              <a:t>Example of a ordinary Petri net, which models a state machine (Courtesy [4]) </a:t>
            </a:r>
            <a:endParaRPr lang="en-US" sz="1600" i="1">
              <a:latin typeface="Times New Roman" pitchFamily="18" charset="0"/>
            </a:endParaRPr>
          </a:p>
        </p:txBody>
      </p:sp>
      <p:sp>
        <p:nvSpPr>
          <p:cNvPr id="8199" name="Text Box 274"/>
          <p:cNvSpPr txBox="1">
            <a:spLocks noChangeArrowheads="1"/>
          </p:cNvSpPr>
          <p:nvPr/>
        </p:nvSpPr>
        <p:spPr bwMode="auto">
          <a:xfrm>
            <a:off x="354013" y="6164263"/>
            <a:ext cx="83486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pPr algn="just" eaLnBrk="1" hangingPunct="1"/>
            <a:r>
              <a:rPr lang="en-US" sz="1600" b="0" i="1">
                <a:latin typeface="Times New Roman" pitchFamily="18" charset="0"/>
              </a:rPr>
              <a:t>[4] F. Bause &amp; P.S. Kritzinger, ‘Stochastic Petri Nets - An Introduction to the Theory’, Friedr. Vieweg &amp; Sohn Verlag, Braunschweig/Wiesbaden (Germany), Second Edition, 2002.</a:t>
            </a:r>
            <a:endParaRPr lang="en-US" sz="1600" i="1">
              <a:latin typeface="Times New Roman" pitchFamily="18" charset="0"/>
            </a:endParaRPr>
          </a:p>
        </p:txBody>
      </p:sp>
      <p:sp>
        <p:nvSpPr>
          <p:cNvPr id="8200" name="Text Box 274"/>
          <p:cNvSpPr txBox="1">
            <a:spLocks noChangeArrowheads="1"/>
          </p:cNvSpPr>
          <p:nvPr/>
        </p:nvSpPr>
        <p:spPr bwMode="auto">
          <a:xfrm>
            <a:off x="887413" y="4535488"/>
            <a:ext cx="8789987"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pPr algn="just" eaLnBrk="1" hangingPunct="1"/>
            <a:r>
              <a:rPr lang="en-US" sz="1600" b="0" i="1">
                <a:latin typeface="Times New Roman" pitchFamily="18" charset="0"/>
              </a:rPr>
              <a:t>Where</a:t>
            </a:r>
          </a:p>
          <a:p>
            <a:pPr algn="just" eaLnBrk="1" hangingPunct="1">
              <a:buFont typeface="Arial" charset="0"/>
              <a:buChar char="•"/>
            </a:pPr>
            <a:r>
              <a:rPr lang="en-US" sz="1600" b="0" i="1">
                <a:latin typeface="Times New Roman" pitchFamily="18" charset="0"/>
              </a:rPr>
              <a:t>P is the set of places; i.e. (p</a:t>
            </a:r>
            <a:r>
              <a:rPr lang="en-US" sz="1600" b="0" i="1" baseline="-25000">
                <a:latin typeface="Times New Roman" pitchFamily="18" charset="0"/>
              </a:rPr>
              <a:t>1</a:t>
            </a:r>
            <a:r>
              <a:rPr lang="en-US" sz="1600" b="0" i="1">
                <a:latin typeface="Times New Roman" pitchFamily="18" charset="0"/>
              </a:rPr>
              <a:t>, …, p</a:t>
            </a:r>
            <a:r>
              <a:rPr lang="en-US" sz="1600" b="0" i="1" baseline="-25000">
                <a:latin typeface="Times New Roman" pitchFamily="18" charset="0"/>
              </a:rPr>
              <a:t>3</a:t>
            </a:r>
            <a:r>
              <a:rPr lang="en-US" sz="1600" b="0" i="1">
                <a:latin typeface="Times New Roman" pitchFamily="18" charset="0"/>
              </a:rPr>
              <a:t>)</a:t>
            </a:r>
          </a:p>
          <a:p>
            <a:pPr algn="just" eaLnBrk="1" hangingPunct="1">
              <a:buFont typeface="Arial" charset="0"/>
              <a:buChar char="•"/>
            </a:pPr>
            <a:r>
              <a:rPr lang="en-US" sz="1600" b="0" i="1">
                <a:latin typeface="Times New Roman" pitchFamily="18" charset="0"/>
              </a:rPr>
              <a:t>T is the set of transitions; i.e. (t</a:t>
            </a:r>
            <a:r>
              <a:rPr lang="en-US" sz="1600" b="0" i="1" baseline="-25000">
                <a:latin typeface="Times New Roman" pitchFamily="18" charset="0"/>
              </a:rPr>
              <a:t>1</a:t>
            </a:r>
            <a:r>
              <a:rPr lang="en-US" sz="1600" b="0" i="1">
                <a:latin typeface="Times New Roman" pitchFamily="18" charset="0"/>
              </a:rPr>
              <a:t>, … t</a:t>
            </a:r>
            <a:r>
              <a:rPr lang="en-US" sz="1600" b="0" i="1" baseline="-25000">
                <a:latin typeface="Times New Roman" pitchFamily="18" charset="0"/>
              </a:rPr>
              <a:t>4</a:t>
            </a:r>
            <a:r>
              <a:rPr lang="en-US" sz="1600" b="0" i="1">
                <a:latin typeface="Times New Roman" pitchFamily="18" charset="0"/>
              </a:rPr>
              <a:t>)</a:t>
            </a:r>
          </a:p>
          <a:p>
            <a:pPr algn="just" eaLnBrk="1" hangingPunct="1">
              <a:buFont typeface="Arial" charset="0"/>
              <a:buChar char="•"/>
            </a:pPr>
            <a:r>
              <a:rPr lang="en-US" sz="1600" b="0" i="1">
                <a:latin typeface="Times New Roman" pitchFamily="18" charset="0"/>
              </a:rPr>
              <a:t>I is the set of input arcs; i.e. (p</a:t>
            </a:r>
            <a:r>
              <a:rPr lang="en-US" sz="1600" b="0" i="1" baseline="-25000">
                <a:latin typeface="Times New Roman" pitchFamily="18" charset="0"/>
              </a:rPr>
              <a:t>1</a:t>
            </a:r>
            <a:r>
              <a:rPr lang="en-US" sz="1600" b="0" i="1">
                <a:latin typeface="Times New Roman" pitchFamily="18" charset="0"/>
              </a:rPr>
              <a:t>→ t</a:t>
            </a:r>
            <a:r>
              <a:rPr lang="en-US" sz="1600" b="0" i="1" baseline="-25000">
                <a:latin typeface="Times New Roman" pitchFamily="18" charset="0"/>
              </a:rPr>
              <a:t>1</a:t>
            </a:r>
            <a:r>
              <a:rPr lang="en-US" sz="1600" b="0" i="1">
                <a:latin typeface="Times New Roman" pitchFamily="18" charset="0"/>
              </a:rPr>
              <a:t>, p</a:t>
            </a:r>
            <a:r>
              <a:rPr lang="en-US" sz="1600" b="0" i="1" baseline="-25000">
                <a:latin typeface="Times New Roman" pitchFamily="18" charset="0"/>
              </a:rPr>
              <a:t>1</a:t>
            </a:r>
            <a:r>
              <a:rPr lang="en-US" sz="1600" b="0" i="1">
                <a:latin typeface="Times New Roman" pitchFamily="18" charset="0"/>
              </a:rPr>
              <a:t>→ t</a:t>
            </a:r>
            <a:r>
              <a:rPr lang="en-US" sz="1600" b="0" i="1" baseline="-25000">
                <a:latin typeface="Times New Roman" pitchFamily="18" charset="0"/>
              </a:rPr>
              <a:t>2</a:t>
            </a:r>
            <a:r>
              <a:rPr lang="en-US" sz="1600" b="0" i="1">
                <a:latin typeface="Times New Roman" pitchFamily="18" charset="0"/>
              </a:rPr>
              <a:t>, p</a:t>
            </a:r>
            <a:r>
              <a:rPr lang="en-US" sz="1600" b="0" i="1" baseline="-25000">
                <a:latin typeface="Times New Roman" pitchFamily="18" charset="0"/>
              </a:rPr>
              <a:t>2</a:t>
            </a:r>
            <a:r>
              <a:rPr lang="en-US" sz="1600" b="0" i="1">
                <a:latin typeface="Times New Roman" pitchFamily="18" charset="0"/>
              </a:rPr>
              <a:t>→ t</a:t>
            </a:r>
            <a:r>
              <a:rPr lang="en-US" sz="1600" b="0" i="1" baseline="-25000">
                <a:latin typeface="Times New Roman" pitchFamily="18" charset="0"/>
              </a:rPr>
              <a:t>3</a:t>
            </a:r>
            <a:r>
              <a:rPr lang="en-US" sz="1600" b="0" i="1">
                <a:latin typeface="Times New Roman" pitchFamily="18" charset="0"/>
              </a:rPr>
              <a:t>, p</a:t>
            </a:r>
            <a:r>
              <a:rPr lang="en-US" sz="1600" b="0" i="1" baseline="-25000">
                <a:latin typeface="Times New Roman" pitchFamily="18" charset="0"/>
              </a:rPr>
              <a:t>3</a:t>
            </a:r>
            <a:r>
              <a:rPr lang="en-US" sz="1600" b="0" i="1">
                <a:latin typeface="Times New Roman" pitchFamily="18" charset="0"/>
              </a:rPr>
              <a:t>→ t</a:t>
            </a:r>
            <a:r>
              <a:rPr lang="en-US" sz="1600" b="0" i="1" baseline="-25000">
                <a:latin typeface="Times New Roman" pitchFamily="18" charset="0"/>
              </a:rPr>
              <a:t>4</a:t>
            </a:r>
            <a:r>
              <a:rPr lang="en-US" sz="1600" b="0" i="1">
                <a:latin typeface="Times New Roman" pitchFamily="18" charset="0"/>
              </a:rPr>
              <a:t> )</a:t>
            </a:r>
          </a:p>
          <a:p>
            <a:pPr algn="just" eaLnBrk="1" hangingPunct="1">
              <a:buFont typeface="Arial" charset="0"/>
              <a:buChar char="•"/>
            </a:pPr>
            <a:r>
              <a:rPr lang="en-US" sz="1600" b="0" i="1">
                <a:latin typeface="Times New Roman" pitchFamily="18" charset="0"/>
              </a:rPr>
              <a:t>O is the set of output arcs; i.e. (t</a:t>
            </a:r>
            <a:r>
              <a:rPr lang="en-US" sz="1600" b="0" i="1" baseline="-25000">
                <a:latin typeface="Times New Roman" pitchFamily="18" charset="0"/>
              </a:rPr>
              <a:t>1 </a:t>
            </a:r>
            <a:r>
              <a:rPr lang="en-US" sz="1600" b="0" i="1">
                <a:latin typeface="Times New Roman" pitchFamily="18" charset="0"/>
              </a:rPr>
              <a:t>→ p</a:t>
            </a:r>
            <a:r>
              <a:rPr lang="en-US" sz="1600" b="0" i="1" baseline="-25000">
                <a:latin typeface="Times New Roman" pitchFamily="18" charset="0"/>
              </a:rPr>
              <a:t>2 </a:t>
            </a:r>
            <a:r>
              <a:rPr lang="en-US" sz="1600" b="0" i="1">
                <a:latin typeface="Times New Roman" pitchFamily="18" charset="0"/>
              </a:rPr>
              <a:t>, t</a:t>
            </a:r>
            <a:r>
              <a:rPr lang="en-US" sz="1600" b="0" i="1" baseline="-25000">
                <a:latin typeface="Times New Roman" pitchFamily="18" charset="0"/>
              </a:rPr>
              <a:t>2 </a:t>
            </a:r>
            <a:r>
              <a:rPr lang="en-US" sz="1600" b="0" i="1">
                <a:latin typeface="Times New Roman" pitchFamily="18" charset="0"/>
              </a:rPr>
              <a:t>→ p</a:t>
            </a:r>
            <a:r>
              <a:rPr lang="en-US" sz="1600" b="0" i="1" baseline="-25000">
                <a:latin typeface="Times New Roman" pitchFamily="18" charset="0"/>
              </a:rPr>
              <a:t>3</a:t>
            </a:r>
            <a:r>
              <a:rPr lang="en-US" sz="1600" b="0" i="1">
                <a:latin typeface="Times New Roman" pitchFamily="18" charset="0"/>
              </a:rPr>
              <a:t>, t</a:t>
            </a:r>
            <a:r>
              <a:rPr lang="en-US" sz="1600" b="0" i="1" baseline="-25000">
                <a:latin typeface="Times New Roman" pitchFamily="18" charset="0"/>
              </a:rPr>
              <a:t>3 </a:t>
            </a:r>
            <a:r>
              <a:rPr lang="en-US" sz="1600" b="0" i="1">
                <a:latin typeface="Times New Roman" pitchFamily="18" charset="0"/>
              </a:rPr>
              <a:t>→ p</a:t>
            </a:r>
            <a:r>
              <a:rPr lang="en-US" sz="1600" b="0" i="1" baseline="-25000">
                <a:latin typeface="Times New Roman" pitchFamily="18" charset="0"/>
              </a:rPr>
              <a:t>1</a:t>
            </a:r>
            <a:r>
              <a:rPr lang="en-US" sz="1600" b="0" i="1">
                <a:latin typeface="Times New Roman" pitchFamily="18" charset="0"/>
              </a:rPr>
              <a:t>, t</a:t>
            </a:r>
            <a:r>
              <a:rPr lang="en-US" sz="1600" b="0" i="1" baseline="-25000">
                <a:latin typeface="Times New Roman" pitchFamily="18" charset="0"/>
              </a:rPr>
              <a:t>4 </a:t>
            </a:r>
            <a:r>
              <a:rPr lang="en-US" sz="1600" b="0" i="1">
                <a:latin typeface="Times New Roman" pitchFamily="18" charset="0"/>
              </a:rPr>
              <a:t>→ p</a:t>
            </a:r>
            <a:r>
              <a:rPr lang="en-US" sz="1600" b="0" i="1" baseline="-25000">
                <a:latin typeface="Times New Roman" pitchFamily="18" charset="0"/>
              </a:rPr>
              <a:t>1</a:t>
            </a:r>
            <a:r>
              <a:rPr lang="en-US" sz="1600" b="0" i="1">
                <a:latin typeface="Times New Roman" pitchFamily="18" charset="0"/>
              </a:rPr>
              <a:t>)</a:t>
            </a:r>
          </a:p>
          <a:p>
            <a:pPr algn="just" eaLnBrk="1" hangingPunct="1">
              <a:buFont typeface="Arial" charset="0"/>
              <a:buChar char="•"/>
            </a:pPr>
            <a:r>
              <a:rPr lang="en-US" sz="1600" b="0" i="1">
                <a:latin typeface="Times New Roman" pitchFamily="18" charset="0"/>
              </a:rPr>
              <a:t>M</a:t>
            </a:r>
            <a:r>
              <a:rPr lang="en-US" sz="1600" b="0" i="1" baseline="-25000">
                <a:latin typeface="Times New Roman" pitchFamily="18" charset="0"/>
              </a:rPr>
              <a:t>0</a:t>
            </a:r>
            <a:r>
              <a:rPr lang="en-US" sz="1600" b="0" i="1">
                <a:latin typeface="Times New Roman" pitchFamily="18" charset="0"/>
              </a:rPr>
              <a:t> the initial marking (distribution of tokens); i.e. (p</a:t>
            </a:r>
            <a:r>
              <a:rPr lang="en-US" sz="1600" b="0" i="1" baseline="-25000">
                <a:latin typeface="Times New Roman" pitchFamily="18" charset="0"/>
              </a:rPr>
              <a:t>1</a:t>
            </a:r>
            <a:r>
              <a:rPr lang="en-US" sz="1600" b="0" i="1">
                <a:latin typeface="Times New Roman" pitchFamily="18" charset="0"/>
              </a:rPr>
              <a:t> )</a:t>
            </a:r>
            <a:endParaRPr lang="en-US" sz="1600" i="1">
              <a:latin typeface="Times New Roman" pitchFamily="18" charset="0"/>
            </a:endParaRPr>
          </a:p>
          <a:p>
            <a:pPr algn="just" eaLnBrk="1" hangingPunct="1">
              <a:buFont typeface="Arial" charset="0"/>
              <a:buChar char="•"/>
            </a:pPr>
            <a:endParaRPr lang="en-US" sz="1600" i="1">
              <a:latin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Generalized stochastic Petri net</a:t>
            </a:r>
          </a:p>
        </p:txBody>
      </p:sp>
      <p:sp>
        <p:nvSpPr>
          <p:cNvPr id="9219" name="Text Box 274"/>
          <p:cNvSpPr txBox="1">
            <a:spLocks noChangeArrowheads="1"/>
          </p:cNvSpPr>
          <p:nvPr/>
        </p:nvSpPr>
        <p:spPr bwMode="auto">
          <a:xfrm>
            <a:off x="887413" y="4895850"/>
            <a:ext cx="8789987"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pPr algn="just" eaLnBrk="1" hangingPunct="1"/>
            <a:r>
              <a:rPr lang="en-US" sz="1600" b="0" i="1">
                <a:latin typeface="Times New Roman" pitchFamily="18" charset="0"/>
              </a:rPr>
              <a:t>Where</a:t>
            </a:r>
          </a:p>
          <a:p>
            <a:pPr algn="just" eaLnBrk="1" hangingPunct="1">
              <a:buFont typeface="Arial" charset="0"/>
              <a:buChar char="•"/>
            </a:pPr>
            <a:r>
              <a:rPr lang="en-US" sz="1600" b="0" i="1">
                <a:latin typeface="Times New Roman" pitchFamily="18" charset="0"/>
              </a:rPr>
              <a:t>T is the set of transitions; i.e. immediate transactions (t</a:t>
            </a:r>
            <a:r>
              <a:rPr lang="en-US" sz="1600" b="0" i="1" baseline="-25000">
                <a:latin typeface="Times New Roman" pitchFamily="18" charset="0"/>
              </a:rPr>
              <a:t>1</a:t>
            </a:r>
            <a:r>
              <a:rPr lang="en-US" sz="1600" b="0" i="1">
                <a:latin typeface="Times New Roman" pitchFamily="18" charset="0"/>
              </a:rPr>
              <a:t>, t</a:t>
            </a:r>
            <a:r>
              <a:rPr lang="en-US" sz="1600" b="0" i="1" baseline="-25000">
                <a:latin typeface="Times New Roman" pitchFamily="18" charset="0"/>
              </a:rPr>
              <a:t>2</a:t>
            </a:r>
            <a:r>
              <a:rPr lang="en-US" sz="1600" b="0" i="1">
                <a:latin typeface="Times New Roman" pitchFamily="18" charset="0"/>
              </a:rPr>
              <a:t>) and timed transactions (t</a:t>
            </a:r>
            <a:r>
              <a:rPr lang="en-US" sz="1600" b="0" i="1" baseline="-25000">
                <a:latin typeface="Times New Roman" pitchFamily="18" charset="0"/>
              </a:rPr>
              <a:t>3</a:t>
            </a:r>
            <a:r>
              <a:rPr lang="en-US" sz="1600" b="0" i="1">
                <a:latin typeface="Times New Roman" pitchFamily="18" charset="0"/>
              </a:rPr>
              <a:t>, t</a:t>
            </a:r>
            <a:r>
              <a:rPr lang="en-US" sz="1600" b="0" i="1" baseline="-25000">
                <a:latin typeface="Times New Roman" pitchFamily="18" charset="0"/>
              </a:rPr>
              <a:t>4,</a:t>
            </a:r>
            <a:r>
              <a:rPr lang="en-US" sz="1600" b="0" i="1">
                <a:latin typeface="Times New Roman" pitchFamily="18" charset="0"/>
              </a:rPr>
              <a:t> t</a:t>
            </a:r>
            <a:r>
              <a:rPr lang="en-US" sz="1600" b="0" i="1" baseline="-25000">
                <a:latin typeface="Times New Roman" pitchFamily="18" charset="0"/>
              </a:rPr>
              <a:t>5</a:t>
            </a:r>
            <a:r>
              <a:rPr lang="en-US" sz="1600" b="0" i="1">
                <a:latin typeface="Times New Roman" pitchFamily="18" charset="0"/>
              </a:rPr>
              <a:t>) </a:t>
            </a:r>
          </a:p>
          <a:p>
            <a:pPr algn="just" eaLnBrk="1" hangingPunct="1">
              <a:buFont typeface="Arial" charset="0"/>
              <a:buChar char="•"/>
            </a:pPr>
            <a:r>
              <a:rPr lang="el-GR" sz="1600" b="0" i="1">
                <a:latin typeface="Times New Roman" pitchFamily="18" charset="0"/>
              </a:rPr>
              <a:t>Λ</a:t>
            </a:r>
            <a:r>
              <a:rPr lang="en-US" sz="1600" b="0" i="1">
                <a:latin typeface="Times New Roman" pitchFamily="18" charset="0"/>
              </a:rPr>
              <a:t> is the set of firing rates of time transactions; i.e. (0, 0, </a:t>
            </a:r>
            <a:r>
              <a:rPr lang="el-GR" sz="1600" b="0" i="1">
                <a:latin typeface="Times New Roman" pitchFamily="18" charset="0"/>
              </a:rPr>
              <a:t>λ</a:t>
            </a:r>
            <a:r>
              <a:rPr lang="en-US" sz="1600" b="0" i="1" baseline="-25000">
                <a:latin typeface="Times New Roman" pitchFamily="18" charset="0"/>
              </a:rPr>
              <a:t>3</a:t>
            </a:r>
            <a:r>
              <a:rPr lang="en-US" sz="1600" b="0" i="1">
                <a:latin typeface="Times New Roman" pitchFamily="18" charset="0"/>
              </a:rPr>
              <a:t> , </a:t>
            </a:r>
            <a:r>
              <a:rPr lang="el-GR" sz="1600" b="0" i="1">
                <a:latin typeface="Times New Roman" pitchFamily="18" charset="0"/>
              </a:rPr>
              <a:t>λ</a:t>
            </a:r>
            <a:r>
              <a:rPr lang="en-US" sz="1600" b="0" i="1" baseline="-25000">
                <a:latin typeface="Times New Roman" pitchFamily="18" charset="0"/>
              </a:rPr>
              <a:t>4</a:t>
            </a:r>
            <a:r>
              <a:rPr lang="en-US" sz="1600" b="0" i="1">
                <a:latin typeface="Times New Roman" pitchFamily="18" charset="0"/>
              </a:rPr>
              <a:t>, </a:t>
            </a:r>
            <a:r>
              <a:rPr lang="el-GR" sz="1600" b="0" i="1">
                <a:latin typeface="Times New Roman" pitchFamily="18" charset="0"/>
              </a:rPr>
              <a:t>λ</a:t>
            </a:r>
            <a:r>
              <a:rPr lang="en-US" sz="1600" b="0" i="1" baseline="-25000">
                <a:latin typeface="Times New Roman" pitchFamily="18" charset="0"/>
              </a:rPr>
              <a:t> 5</a:t>
            </a:r>
            <a:r>
              <a:rPr lang="en-US" sz="1600" b="0" i="1">
                <a:latin typeface="Times New Roman" pitchFamily="18" charset="0"/>
              </a:rPr>
              <a:t>)</a:t>
            </a:r>
            <a:endParaRPr lang="en-US" sz="1600" i="1">
              <a:latin typeface="Times New Roman" pitchFamily="18" charset="0"/>
            </a:endParaRPr>
          </a:p>
          <a:p>
            <a:pPr algn="just" eaLnBrk="1" hangingPunct="1">
              <a:buFont typeface="Arial" charset="0"/>
              <a:buChar char="•"/>
            </a:pPr>
            <a:endParaRPr lang="en-US" sz="1600" i="1">
              <a:latin typeface="Times New Roman" pitchFamily="18" charset="0"/>
            </a:endParaRPr>
          </a:p>
        </p:txBody>
      </p:sp>
      <p:sp>
        <p:nvSpPr>
          <p:cNvPr id="9220" name="Text Box 274"/>
          <p:cNvSpPr txBox="1">
            <a:spLocks noChangeArrowheads="1"/>
          </p:cNvSpPr>
          <p:nvPr/>
        </p:nvSpPr>
        <p:spPr bwMode="auto">
          <a:xfrm>
            <a:off x="735013" y="4387850"/>
            <a:ext cx="87899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pPr algn="just" eaLnBrk="1" hangingPunct="1"/>
            <a:r>
              <a:rPr lang="en-US" sz="1600" b="0" i="1">
                <a:latin typeface="Times New Roman" pitchFamily="18" charset="0"/>
              </a:rPr>
              <a:t>Example of a generalized stochastic Petri net (Courtesy [4]) </a:t>
            </a:r>
            <a:endParaRPr lang="en-US" sz="1600" i="1">
              <a:latin typeface="Times New Roman" pitchFamily="18" charset="0"/>
            </a:endParaRPr>
          </a:p>
        </p:txBody>
      </p:sp>
      <p:sp>
        <p:nvSpPr>
          <p:cNvPr id="9221" name="Text Box 274"/>
          <p:cNvSpPr txBox="1">
            <a:spLocks noChangeArrowheads="1"/>
          </p:cNvSpPr>
          <p:nvPr/>
        </p:nvSpPr>
        <p:spPr bwMode="auto">
          <a:xfrm>
            <a:off x="354013" y="6164263"/>
            <a:ext cx="83486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1pPr>
            <a:lvl2pPr marL="742950" indent="-28575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2pPr>
            <a:lvl3pPr marL="11430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3pPr>
            <a:lvl4pPr marL="16002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4pPr>
            <a:lvl5pPr marL="2057400" indent="-228600" defTabSz="1304925" eaLnBrk="0" hangingPunct="0">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5pPr>
            <a:lvl6pPr marL="25146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6pPr>
            <a:lvl7pPr marL="29718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7pPr>
            <a:lvl8pPr marL="34290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8pPr>
            <a:lvl9pPr marL="3886200" indent="-228600" defTabSz="1304925" eaLnBrk="0" fontAlgn="base" hangingPunct="0">
              <a:spcBef>
                <a:spcPct val="0"/>
              </a:spcBef>
              <a:spcAft>
                <a:spcPct val="0"/>
              </a:spcAft>
              <a:tabLst>
                <a:tab pos="1033463" algn="l"/>
                <a:tab pos="2065338" algn="l"/>
                <a:tab pos="3098800" algn="l"/>
                <a:tab pos="4130675" algn="l"/>
                <a:tab pos="5164138" algn="l"/>
                <a:tab pos="6197600" algn="l"/>
                <a:tab pos="7229475" algn="l"/>
                <a:tab pos="8262938" algn="l"/>
                <a:tab pos="9296400" algn="l"/>
                <a:tab pos="10328275" algn="l"/>
                <a:tab pos="11361738" algn="l"/>
                <a:tab pos="12393613" algn="l"/>
                <a:tab pos="13427075" algn="l"/>
              </a:tabLst>
              <a:defRPr b="1">
                <a:solidFill>
                  <a:schemeClr val="tx1"/>
                </a:solidFill>
                <a:latin typeface="Arial" charset="0"/>
              </a:defRPr>
            </a:lvl9pPr>
          </a:lstStyle>
          <a:p>
            <a:pPr algn="just" eaLnBrk="1" hangingPunct="1"/>
            <a:r>
              <a:rPr lang="en-US" sz="1600" b="0" i="1">
                <a:latin typeface="Times New Roman" pitchFamily="18" charset="0"/>
              </a:rPr>
              <a:t>[4] F. Bause &amp; P.S. Kritzinger, ‘Stochastic Petri Nets - An Introduction to the Theory’, Friedr. Vieweg &amp; Sohn Verlag, Braunschweig/Wiesbaden (Germany), Second Edition, 2002.</a:t>
            </a:r>
            <a:endParaRPr lang="en-US" sz="1600" i="1">
              <a:latin typeface="Times New Roman" pitchFamily="18" charset="0"/>
            </a:endParaRPr>
          </a:p>
        </p:txBody>
      </p:sp>
      <p:pic>
        <p:nvPicPr>
          <p:cNvPr id="92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163" y="1892300"/>
            <a:ext cx="340995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The situation</a:t>
            </a:r>
          </a:p>
        </p:txBody>
      </p:sp>
      <p:pic>
        <p:nvPicPr>
          <p:cNvPr id="1024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046288" y="1870075"/>
            <a:ext cx="5202237" cy="3105150"/>
          </a:xfrm>
        </p:spPr>
      </p:pic>
      <p:sp>
        <p:nvSpPr>
          <p:cNvPr id="10244" name="Content Placeholder 2"/>
          <p:cNvSpPr txBox="1">
            <a:spLocks/>
          </p:cNvSpPr>
          <p:nvPr/>
        </p:nvSpPr>
        <p:spPr bwMode="auto">
          <a:xfrm>
            <a:off x="358775" y="5127625"/>
            <a:ext cx="82296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spcBef>
                <a:spcPct val="20000"/>
              </a:spcBef>
            </a:pPr>
            <a:r>
              <a:rPr lang="en-US" sz="2400">
                <a:solidFill>
                  <a:srgbClr val="4D4D4D"/>
                </a:solidFill>
              </a:rPr>
              <a:t>A typical transit hall of a regional airport, in this case Rotterdam Airport.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99"/>
      </a:hlink>
      <a:folHlink>
        <a:srgbClr val="00009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000099"/>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99"/>
        </a:hlink>
        <a:folHlink>
          <a:srgbClr val="00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10981</TotalTime>
  <Words>1233</Words>
  <Application>Microsoft Office PowerPoint</Application>
  <PresentationFormat>On-screen Show (4:3)</PresentationFormat>
  <Paragraphs>98</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Design</vt:lpstr>
      <vt:lpstr>Modeling pedestrians in an airport scenario  with a time-augmented Petri net</vt:lpstr>
      <vt:lpstr>Context</vt:lpstr>
      <vt:lpstr>Interesting Behaviors</vt:lpstr>
      <vt:lpstr>Following an Individual</vt:lpstr>
      <vt:lpstr>Behaviors triggered by desires</vt:lpstr>
      <vt:lpstr>Deadline driven behavior</vt:lpstr>
      <vt:lpstr>Petri-Net</vt:lpstr>
      <vt:lpstr>Generalized stochastic Petri net</vt:lpstr>
      <vt:lpstr>The situation</vt:lpstr>
      <vt:lpstr>Typical Behavior</vt:lpstr>
      <vt:lpstr>The model</vt:lpstr>
      <vt:lpstr>Variance on the Go-Goal behavior</vt:lpstr>
      <vt:lpstr>The Toilet situation</vt:lpstr>
      <vt:lpstr>Variance in other behaviors</vt:lpstr>
      <vt:lpstr>Time dependent behavior</vt:lpstr>
      <vt:lpstr>Evaluation structure</vt:lpstr>
      <vt:lpstr>Integrated with multi agent framework</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realistic testbed</dc:title>
  <dc:creator>Arnoud Visser</dc:creator>
  <cp:lastModifiedBy>Djura</cp:lastModifiedBy>
  <cp:revision>305</cp:revision>
  <dcterms:created xsi:type="dcterms:W3CDTF">2006-04-02T11:59:40Z</dcterms:created>
  <dcterms:modified xsi:type="dcterms:W3CDTF">2012-06-20T15:18:46Z</dcterms:modified>
</cp:coreProperties>
</file>