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jjcDWHrJY7s+ZRT6eA36NXKVl6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PoppinsLight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PoppinsLight-italic.fntdata"/><Relationship Id="rId16" Type="http://schemas.openxmlformats.org/officeDocument/2006/relationships/slide" Target="slides/slide10.xml"/><Relationship Id="rId38" Type="http://schemas.openxmlformats.org/officeDocument/2006/relationships/font" Target="fonts/Poppins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2" name="Google Shape;162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3" name="Google Shape;273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5" name="Google Shape;285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7" name="Google Shape;297;p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0" name="Google Shape;310;p1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20ce373cc_0_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20ce373cc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620ce373cc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20ce373c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620ce373cc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20ce373cc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620ce373cc_0_1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20ce373c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20ce373cc_0_3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0" name="Google Shape;360;p1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2" name="Google Shape;372;p1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2" name="Google Shape;172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4" name="Google Shape;384;p16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6" name="Google Shape;396;p1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8" name="Google Shape;408;p1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1" name="Google Shape;421;p1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4" name="Google Shape;434;p2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p2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7" name="Google Shape;447;p2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8" name="Google Shape;458;p2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2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4" name="Google Shape;184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6" name="Google Shape;196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8" name="Google Shape;208;p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https://playground.tensorflow.org/#activation=tanh&amp;batchSize=10&amp;dataset=circle&amp;regDataset=reg-plane&amp;learningRate=0.03&amp;regularizationRate=0&amp;noise=0&amp;networkShape=4,2&amp;seed=0.78362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2" name="Google Shape;222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5" name="Google Shape;235;p7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9" name="Google Shape;249;p8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1" name="Google Shape;261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20ce373cc_0_101"/>
          <p:cNvSpPr txBox="1"/>
          <p:nvPr>
            <p:ph type="ctrTitle"/>
          </p:nvPr>
        </p:nvSpPr>
        <p:spPr>
          <a:xfrm>
            <a:off x="1371600" y="3195638"/>
            <a:ext cx="155448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2" name="Google Shape;92;g3620ce373cc_0_101"/>
          <p:cNvSpPr txBox="1"/>
          <p:nvPr>
            <p:ph idx="1" type="subTitle"/>
          </p:nvPr>
        </p:nvSpPr>
        <p:spPr>
          <a:xfrm>
            <a:off x="2743200" y="5829300"/>
            <a:ext cx="128016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lvl="0" algn="ctr"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59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5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620ce373cc_0_101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4" name="Google Shape;94;g3620ce373cc_0_101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5" name="Google Shape;95;g3620ce373cc_0_101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20ce373cc_0_107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98" name="Google Shape;98;g3620ce373cc_0_107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43815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1pPr>
            <a:lvl2pPr indent="-4381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2pPr>
            <a:lvl3pPr indent="-4381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3pPr>
            <a:lvl4pPr indent="-4381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4pPr>
            <a:lvl5pPr indent="-4381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»"/>
              <a:defRPr/>
            </a:lvl5pPr>
            <a:lvl6pPr indent="-4381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6pPr>
            <a:lvl7pPr indent="-4381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7pPr>
            <a:lvl8pPr indent="-4381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8pPr>
            <a:lvl9pPr indent="-4381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9pPr>
          </a:lstStyle>
          <a:p/>
        </p:txBody>
      </p:sp>
      <p:sp>
        <p:nvSpPr>
          <p:cNvPr id="99" name="Google Shape;99;g3620ce373cc_0_107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0" name="Google Shape;100;g3620ce373cc_0_107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1" name="Google Shape;101;g3620ce373cc_0_107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20ce373cc_0_113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4" name="Google Shape;104;g3620ce373cc_0_113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" name="Google Shape;105;g3620ce373cc_0_113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0ce373cc_0_117"/>
          <p:cNvSpPr txBox="1"/>
          <p:nvPr>
            <p:ph type="title"/>
          </p:nvPr>
        </p:nvSpPr>
        <p:spPr>
          <a:xfrm>
            <a:off x="1444626" y="6610350"/>
            <a:ext cx="155448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Calibri"/>
              <a:buNone/>
              <a:defRPr b="1" sz="7300" cap="none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8" name="Google Shape;108;g3620ce373cc_0_117"/>
          <p:cNvSpPr txBox="1"/>
          <p:nvPr>
            <p:ph idx="1" type="body"/>
          </p:nvPr>
        </p:nvSpPr>
        <p:spPr>
          <a:xfrm>
            <a:off x="1444626" y="4360069"/>
            <a:ext cx="15544800" cy="22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 sz="3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300"/>
              <a:buNone/>
              <a:defRPr sz="33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900"/>
              <a:buNone/>
              <a:defRPr sz="29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g3620ce373cc_0_117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0" name="Google Shape;110;g3620ce373cc_0_117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1" name="Google Shape;111;g3620ce373cc_0_117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0ce373cc_0_123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4" name="Google Shape;114;g3620ce373cc_0_123"/>
          <p:cNvSpPr txBox="1"/>
          <p:nvPr>
            <p:ph idx="1" type="body"/>
          </p:nvPr>
        </p:nvSpPr>
        <p:spPr>
          <a:xfrm>
            <a:off x="914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55245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1pPr>
            <a:lvl2pPr indent="-5080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2pPr>
            <a:lvl3pPr indent="-4635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3pPr>
            <a:lvl4pPr indent="-4381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 sz="3300"/>
            </a:lvl4pPr>
            <a:lvl5pPr indent="-4381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»"/>
              <a:defRPr sz="3300"/>
            </a:lvl5pPr>
            <a:lvl6pPr indent="-4381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6pPr>
            <a:lvl7pPr indent="-4381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7pPr>
            <a:lvl8pPr indent="-4381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8pPr>
            <a:lvl9pPr indent="-4381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9pPr>
          </a:lstStyle>
          <a:p/>
        </p:txBody>
      </p:sp>
      <p:sp>
        <p:nvSpPr>
          <p:cNvPr id="115" name="Google Shape;115;g3620ce373cc_0_123"/>
          <p:cNvSpPr txBox="1"/>
          <p:nvPr>
            <p:ph idx="2" type="body"/>
          </p:nvPr>
        </p:nvSpPr>
        <p:spPr>
          <a:xfrm>
            <a:off x="9296400" y="2400300"/>
            <a:ext cx="8077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552450" lvl="0" marL="4572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•"/>
              <a:defRPr sz="5100"/>
            </a:lvl1pPr>
            <a:lvl2pPr indent="-508000" lvl="1" marL="9144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Char char="–"/>
              <a:defRPr sz="4400"/>
            </a:lvl2pPr>
            <a:lvl3pPr indent="-4635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3pPr>
            <a:lvl4pPr indent="-4381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 sz="3300"/>
            </a:lvl4pPr>
            <a:lvl5pPr indent="-4381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»"/>
              <a:defRPr sz="3300"/>
            </a:lvl5pPr>
            <a:lvl6pPr indent="-4381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6pPr>
            <a:lvl7pPr indent="-4381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7pPr>
            <a:lvl8pPr indent="-4381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8pPr>
            <a:lvl9pPr indent="-4381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9pPr>
          </a:lstStyle>
          <a:p/>
        </p:txBody>
      </p:sp>
      <p:sp>
        <p:nvSpPr>
          <p:cNvPr id="116" name="Google Shape;116;g3620ce373cc_0_123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7" name="Google Shape;117;g3620ce373cc_0_123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8" name="Google Shape;118;g3620ce373cc_0_123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20ce373cc_0_130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1" name="Google Shape;121;g3620ce373cc_0_130"/>
          <p:cNvSpPr txBox="1"/>
          <p:nvPr>
            <p:ph idx="1" type="body"/>
          </p:nvPr>
        </p:nvSpPr>
        <p:spPr>
          <a:xfrm>
            <a:off x="914400" y="2302670"/>
            <a:ext cx="80802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/>
            </a:lvl2pPr>
            <a:lvl3pPr indent="-22860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9pPr>
          </a:lstStyle>
          <a:p/>
        </p:txBody>
      </p:sp>
      <p:sp>
        <p:nvSpPr>
          <p:cNvPr id="122" name="Google Shape;122;g3620ce373cc_0_130"/>
          <p:cNvSpPr txBox="1"/>
          <p:nvPr>
            <p:ph idx="2" type="body"/>
          </p:nvPr>
        </p:nvSpPr>
        <p:spPr>
          <a:xfrm>
            <a:off x="914400" y="3262313"/>
            <a:ext cx="8080200" cy="5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5080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indent="-4635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81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3pPr>
            <a:lvl4pPr indent="-412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4pPr>
            <a:lvl5pPr indent="-412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»"/>
              <a:defRPr sz="2900"/>
            </a:lvl5pPr>
            <a:lvl6pPr indent="-41275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6pPr>
            <a:lvl7pPr indent="-41275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7pPr>
            <a:lvl8pPr indent="-41275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8pPr>
            <a:lvl9pPr indent="-41275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9pPr>
          </a:lstStyle>
          <a:p/>
        </p:txBody>
      </p:sp>
      <p:sp>
        <p:nvSpPr>
          <p:cNvPr id="123" name="Google Shape;123;g3620ce373cc_0_130"/>
          <p:cNvSpPr txBox="1"/>
          <p:nvPr>
            <p:ph idx="3" type="body"/>
          </p:nvPr>
        </p:nvSpPr>
        <p:spPr>
          <a:xfrm>
            <a:off x="9290050" y="2302670"/>
            <a:ext cx="80838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rmAutofit/>
          </a:bodyPr>
          <a:lstStyle>
            <a:lvl1pPr indent="-2286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b="1" sz="3700"/>
            </a:lvl2pPr>
            <a:lvl3pPr indent="-22860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b="1" sz="33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b="1" sz="2900"/>
            </a:lvl9pPr>
          </a:lstStyle>
          <a:p/>
        </p:txBody>
      </p:sp>
      <p:sp>
        <p:nvSpPr>
          <p:cNvPr id="124" name="Google Shape;124;g3620ce373cc_0_130"/>
          <p:cNvSpPr txBox="1"/>
          <p:nvPr>
            <p:ph idx="4" type="body"/>
          </p:nvPr>
        </p:nvSpPr>
        <p:spPr>
          <a:xfrm>
            <a:off x="9290050" y="3262313"/>
            <a:ext cx="8083800" cy="5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508000" lvl="0" marL="4572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1pPr>
            <a:lvl2pPr indent="-4635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81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 sz="3300"/>
            </a:lvl3pPr>
            <a:lvl4pPr indent="-412750" lvl="3" marL="1828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–"/>
              <a:defRPr sz="2900"/>
            </a:lvl4pPr>
            <a:lvl5pPr indent="-412750" lvl="4" marL="22860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»"/>
              <a:defRPr sz="2900"/>
            </a:lvl5pPr>
            <a:lvl6pPr indent="-412750" lvl="5" marL="2743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6pPr>
            <a:lvl7pPr indent="-412750" lvl="6" marL="3200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7pPr>
            <a:lvl8pPr indent="-412750" lvl="7" marL="36576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8pPr>
            <a:lvl9pPr indent="-412750" lvl="8" marL="41148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  <a:defRPr sz="2900"/>
            </a:lvl9pPr>
          </a:lstStyle>
          <a:p/>
        </p:txBody>
      </p:sp>
      <p:sp>
        <p:nvSpPr>
          <p:cNvPr id="125" name="Google Shape;125;g3620ce373cc_0_130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6" name="Google Shape;126;g3620ce373cc_0_130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27" name="Google Shape;127;g3620ce373cc_0_130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20ce373cc_0_139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0" name="Google Shape;130;g3620ce373cc_0_139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1" name="Google Shape;131;g3620ce373cc_0_139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2" name="Google Shape;132;g3620ce373cc_0_139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20ce373cc_0_144"/>
          <p:cNvSpPr txBox="1"/>
          <p:nvPr>
            <p:ph type="title"/>
          </p:nvPr>
        </p:nvSpPr>
        <p:spPr>
          <a:xfrm>
            <a:off x="914400" y="409575"/>
            <a:ext cx="6016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5" name="Google Shape;135;g3620ce373cc_0_144"/>
          <p:cNvSpPr txBox="1"/>
          <p:nvPr>
            <p:ph idx="1" type="body"/>
          </p:nvPr>
        </p:nvSpPr>
        <p:spPr>
          <a:xfrm>
            <a:off x="7150100" y="409575"/>
            <a:ext cx="10223400" cy="87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603250" lvl="0" marL="457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1pPr>
            <a:lvl2pPr indent="-552450" lvl="1" marL="91440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Char char="–"/>
              <a:defRPr sz="5100"/>
            </a:lvl2pPr>
            <a:lvl3pPr indent="-508000" lvl="2" marL="137160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Char char="•"/>
              <a:defRPr sz="4400"/>
            </a:lvl3pPr>
            <a:lvl4pPr indent="-4635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4pPr>
            <a:lvl5pPr indent="-4635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»"/>
              <a:defRPr sz="3700"/>
            </a:lvl5pPr>
            <a:lvl6pPr indent="-4635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6pPr>
            <a:lvl7pPr indent="-4635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7pPr>
            <a:lvl8pPr indent="-4635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8pPr>
            <a:lvl9pPr indent="-4635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9pPr>
          </a:lstStyle>
          <a:p/>
        </p:txBody>
      </p:sp>
      <p:sp>
        <p:nvSpPr>
          <p:cNvPr id="136" name="Google Shape;136;g3620ce373cc_0_144"/>
          <p:cNvSpPr txBox="1"/>
          <p:nvPr>
            <p:ph idx="2" type="body"/>
          </p:nvPr>
        </p:nvSpPr>
        <p:spPr>
          <a:xfrm>
            <a:off x="914400" y="2152650"/>
            <a:ext cx="6016800" cy="7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/>
        </p:txBody>
      </p:sp>
      <p:sp>
        <p:nvSpPr>
          <p:cNvPr id="137" name="Google Shape;137;g3620ce373cc_0_144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8" name="Google Shape;138;g3620ce373cc_0_144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39" name="Google Shape;139;g3620ce373cc_0_144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0ce373cc_0_151"/>
          <p:cNvSpPr txBox="1"/>
          <p:nvPr>
            <p:ph type="title"/>
          </p:nvPr>
        </p:nvSpPr>
        <p:spPr>
          <a:xfrm>
            <a:off x="3584576" y="7200900"/>
            <a:ext cx="10972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b" bIns="83775" lIns="167625" spcFirstLastPara="1" rIns="167625" wrap="square" tIns="837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b="1" sz="37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2" name="Google Shape;142;g3620ce373cc_0_151"/>
          <p:cNvSpPr/>
          <p:nvPr>
            <p:ph idx="2" type="pic"/>
          </p:nvPr>
        </p:nvSpPr>
        <p:spPr>
          <a:xfrm>
            <a:off x="3584576" y="919163"/>
            <a:ext cx="10972800" cy="6172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3620ce373cc_0_151"/>
          <p:cNvSpPr txBox="1"/>
          <p:nvPr>
            <p:ph idx="1" type="body"/>
          </p:nvPr>
        </p:nvSpPr>
        <p:spPr>
          <a:xfrm>
            <a:off x="3584576" y="8051007"/>
            <a:ext cx="109728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9pPr>
          </a:lstStyle>
          <a:p/>
        </p:txBody>
      </p:sp>
      <p:sp>
        <p:nvSpPr>
          <p:cNvPr id="144" name="Google Shape;144;g3620ce373cc_0_151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g3620ce373cc_0_151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6" name="Google Shape;146;g3620ce373cc_0_151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20ce373cc_0_158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9" name="Google Shape;149;g3620ce373cc_0_158"/>
          <p:cNvSpPr txBox="1"/>
          <p:nvPr>
            <p:ph idx="1" type="body"/>
          </p:nvPr>
        </p:nvSpPr>
        <p:spPr>
          <a:xfrm rot="5400000">
            <a:off x="5749500" y="-2434800"/>
            <a:ext cx="6789000" cy="16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43815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1pPr>
            <a:lvl2pPr indent="-4381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2pPr>
            <a:lvl3pPr indent="-4381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3pPr>
            <a:lvl4pPr indent="-4381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4pPr>
            <a:lvl5pPr indent="-4381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»"/>
              <a:defRPr/>
            </a:lvl5pPr>
            <a:lvl6pPr indent="-4381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6pPr>
            <a:lvl7pPr indent="-4381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7pPr>
            <a:lvl8pPr indent="-4381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8pPr>
            <a:lvl9pPr indent="-4381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9pPr>
          </a:lstStyle>
          <a:p/>
        </p:txBody>
      </p:sp>
      <p:sp>
        <p:nvSpPr>
          <p:cNvPr id="150" name="Google Shape;150;g3620ce373cc_0_158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1" name="Google Shape;151;g3620ce373cc_0_158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2" name="Google Shape;152;g3620ce373cc_0_158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20ce373cc_0_164"/>
          <p:cNvSpPr txBox="1"/>
          <p:nvPr>
            <p:ph type="title"/>
          </p:nvPr>
        </p:nvSpPr>
        <p:spPr>
          <a:xfrm rot="5400000">
            <a:off x="10927500" y="2743257"/>
            <a:ext cx="8777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5" name="Google Shape;155;g3620ce373cc_0_164"/>
          <p:cNvSpPr txBox="1"/>
          <p:nvPr>
            <p:ph idx="1" type="body"/>
          </p:nvPr>
        </p:nvSpPr>
        <p:spPr>
          <a:xfrm rot="5400000">
            <a:off x="2545500" y="-1219143"/>
            <a:ext cx="8777400" cy="120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43815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1pPr>
            <a:lvl2pPr indent="-43815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2pPr>
            <a:lvl3pPr indent="-438150" lvl="2" marL="1371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3pPr>
            <a:lvl4pPr indent="-438150" lvl="3" marL="1828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–"/>
              <a:defRPr/>
            </a:lvl4pPr>
            <a:lvl5pPr indent="-438150" lvl="4" marL="22860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»"/>
              <a:defRPr/>
            </a:lvl5pPr>
            <a:lvl6pPr indent="-438150" lvl="5" marL="2743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6pPr>
            <a:lvl7pPr indent="-438150" lvl="6" marL="3200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7pPr>
            <a:lvl8pPr indent="-438150" lvl="7" marL="36576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8pPr>
            <a:lvl9pPr indent="-438150" lvl="8" marL="41148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Char char="•"/>
              <a:defRPr/>
            </a:lvl9pPr>
          </a:lstStyle>
          <a:p/>
        </p:txBody>
      </p:sp>
      <p:sp>
        <p:nvSpPr>
          <p:cNvPr id="156" name="Google Shape;156;g3620ce373cc_0_164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7" name="Google Shape;157;g3620ce373cc_0_164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8" name="Google Shape;158;g3620ce373cc_0_164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0ce373cc_0_95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libri"/>
              <a:buNone/>
              <a:defRPr b="0" i="0" sz="8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300"/>
            </a:lvl9pPr>
          </a:lstStyle>
          <a:p/>
        </p:txBody>
      </p:sp>
      <p:sp>
        <p:nvSpPr>
          <p:cNvPr id="86" name="Google Shape;86;g3620ce373cc_0_95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>
            <a:lvl1pPr indent="-603250" lvl="0" marL="457200" marR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b="0" i="0" sz="5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52450" lvl="1" marL="914400" marR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Char char="–"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08000" lvl="2" marL="1371600" marR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63550" lvl="3" marL="18288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63550" lvl="4" marL="22860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»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63550" lvl="5" marL="27432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63550" lvl="6" marL="32004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63550" lvl="7" marL="36576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63550" lvl="8" marL="4114800" marR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•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3620ce373cc_0_95"/>
          <p:cNvSpPr txBox="1"/>
          <p:nvPr>
            <p:ph idx="10" type="dt"/>
          </p:nvPr>
        </p:nvSpPr>
        <p:spPr>
          <a:xfrm>
            <a:off x="914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g3620ce373cc_0_95"/>
          <p:cNvSpPr txBox="1"/>
          <p:nvPr>
            <p:ph idx="11" type="ftr"/>
          </p:nvPr>
        </p:nvSpPr>
        <p:spPr>
          <a:xfrm>
            <a:off x="6248400" y="9534525"/>
            <a:ext cx="5791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3620ce373cc_0_95"/>
          <p:cNvSpPr txBox="1"/>
          <p:nvPr>
            <p:ph idx="12" type="sldNum"/>
          </p:nvPr>
        </p:nvSpPr>
        <p:spPr>
          <a:xfrm>
            <a:off x="13106400" y="9534525"/>
            <a:ext cx="426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2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hyperlink" Target="https://playground.tensorflow.org/#activation=tanh&amp;batchSize=10&amp;dataset=circle&amp;regDataset=reg-plane&amp;learningRate=0.03&amp;regularizationRate=0&amp;noise=0&amp;networkShape=4,2&amp;seed=0.78362&amp;showTestData=false&amp;discretize=false&amp;percTrainData=50&amp;x=true&amp;y=true&amp;xTimesY=false&amp;xSquared=false&amp;ySquared=false&amp;cosX=false&amp;sinX=false&amp;cosY=false&amp;sinY=false&amp;collectStats=false&amp;problem=classification&amp;initZero=false&amp;hideText=fals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/>
          <p:nvPr/>
        </p:nvSpPr>
        <p:spPr>
          <a:xfrm>
            <a:off x="0" y="0"/>
            <a:ext cx="18288000" cy="10287022"/>
          </a:xfrm>
          <a:custGeom>
            <a:rect b="b" l="l" r="r" t="t"/>
            <a:pathLst>
              <a:path extrusionOk="0" h="10287022" w="18288000">
                <a:moveTo>
                  <a:pt x="0" y="0"/>
                </a:moveTo>
                <a:lnTo>
                  <a:pt x="18288000" y="0"/>
                </a:lnTo>
                <a:lnTo>
                  <a:pt x="18288000" y="10287022"/>
                </a:lnTo>
                <a:lnTo>
                  <a:pt x="0" y="102870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"/>
          <p:cNvSpPr txBox="1"/>
          <p:nvPr/>
        </p:nvSpPr>
        <p:spPr>
          <a:xfrm>
            <a:off x="690475" y="5739325"/>
            <a:ext cx="14165311" cy="125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1524000" y="2885062"/>
            <a:ext cx="9399567" cy="6373195"/>
          </a:xfrm>
          <a:custGeom>
            <a:rect b="b" l="l" r="r" t="t"/>
            <a:pathLst>
              <a:path extrusionOk="0" h="8092694" w="11935587">
                <a:moveTo>
                  <a:pt x="0" y="0"/>
                </a:moveTo>
                <a:lnTo>
                  <a:pt x="11935587" y="0"/>
                </a:lnTo>
                <a:lnTo>
                  <a:pt x="11935587" y="8092694"/>
                </a:lnTo>
                <a:lnTo>
                  <a:pt x="0" y="8092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11184013" y="4646944"/>
            <a:ext cx="7103987" cy="2849473"/>
          </a:xfrm>
          <a:custGeom>
            <a:rect b="b" l="l" r="r" t="t"/>
            <a:pathLst>
              <a:path extrusionOk="0" h="2849473" w="7103987">
                <a:moveTo>
                  <a:pt x="0" y="0"/>
                </a:moveTo>
                <a:lnTo>
                  <a:pt x="7103987" y="0"/>
                </a:lnTo>
                <a:lnTo>
                  <a:pt x="7103987" y="2849474"/>
                </a:lnTo>
                <a:lnTo>
                  <a:pt x="0" y="2849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 txBox="1"/>
          <p:nvPr/>
        </p:nvSpPr>
        <p:spPr>
          <a:xfrm>
            <a:off x="1524000" y="1347937"/>
            <a:ext cx="15735300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1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  <p:sp>
        <p:nvSpPr>
          <p:cNvPr id="292" name="Google Shape;292;p11"/>
          <p:cNvSpPr txBox="1"/>
          <p:nvPr/>
        </p:nvSpPr>
        <p:spPr>
          <a:xfrm>
            <a:off x="1524000" y="2350114"/>
            <a:ext cx="15697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Or as a matrix form</a:t>
            </a: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1274955" y="3513171"/>
            <a:ext cx="15738062" cy="4398550"/>
          </a:xfrm>
          <a:custGeom>
            <a:rect b="b" l="l" r="r" t="t"/>
            <a:pathLst>
              <a:path extrusionOk="0" h="5864733" w="20984083">
                <a:moveTo>
                  <a:pt x="0" y="0"/>
                </a:moveTo>
                <a:lnTo>
                  <a:pt x="20984083" y="0"/>
                </a:lnTo>
                <a:lnTo>
                  <a:pt x="20984083" y="5864733"/>
                </a:lnTo>
                <a:lnTo>
                  <a:pt x="0" y="5864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2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  <p:sp>
        <p:nvSpPr>
          <p:cNvPr id="304" name="Google Shape;304;p12"/>
          <p:cNvSpPr txBox="1"/>
          <p:nvPr/>
        </p:nvSpPr>
        <p:spPr>
          <a:xfrm>
            <a:off x="1524000" y="2350114"/>
            <a:ext cx="15697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Or as a matrix form</a:t>
            </a:r>
            <a:endParaRPr/>
          </a:p>
        </p:txBody>
      </p:sp>
      <p:sp>
        <p:nvSpPr>
          <p:cNvPr id="305" name="Google Shape;305;p12"/>
          <p:cNvSpPr/>
          <p:nvPr/>
        </p:nvSpPr>
        <p:spPr>
          <a:xfrm>
            <a:off x="1274955" y="3513171"/>
            <a:ext cx="15738062" cy="4398550"/>
          </a:xfrm>
          <a:custGeom>
            <a:rect b="b" l="l" r="r" t="t"/>
            <a:pathLst>
              <a:path extrusionOk="0" h="5864733" w="20984083">
                <a:moveTo>
                  <a:pt x="0" y="0"/>
                </a:moveTo>
                <a:lnTo>
                  <a:pt x="20984083" y="0"/>
                </a:lnTo>
                <a:lnTo>
                  <a:pt x="20984083" y="5864733"/>
                </a:lnTo>
                <a:lnTo>
                  <a:pt x="0" y="5864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2"/>
          <p:cNvSpPr txBox="1"/>
          <p:nvPr/>
        </p:nvSpPr>
        <p:spPr>
          <a:xfrm>
            <a:off x="13453969" y="7099649"/>
            <a:ext cx="1459683" cy="531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Inputs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3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  <p:sp>
        <p:nvSpPr>
          <p:cNvPr id="317" name="Google Shape;317;p13"/>
          <p:cNvSpPr txBox="1"/>
          <p:nvPr/>
        </p:nvSpPr>
        <p:spPr>
          <a:xfrm>
            <a:off x="1524000" y="2350114"/>
            <a:ext cx="15697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Or as a matrix form</a:t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1274955" y="3513171"/>
            <a:ext cx="15738062" cy="4398550"/>
          </a:xfrm>
          <a:custGeom>
            <a:rect b="b" l="l" r="r" t="t"/>
            <a:pathLst>
              <a:path extrusionOk="0" h="5864733" w="20984083">
                <a:moveTo>
                  <a:pt x="0" y="0"/>
                </a:moveTo>
                <a:lnTo>
                  <a:pt x="20984083" y="0"/>
                </a:lnTo>
                <a:lnTo>
                  <a:pt x="20984083" y="5864733"/>
                </a:lnTo>
                <a:lnTo>
                  <a:pt x="0" y="5864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3"/>
          <p:cNvSpPr txBox="1"/>
          <p:nvPr/>
        </p:nvSpPr>
        <p:spPr>
          <a:xfrm>
            <a:off x="13639800" y="6930256"/>
            <a:ext cx="1459683" cy="475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68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Inputs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9898330" y="5826128"/>
            <a:ext cx="3352603" cy="42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weights from inputs to neurons</a:t>
            </a:r>
            <a:endParaRPr/>
          </a:p>
        </p:txBody>
      </p:sp>
      <p:sp>
        <p:nvSpPr>
          <p:cNvPr id="321" name="Google Shape;321;p13"/>
          <p:cNvSpPr/>
          <p:nvPr/>
        </p:nvSpPr>
        <p:spPr>
          <a:xfrm>
            <a:off x="9898330" y="6930256"/>
            <a:ext cx="3066383" cy="3000375"/>
          </a:xfrm>
          <a:custGeom>
            <a:rect b="b" l="l" r="r" t="t"/>
            <a:pathLst>
              <a:path extrusionOk="0" h="4000500" w="4088511">
                <a:moveTo>
                  <a:pt x="0" y="0"/>
                </a:moveTo>
                <a:lnTo>
                  <a:pt x="4088511" y="0"/>
                </a:lnTo>
                <a:lnTo>
                  <a:pt x="4088511" y="4000500"/>
                </a:lnTo>
                <a:lnTo>
                  <a:pt x="0" y="4000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3" l="0" r="0" t="-1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20ce373cc_0_0"/>
          <p:cNvSpPr txBox="1"/>
          <p:nvPr>
            <p:ph type="title"/>
          </p:nvPr>
        </p:nvSpPr>
        <p:spPr>
          <a:xfrm>
            <a:off x="4572000" y="1678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42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b="1" lang="en-US" sz="4260"/>
              <a:t>What is an Activation Function?</a:t>
            </a:r>
            <a:endParaRPr b="1" sz="426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59"/>
          </a:p>
        </p:txBody>
      </p:sp>
      <p:sp>
        <p:nvSpPr>
          <p:cNvPr id="328" name="Google Shape;328;g3620ce373cc_0_0"/>
          <p:cNvSpPr txBox="1"/>
          <p:nvPr>
            <p:ph idx="1" type="body"/>
          </p:nvPr>
        </p:nvSpPr>
        <p:spPr>
          <a:xfrm>
            <a:off x="457200" y="1600200"/>
            <a:ext cx="16213200" cy="744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-419100" lvl="0" marL="342900" rtl="0" algn="l"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An activation function decides whether a neuron should be activated or not.</a:t>
            </a:r>
            <a:endParaRPr sz="4400"/>
          </a:p>
          <a:p>
            <a:pPr indent="-419100" lvl="0" marL="342900" rtl="0" algn="l">
              <a:spcBef>
                <a:spcPts val="64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Introduces non-linearity to the neural network, enabling it to learn complex patterns.</a:t>
            </a:r>
            <a:endParaRPr sz="4400"/>
          </a:p>
          <a:p>
            <a:pPr indent="-419100" lvl="0" marL="342900" rtl="0" algn="l">
              <a:spcBef>
                <a:spcPts val="64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Without activation functions, the neural network behaves like a linear regression model.</a:t>
            </a:r>
            <a:endParaRPr sz="4400"/>
          </a:p>
          <a:p>
            <a:pPr indent="-508000" lvl="0" marL="342900" rtl="0" algn="l">
              <a:spcBef>
                <a:spcPts val="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Allow neural networks to model non-linear relationships.</a:t>
            </a:r>
            <a:endParaRPr sz="4400"/>
          </a:p>
          <a:p>
            <a:pPr indent="-508000" lvl="0" marL="342900" rtl="0" algn="l">
              <a:spcBef>
                <a:spcPts val="640"/>
              </a:spcBef>
              <a:spcAft>
                <a:spcPts val="0"/>
              </a:spcAft>
              <a:buSzPts val="4400"/>
              <a:buChar char="•"/>
            </a:pPr>
            <a:r>
              <a:rPr lang="en-US" sz="4400"/>
              <a:t> Control the output range of the neuron.</a:t>
            </a:r>
            <a:endParaRPr sz="4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20ce373cc_0_88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libri"/>
              <a:buNone/>
            </a:pPr>
            <a:r>
              <a:rPr lang="en-US" sz="8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Activation Functions</a:t>
            </a:r>
            <a:endParaRPr/>
          </a:p>
        </p:txBody>
      </p:sp>
      <p:sp>
        <p:nvSpPr>
          <p:cNvPr id="334" name="Google Shape;334;g3620ce373cc_0_88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/>
          <a:p>
            <a:pPr indent="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chemeClr val="dk1"/>
                </a:solidFill>
              </a:rPr>
              <a:t>Sigmoid</a:t>
            </a:r>
            <a:endParaRPr b="1" sz="6800"/>
          </a:p>
          <a:p>
            <a:pPr indent="0" lvl="0" marL="635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g3620ce373c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50" y="4023375"/>
            <a:ext cx="4067412" cy="22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3620ce373cc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075" y="4023356"/>
            <a:ext cx="8615363" cy="578643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3620ce373cc_0_88"/>
          <p:cNvSpPr txBox="1"/>
          <p:nvPr/>
        </p:nvSpPr>
        <p:spPr>
          <a:xfrm>
            <a:off x="581375" y="7439400"/>
            <a:ext cx="17750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 b="1"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classification</a:t>
            </a:r>
            <a:endParaRPr sz="5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620ce373cc_0_170"/>
          <p:cNvSpPr txBox="1"/>
          <p:nvPr>
            <p:ph type="title"/>
          </p:nvPr>
        </p:nvSpPr>
        <p:spPr>
          <a:xfrm>
            <a:off x="1828800" y="617936"/>
            <a:ext cx="329184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libri"/>
              <a:buNone/>
            </a:pPr>
            <a:r>
              <a:rPr lang="en-US" sz="8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Activation Functions</a:t>
            </a:r>
            <a:endParaRPr/>
          </a:p>
        </p:txBody>
      </p:sp>
      <p:sp>
        <p:nvSpPr>
          <p:cNvPr id="343" name="Google Shape;343;g3620ce373cc_0_170"/>
          <p:cNvSpPr txBox="1"/>
          <p:nvPr>
            <p:ph idx="1" type="body"/>
          </p:nvPr>
        </p:nvSpPr>
        <p:spPr>
          <a:xfrm>
            <a:off x="2076375" y="2571075"/>
            <a:ext cx="9337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7854">
                <a:solidFill>
                  <a:schemeClr val="dk1"/>
                </a:solidFill>
              </a:rPr>
              <a:t>ReLU (</a:t>
            </a:r>
            <a:r>
              <a:rPr b="1" lang="en-US" sz="7854"/>
              <a:t>Rectified</a:t>
            </a:r>
            <a:r>
              <a:rPr b="1" lang="en-US" sz="7854">
                <a:solidFill>
                  <a:schemeClr val="dk1"/>
                </a:solidFill>
              </a:rPr>
              <a:t> Linear Unit)</a:t>
            </a:r>
            <a:endParaRPr b="1" sz="7854"/>
          </a:p>
          <a:p>
            <a:pPr indent="0" lvl="0" marL="635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g3620ce373cc_0_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0100" y="3792375"/>
            <a:ext cx="10198652" cy="577098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620ce373cc_0_170"/>
          <p:cNvSpPr txBox="1"/>
          <p:nvPr/>
        </p:nvSpPr>
        <p:spPr>
          <a:xfrm>
            <a:off x="588600" y="4635675"/>
            <a:ext cx="16785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7625" lIns="167625" spcFirstLastPara="1" rIns="167625" wrap="square" tIns="1676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ReLU(x)= max(0,x)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620ce373cc_0_170"/>
          <p:cNvSpPr txBox="1"/>
          <p:nvPr/>
        </p:nvSpPr>
        <p:spPr>
          <a:xfrm>
            <a:off x="0" y="6700275"/>
            <a:ext cx="17429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 b="1"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20ce373cc_0_334"/>
          <p:cNvSpPr txBox="1"/>
          <p:nvPr>
            <p:ph type="title"/>
          </p:nvPr>
        </p:nvSpPr>
        <p:spPr>
          <a:xfrm>
            <a:off x="914400" y="411957"/>
            <a:ext cx="164592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775" lIns="167625" spcFirstLastPara="1" rIns="167625" wrap="square" tIns="837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Calibri"/>
              <a:buNone/>
            </a:pPr>
            <a:r>
              <a:rPr lang="en-US" sz="8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Activation Functions</a:t>
            </a:r>
            <a:endParaRPr/>
          </a:p>
        </p:txBody>
      </p:sp>
      <p:sp>
        <p:nvSpPr>
          <p:cNvPr id="352" name="Google Shape;352;g3620ce373cc_0_334"/>
          <p:cNvSpPr txBox="1"/>
          <p:nvPr>
            <p:ph idx="1" type="body"/>
          </p:nvPr>
        </p:nvSpPr>
        <p:spPr>
          <a:xfrm>
            <a:off x="914400" y="2400300"/>
            <a:ext cx="16459200" cy="67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167625" spcFirstLastPara="1" rIns="167625" wrap="square" tIns="83775">
            <a:normAutofit/>
          </a:bodyPr>
          <a:lstStyle/>
          <a:p>
            <a:pPr indent="0" lvl="0" marL="635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/>
              <a:t>Softmax</a:t>
            </a:r>
            <a:endParaRPr b="1" sz="6800"/>
          </a:p>
          <a:p>
            <a:pPr indent="0" lvl="0" marL="635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g3620ce373cc_0_3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38" y="4023350"/>
            <a:ext cx="513397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3620ce373cc_0_334"/>
          <p:cNvSpPr txBox="1"/>
          <p:nvPr/>
        </p:nvSpPr>
        <p:spPr>
          <a:xfrm>
            <a:off x="6739350" y="2966275"/>
            <a:ext cx="112362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shown as a simple 2D curve like sigmoid because it acts on vectors. But it distributes "probabilities" across all inputs.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g3620ce373cc_0_3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2625" y="4337450"/>
            <a:ext cx="8829675" cy="406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620ce373cc_0_334"/>
          <p:cNvSpPr txBox="1"/>
          <p:nvPr/>
        </p:nvSpPr>
        <p:spPr>
          <a:xfrm>
            <a:off x="9223200" y="8400450"/>
            <a:ext cx="90648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case: </a:t>
            </a:r>
            <a:endParaRPr b="1"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Multi-class classification</a:t>
            </a:r>
            <a:endParaRPr sz="5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4"/>
          <p:cNvSpPr txBox="1"/>
          <p:nvPr/>
        </p:nvSpPr>
        <p:spPr>
          <a:xfrm>
            <a:off x="9144000" y="1347937"/>
            <a:ext cx="8347902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  <p:sp>
        <p:nvSpPr>
          <p:cNvPr id="367" name="Google Shape;367;p14"/>
          <p:cNvSpPr txBox="1"/>
          <p:nvPr/>
        </p:nvSpPr>
        <p:spPr>
          <a:xfrm>
            <a:off x="9144000" y="4293344"/>
            <a:ext cx="7846984" cy="322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Given a set of inputs and weights we can therefore move throughout the neural network calculating the outputs of all the corresponding neurons. This is known as </a:t>
            </a:r>
            <a:r>
              <a:rPr lang="en-US" sz="30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forward propagation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 and it allows us to compute the output of the network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14"/>
          <p:cNvSpPr/>
          <p:nvPr/>
        </p:nvSpPr>
        <p:spPr>
          <a:xfrm>
            <a:off x="1028700" y="1236283"/>
            <a:ext cx="6391593" cy="7200493"/>
          </a:xfrm>
          <a:custGeom>
            <a:rect b="b" l="l" r="r" t="t"/>
            <a:pathLst>
              <a:path extrusionOk="0" h="7523480" w="6678295">
                <a:moveTo>
                  <a:pt x="0" y="0"/>
                </a:moveTo>
                <a:lnTo>
                  <a:pt x="6678295" y="0"/>
                </a:lnTo>
                <a:lnTo>
                  <a:pt x="6678295" y="7523480"/>
                </a:lnTo>
                <a:lnTo>
                  <a:pt x="0" y="752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5"/>
          <p:cNvSpPr txBox="1"/>
          <p:nvPr/>
        </p:nvSpPr>
        <p:spPr>
          <a:xfrm>
            <a:off x="9144000" y="1347937"/>
            <a:ext cx="8347902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  <p:sp>
        <p:nvSpPr>
          <p:cNvPr id="379" name="Google Shape;379;p15"/>
          <p:cNvSpPr txBox="1"/>
          <p:nvPr/>
        </p:nvSpPr>
        <p:spPr>
          <a:xfrm>
            <a:off x="9144000" y="4293344"/>
            <a:ext cx="7847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he steps are: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2" lvl="2" marL="129540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⚬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Define a cost function</a:t>
            </a:r>
            <a:endParaRPr/>
          </a:p>
          <a:p>
            <a:pPr indent="-431802" lvl="2" marL="129540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⚬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Minimize it by fine-tuning the parameters and comparing predictions with the training data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0" name="Google Shape;380;p15"/>
          <p:cNvSpPr/>
          <p:nvPr/>
        </p:nvSpPr>
        <p:spPr>
          <a:xfrm>
            <a:off x="1028700" y="1236283"/>
            <a:ext cx="6391593" cy="7200493"/>
          </a:xfrm>
          <a:custGeom>
            <a:rect b="b" l="l" r="r" t="t"/>
            <a:pathLst>
              <a:path extrusionOk="0" h="7523480" w="6678295">
                <a:moveTo>
                  <a:pt x="0" y="0"/>
                </a:moveTo>
                <a:lnTo>
                  <a:pt x="6678295" y="0"/>
                </a:lnTo>
                <a:lnTo>
                  <a:pt x="6678295" y="7523480"/>
                </a:lnTo>
                <a:lnTo>
                  <a:pt x="0" y="7523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1524000" y="1347937"/>
            <a:ext cx="8129354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BASIC ARCHITECTURE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653050" y="3861362"/>
            <a:ext cx="6785603" cy="3228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1802" lvl="2" marL="129540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⚬"/>
            </a:pPr>
            <a:r>
              <a:rPr b="1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Architechture of a neural network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2" lvl="2" marL="1295406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⚬"/>
            </a:pPr>
            <a:r>
              <a:rPr b="1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Features are fed to the model as input (just like in any other model)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438653" y="3105594"/>
            <a:ext cx="10533995" cy="6289340"/>
          </a:xfrm>
          <a:custGeom>
            <a:rect b="b" l="l" r="r" t="t"/>
            <a:pathLst>
              <a:path extrusionOk="0" h="8605139" w="14412722">
                <a:moveTo>
                  <a:pt x="0" y="0"/>
                </a:moveTo>
                <a:lnTo>
                  <a:pt x="14412722" y="0"/>
                </a:lnTo>
                <a:lnTo>
                  <a:pt x="14412722" y="8605139"/>
                </a:lnTo>
                <a:lnTo>
                  <a:pt x="0" y="8605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33" l="0" r="0" t="-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6"/>
          <p:cNvSpPr txBox="1"/>
          <p:nvPr/>
        </p:nvSpPr>
        <p:spPr>
          <a:xfrm>
            <a:off x="1524000" y="2512394"/>
            <a:ext cx="1486435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With forward propagation each of the output nodes will generate an output activation</a:t>
            </a:r>
            <a:endParaRPr/>
          </a:p>
        </p:txBody>
      </p:sp>
      <p:sp>
        <p:nvSpPr>
          <p:cNvPr id="391" name="Google Shape;391;p16"/>
          <p:cNvSpPr/>
          <p:nvPr/>
        </p:nvSpPr>
        <p:spPr>
          <a:xfrm>
            <a:off x="1261302" y="4005807"/>
            <a:ext cx="11464098" cy="5101782"/>
          </a:xfrm>
          <a:custGeom>
            <a:rect b="b" l="l" r="r" t="t"/>
            <a:pathLst>
              <a:path extrusionOk="0" h="5023866" w="15982778">
                <a:moveTo>
                  <a:pt x="0" y="0"/>
                </a:moveTo>
                <a:lnTo>
                  <a:pt x="15982778" y="0"/>
                </a:lnTo>
                <a:lnTo>
                  <a:pt x="15982778" y="5023866"/>
                </a:lnTo>
                <a:lnTo>
                  <a:pt x="0" y="5023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90" r="-4166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16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HOW DOES IT WORK?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7"/>
          <p:cNvSpPr txBox="1"/>
          <p:nvPr/>
        </p:nvSpPr>
        <p:spPr>
          <a:xfrm>
            <a:off x="1524000" y="3096584"/>
            <a:ext cx="1486435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learning process consists of comparing the outputs obtained with the labels of the training data.</a:t>
            </a:r>
            <a:endParaRPr/>
          </a:p>
        </p:txBody>
      </p:sp>
      <p:sp>
        <p:nvSpPr>
          <p:cNvPr id="403" name="Google Shape;403;p17"/>
          <p:cNvSpPr txBox="1"/>
          <p:nvPr/>
        </p:nvSpPr>
        <p:spPr>
          <a:xfrm>
            <a:off x="1524000" y="1347937"/>
            <a:ext cx="15967902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BUT WHERE IS THE LEARNING?</a:t>
            </a:r>
            <a:endParaRPr/>
          </a:p>
        </p:txBody>
      </p:sp>
      <p:sp>
        <p:nvSpPr>
          <p:cNvPr id="404" name="Google Shape;404;p17"/>
          <p:cNvSpPr/>
          <p:nvPr/>
        </p:nvSpPr>
        <p:spPr>
          <a:xfrm>
            <a:off x="2957988" y="4334834"/>
            <a:ext cx="11631168" cy="5368195"/>
          </a:xfrm>
          <a:custGeom>
            <a:rect b="b" l="l" r="r" t="t"/>
            <a:pathLst>
              <a:path extrusionOk="0" h="7157593" w="15508224">
                <a:moveTo>
                  <a:pt x="0" y="0"/>
                </a:moveTo>
                <a:lnTo>
                  <a:pt x="15508224" y="0"/>
                </a:lnTo>
                <a:lnTo>
                  <a:pt x="15508224" y="7157593"/>
                </a:lnTo>
                <a:lnTo>
                  <a:pt x="0" y="7157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8"/>
          <p:cNvSpPr txBox="1"/>
          <p:nvPr/>
        </p:nvSpPr>
        <p:spPr>
          <a:xfrm>
            <a:off x="1524000" y="2474477"/>
            <a:ext cx="14864350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Training process for a neural network occurs by now going back in the network and tweak the weights and biases of each layer. This process is called Back-Propagation </a:t>
            </a:r>
            <a:endParaRPr/>
          </a:p>
        </p:txBody>
      </p:sp>
      <p:sp>
        <p:nvSpPr>
          <p:cNvPr id="415" name="Google Shape;415;p18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BACKPROPAGATION</a:t>
            </a:r>
            <a:endParaRPr/>
          </a:p>
        </p:txBody>
      </p:sp>
      <p:sp>
        <p:nvSpPr>
          <p:cNvPr id="416" name="Google Shape;416;p18"/>
          <p:cNvSpPr txBox="1"/>
          <p:nvPr/>
        </p:nvSpPr>
        <p:spPr>
          <a:xfrm>
            <a:off x="1524000" y="4456870"/>
            <a:ext cx="4089458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Going back through the network all the way until the inputs means that all weights were updated.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But how do we update each weight?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6031087" y="4142743"/>
            <a:ext cx="11228259" cy="5115591"/>
          </a:xfrm>
          <a:custGeom>
            <a:rect b="b" l="l" r="r" t="t"/>
            <a:pathLst>
              <a:path extrusionOk="0" h="6820789" w="14971013">
                <a:moveTo>
                  <a:pt x="0" y="0"/>
                </a:moveTo>
                <a:lnTo>
                  <a:pt x="14971013" y="0"/>
                </a:lnTo>
                <a:lnTo>
                  <a:pt x="14971013" y="6820789"/>
                </a:lnTo>
                <a:lnTo>
                  <a:pt x="0" y="68207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 txBox="1"/>
          <p:nvPr/>
        </p:nvSpPr>
        <p:spPr>
          <a:xfrm>
            <a:off x="1524000" y="2350114"/>
            <a:ext cx="94488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When the error gets 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back propagated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 to a particular neuron, that neuron will quickly and efficiently point the finger at the upstream colleague (or colleagues) who is most at fault for causing the error (i.e. layer 4 neurons would point the finger at layer 3 neurons, layer 3 neurons at layer 2 neurons, and so forth).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8" name="Google Shape;428;p19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BACKPROPAGATION</a:t>
            </a:r>
            <a:endParaRPr/>
          </a:p>
        </p:txBody>
      </p:sp>
      <p:sp>
        <p:nvSpPr>
          <p:cNvPr id="429" name="Google Shape;429;p19"/>
          <p:cNvSpPr/>
          <p:nvPr/>
        </p:nvSpPr>
        <p:spPr>
          <a:xfrm>
            <a:off x="11882491" y="2869907"/>
            <a:ext cx="4892421" cy="5701856"/>
          </a:xfrm>
          <a:custGeom>
            <a:rect b="b" l="l" r="r" t="t"/>
            <a:pathLst>
              <a:path extrusionOk="0" h="7602474" w="6523228">
                <a:moveTo>
                  <a:pt x="0" y="0"/>
                </a:moveTo>
                <a:lnTo>
                  <a:pt x="6523228" y="0"/>
                </a:lnTo>
                <a:lnTo>
                  <a:pt x="6523228" y="7602474"/>
                </a:lnTo>
                <a:lnTo>
                  <a:pt x="0" y="7602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9"/>
          <p:cNvSpPr txBox="1"/>
          <p:nvPr/>
        </p:nvSpPr>
        <p:spPr>
          <a:xfrm>
            <a:off x="1524000" y="2350114"/>
            <a:ext cx="15697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Blame Game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0"/>
          <p:cNvSpPr txBox="1"/>
          <p:nvPr/>
        </p:nvSpPr>
        <p:spPr>
          <a:xfrm>
            <a:off x="1524000" y="2350114"/>
            <a:ext cx="84690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larger the error, the more the neuron decreases 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its</a:t>
            </a: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 own bias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larger the error, the more blame the neuron points back to force upstream colleagues to decrease their own biases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more input the neuron receives from the upstream colleague, more it lowers the weight of the link from that colleague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20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BACKPROPAGATION</a:t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1045880" y="3081131"/>
            <a:ext cx="4892421" cy="5701856"/>
          </a:xfrm>
          <a:custGeom>
            <a:rect b="b" l="l" r="r" t="t"/>
            <a:pathLst>
              <a:path extrusionOk="0" h="7602474" w="6523228">
                <a:moveTo>
                  <a:pt x="0" y="0"/>
                </a:moveTo>
                <a:lnTo>
                  <a:pt x="6523228" y="0"/>
                </a:lnTo>
                <a:lnTo>
                  <a:pt x="6523228" y="7602474"/>
                </a:lnTo>
                <a:lnTo>
                  <a:pt x="0" y="7602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0"/>
          <p:cNvSpPr txBox="1"/>
          <p:nvPr/>
        </p:nvSpPr>
        <p:spPr>
          <a:xfrm>
            <a:off x="1524000" y="2350114"/>
            <a:ext cx="1569720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Blame Game - effects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1524000" y="1347937"/>
            <a:ext cx="15967902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&amp; DEEP LEARNING</a:t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1524000" y="3102589"/>
            <a:ext cx="11488166" cy="6452539"/>
          </a:xfrm>
          <a:custGeom>
            <a:rect b="b" l="l" r="r" t="t"/>
            <a:pathLst>
              <a:path extrusionOk="0" h="9622028" w="17131157">
                <a:moveTo>
                  <a:pt x="0" y="0"/>
                </a:moveTo>
                <a:lnTo>
                  <a:pt x="17131157" y="0"/>
                </a:lnTo>
                <a:lnTo>
                  <a:pt x="17131157" y="9622028"/>
                </a:lnTo>
                <a:lnTo>
                  <a:pt x="0" y="96220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0" y="7523832"/>
            <a:ext cx="18288000" cy="4520462"/>
          </a:xfrm>
          <a:custGeom>
            <a:rect b="b" l="l" r="r" t="t"/>
            <a:pathLst>
              <a:path extrusionOk="0" h="700338" w="2833290">
                <a:moveTo>
                  <a:pt x="0" y="0"/>
                </a:moveTo>
                <a:lnTo>
                  <a:pt x="2833290" y="0"/>
                </a:lnTo>
                <a:lnTo>
                  <a:pt x="2833290" y="700338"/>
                </a:lnTo>
                <a:lnTo>
                  <a:pt x="0" y="700338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84763" l="0" r="0" t="-8476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1674078" y="2924072"/>
            <a:ext cx="6820500" cy="4347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E5E5E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 Interpretability</a:t>
            </a:r>
            <a:endParaRPr/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E5E5E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5E5E5E"/>
                </a:solidFill>
                <a:latin typeface="Poppins Light"/>
                <a:ea typeface="Poppins Light"/>
                <a:cs typeface="Poppins Light"/>
                <a:sym typeface="Poppins Light"/>
              </a:rPr>
              <a:t>Due to the complex nature of the networks and multiple parameters/layers, we have little or no intuition regarding why the model performs as it does.</a:t>
            </a:r>
            <a:endParaRPr/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5E5E5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1674078" y="1104900"/>
            <a:ext cx="9041879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PROBLEMS WITH DEEP LEARNING</a:t>
            </a:r>
            <a:endParaRPr/>
          </a:p>
        </p:txBody>
      </p:sp>
      <p:sp>
        <p:nvSpPr>
          <p:cNvPr id="467" name="Google Shape;467;p23"/>
          <p:cNvSpPr txBox="1"/>
          <p:nvPr/>
        </p:nvSpPr>
        <p:spPr>
          <a:xfrm>
            <a:off x="10438800" y="2836978"/>
            <a:ext cx="6820500" cy="4890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>
                <a:solidFill>
                  <a:srgbClr val="5E5E5E"/>
                </a:solidFill>
                <a:latin typeface="Poppins Light"/>
                <a:ea typeface="Poppins Light"/>
                <a:cs typeface="Poppins Light"/>
                <a:sym typeface="Poppins Light"/>
              </a:rPr>
              <a:t>Cost</a:t>
            </a:r>
            <a:endParaRPr/>
          </a:p>
          <a:p>
            <a:pPr indent="0" lvl="0" marL="0" marR="0" rtl="0" algn="l">
              <a:lnSpc>
                <a:spcPct val="14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rgbClr val="5E5E5E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4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>
                <a:solidFill>
                  <a:srgbClr val="5E5E5E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sheer number of free parameters required to optimize, combined with the fact that large amounts of data are required, means that the "bill" will be quite heavy</a:t>
            </a:r>
            <a:endParaRPr/>
          </a:p>
          <a:p>
            <a:pPr indent="0" lvl="0" marL="0" marR="0" rtl="0" algn="l">
              <a:lnSpc>
                <a:spcPct val="144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99">
              <a:solidFill>
                <a:srgbClr val="5E5E5E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524000" y="1347937"/>
            <a:ext cx="8129354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BASIC ARCHITECTURE</a:t>
            </a:r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545800" y="3861350"/>
            <a:ext cx="8934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Outputs are defined given the problem </a:t>
            </a:r>
            <a:endParaRPr b="1" sz="29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and the network will return the </a:t>
            </a:r>
            <a:endParaRPr b="1" sz="29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probability of each class </a:t>
            </a:r>
            <a:endParaRPr b="1" sz="29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(in classification problems)</a:t>
            </a:r>
            <a:endParaRPr sz="1300"/>
          </a:p>
        </p:txBody>
      </p:sp>
      <p:sp>
        <p:nvSpPr>
          <p:cNvPr id="192" name="Google Shape;192;p3"/>
          <p:cNvSpPr/>
          <p:nvPr/>
        </p:nvSpPr>
        <p:spPr>
          <a:xfrm>
            <a:off x="8163150" y="3105600"/>
            <a:ext cx="9800651" cy="6281751"/>
          </a:xfrm>
          <a:custGeom>
            <a:rect b="b" l="l" r="r" t="t"/>
            <a:pathLst>
              <a:path extrusionOk="0" h="8605139" w="14412722">
                <a:moveTo>
                  <a:pt x="0" y="0"/>
                </a:moveTo>
                <a:lnTo>
                  <a:pt x="14412722" y="0"/>
                </a:lnTo>
                <a:lnTo>
                  <a:pt x="14412722" y="8605139"/>
                </a:lnTo>
                <a:lnTo>
                  <a:pt x="0" y="8605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33" l="0" r="0" t="-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4"/>
          <p:cNvSpPr txBox="1"/>
          <p:nvPr/>
        </p:nvSpPr>
        <p:spPr>
          <a:xfrm>
            <a:off x="1524000" y="1347937"/>
            <a:ext cx="8129354" cy="1478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BASIC ARCHITECTURE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524000" y="3861362"/>
            <a:ext cx="6785603" cy="368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Characteristics of the network: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Several Neurons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Spread across different layers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All connected by weights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7438653" y="3105594"/>
            <a:ext cx="10533995" cy="6289340"/>
          </a:xfrm>
          <a:custGeom>
            <a:rect b="b" l="l" r="r" t="t"/>
            <a:pathLst>
              <a:path extrusionOk="0" h="8605139" w="14412722">
                <a:moveTo>
                  <a:pt x="0" y="0"/>
                </a:moveTo>
                <a:lnTo>
                  <a:pt x="14412722" y="0"/>
                </a:lnTo>
                <a:lnTo>
                  <a:pt x="14412722" y="8605139"/>
                </a:lnTo>
                <a:lnTo>
                  <a:pt x="0" y="86051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33" l="0" r="0" t="-63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1524000" y="1347937"/>
            <a:ext cx="81294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Checkout this </a:t>
            </a:r>
            <a:r>
              <a:rPr lang="en-US" sz="57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demo</a:t>
            </a: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endParaRPr/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43434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5" name="Google Shape;215;p5"/>
          <p:cNvGrpSpPr/>
          <p:nvPr/>
        </p:nvGrpSpPr>
        <p:grpSpPr>
          <a:xfrm>
            <a:off x="4062201" y="3408472"/>
            <a:ext cx="9702800" cy="4687887"/>
            <a:chOff x="0" y="-19050"/>
            <a:chExt cx="12937067" cy="6250517"/>
          </a:xfrm>
        </p:grpSpPr>
        <p:sp>
          <p:nvSpPr>
            <p:cNvPr id="216" name="Google Shape;216;p5"/>
            <p:cNvSpPr/>
            <p:nvPr/>
          </p:nvSpPr>
          <p:spPr>
            <a:xfrm>
              <a:off x="16891" y="16891"/>
              <a:ext cx="12903200" cy="6197600"/>
            </a:xfrm>
            <a:custGeom>
              <a:rect b="b" l="l" r="r" t="t"/>
              <a:pathLst>
                <a:path extrusionOk="0" h="6197600" w="12903200">
                  <a:moveTo>
                    <a:pt x="0" y="0"/>
                  </a:moveTo>
                  <a:lnTo>
                    <a:pt x="12903200" y="0"/>
                  </a:lnTo>
                  <a:lnTo>
                    <a:pt x="12903200" y="6197600"/>
                  </a:lnTo>
                  <a:lnTo>
                    <a:pt x="0" y="6197600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0" y="0"/>
              <a:ext cx="12936982" cy="6231382"/>
            </a:xfrm>
            <a:custGeom>
              <a:rect b="b" l="l" r="r" t="t"/>
              <a:pathLst>
                <a:path extrusionOk="0" h="6231382" w="12936982">
                  <a:moveTo>
                    <a:pt x="16891" y="0"/>
                  </a:moveTo>
                  <a:lnTo>
                    <a:pt x="12920091" y="0"/>
                  </a:lnTo>
                  <a:cubicBezTo>
                    <a:pt x="12929489" y="0"/>
                    <a:pt x="12936982" y="7620"/>
                    <a:pt x="12936982" y="16891"/>
                  </a:cubicBezTo>
                  <a:lnTo>
                    <a:pt x="12936982" y="6214491"/>
                  </a:lnTo>
                  <a:cubicBezTo>
                    <a:pt x="12936982" y="6223889"/>
                    <a:pt x="12929362" y="6231382"/>
                    <a:pt x="12920091" y="6231382"/>
                  </a:cubicBezTo>
                  <a:lnTo>
                    <a:pt x="16891" y="6231382"/>
                  </a:lnTo>
                  <a:cubicBezTo>
                    <a:pt x="7493" y="6231382"/>
                    <a:pt x="0" y="6223762"/>
                    <a:pt x="0" y="6214491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6214491"/>
                  </a:lnTo>
                  <a:lnTo>
                    <a:pt x="16891" y="6214491"/>
                  </a:lnTo>
                  <a:lnTo>
                    <a:pt x="16891" y="6197600"/>
                  </a:lnTo>
                  <a:lnTo>
                    <a:pt x="12920091" y="6197600"/>
                  </a:lnTo>
                  <a:lnTo>
                    <a:pt x="12920091" y="6214491"/>
                  </a:lnTo>
                  <a:lnTo>
                    <a:pt x="12903200" y="6214491"/>
                  </a:lnTo>
                  <a:lnTo>
                    <a:pt x="12903200" y="16891"/>
                  </a:lnTo>
                  <a:lnTo>
                    <a:pt x="12920091" y="16891"/>
                  </a:lnTo>
                  <a:lnTo>
                    <a:pt x="12920091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1C334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 txBox="1"/>
            <p:nvPr/>
          </p:nvSpPr>
          <p:spPr>
            <a:xfrm>
              <a:off x="0" y="-19050"/>
              <a:ext cx="12937067" cy="62505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DEMO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 txBox="1"/>
          <p:nvPr/>
        </p:nvSpPr>
        <p:spPr>
          <a:xfrm>
            <a:off x="1524000" y="1347937"/>
            <a:ext cx="13504358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NEURONS</a:t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1524000" y="2350114"/>
            <a:ext cx="15995811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Considering a much simpler Neural Network, just one neuron, just one input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1485900" y="3074014"/>
            <a:ext cx="15735300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2" lvl="1" marL="64770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input is given a relative importance represented by the weight </a:t>
            </a:r>
            <a:endParaRPr/>
          </a:p>
          <a:p>
            <a:pPr indent="-323852" lvl="1" marL="64770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weight*input is then passed to the neuron </a:t>
            </a:r>
            <a:endParaRPr/>
          </a:p>
          <a:p>
            <a:pPr indent="-323852" lvl="1" marL="64770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The neuron has an activation function (sigmoid in this case) that usually "triggers" at some input treshold</a:t>
            </a:r>
            <a:endParaRPr/>
          </a:p>
          <a:p>
            <a:pPr indent="-323852" lvl="1" marL="647703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Probability is returned - sometimes just activation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121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4413604" y="5730481"/>
            <a:ext cx="9460759" cy="4130039"/>
          </a:xfrm>
          <a:custGeom>
            <a:rect b="b" l="l" r="r" t="t"/>
            <a:pathLst>
              <a:path extrusionOk="0" h="5230368" w="11981307">
                <a:moveTo>
                  <a:pt x="0" y="0"/>
                </a:moveTo>
                <a:lnTo>
                  <a:pt x="11981307" y="0"/>
                </a:lnTo>
                <a:lnTo>
                  <a:pt x="11981307" y="5230368"/>
                </a:lnTo>
                <a:lnTo>
                  <a:pt x="0" y="5230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2822" r="-28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1524000" y="1347937"/>
            <a:ext cx="13504358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NEURONS</a:t>
            </a:r>
            <a:endParaRPr/>
          </a:p>
        </p:txBody>
      </p:sp>
      <p:sp>
        <p:nvSpPr>
          <p:cNvPr id="242" name="Google Shape;242;p7"/>
          <p:cNvSpPr txBox="1"/>
          <p:nvPr/>
        </p:nvSpPr>
        <p:spPr>
          <a:xfrm>
            <a:off x="1524000" y="2350114"/>
            <a:ext cx="16120233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Considering a much simpler Neural Network, just one neuron, just one input</a:t>
            </a:r>
            <a:endParaRPr/>
          </a:p>
        </p:txBody>
      </p:sp>
      <p:sp>
        <p:nvSpPr>
          <p:cNvPr id="243" name="Google Shape;243;p7"/>
          <p:cNvSpPr/>
          <p:nvPr/>
        </p:nvSpPr>
        <p:spPr>
          <a:xfrm>
            <a:off x="381000" y="4614830"/>
            <a:ext cx="10439400" cy="3881469"/>
          </a:xfrm>
          <a:custGeom>
            <a:rect b="b" l="l" r="r" t="t"/>
            <a:pathLst>
              <a:path extrusionOk="0" h="5230368" w="11981307">
                <a:moveTo>
                  <a:pt x="0" y="0"/>
                </a:moveTo>
                <a:lnTo>
                  <a:pt x="11981307" y="0"/>
                </a:lnTo>
                <a:lnTo>
                  <a:pt x="11981307" y="5230368"/>
                </a:lnTo>
                <a:lnTo>
                  <a:pt x="0" y="5230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865" l="-2822" r="-2821" t="-159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"/>
          <p:cNvSpPr txBox="1"/>
          <p:nvPr/>
        </p:nvSpPr>
        <p:spPr>
          <a:xfrm>
            <a:off x="10222758" y="4752913"/>
            <a:ext cx="61773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This is equivalent to a logistic regression!</a:t>
            </a: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9562345" y="6398704"/>
            <a:ext cx="6177353" cy="705236"/>
          </a:xfrm>
          <a:custGeom>
            <a:rect b="b" l="l" r="r" t="t"/>
            <a:pathLst>
              <a:path extrusionOk="0" h="705236" w="6177353">
                <a:moveTo>
                  <a:pt x="0" y="0"/>
                </a:moveTo>
                <a:lnTo>
                  <a:pt x="6177353" y="0"/>
                </a:lnTo>
                <a:lnTo>
                  <a:pt x="6177353" y="705236"/>
                </a:lnTo>
                <a:lnTo>
                  <a:pt x="0" y="705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0293" r="-869" t="-6280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8"/>
          <p:cNvSpPr txBox="1"/>
          <p:nvPr/>
        </p:nvSpPr>
        <p:spPr>
          <a:xfrm>
            <a:off x="1524000" y="1347937"/>
            <a:ext cx="13504358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 - NEURONS</a:t>
            </a:r>
            <a:endParaRPr/>
          </a:p>
        </p:txBody>
      </p:sp>
      <p:sp>
        <p:nvSpPr>
          <p:cNvPr id="256" name="Google Shape;256;p8"/>
          <p:cNvSpPr txBox="1"/>
          <p:nvPr/>
        </p:nvSpPr>
        <p:spPr>
          <a:xfrm>
            <a:off x="1524000" y="2350114"/>
            <a:ext cx="1569720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Writing down each term in a way that is familiar to us fom logistic regression</a:t>
            </a: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1285447" y="3797914"/>
            <a:ext cx="13981411" cy="5448808"/>
          </a:xfrm>
          <a:custGeom>
            <a:rect b="b" l="l" r="r" t="t"/>
            <a:pathLst>
              <a:path extrusionOk="0" h="6282001" w="16119348">
                <a:moveTo>
                  <a:pt x="0" y="0"/>
                </a:moveTo>
                <a:lnTo>
                  <a:pt x="16119348" y="0"/>
                </a:lnTo>
                <a:lnTo>
                  <a:pt x="16119348" y="6282001"/>
                </a:lnTo>
                <a:lnTo>
                  <a:pt x="0" y="6282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125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9"/>
          <p:cNvSpPr txBox="1"/>
          <p:nvPr/>
        </p:nvSpPr>
        <p:spPr>
          <a:xfrm>
            <a:off x="1524000" y="1347937"/>
            <a:ext cx="13504358" cy="7928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NEURAL NETWORKS</a:t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>
            <a:off x="8276179" y="3404152"/>
            <a:ext cx="9399567" cy="6373195"/>
          </a:xfrm>
          <a:custGeom>
            <a:rect b="b" l="l" r="r" t="t"/>
            <a:pathLst>
              <a:path extrusionOk="0" h="8092694" w="11935587">
                <a:moveTo>
                  <a:pt x="0" y="0"/>
                </a:moveTo>
                <a:lnTo>
                  <a:pt x="11935587" y="0"/>
                </a:lnTo>
                <a:lnTo>
                  <a:pt x="11935587" y="8092694"/>
                </a:lnTo>
                <a:lnTo>
                  <a:pt x="0" y="8092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9"/>
          <p:cNvSpPr txBox="1"/>
          <p:nvPr/>
        </p:nvSpPr>
        <p:spPr>
          <a:xfrm>
            <a:off x="1524000" y="2350114"/>
            <a:ext cx="15697200" cy="140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12121"/>
                </a:solidFill>
                <a:latin typeface="Poppins"/>
                <a:ea typeface="Poppins"/>
                <a:cs typeface="Poppins"/>
                <a:sym typeface="Poppins"/>
              </a:rPr>
              <a:t>Going back to our full Neural Network we see that it is made up multiple layers of this components. </a:t>
            </a:r>
            <a:r>
              <a:rPr b="1" lang="en-US" sz="3000">
                <a:solidFill>
                  <a:srgbClr val="2DC5FA"/>
                </a:solidFill>
                <a:latin typeface="Poppins"/>
                <a:ea typeface="Poppins"/>
                <a:cs typeface="Poppins"/>
                <a:sym typeface="Poppins"/>
              </a:rPr>
              <a:t>Multiple Layered Neurons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DC5F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