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257" r:id="rId3"/>
    <p:sldId id="258" r:id="rId4"/>
    <p:sldId id="259" r:id="rId5"/>
    <p:sldId id="289" r:id="rId6"/>
    <p:sldId id="262" r:id="rId7"/>
    <p:sldId id="287" r:id="rId8"/>
    <p:sldId id="288" r:id="rId9"/>
    <p:sldId id="261" r:id="rId10"/>
    <p:sldId id="26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6858000" cy="9144000"/>
  <p:custShowLst>
    <p:custShow name="Custom Show 1" id="0">
      <p:sldLst>
        <p:sld r:id="rId2"/>
        <p:sld r:id="rId3"/>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798" autoAdjust="0"/>
  </p:normalViewPr>
  <p:slideViewPr>
    <p:cSldViewPr snapToGrid="0">
      <p:cViewPr varScale="1">
        <p:scale>
          <a:sx n="68" d="100"/>
          <a:sy n="68" d="100"/>
        </p:scale>
        <p:origin x="1219" y="82"/>
      </p:cViewPr>
      <p:guideLst/>
    </p:cSldViewPr>
  </p:slideViewPr>
  <p:outlineViewPr>
    <p:cViewPr>
      <p:scale>
        <a:sx n="33" d="100"/>
        <a:sy n="33" d="100"/>
      </p:scale>
      <p:origin x="0" y="0"/>
    </p:cViewPr>
  </p:outlineViewPr>
  <p:notesTextViewPr>
    <p:cViewPr>
      <p:scale>
        <a:sx n="125" d="100"/>
        <a:sy n="125" d="100"/>
      </p:scale>
      <p:origin x="0" y="-10339"/>
    </p:cViewPr>
  </p:notesText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E8942-FCDD-4CA7-8482-424226513EE8}" type="datetimeFigureOut">
              <a:rPr lang="en-IN" smtClean="0"/>
              <a:t>19-01-2025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D5B9AE-F34D-43AA-A55D-667E72ACEA90}" type="slidenum">
              <a:rPr lang="en-IN" smtClean="0"/>
              <a:t>‹#›</a:t>
            </a:fld>
            <a:endParaRPr lang="en-IN"/>
          </a:p>
        </p:txBody>
      </p:sp>
    </p:spTree>
    <p:extLst>
      <p:ext uri="{BB962C8B-B14F-4D97-AF65-F5344CB8AC3E}">
        <p14:creationId xmlns:p14="http://schemas.microsoft.com/office/powerpoint/2010/main" val="4270675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DAA67-F047-4DE9-8D79-B4CB81220480}"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18233-C224-428C-B756-10CB340AB38A}" type="slidenum">
              <a:rPr lang="en-IN" smtClean="0"/>
              <a:t>‹#›</a:t>
            </a:fld>
            <a:endParaRPr lang="en-IN"/>
          </a:p>
        </p:txBody>
      </p:sp>
    </p:spTree>
    <p:extLst>
      <p:ext uri="{BB962C8B-B14F-4D97-AF65-F5344CB8AC3E}">
        <p14:creationId xmlns:p14="http://schemas.microsoft.com/office/powerpoint/2010/main" val="245685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u="none" strike="noStrike" kern="1200" dirty="0" smtClean="0">
                <a:solidFill>
                  <a:schemeClr val="tx1"/>
                </a:solidFill>
                <a:effectLst/>
                <a:latin typeface="+mn-lt"/>
                <a:ea typeface="+mn-ea"/>
                <a:cs typeface="+mn-cs"/>
              </a:rPr>
              <a:t/>
            </a:r>
            <a:br>
              <a:rPr lang="en-US" sz="1200" b="0" u="none" strike="noStrike" kern="1200" dirty="0" smtClean="0">
                <a:solidFill>
                  <a:schemeClr val="tx1"/>
                </a:solidFill>
                <a:effectLst/>
                <a:latin typeface="+mn-lt"/>
                <a:ea typeface="+mn-ea"/>
                <a:cs typeface="+mn-cs"/>
              </a:rPr>
            </a:br>
            <a:r>
              <a:rPr lang="en-US" sz="1200" b="0" u="none" strike="noStrike" kern="1200" dirty="0" smtClean="0">
                <a:solidFill>
                  <a:schemeClr val="tx1"/>
                </a:solidFill>
                <a:effectLst/>
                <a:latin typeface="+mn-lt"/>
                <a:ea typeface="+mn-ea"/>
                <a:cs typeface="+mn-cs"/>
              </a:rPr>
              <a:t>Here is a detailed response tailored to your expertise in wearable technology:</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1. Introduction to Wearables for Physiological Applications</a:t>
            </a:r>
          </a:p>
          <a:p>
            <a:pPr rtl="0"/>
            <a:r>
              <a:rPr lang="en-US" sz="1200" b="0" u="none" strike="noStrike" kern="1200" dirty="0" smtClean="0">
                <a:solidFill>
                  <a:schemeClr val="tx1"/>
                </a:solidFill>
                <a:effectLst/>
                <a:latin typeface="+mn-lt"/>
                <a:ea typeface="+mn-ea"/>
                <a:cs typeface="+mn-cs"/>
              </a:rPr>
              <a:t>Wearable technology for physiological applications refers to devices that can be worn on the body to monitor, collect, and analyze data related to human health and physiology. These devices are pivotal in transforming healthcare by providing real-time data that can lead to better health management, early detection of diseases, and personalized medical interventions. Wearables range from simple fitness trackers to sophisticated devices capable of measuring complex physiological markers like blood glucose levels, heart rate variability, and even brain activity through EEG (electroencephalogram) sensors.</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Applications:</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Fitness and Activity Tracking</a:t>
            </a:r>
            <a:r>
              <a:rPr lang="en-US" sz="1200" b="0" i="0" u="none" strike="noStrike" kern="1200" dirty="0" smtClean="0">
                <a:solidFill>
                  <a:schemeClr val="tx1"/>
                </a:solidFill>
                <a:effectLst/>
                <a:latin typeface="+mn-lt"/>
                <a:ea typeface="+mn-ea"/>
                <a:cs typeface="+mn-cs"/>
              </a:rPr>
              <a:t>: Monitoring steps, calories, and activity levels.</a:t>
            </a:r>
          </a:p>
          <a:p>
            <a:pPr lvl="1" rtl="0"/>
            <a:r>
              <a:rPr lang="en-US" sz="1200" b="1" i="0" u="none" strike="noStrike" kern="1200" dirty="0" smtClean="0">
                <a:solidFill>
                  <a:schemeClr val="tx1"/>
                </a:solidFill>
                <a:effectLst/>
                <a:latin typeface="+mn-lt"/>
                <a:ea typeface="+mn-ea"/>
                <a:cs typeface="+mn-cs"/>
              </a:rPr>
              <a:t>Health Monitoring</a:t>
            </a:r>
            <a:r>
              <a:rPr lang="en-US" sz="1200" b="0" i="0" u="none" strike="noStrike" kern="1200" dirty="0" smtClean="0">
                <a:solidFill>
                  <a:schemeClr val="tx1"/>
                </a:solidFill>
                <a:effectLst/>
                <a:latin typeface="+mn-lt"/>
                <a:ea typeface="+mn-ea"/>
                <a:cs typeface="+mn-cs"/>
              </a:rPr>
              <a:t>: Continuous tracking of vital signs like heart rate, blood pressure, oxygen saturation.</a:t>
            </a:r>
          </a:p>
          <a:p>
            <a:pPr lvl="1" rtl="0"/>
            <a:r>
              <a:rPr lang="en-US" sz="1200" b="1" i="0" u="none" strike="noStrike" kern="1200" dirty="0" smtClean="0">
                <a:solidFill>
                  <a:schemeClr val="tx1"/>
                </a:solidFill>
                <a:effectLst/>
                <a:latin typeface="+mn-lt"/>
                <a:ea typeface="+mn-ea"/>
                <a:cs typeface="+mn-cs"/>
              </a:rPr>
              <a:t>Chronic Disease Management</a:t>
            </a:r>
            <a:r>
              <a:rPr lang="en-US" sz="1200" b="0" i="0" u="none" strike="noStrike" kern="1200" dirty="0" smtClean="0">
                <a:solidFill>
                  <a:schemeClr val="tx1"/>
                </a:solidFill>
                <a:effectLst/>
                <a:latin typeface="+mn-lt"/>
                <a:ea typeface="+mn-ea"/>
                <a:cs typeface="+mn-cs"/>
              </a:rPr>
              <a:t>: Helping manage conditions like diabetes, hypertension, or sleep disorders.</a:t>
            </a:r>
          </a:p>
          <a:p>
            <a:pPr lvl="1" rtl="0"/>
            <a:r>
              <a:rPr lang="en-US" sz="1200" b="1" i="0" u="none" strike="noStrike" kern="1200" dirty="0" smtClean="0">
                <a:solidFill>
                  <a:schemeClr val="tx1"/>
                </a:solidFill>
                <a:effectLst/>
                <a:latin typeface="+mn-lt"/>
                <a:ea typeface="+mn-ea"/>
                <a:cs typeface="+mn-cs"/>
              </a:rPr>
              <a:t>Rehabilitation</a:t>
            </a:r>
            <a:r>
              <a:rPr lang="en-US" sz="1200" b="0" i="0" u="none" strike="noStrike" kern="1200" dirty="0" smtClean="0">
                <a:solidFill>
                  <a:schemeClr val="tx1"/>
                </a:solidFill>
                <a:effectLst/>
                <a:latin typeface="+mn-lt"/>
                <a:ea typeface="+mn-ea"/>
                <a:cs typeface="+mn-cs"/>
              </a:rPr>
              <a:t>: Assisting in physical therapy by monitoring movement and progress.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2. Overview of Wearable Sensors for Health Monitoring</a:t>
            </a:r>
          </a:p>
          <a:p>
            <a:pPr rtl="0"/>
            <a:r>
              <a:rPr lang="en-US" sz="1200" b="0" u="none" strike="noStrike" kern="1200" dirty="0" smtClean="0">
                <a:solidFill>
                  <a:schemeClr val="tx1"/>
                </a:solidFill>
                <a:effectLst/>
                <a:latin typeface="+mn-lt"/>
                <a:ea typeface="+mn-ea"/>
                <a:cs typeface="+mn-cs"/>
              </a:rPr>
              <a:t>Wearable sensors are the core components that make physiological monitoring possible. Here's an overview:</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Types of Sensors: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Electrocardiogram (ECG) Sensors:</a:t>
            </a:r>
            <a:r>
              <a:rPr lang="en-US" sz="1200" b="0" i="0" u="none" strike="noStrike" kern="1200" dirty="0" smtClean="0">
                <a:solidFill>
                  <a:schemeClr val="tx1"/>
                </a:solidFill>
                <a:effectLst/>
                <a:latin typeface="+mn-lt"/>
                <a:ea typeface="+mn-ea"/>
                <a:cs typeface="+mn-cs"/>
              </a:rPr>
              <a:t> Monitor heart rhythm and detect arrhythmias.</a:t>
            </a:r>
          </a:p>
          <a:p>
            <a:pPr lvl="1" rtl="0"/>
            <a:r>
              <a:rPr lang="en-US" sz="1200" b="1" i="0" u="none" strike="noStrike" kern="1200" dirty="0" smtClean="0">
                <a:solidFill>
                  <a:schemeClr val="tx1"/>
                </a:solidFill>
                <a:effectLst/>
                <a:latin typeface="+mn-lt"/>
                <a:ea typeface="+mn-ea"/>
                <a:cs typeface="+mn-cs"/>
              </a:rPr>
              <a:t>Photoplethysmography (PPG) Sensors:</a:t>
            </a:r>
            <a:r>
              <a:rPr lang="en-US" sz="1200" b="0" i="0" u="none" strike="noStrike" kern="1200" dirty="0" smtClean="0">
                <a:solidFill>
                  <a:schemeClr val="tx1"/>
                </a:solidFill>
                <a:effectLst/>
                <a:latin typeface="+mn-lt"/>
                <a:ea typeface="+mn-ea"/>
                <a:cs typeface="+mn-cs"/>
              </a:rPr>
              <a:t> Measure blood volume changes in microvascular bed of tissue, used for heart rate monitoring.</a:t>
            </a:r>
          </a:p>
          <a:p>
            <a:pPr lvl="1" rtl="0"/>
            <a:r>
              <a:rPr lang="en-US" sz="1200" b="1" i="0" u="none" strike="noStrike" kern="1200" dirty="0" smtClean="0">
                <a:solidFill>
                  <a:schemeClr val="tx1"/>
                </a:solidFill>
                <a:effectLst/>
                <a:latin typeface="+mn-lt"/>
                <a:ea typeface="+mn-ea"/>
                <a:cs typeface="+mn-cs"/>
              </a:rPr>
              <a:t>Accelerometers and Gyroscopes:</a:t>
            </a:r>
            <a:r>
              <a:rPr lang="en-US" sz="1200" b="0" i="0" u="none" strike="noStrike" kern="1200" dirty="0" smtClean="0">
                <a:solidFill>
                  <a:schemeClr val="tx1"/>
                </a:solidFill>
                <a:effectLst/>
                <a:latin typeface="+mn-lt"/>
                <a:ea typeface="+mn-ea"/>
                <a:cs typeface="+mn-cs"/>
              </a:rPr>
              <a:t> Track movement to analyze physical activity, posture, and falls.</a:t>
            </a:r>
          </a:p>
          <a:p>
            <a:pPr lvl="1" rtl="0"/>
            <a:r>
              <a:rPr lang="en-US" sz="1200" b="1" i="0" u="none" strike="noStrike" kern="1200" dirty="0" smtClean="0">
                <a:solidFill>
                  <a:schemeClr val="tx1"/>
                </a:solidFill>
                <a:effectLst/>
                <a:latin typeface="+mn-lt"/>
                <a:ea typeface="+mn-ea"/>
                <a:cs typeface="+mn-cs"/>
              </a:rPr>
              <a:t>Temperature Sensors:</a:t>
            </a:r>
            <a:r>
              <a:rPr lang="en-US" sz="1200" b="0" i="0" u="none" strike="noStrike" kern="1200" dirty="0" smtClean="0">
                <a:solidFill>
                  <a:schemeClr val="tx1"/>
                </a:solidFill>
                <a:effectLst/>
                <a:latin typeface="+mn-lt"/>
                <a:ea typeface="+mn-ea"/>
                <a:cs typeface="+mn-cs"/>
              </a:rPr>
              <a:t> Monitor body temperature, useful for fever detection or thermoregulation studies.</a:t>
            </a:r>
          </a:p>
          <a:p>
            <a:pPr lvl="1" rtl="0"/>
            <a:r>
              <a:rPr lang="en-US" sz="1200" b="1" i="0" u="none" strike="noStrike" kern="1200" dirty="0" smtClean="0">
                <a:solidFill>
                  <a:schemeClr val="tx1"/>
                </a:solidFill>
                <a:effectLst/>
                <a:latin typeface="+mn-lt"/>
                <a:ea typeface="+mn-ea"/>
                <a:cs typeface="+mn-cs"/>
              </a:rPr>
              <a:t>Biochemical Sensors:</a:t>
            </a:r>
            <a:r>
              <a:rPr lang="en-US" sz="1200" b="0" i="0" u="none" strike="noStrike" kern="1200" dirty="0" smtClean="0">
                <a:solidFill>
                  <a:schemeClr val="tx1"/>
                </a:solidFill>
                <a:effectLst/>
                <a:latin typeface="+mn-lt"/>
                <a:ea typeface="+mn-ea"/>
                <a:cs typeface="+mn-cs"/>
              </a:rPr>
              <a:t> Detect specific substances like glucose or lactate in body fluids.</a:t>
            </a:r>
          </a:p>
          <a:p>
            <a:pPr lvl="1" rtl="0"/>
            <a:r>
              <a:rPr lang="en-US" sz="1200" b="1" i="0" u="none" strike="noStrike" kern="1200" dirty="0" smtClean="0">
                <a:solidFill>
                  <a:schemeClr val="tx1"/>
                </a:solidFill>
                <a:effectLst/>
                <a:latin typeface="+mn-lt"/>
                <a:ea typeface="+mn-ea"/>
                <a:cs typeface="+mn-cs"/>
              </a:rPr>
              <a:t>Electromyography (EMG) Sensors:</a:t>
            </a:r>
            <a:r>
              <a:rPr lang="en-US" sz="1200" b="0" i="0" u="none" strike="noStrike" kern="1200" dirty="0" smtClean="0">
                <a:solidFill>
                  <a:schemeClr val="tx1"/>
                </a:solidFill>
                <a:effectLst/>
                <a:latin typeface="+mn-lt"/>
                <a:ea typeface="+mn-ea"/>
                <a:cs typeface="+mn-cs"/>
              </a:rPr>
              <a:t> Measure electrical activity produced by skeletal muscles, useful in muscle function analysis.</a:t>
            </a:r>
          </a:p>
          <a:p>
            <a:pPr lvl="1" rtl="0"/>
            <a:r>
              <a:rPr lang="en-US" sz="1200" b="1" i="0" u="none" strike="noStrike" kern="1200" dirty="0" smtClean="0">
                <a:solidFill>
                  <a:schemeClr val="tx1"/>
                </a:solidFill>
                <a:effectLst/>
                <a:latin typeface="+mn-lt"/>
                <a:ea typeface="+mn-ea"/>
                <a:cs typeface="+mn-cs"/>
              </a:rPr>
              <a:t>Electroencephalography (EEG) Sensors:</a:t>
            </a:r>
            <a:r>
              <a:rPr lang="en-US" sz="1200" b="0" i="0" u="none" strike="noStrike" kern="1200" dirty="0" smtClean="0">
                <a:solidFill>
                  <a:schemeClr val="tx1"/>
                </a:solidFill>
                <a:effectLst/>
                <a:latin typeface="+mn-lt"/>
                <a:ea typeface="+mn-ea"/>
                <a:cs typeface="+mn-cs"/>
              </a:rPr>
              <a:t> Used in headbands or hats to measure brain activity for cognitive health or sleep analysis.</a:t>
            </a:r>
          </a:p>
          <a:p>
            <a:pPr rtl="0"/>
            <a:r>
              <a:rPr lang="en-US" sz="1200" b="1" i="0" u="none" strike="noStrike" kern="1200" dirty="0" smtClean="0">
                <a:solidFill>
                  <a:schemeClr val="tx1"/>
                </a:solidFill>
                <a:effectLst/>
                <a:latin typeface="+mn-lt"/>
                <a:ea typeface="+mn-ea"/>
                <a:cs typeface="+mn-cs"/>
              </a:rPr>
              <a:t>Challenges: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Accuracy in diverse environmental conditions.</a:t>
            </a:r>
          </a:p>
          <a:p>
            <a:pPr lvl="1" rtl="0"/>
            <a:r>
              <a:rPr lang="en-US" sz="1200" b="0" i="0" u="none" strike="noStrike" kern="1200" dirty="0" smtClean="0">
                <a:solidFill>
                  <a:schemeClr val="tx1"/>
                </a:solidFill>
                <a:effectLst/>
                <a:latin typeface="+mn-lt"/>
                <a:ea typeface="+mn-ea"/>
                <a:cs typeface="+mn-cs"/>
              </a:rPr>
              <a:t>Power management for long-term wear.</a:t>
            </a:r>
          </a:p>
          <a:p>
            <a:pPr lvl="1" rtl="0"/>
            <a:r>
              <a:rPr lang="en-US" sz="1200" b="0" i="0" u="none" strike="noStrike" kern="1200" dirty="0" smtClean="0">
                <a:solidFill>
                  <a:schemeClr val="tx1"/>
                </a:solidFill>
                <a:effectLst/>
                <a:latin typeface="+mn-lt"/>
                <a:ea typeface="+mn-ea"/>
                <a:cs typeface="+mn-cs"/>
              </a:rPr>
              <a:t>Data privacy and security.</a:t>
            </a:r>
          </a:p>
          <a:p>
            <a:pPr lvl="1" rtl="0"/>
            <a:r>
              <a:rPr lang="en-US" sz="1200" b="0" i="0" u="none" strike="noStrike" kern="1200" dirty="0" smtClean="0">
                <a:solidFill>
                  <a:schemeClr val="tx1"/>
                </a:solidFill>
                <a:effectLst/>
                <a:latin typeface="+mn-lt"/>
                <a:ea typeface="+mn-ea"/>
                <a:cs typeface="+mn-cs"/>
              </a:rPr>
              <a:t>Integration and miniaturization for comfort and aesthetics.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3. Definition of Wearables</a:t>
            </a:r>
          </a:p>
          <a:p>
            <a:pPr rtl="0"/>
            <a:r>
              <a:rPr lang="en-US" sz="1200" b="1" u="none" strike="noStrike" kern="1200" dirty="0" smtClean="0">
                <a:solidFill>
                  <a:schemeClr val="tx1"/>
                </a:solidFill>
                <a:effectLst/>
                <a:latin typeface="+mn-lt"/>
                <a:ea typeface="+mn-ea"/>
                <a:cs typeface="+mn-cs"/>
              </a:rPr>
              <a:t>Wearables</a:t>
            </a:r>
            <a:r>
              <a:rPr lang="en-US" sz="1200" b="0" u="none" strike="noStrike" kern="1200" dirty="0" smtClean="0">
                <a:solidFill>
                  <a:schemeClr val="tx1"/>
                </a:solidFill>
                <a:effectLst/>
                <a:latin typeface="+mn-lt"/>
                <a:ea typeface="+mn-ea"/>
                <a:cs typeface="+mn-cs"/>
              </a:rPr>
              <a:t> are electronic devices that are designed to be worn on the human body, which can include accessories like watches, glasses, clothing, or even implants. They often incorporate sensors, microprocessors, and connectivity features (like Bluetooth or Wi-Fi) to collect data, perform computations, and interact with other systems or the user directly. The primary purpose in a physiological context is to monitor health metrics, provide feedback, or act as an interface for health-related applications.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4. Highlights of Wearables in Healthcare Technologies</a:t>
            </a:r>
          </a:p>
          <a:p>
            <a:pPr rtl="0"/>
            <a:r>
              <a:rPr lang="en-US" sz="1200" b="1" i="0" u="none" strike="noStrike" kern="1200" dirty="0" smtClean="0">
                <a:solidFill>
                  <a:schemeClr val="tx1"/>
                </a:solidFill>
                <a:effectLst/>
                <a:latin typeface="+mn-lt"/>
                <a:ea typeface="+mn-ea"/>
                <a:cs typeface="+mn-cs"/>
              </a:rPr>
              <a:t>Preventive Healthcare:</a:t>
            </a:r>
            <a:r>
              <a:rPr lang="en-US" sz="1200" b="0" i="0" u="none" strike="noStrike" kern="1200" dirty="0" smtClean="0">
                <a:solidFill>
                  <a:schemeClr val="tx1"/>
                </a:solidFill>
                <a:effectLst/>
                <a:latin typeface="+mn-lt"/>
                <a:ea typeface="+mn-ea"/>
                <a:cs typeface="+mn-cs"/>
              </a:rPr>
              <a:t> Wearables encourage proactive health management by providing insights into daily health metrics, potentially preventing severe health issues through early detection.</a:t>
            </a:r>
          </a:p>
          <a:p>
            <a:pPr rtl="0"/>
            <a:r>
              <a:rPr lang="en-US" sz="1200" b="1" i="0" u="none" strike="noStrike" kern="1200" dirty="0" smtClean="0">
                <a:solidFill>
                  <a:schemeClr val="tx1"/>
                </a:solidFill>
                <a:effectLst/>
                <a:latin typeface="+mn-lt"/>
                <a:ea typeface="+mn-ea"/>
                <a:cs typeface="+mn-cs"/>
              </a:rPr>
              <a:t>Remote Patient Monitoring:</a:t>
            </a:r>
            <a:r>
              <a:rPr lang="en-US" sz="1200" b="0" i="0" u="none" strike="noStrike" kern="1200" dirty="0" smtClean="0">
                <a:solidFill>
                  <a:schemeClr val="tx1"/>
                </a:solidFill>
                <a:effectLst/>
                <a:latin typeface="+mn-lt"/>
                <a:ea typeface="+mn-ea"/>
                <a:cs typeface="+mn-cs"/>
              </a:rPr>
              <a:t> Allows doctors to monitor patients' health remotely, reducing hospital visits, especially beneficial for chronic care or post-operative monitoring.</a:t>
            </a:r>
          </a:p>
          <a:p>
            <a:pPr rtl="0"/>
            <a:r>
              <a:rPr lang="en-US" sz="1200" b="1" i="0" u="none" strike="noStrike" kern="1200" dirty="0" smtClean="0">
                <a:solidFill>
                  <a:schemeClr val="tx1"/>
                </a:solidFill>
                <a:effectLst/>
                <a:latin typeface="+mn-lt"/>
                <a:ea typeface="+mn-ea"/>
                <a:cs typeface="+mn-cs"/>
              </a:rPr>
              <a:t>Personalized Medicine:</a:t>
            </a:r>
            <a:r>
              <a:rPr lang="en-US" sz="1200" b="0" i="0" u="none" strike="noStrike" kern="1200" dirty="0" smtClean="0">
                <a:solidFill>
                  <a:schemeClr val="tx1"/>
                </a:solidFill>
                <a:effectLst/>
                <a:latin typeface="+mn-lt"/>
                <a:ea typeface="+mn-ea"/>
                <a:cs typeface="+mn-cs"/>
              </a:rPr>
              <a:t> With the data collected, treatments and medications can be tailored more precisely to the individual's health profile.</a:t>
            </a:r>
          </a:p>
          <a:p>
            <a:pPr rtl="0"/>
            <a:r>
              <a:rPr lang="en-US" sz="1200" b="1" i="0" u="none" strike="noStrike" kern="1200" dirty="0" smtClean="0">
                <a:solidFill>
                  <a:schemeClr val="tx1"/>
                </a:solidFill>
                <a:effectLst/>
                <a:latin typeface="+mn-lt"/>
                <a:ea typeface="+mn-ea"/>
                <a:cs typeface="+mn-cs"/>
              </a:rPr>
              <a:t>Mental Health:</a:t>
            </a:r>
            <a:r>
              <a:rPr lang="en-US" sz="1200" b="0" i="0" u="none" strike="noStrike" kern="1200" dirty="0" smtClean="0">
                <a:solidFill>
                  <a:schemeClr val="tx1"/>
                </a:solidFill>
                <a:effectLst/>
                <a:latin typeface="+mn-lt"/>
                <a:ea typeface="+mn-ea"/>
                <a:cs typeface="+mn-cs"/>
              </a:rPr>
              <a:t> Devices that monitor sleep patterns, stress levels, or even use biofeedback for anxiety management are becoming more prevalent.</a:t>
            </a:r>
          </a:p>
          <a:p>
            <a:pPr rtl="0"/>
            <a:r>
              <a:rPr lang="en-US" sz="1200" b="1" i="0" u="none" strike="noStrike" kern="1200" dirty="0" smtClean="0">
                <a:solidFill>
                  <a:schemeClr val="tx1"/>
                </a:solidFill>
                <a:effectLst/>
                <a:latin typeface="+mn-lt"/>
                <a:ea typeface="+mn-ea"/>
                <a:cs typeface="+mn-cs"/>
              </a:rPr>
              <a:t>Research and Development:</a:t>
            </a:r>
            <a:r>
              <a:rPr lang="en-US" sz="1200" b="0" i="0" u="none" strike="noStrike" kern="1200" dirty="0" smtClean="0">
                <a:solidFill>
                  <a:schemeClr val="tx1"/>
                </a:solidFill>
                <a:effectLst/>
                <a:latin typeface="+mn-lt"/>
                <a:ea typeface="+mn-ea"/>
                <a:cs typeface="+mn-cs"/>
              </a:rPr>
              <a:t> Wearables provide vast amounts of data for longitudinal studies, aiding in the development of new treatments or understanding disease patterns better.</a:t>
            </a:r>
          </a:p>
          <a:p>
            <a:pPr rtl="0"/>
            <a:r>
              <a:rPr lang="en-US" sz="1200" b="1" i="0" u="none" strike="noStrike" kern="1200" dirty="0" smtClean="0">
                <a:solidFill>
                  <a:schemeClr val="tx1"/>
                </a:solidFill>
                <a:effectLst/>
                <a:latin typeface="+mn-lt"/>
                <a:ea typeface="+mn-ea"/>
                <a:cs typeface="+mn-cs"/>
              </a:rPr>
              <a:t>Integration with </a:t>
            </a:r>
            <a:r>
              <a:rPr lang="en-US" sz="1200" b="1" i="0" u="none" strike="noStrike" kern="1200" dirty="0" err="1" smtClean="0">
                <a:solidFill>
                  <a:schemeClr val="tx1"/>
                </a:solidFill>
                <a:effectLst/>
                <a:latin typeface="+mn-lt"/>
                <a:ea typeface="+mn-ea"/>
                <a:cs typeface="+mn-cs"/>
              </a:rPr>
              <a:t>IoT</a:t>
            </a:r>
            <a:r>
              <a:rPr lang="en-US" sz="1200" b="1" i="0" u="none" strike="noStrike"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Wearables are increasingly part of a larger Internet of Things ecosystem where they can interact with home devices to create a supportive health environment.</a:t>
            </a:r>
          </a:p>
          <a:p>
            <a:pPr rtl="0"/>
            <a:r>
              <a:rPr lang="en-US" sz="1200" b="1" i="0" u="none" strike="noStrike" kern="1200" dirty="0" smtClean="0">
                <a:solidFill>
                  <a:schemeClr val="tx1"/>
                </a:solidFill>
                <a:effectLst/>
                <a:latin typeface="+mn-lt"/>
                <a:ea typeface="+mn-ea"/>
                <a:cs typeface="+mn-cs"/>
              </a:rPr>
              <a:t>Ethical and Legal Considerations:</a:t>
            </a:r>
            <a:r>
              <a:rPr lang="en-US" sz="1200" b="0" i="0" u="none" strike="noStrike" kern="1200" dirty="0" smtClean="0">
                <a:solidFill>
                  <a:schemeClr val="tx1"/>
                </a:solidFill>
                <a:effectLst/>
                <a:latin typeface="+mn-lt"/>
                <a:ea typeface="+mn-ea"/>
                <a:cs typeface="+mn-cs"/>
              </a:rPr>
              <a:t> With the rise of wearables, there's an ongoing discussion about data ownership, privacy, and consent in healthcare data usage.</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This overview should give a comprehensive look into how wearables are shaping the future of health technology, resonating with your background in embedded systems and patent innovation in this field.</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a:t>
            </a:fld>
            <a:endParaRPr lang="en-IN"/>
          </a:p>
        </p:txBody>
      </p:sp>
    </p:spTree>
    <p:extLst>
      <p:ext uri="{BB962C8B-B14F-4D97-AF65-F5344CB8AC3E}">
        <p14:creationId xmlns:p14="http://schemas.microsoft.com/office/powerpoint/2010/main" val="1249073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u="none" strike="noStrike" kern="1200" dirty="0" smtClean="0">
                <a:solidFill>
                  <a:schemeClr val="tx1"/>
                </a:solidFill>
                <a:effectLst/>
                <a:latin typeface="+mn-lt"/>
                <a:ea typeface="+mn-ea"/>
                <a:cs typeface="+mn-cs"/>
              </a:rPr>
              <a:t>Wearable sensors can be categorized based on their level of invasiveness, which pertains to how they interact with the body to collect data. Here's an explanation of these types: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1. Non-Invasive Sensors</a:t>
            </a:r>
          </a:p>
          <a:p>
            <a:pPr rtl="0"/>
            <a:r>
              <a:rPr lang="en-US" sz="1200" b="0" u="none" strike="noStrike" kern="1200" dirty="0" smtClean="0">
                <a:solidFill>
                  <a:schemeClr val="tx1"/>
                </a:solidFill>
                <a:effectLst/>
                <a:latin typeface="+mn-lt"/>
                <a:ea typeface="+mn-ea"/>
                <a:cs typeface="+mn-cs"/>
              </a:rPr>
              <a:t>These sensors do not penetrate the skin or require any bodily fluids for operation. They are designed to be as unobtrusive as possible, focusing on external or surface-level data collection.</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Examples: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Optical Sensors (PPG):</a:t>
            </a:r>
            <a:r>
              <a:rPr lang="en-US" sz="1200" b="0" i="0" u="none" strike="noStrike" kern="1200" dirty="0" smtClean="0">
                <a:solidFill>
                  <a:schemeClr val="tx1"/>
                </a:solidFill>
                <a:effectLst/>
                <a:latin typeface="+mn-lt"/>
                <a:ea typeface="+mn-ea"/>
                <a:cs typeface="+mn-cs"/>
              </a:rPr>
              <a:t> Used for heart rate, SpO2 measurement by shining light through the skin to detect blood flow changes.</a:t>
            </a:r>
          </a:p>
          <a:p>
            <a:pPr lvl="1" rtl="0"/>
            <a:r>
              <a:rPr lang="en-US" sz="1200" b="1" i="0" u="none" strike="noStrike" kern="1200" dirty="0" smtClean="0">
                <a:solidFill>
                  <a:schemeClr val="tx1"/>
                </a:solidFill>
                <a:effectLst/>
                <a:latin typeface="+mn-lt"/>
                <a:ea typeface="+mn-ea"/>
                <a:cs typeface="+mn-cs"/>
              </a:rPr>
              <a:t>Temperature Sensors:</a:t>
            </a:r>
            <a:r>
              <a:rPr lang="en-US" sz="1200" b="0" i="0" u="none" strike="noStrike" kern="1200" dirty="0" smtClean="0">
                <a:solidFill>
                  <a:schemeClr val="tx1"/>
                </a:solidFill>
                <a:effectLst/>
                <a:latin typeface="+mn-lt"/>
                <a:ea typeface="+mn-ea"/>
                <a:cs typeface="+mn-cs"/>
              </a:rPr>
              <a:t> Measure skin temperature to infer core body temperature.</a:t>
            </a:r>
          </a:p>
          <a:p>
            <a:pPr lvl="1" rtl="0"/>
            <a:r>
              <a:rPr lang="en-US" sz="1200" b="1" i="0" u="none" strike="noStrike" kern="1200" dirty="0" smtClean="0">
                <a:solidFill>
                  <a:schemeClr val="tx1"/>
                </a:solidFill>
                <a:effectLst/>
                <a:latin typeface="+mn-lt"/>
                <a:ea typeface="+mn-ea"/>
                <a:cs typeface="+mn-cs"/>
              </a:rPr>
              <a:t>Accelerometers/Gyroscopes:</a:t>
            </a:r>
            <a:r>
              <a:rPr lang="en-US" sz="1200" b="0" i="0" u="none" strike="noStrike" kern="1200" dirty="0" smtClean="0">
                <a:solidFill>
                  <a:schemeClr val="tx1"/>
                </a:solidFill>
                <a:effectLst/>
                <a:latin typeface="+mn-lt"/>
                <a:ea typeface="+mn-ea"/>
                <a:cs typeface="+mn-cs"/>
              </a:rPr>
              <a:t> Monitor movement, posture, or activity levels.</a:t>
            </a:r>
          </a:p>
          <a:p>
            <a:pPr lvl="1" rtl="0"/>
            <a:r>
              <a:rPr lang="en-US" sz="1200" b="1" i="0" u="none" strike="noStrike" kern="1200" dirty="0" smtClean="0">
                <a:solidFill>
                  <a:schemeClr val="tx1"/>
                </a:solidFill>
                <a:effectLst/>
                <a:latin typeface="+mn-lt"/>
                <a:ea typeface="+mn-ea"/>
                <a:cs typeface="+mn-cs"/>
              </a:rPr>
              <a:t>Electrodes for Bioimpedance:</a:t>
            </a:r>
            <a:r>
              <a:rPr lang="en-US" sz="1200" b="0" i="0" u="none" strike="noStrike" kern="1200" dirty="0" smtClean="0">
                <a:solidFill>
                  <a:schemeClr val="tx1"/>
                </a:solidFill>
                <a:effectLst/>
                <a:latin typeface="+mn-lt"/>
                <a:ea typeface="+mn-ea"/>
                <a:cs typeface="+mn-cs"/>
              </a:rPr>
              <a:t> Assess body composition or hydration by sending a small electrical current through the body.</a:t>
            </a:r>
          </a:p>
          <a:p>
            <a:pPr rtl="0"/>
            <a:r>
              <a:rPr lang="en-US" sz="1200" b="1" i="0" u="none" strike="noStrike" kern="1200" dirty="0" smtClean="0">
                <a:solidFill>
                  <a:schemeClr val="tx1"/>
                </a:solidFill>
                <a:effectLst/>
                <a:latin typeface="+mn-lt"/>
                <a:ea typeface="+mn-ea"/>
                <a:cs typeface="+mn-cs"/>
              </a:rPr>
              <a:t>Advantages:</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Comfortable for long-term wear.</a:t>
            </a:r>
          </a:p>
          <a:p>
            <a:pPr lvl="1" rtl="0"/>
            <a:r>
              <a:rPr lang="en-US" sz="1200" b="0" i="0" u="none" strike="noStrike" kern="1200" dirty="0" smtClean="0">
                <a:solidFill>
                  <a:schemeClr val="tx1"/>
                </a:solidFill>
                <a:effectLst/>
                <a:latin typeface="+mn-lt"/>
                <a:ea typeface="+mn-ea"/>
                <a:cs typeface="+mn-cs"/>
              </a:rPr>
              <a:t>No risk of infection or discomfort associated with skin penetration.</a:t>
            </a:r>
          </a:p>
          <a:p>
            <a:pPr lvl="1" rtl="0"/>
            <a:r>
              <a:rPr lang="en-US" sz="1200" b="0" i="0" u="none" strike="noStrike" kern="1200" dirty="0" smtClean="0">
                <a:solidFill>
                  <a:schemeClr val="tx1"/>
                </a:solidFill>
                <a:effectLst/>
                <a:latin typeface="+mn-lt"/>
                <a:ea typeface="+mn-ea"/>
                <a:cs typeface="+mn-cs"/>
              </a:rPr>
              <a:t>Suitable for continuous monitoring without medical intervention.</a:t>
            </a:r>
          </a:p>
          <a:p>
            <a:pPr rtl="0"/>
            <a:r>
              <a:rPr lang="en-US" sz="1200" b="1" i="0" u="none" strike="noStrike" kern="1200" dirty="0" smtClean="0">
                <a:solidFill>
                  <a:schemeClr val="tx1"/>
                </a:solidFill>
                <a:effectLst/>
                <a:latin typeface="+mn-lt"/>
                <a:ea typeface="+mn-ea"/>
                <a:cs typeface="+mn-cs"/>
              </a:rPr>
              <a:t>Limitations:</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Might be less accurate for deep physiological metrics compared to invasive methods.</a:t>
            </a:r>
          </a:p>
          <a:p>
            <a:pPr lvl="1" rtl="0"/>
            <a:r>
              <a:rPr lang="en-US" sz="1200" b="0" i="0" u="none" strike="noStrike" kern="1200" dirty="0" smtClean="0">
                <a:solidFill>
                  <a:schemeClr val="tx1"/>
                </a:solidFill>
                <a:effectLst/>
                <a:latin typeface="+mn-lt"/>
                <a:ea typeface="+mn-ea"/>
                <a:cs typeface="+mn-cs"/>
              </a:rPr>
              <a:t>Affected by external factors like skin pigmentation, ambient light, or movement.</a:t>
            </a:r>
          </a:p>
          <a:p>
            <a:pPr rtl="0"/>
            <a:r>
              <a:rPr lang="en-US" dirty="0" smtClean="0"/>
              <a:t/>
            </a:r>
            <a:br>
              <a:rPr lang="en-US" dirty="0" smtClean="0"/>
            </a:br>
            <a:endParaRPr lang="en-US" sz="1200" b="0" i="0" u="none" strike="noStrik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13</a:t>
            </a:fld>
            <a:endParaRPr lang="en-IN"/>
          </a:p>
        </p:txBody>
      </p:sp>
    </p:spTree>
    <p:extLst>
      <p:ext uri="{BB962C8B-B14F-4D97-AF65-F5344CB8AC3E}">
        <p14:creationId xmlns:p14="http://schemas.microsoft.com/office/powerpoint/2010/main" val="932595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2. Minimally Invasive Sensors</a:t>
            </a:r>
          </a:p>
          <a:p>
            <a:pPr rtl="0"/>
            <a:r>
              <a:rPr lang="en-US" sz="1200" b="0" u="none" strike="noStrike" kern="1200" dirty="0" smtClean="0">
                <a:solidFill>
                  <a:schemeClr val="tx1"/>
                </a:solidFill>
                <a:effectLst/>
                <a:latin typeface="+mn-lt"/>
                <a:ea typeface="+mn-ea"/>
                <a:cs typeface="+mn-cs"/>
              </a:rPr>
              <a:t>These sensors involve a slight breach of the skin barrier but are still considered safe for long-term use with little to no discomfort.</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Examples: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Continuous Glucose Monitors (CGMs):</a:t>
            </a:r>
            <a:r>
              <a:rPr lang="en-US" sz="1200" b="0" i="0" u="none" strike="noStrike" kern="1200" dirty="0" smtClean="0">
                <a:solidFill>
                  <a:schemeClr val="tx1"/>
                </a:solidFill>
                <a:effectLst/>
                <a:latin typeface="+mn-lt"/>
                <a:ea typeface="+mn-ea"/>
                <a:cs typeface="+mn-cs"/>
              </a:rPr>
              <a:t> A small filament is inserted under the skin to measure glucose in interstitial fluid.</a:t>
            </a:r>
          </a:p>
          <a:p>
            <a:pPr lvl="1" rtl="0"/>
            <a:r>
              <a:rPr lang="en-US" sz="1200" b="1" i="0" u="none" strike="noStrike" kern="1200" dirty="0" smtClean="0">
                <a:solidFill>
                  <a:schemeClr val="tx1"/>
                </a:solidFill>
                <a:effectLst/>
                <a:latin typeface="+mn-lt"/>
                <a:ea typeface="+mn-ea"/>
                <a:cs typeface="+mn-cs"/>
              </a:rPr>
              <a:t>Microneedle Sensors:</a:t>
            </a:r>
            <a:r>
              <a:rPr lang="en-US" sz="1200" b="0" i="0" u="none" strike="noStrike" kern="1200" dirty="0" smtClean="0">
                <a:solidFill>
                  <a:schemeClr val="tx1"/>
                </a:solidFill>
                <a:effectLst/>
                <a:latin typeface="+mn-lt"/>
                <a:ea typeface="+mn-ea"/>
                <a:cs typeface="+mn-cs"/>
              </a:rPr>
              <a:t> Use an array of tiny needles to sample interstitial fluid for biochemical markers.</a:t>
            </a:r>
          </a:p>
          <a:p>
            <a:pPr rtl="0"/>
            <a:r>
              <a:rPr lang="en-US" sz="1200" b="1" i="0" u="none" strike="noStrike" kern="1200" dirty="0" smtClean="0">
                <a:solidFill>
                  <a:schemeClr val="tx1"/>
                </a:solidFill>
                <a:effectLst/>
                <a:latin typeface="+mn-lt"/>
                <a:ea typeface="+mn-ea"/>
                <a:cs typeface="+mn-cs"/>
              </a:rPr>
              <a:t>Advantages: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Provide more accurate data than non-invasive methods for certain metrics like glucose levels.</a:t>
            </a:r>
          </a:p>
          <a:p>
            <a:pPr lvl="1" rtl="0"/>
            <a:r>
              <a:rPr lang="en-US" sz="1200" b="0" i="0" u="none" strike="noStrike" kern="1200" dirty="0" smtClean="0">
                <a:solidFill>
                  <a:schemeClr val="tx1"/>
                </a:solidFill>
                <a:effectLst/>
                <a:latin typeface="+mn-lt"/>
                <a:ea typeface="+mn-ea"/>
                <a:cs typeface="+mn-cs"/>
              </a:rPr>
              <a:t>Real-time data collection with less frequent calibration than traditional methods.</a:t>
            </a:r>
          </a:p>
          <a:p>
            <a:pPr rtl="0"/>
            <a:r>
              <a:rPr lang="en-US" sz="1200" b="1" i="0" u="none" strike="noStrike" kern="1200" dirty="0" smtClean="0">
                <a:solidFill>
                  <a:schemeClr val="tx1"/>
                </a:solidFill>
                <a:effectLst/>
                <a:latin typeface="+mn-lt"/>
                <a:ea typeface="+mn-ea"/>
                <a:cs typeface="+mn-cs"/>
              </a:rPr>
              <a:t>Limitations: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Potential for minor skin irritation or infection at the insertion site.</a:t>
            </a:r>
          </a:p>
          <a:p>
            <a:pPr lvl="1" rtl="0"/>
            <a:r>
              <a:rPr lang="en-US" sz="1200" b="0" i="0" u="none" strike="noStrike" kern="1200" dirty="0" smtClean="0">
                <a:solidFill>
                  <a:schemeClr val="tx1"/>
                </a:solidFill>
                <a:effectLst/>
                <a:latin typeface="+mn-lt"/>
                <a:ea typeface="+mn-ea"/>
                <a:cs typeface="+mn-cs"/>
              </a:rPr>
              <a:t>Need for periodic sensor replacement or calibration.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3. Invasive Sensors</a:t>
            </a:r>
          </a:p>
          <a:p>
            <a:pPr rtl="0"/>
            <a:r>
              <a:rPr lang="en-US" sz="1200" b="0" u="none" strike="noStrike" kern="1200" dirty="0" smtClean="0">
                <a:solidFill>
                  <a:schemeClr val="tx1"/>
                </a:solidFill>
                <a:effectLst/>
                <a:latin typeface="+mn-lt"/>
                <a:ea typeface="+mn-ea"/>
                <a:cs typeface="+mn-cs"/>
              </a:rPr>
              <a:t>These sensors require a more substantial intervention, often involving blood sampling or deeper tissue penetration, which is generally used for medical diagnostics rather than continuous monitoring.</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Examples: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Implantable Sensors:</a:t>
            </a:r>
            <a:r>
              <a:rPr lang="en-US" sz="1200" b="0" i="0" u="none" strike="noStrike" kern="1200" dirty="0" smtClean="0">
                <a:solidFill>
                  <a:schemeClr val="tx1"/>
                </a:solidFill>
                <a:effectLst/>
                <a:latin typeface="+mn-lt"/>
                <a:ea typeface="+mn-ea"/>
                <a:cs typeface="+mn-cs"/>
              </a:rPr>
              <a:t> For long-term monitoring of conditions like epilepsy or heart rhythm disorders, where a device is surgically placed inside the body.</a:t>
            </a:r>
          </a:p>
          <a:p>
            <a:pPr lvl="1" rtl="0"/>
            <a:r>
              <a:rPr lang="en-US" sz="1200" b="1" i="0" u="none" strike="noStrike" kern="1200" dirty="0" smtClean="0">
                <a:solidFill>
                  <a:schemeClr val="tx1"/>
                </a:solidFill>
                <a:effectLst/>
                <a:latin typeface="+mn-lt"/>
                <a:ea typeface="+mn-ea"/>
                <a:cs typeface="+mn-cs"/>
              </a:rPr>
              <a:t>Catheter-Based Sensors:</a:t>
            </a:r>
            <a:r>
              <a:rPr lang="en-US" sz="1200" b="0" i="0" u="none" strike="noStrike" kern="1200" dirty="0" smtClean="0">
                <a:solidFill>
                  <a:schemeClr val="tx1"/>
                </a:solidFill>
                <a:effectLst/>
                <a:latin typeface="+mn-lt"/>
                <a:ea typeface="+mn-ea"/>
                <a:cs typeface="+mn-cs"/>
              </a:rPr>
              <a:t> Used in intensive care settings for real-time measurement of blood pressure, blood gases, or other critical parameters.</a:t>
            </a:r>
          </a:p>
          <a:p>
            <a:pPr rtl="0"/>
            <a:r>
              <a:rPr lang="en-US" sz="1200" b="1" i="0" u="none" strike="noStrike" kern="1200" dirty="0" smtClean="0">
                <a:solidFill>
                  <a:schemeClr val="tx1"/>
                </a:solidFill>
                <a:effectLst/>
                <a:latin typeface="+mn-lt"/>
                <a:ea typeface="+mn-ea"/>
                <a:cs typeface="+mn-cs"/>
              </a:rPr>
              <a:t>Advantages: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Highly accurate for in-depth physiological monitoring.</a:t>
            </a:r>
          </a:p>
          <a:p>
            <a:pPr lvl="1" rtl="0"/>
            <a:r>
              <a:rPr lang="en-US" sz="1200" b="0" i="0" u="none" strike="noStrike" kern="1200" dirty="0" smtClean="0">
                <a:solidFill>
                  <a:schemeClr val="tx1"/>
                </a:solidFill>
                <a:effectLst/>
                <a:latin typeface="+mn-lt"/>
                <a:ea typeface="+mn-ea"/>
                <a:cs typeface="+mn-cs"/>
              </a:rPr>
              <a:t>Can provide real-time data for critical care scenarios.</a:t>
            </a:r>
          </a:p>
          <a:p>
            <a:pPr rtl="0"/>
            <a:r>
              <a:rPr lang="en-US" sz="1200" b="1" i="0" u="none" strike="noStrike" kern="1200" dirty="0" smtClean="0">
                <a:solidFill>
                  <a:schemeClr val="tx1"/>
                </a:solidFill>
                <a:effectLst/>
                <a:latin typeface="+mn-lt"/>
                <a:ea typeface="+mn-ea"/>
                <a:cs typeface="+mn-cs"/>
              </a:rPr>
              <a:t>Limitations: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Risk of infection, rejection, or complications related to surgical implantation.</a:t>
            </a:r>
          </a:p>
          <a:p>
            <a:pPr lvl="1" rtl="0"/>
            <a:r>
              <a:rPr lang="en-US" sz="1200" b="0" i="0" u="none" strike="noStrike" kern="1200" dirty="0" smtClean="0">
                <a:solidFill>
                  <a:schemeClr val="tx1"/>
                </a:solidFill>
                <a:effectLst/>
                <a:latin typeface="+mn-lt"/>
                <a:ea typeface="+mn-ea"/>
                <a:cs typeface="+mn-cs"/>
              </a:rPr>
              <a:t>Not suitable for consumer use due to the need for medical intervention for placement and removal.</a:t>
            </a:r>
          </a:p>
          <a:p>
            <a:pPr lvl="1" rtl="0"/>
            <a:r>
              <a:rPr lang="en-US" sz="1200" b="0" i="0" u="none" strike="noStrike" kern="1200" dirty="0" smtClean="0">
                <a:solidFill>
                  <a:schemeClr val="tx1"/>
                </a:solidFill>
                <a:effectLst/>
                <a:latin typeface="+mn-lt"/>
                <a:ea typeface="+mn-ea"/>
                <a:cs typeface="+mn-cs"/>
              </a:rPr>
              <a:t>Often requires professional healthcare management.</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14</a:t>
            </a:fld>
            <a:endParaRPr lang="en-IN"/>
          </a:p>
        </p:txBody>
      </p:sp>
    </p:spTree>
    <p:extLst>
      <p:ext uri="{BB962C8B-B14F-4D97-AF65-F5344CB8AC3E}">
        <p14:creationId xmlns:p14="http://schemas.microsoft.com/office/powerpoint/2010/main" val="425854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
            </a:r>
            <a:br>
              <a:rPr lang="en-US" dirty="0" smtClean="0"/>
            </a:br>
            <a:r>
              <a:rPr lang="en-US" sz="1200" b="1" u="none" strike="noStrike" kern="1200" dirty="0" smtClean="0">
                <a:solidFill>
                  <a:schemeClr val="tx1"/>
                </a:solidFill>
                <a:effectLst/>
                <a:latin typeface="+mn-lt"/>
                <a:ea typeface="+mn-ea"/>
                <a:cs typeface="+mn-cs"/>
              </a:rPr>
              <a:t>3. Invasive Sensors</a:t>
            </a:r>
          </a:p>
          <a:p>
            <a:pPr rtl="0"/>
            <a:r>
              <a:rPr lang="en-US" sz="1200" b="0" u="none" strike="noStrike" kern="1200" dirty="0" smtClean="0">
                <a:solidFill>
                  <a:schemeClr val="tx1"/>
                </a:solidFill>
                <a:effectLst/>
                <a:latin typeface="+mn-lt"/>
                <a:ea typeface="+mn-ea"/>
                <a:cs typeface="+mn-cs"/>
              </a:rPr>
              <a:t>These sensors require a more substantial intervention, often involving blood sampling or deeper tissue penetration, which is generally used for medical diagnostics rather than continuous monitoring.</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Examples: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Implantable Sensors:</a:t>
            </a:r>
            <a:r>
              <a:rPr lang="en-US" sz="1200" b="0" i="0" u="none" strike="noStrike" kern="1200" dirty="0" smtClean="0">
                <a:solidFill>
                  <a:schemeClr val="tx1"/>
                </a:solidFill>
                <a:effectLst/>
                <a:latin typeface="+mn-lt"/>
                <a:ea typeface="+mn-ea"/>
                <a:cs typeface="+mn-cs"/>
              </a:rPr>
              <a:t> For long-term monitoring of conditions like epilepsy or heart rhythm disorders, where a device is surgically placed inside the body.</a:t>
            </a:r>
          </a:p>
          <a:p>
            <a:pPr lvl="1" rtl="0"/>
            <a:r>
              <a:rPr lang="en-US" sz="1200" b="1" i="0" u="none" strike="noStrike" kern="1200" dirty="0" smtClean="0">
                <a:solidFill>
                  <a:schemeClr val="tx1"/>
                </a:solidFill>
                <a:effectLst/>
                <a:latin typeface="+mn-lt"/>
                <a:ea typeface="+mn-ea"/>
                <a:cs typeface="+mn-cs"/>
              </a:rPr>
              <a:t>Catheter-Based Sensors:</a:t>
            </a:r>
            <a:r>
              <a:rPr lang="en-US" sz="1200" b="0" i="0" u="none" strike="noStrike" kern="1200" dirty="0" smtClean="0">
                <a:solidFill>
                  <a:schemeClr val="tx1"/>
                </a:solidFill>
                <a:effectLst/>
                <a:latin typeface="+mn-lt"/>
                <a:ea typeface="+mn-ea"/>
                <a:cs typeface="+mn-cs"/>
              </a:rPr>
              <a:t> Used in intensive care settings for real-time measurement of blood pressure, blood gases, or other critical parameters.</a:t>
            </a:r>
          </a:p>
          <a:p>
            <a:pPr rtl="0"/>
            <a:r>
              <a:rPr lang="en-US" sz="1200" b="1" i="0" u="none" strike="noStrike" kern="1200" dirty="0" smtClean="0">
                <a:solidFill>
                  <a:schemeClr val="tx1"/>
                </a:solidFill>
                <a:effectLst/>
                <a:latin typeface="+mn-lt"/>
                <a:ea typeface="+mn-ea"/>
                <a:cs typeface="+mn-cs"/>
              </a:rPr>
              <a:t>Advantages: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Highly accurate for in-depth physiological monitoring.</a:t>
            </a:r>
          </a:p>
          <a:p>
            <a:pPr lvl="1" rtl="0"/>
            <a:r>
              <a:rPr lang="en-US" sz="1200" b="0" i="0" u="none" strike="noStrike" kern="1200" dirty="0" smtClean="0">
                <a:solidFill>
                  <a:schemeClr val="tx1"/>
                </a:solidFill>
                <a:effectLst/>
                <a:latin typeface="+mn-lt"/>
                <a:ea typeface="+mn-ea"/>
                <a:cs typeface="+mn-cs"/>
              </a:rPr>
              <a:t>Can provide real-time data for critical care scenarios.</a:t>
            </a:r>
          </a:p>
          <a:p>
            <a:pPr rtl="0"/>
            <a:r>
              <a:rPr lang="en-US" sz="1200" b="1" i="0" u="none" strike="noStrike" kern="1200" dirty="0" smtClean="0">
                <a:solidFill>
                  <a:schemeClr val="tx1"/>
                </a:solidFill>
                <a:effectLst/>
                <a:latin typeface="+mn-lt"/>
                <a:ea typeface="+mn-ea"/>
                <a:cs typeface="+mn-cs"/>
              </a:rPr>
              <a:t>Limitations: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Risk of infection, rejection, or complications related to surgical implantation.</a:t>
            </a:r>
          </a:p>
          <a:p>
            <a:pPr lvl="1" rtl="0"/>
            <a:r>
              <a:rPr lang="en-US" sz="1200" b="0" i="0" u="none" strike="noStrike" kern="1200" dirty="0" smtClean="0">
                <a:solidFill>
                  <a:schemeClr val="tx1"/>
                </a:solidFill>
                <a:effectLst/>
                <a:latin typeface="+mn-lt"/>
                <a:ea typeface="+mn-ea"/>
                <a:cs typeface="+mn-cs"/>
              </a:rPr>
              <a:t>Not suitable for consumer use due to the need for medical intervention for placement and removal.</a:t>
            </a:r>
          </a:p>
          <a:p>
            <a:pPr lvl="1" rtl="0"/>
            <a:r>
              <a:rPr lang="en-US" sz="1200" b="0" i="0" u="none" strike="noStrike" kern="1200" dirty="0" smtClean="0">
                <a:solidFill>
                  <a:schemeClr val="tx1"/>
                </a:solidFill>
                <a:effectLst/>
                <a:latin typeface="+mn-lt"/>
                <a:ea typeface="+mn-ea"/>
                <a:cs typeface="+mn-cs"/>
              </a:rPr>
              <a:t>Often requires professional healthcare management.</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15</a:t>
            </a:fld>
            <a:endParaRPr lang="en-IN"/>
          </a:p>
        </p:txBody>
      </p:sp>
    </p:spTree>
    <p:extLst>
      <p:ext uri="{BB962C8B-B14F-4D97-AF65-F5344CB8AC3E}">
        <p14:creationId xmlns:p14="http://schemas.microsoft.com/office/powerpoint/2010/main" val="3824493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u="none" strike="noStrike" kern="1200" dirty="0" smtClean="0">
                <a:solidFill>
                  <a:schemeClr val="tx1"/>
                </a:solidFill>
                <a:effectLst/>
                <a:latin typeface="+mn-lt"/>
                <a:ea typeface="+mn-ea"/>
                <a:cs typeface="+mn-cs"/>
              </a:rPr>
              <a:t>Wearable sensors, including both normal sensors and biosensors, leverage a variety of physical and biochemical principles to measure and interpret data from the human body. Here, I'll explain the working principles of wearable sensors in general, then delve into the differences between normal sensors and biosensors.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Working Principles of Wearable Sensors:</a:t>
            </a:r>
          </a:p>
          <a:p>
            <a:pPr rtl="0"/>
            <a:r>
              <a:rPr lang="en-US" sz="1200" b="1" i="0" u="none" strike="noStrike" kern="1200" dirty="0" smtClean="0">
                <a:solidFill>
                  <a:schemeClr val="tx1"/>
                </a:solidFill>
                <a:effectLst/>
                <a:latin typeface="+mn-lt"/>
                <a:ea typeface="+mn-ea"/>
                <a:cs typeface="+mn-cs"/>
              </a:rPr>
              <a:t>Electrical Sensing:</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Principle:</a:t>
            </a:r>
            <a:r>
              <a:rPr lang="en-US" sz="1200" b="0" i="0" u="none" strike="noStrike" kern="1200" dirty="0" smtClean="0">
                <a:solidFill>
                  <a:schemeClr val="tx1"/>
                </a:solidFill>
                <a:effectLst/>
                <a:latin typeface="+mn-lt"/>
                <a:ea typeface="+mn-ea"/>
                <a:cs typeface="+mn-cs"/>
              </a:rPr>
              <a:t> Measures changes in electrical properties like resistance, capacitance, or voltage. </a:t>
            </a:r>
          </a:p>
          <a:p>
            <a:pPr lvl="1" rtl="0"/>
            <a:r>
              <a:rPr lang="en-US" sz="1200" b="1" i="0" u="none" strike="noStrike" kern="1200" dirty="0" smtClean="0">
                <a:solidFill>
                  <a:schemeClr val="tx1"/>
                </a:solidFill>
                <a:effectLst/>
                <a:latin typeface="+mn-lt"/>
                <a:ea typeface="+mn-ea"/>
                <a:cs typeface="+mn-cs"/>
              </a:rPr>
              <a:t>Examples:</a:t>
            </a:r>
            <a:r>
              <a:rPr lang="en-US" sz="1200" b="0" i="0" u="none" strike="noStrike" kern="1200" dirty="0" smtClean="0">
                <a:solidFill>
                  <a:schemeClr val="tx1"/>
                </a:solidFill>
                <a:effectLst/>
                <a:latin typeface="+mn-lt"/>
                <a:ea typeface="+mn-ea"/>
                <a:cs typeface="+mn-cs"/>
              </a:rPr>
              <a:t> Electrocardiogram (ECG) for heart activity, Electromyography (EMG) for muscle activity.</a:t>
            </a:r>
          </a:p>
          <a:p>
            <a:pPr rtl="0"/>
            <a:r>
              <a:rPr lang="en-US" sz="1200" b="1" i="0" u="none" strike="noStrike" kern="1200" dirty="0" smtClean="0">
                <a:solidFill>
                  <a:schemeClr val="tx1"/>
                </a:solidFill>
                <a:effectLst/>
                <a:latin typeface="+mn-lt"/>
                <a:ea typeface="+mn-ea"/>
                <a:cs typeface="+mn-cs"/>
              </a:rPr>
              <a:t>Optical Sensing:</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Principle:</a:t>
            </a:r>
            <a:r>
              <a:rPr lang="en-US" sz="1200" b="0" i="0" u="none" strike="noStrike" kern="1200" dirty="0" smtClean="0">
                <a:solidFill>
                  <a:schemeClr val="tx1"/>
                </a:solidFill>
                <a:effectLst/>
                <a:latin typeface="+mn-lt"/>
                <a:ea typeface="+mn-ea"/>
                <a:cs typeface="+mn-cs"/>
              </a:rPr>
              <a:t> Uses light (often in the form of LEDs and photodetectors) to measure changes in how light is absorbed, reflected, or transmitted through tissues or fluids.</a:t>
            </a:r>
          </a:p>
          <a:p>
            <a:pPr lvl="1" rtl="0"/>
            <a:r>
              <a:rPr lang="en-US" sz="1200" b="1" i="0" u="none" strike="noStrike" kern="1200" dirty="0" smtClean="0">
                <a:solidFill>
                  <a:schemeClr val="tx1"/>
                </a:solidFill>
                <a:effectLst/>
                <a:latin typeface="+mn-lt"/>
                <a:ea typeface="+mn-ea"/>
                <a:cs typeface="+mn-cs"/>
              </a:rPr>
              <a:t>Examples:</a:t>
            </a:r>
            <a:r>
              <a:rPr lang="en-US" sz="1200" b="0" i="0" u="none" strike="noStrike" kern="1200" dirty="0" smtClean="0">
                <a:solidFill>
                  <a:schemeClr val="tx1"/>
                </a:solidFill>
                <a:effectLst/>
                <a:latin typeface="+mn-lt"/>
                <a:ea typeface="+mn-ea"/>
                <a:cs typeface="+mn-cs"/>
              </a:rPr>
              <a:t> Photoplethysmography (PPG) for heart rate and oxygen saturation, pulse oximetry.</a:t>
            </a:r>
          </a:p>
          <a:p>
            <a:pPr rtl="0"/>
            <a:r>
              <a:rPr lang="en-US" sz="1200" b="1" i="0" u="none" strike="noStrike" kern="1200" dirty="0" smtClean="0">
                <a:solidFill>
                  <a:schemeClr val="tx1"/>
                </a:solidFill>
                <a:effectLst/>
                <a:latin typeface="+mn-lt"/>
                <a:ea typeface="+mn-ea"/>
                <a:cs typeface="+mn-cs"/>
              </a:rPr>
              <a:t>Mechanical Sensing:</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Principle:</a:t>
            </a:r>
            <a:r>
              <a:rPr lang="en-US" sz="1200" b="0" i="0" u="none" strike="noStrike" kern="1200" dirty="0" smtClean="0">
                <a:solidFill>
                  <a:schemeClr val="tx1"/>
                </a:solidFill>
                <a:effectLst/>
                <a:latin typeface="+mn-lt"/>
                <a:ea typeface="+mn-ea"/>
                <a:cs typeface="+mn-cs"/>
              </a:rPr>
              <a:t> Detects physical motion, pressure, or deformation. </a:t>
            </a:r>
          </a:p>
          <a:p>
            <a:pPr lvl="1" rtl="0"/>
            <a:r>
              <a:rPr lang="en-US" sz="1200" b="1" i="0" u="none" strike="noStrike" kern="1200" dirty="0" smtClean="0">
                <a:solidFill>
                  <a:schemeClr val="tx1"/>
                </a:solidFill>
                <a:effectLst/>
                <a:latin typeface="+mn-lt"/>
                <a:ea typeface="+mn-ea"/>
                <a:cs typeface="+mn-cs"/>
              </a:rPr>
              <a:t>Examples:</a:t>
            </a:r>
            <a:r>
              <a:rPr lang="en-US" sz="1200" b="0" i="0" u="none" strike="noStrike" kern="1200" dirty="0" smtClean="0">
                <a:solidFill>
                  <a:schemeClr val="tx1"/>
                </a:solidFill>
                <a:effectLst/>
                <a:latin typeface="+mn-lt"/>
                <a:ea typeface="+mn-ea"/>
                <a:cs typeface="+mn-cs"/>
              </a:rPr>
              <a:t> Accelerometers for motion, gyroscopes for orientation, piezoelectric sensors for pressure.</a:t>
            </a:r>
          </a:p>
          <a:p>
            <a:pPr rtl="0"/>
            <a:r>
              <a:rPr lang="en-US" sz="1200" b="1" i="0" u="none" strike="noStrike" kern="1200" dirty="0" smtClean="0">
                <a:solidFill>
                  <a:schemeClr val="tx1"/>
                </a:solidFill>
                <a:effectLst/>
                <a:latin typeface="+mn-lt"/>
                <a:ea typeface="+mn-ea"/>
                <a:cs typeface="+mn-cs"/>
              </a:rPr>
              <a:t>Thermal Sensing:</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Principle:</a:t>
            </a:r>
            <a:r>
              <a:rPr lang="en-US" sz="1200" b="0" i="0" u="none" strike="noStrike" kern="1200" dirty="0" smtClean="0">
                <a:solidFill>
                  <a:schemeClr val="tx1"/>
                </a:solidFill>
                <a:effectLst/>
                <a:latin typeface="+mn-lt"/>
                <a:ea typeface="+mn-ea"/>
                <a:cs typeface="+mn-cs"/>
              </a:rPr>
              <a:t> Measures temperature changes or heat flow.</a:t>
            </a:r>
          </a:p>
          <a:p>
            <a:pPr lvl="1" rtl="0"/>
            <a:r>
              <a:rPr lang="en-US" sz="1200" b="1" i="0" u="none" strike="noStrike" kern="1200" dirty="0" smtClean="0">
                <a:solidFill>
                  <a:schemeClr val="tx1"/>
                </a:solidFill>
                <a:effectLst/>
                <a:latin typeface="+mn-lt"/>
                <a:ea typeface="+mn-ea"/>
                <a:cs typeface="+mn-cs"/>
              </a:rPr>
              <a:t>Examples:</a:t>
            </a:r>
            <a:r>
              <a:rPr lang="en-US" sz="1200" b="0" i="0" u="none" strike="noStrike" kern="1200" dirty="0" smtClean="0">
                <a:solidFill>
                  <a:schemeClr val="tx1"/>
                </a:solidFill>
                <a:effectLst/>
                <a:latin typeface="+mn-lt"/>
                <a:ea typeface="+mn-ea"/>
                <a:cs typeface="+mn-cs"/>
              </a:rPr>
              <a:t> Thermistors for body temperature, infrared sensors for skin temperature.</a:t>
            </a:r>
          </a:p>
          <a:p>
            <a:pPr rtl="0"/>
            <a:r>
              <a:rPr lang="en-US" sz="1200" b="1" i="0" u="none" strike="noStrike" kern="1200" dirty="0" smtClean="0">
                <a:solidFill>
                  <a:schemeClr val="tx1"/>
                </a:solidFill>
                <a:effectLst/>
                <a:latin typeface="+mn-lt"/>
                <a:ea typeface="+mn-ea"/>
                <a:cs typeface="+mn-cs"/>
              </a:rPr>
              <a:t>Chemical Sensing:</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Principle:</a:t>
            </a:r>
            <a:r>
              <a:rPr lang="en-US" sz="1200" b="0" i="0" u="none" strike="noStrike" kern="1200" dirty="0" smtClean="0">
                <a:solidFill>
                  <a:schemeClr val="tx1"/>
                </a:solidFill>
                <a:effectLst/>
                <a:latin typeface="+mn-lt"/>
                <a:ea typeface="+mn-ea"/>
                <a:cs typeface="+mn-cs"/>
              </a:rPr>
              <a:t> Detects chemical changes or concentrations in biological fluids or the environment.</a:t>
            </a:r>
          </a:p>
          <a:p>
            <a:pPr lvl="1" rtl="0"/>
            <a:r>
              <a:rPr lang="en-US" sz="1200" b="1" i="0" u="none" strike="noStrike" kern="1200" dirty="0" smtClean="0">
                <a:solidFill>
                  <a:schemeClr val="tx1"/>
                </a:solidFill>
                <a:effectLst/>
                <a:latin typeface="+mn-lt"/>
                <a:ea typeface="+mn-ea"/>
                <a:cs typeface="+mn-cs"/>
              </a:rPr>
              <a:t>Examples:</a:t>
            </a:r>
            <a:r>
              <a:rPr lang="en-US" sz="1200" b="0" i="0" u="none" strike="noStrike" kern="1200" dirty="0" smtClean="0">
                <a:solidFill>
                  <a:schemeClr val="tx1"/>
                </a:solidFill>
                <a:effectLst/>
                <a:latin typeface="+mn-lt"/>
                <a:ea typeface="+mn-ea"/>
                <a:cs typeface="+mn-cs"/>
              </a:rPr>
              <a:t> Gas sensors for breath analysis, sweat sensors for electrolyte or glucose detection.</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16</a:t>
            </a:fld>
            <a:endParaRPr lang="en-IN"/>
          </a:p>
        </p:txBody>
      </p:sp>
    </p:spTree>
    <p:extLst>
      <p:ext uri="{BB962C8B-B14F-4D97-AF65-F5344CB8AC3E}">
        <p14:creationId xmlns:p14="http://schemas.microsoft.com/office/powerpoint/2010/main" val="4222070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Key Differences: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Interaction with Biology:</a:t>
            </a:r>
            <a:r>
              <a:rPr lang="en-US" sz="1200" b="0" i="0" u="none" strike="noStrike" kern="1200" dirty="0" smtClean="0">
                <a:solidFill>
                  <a:schemeClr val="tx1"/>
                </a:solidFill>
                <a:effectLst/>
                <a:latin typeface="+mn-lt"/>
                <a:ea typeface="+mn-ea"/>
                <a:cs typeface="+mn-cs"/>
              </a:rPr>
              <a:t> Biosensors directly interact with biological substances or processes, whereas normal sensors might only measure physical parameters indirectly related to health.</a:t>
            </a:r>
          </a:p>
          <a:p>
            <a:pPr rtl="0"/>
            <a:r>
              <a:rPr lang="en-US" sz="1200" b="1" i="0" u="none" strike="noStrike" kern="1200" dirty="0" smtClean="0">
                <a:solidFill>
                  <a:schemeClr val="tx1"/>
                </a:solidFill>
                <a:effectLst/>
                <a:latin typeface="+mn-lt"/>
                <a:ea typeface="+mn-ea"/>
                <a:cs typeface="+mn-cs"/>
              </a:rPr>
              <a:t>Complexity:</a:t>
            </a:r>
            <a:r>
              <a:rPr lang="en-US" sz="1200" b="0" i="0" u="none" strike="noStrike" kern="1200" dirty="0" smtClean="0">
                <a:solidFill>
                  <a:schemeClr val="tx1"/>
                </a:solidFill>
                <a:effectLst/>
                <a:latin typeface="+mn-lt"/>
                <a:ea typeface="+mn-ea"/>
                <a:cs typeface="+mn-cs"/>
              </a:rPr>
              <a:t> Biosensors often have more complex designs due to the need for biological recognition elements and sometimes additional layers for signal amplification or stabilization.</a:t>
            </a:r>
          </a:p>
          <a:p>
            <a:pPr rtl="0"/>
            <a:r>
              <a:rPr lang="en-US" sz="1200" b="1" i="0" u="none" strike="noStrike" kern="1200" dirty="0" smtClean="0">
                <a:solidFill>
                  <a:schemeClr val="tx1"/>
                </a:solidFill>
                <a:effectLst/>
                <a:latin typeface="+mn-lt"/>
                <a:ea typeface="+mn-ea"/>
                <a:cs typeface="+mn-cs"/>
              </a:rPr>
              <a:t>Specificity and Sensitivity:</a:t>
            </a:r>
            <a:r>
              <a:rPr lang="en-US" sz="1200" b="0" i="0" u="none" strike="noStrike" kern="1200" dirty="0" smtClean="0">
                <a:solidFill>
                  <a:schemeClr val="tx1"/>
                </a:solidFill>
                <a:effectLst/>
                <a:latin typeface="+mn-lt"/>
                <a:ea typeface="+mn-ea"/>
                <a:cs typeface="+mn-cs"/>
              </a:rPr>
              <a:t> Biosensors are tailored for high specificity to target molecules, allowing for precise health diagnostics or monitoring, while normal sensors are generally broader in their application but might lack the same level of molecular detail.</a:t>
            </a:r>
          </a:p>
          <a:p>
            <a:pPr rtl="0"/>
            <a:r>
              <a:rPr lang="en-US" sz="1200" b="1" i="0" u="none" strike="noStrike" kern="1200" dirty="0" smtClean="0">
                <a:solidFill>
                  <a:schemeClr val="tx1"/>
                </a:solidFill>
                <a:effectLst/>
                <a:latin typeface="+mn-lt"/>
                <a:ea typeface="+mn-ea"/>
                <a:cs typeface="+mn-cs"/>
              </a:rPr>
              <a:t>Calibration and Maintenance:</a:t>
            </a:r>
            <a:r>
              <a:rPr lang="en-US" sz="1200" b="0" i="0" u="none" strike="noStrike" kern="1200" dirty="0" smtClean="0">
                <a:solidFill>
                  <a:schemeClr val="tx1"/>
                </a:solidFill>
                <a:effectLst/>
                <a:latin typeface="+mn-lt"/>
                <a:ea typeface="+mn-ea"/>
                <a:cs typeface="+mn-cs"/>
              </a:rPr>
              <a:t> Biosensors might require more careful calibration and can be more susceptible to degradation of the biological components over time, necessitating replacement or recalibration.</a:t>
            </a:r>
          </a:p>
          <a:p>
            <a:pPr rtl="0"/>
            <a:r>
              <a:rPr lang="en-US" sz="1200" b="1" i="0" u="none" strike="noStrike" kern="1200" dirty="0" smtClean="0">
                <a:solidFill>
                  <a:schemeClr val="tx1"/>
                </a:solidFill>
                <a:effectLst/>
                <a:latin typeface="+mn-lt"/>
                <a:ea typeface="+mn-ea"/>
                <a:cs typeface="+mn-cs"/>
              </a:rPr>
              <a:t>Application:</a:t>
            </a:r>
            <a:r>
              <a:rPr lang="en-US" sz="1200" b="0" i="0" u="none" strike="noStrike" kern="1200" dirty="0" smtClean="0">
                <a:solidFill>
                  <a:schemeClr val="tx1"/>
                </a:solidFill>
                <a:effectLst/>
                <a:latin typeface="+mn-lt"/>
                <a:ea typeface="+mn-ea"/>
                <a:cs typeface="+mn-cs"/>
              </a:rPr>
              <a:t> Normal sensors are widely used in fitness tracking and general health monitoring, while biosensors are crucial in medical diagnostics, personalized medicine, and for continuous monitoring of specific health conditions.</a:t>
            </a:r>
            <a:r>
              <a:rPr lang="en-US" dirty="0" smtClean="0"/>
              <a:t/>
            </a:r>
            <a:br>
              <a:rPr lang="en-US" dirty="0" smtClean="0"/>
            </a:br>
            <a:r>
              <a:rPr lang="en-US" sz="1200" b="0" u="none" strike="noStrike" kern="1200" dirty="0" smtClean="0">
                <a:solidFill>
                  <a:schemeClr val="tx1"/>
                </a:solidFill>
                <a:effectLst/>
                <a:latin typeface="+mn-lt"/>
                <a:ea typeface="+mn-ea"/>
                <a:cs typeface="+mn-cs"/>
              </a:rPr>
              <a:t>Understanding these principles helps in selecting the right type of sensor for specific applications in wearable technology, whether for general health insights or targeted medical monitoring.</a:t>
            </a:r>
          </a:p>
        </p:txBody>
      </p:sp>
      <p:sp>
        <p:nvSpPr>
          <p:cNvPr id="4" name="Slide Number Placeholder 3"/>
          <p:cNvSpPr>
            <a:spLocks noGrp="1"/>
          </p:cNvSpPr>
          <p:nvPr>
            <p:ph type="sldNum" sz="quarter" idx="10"/>
          </p:nvPr>
        </p:nvSpPr>
        <p:spPr/>
        <p:txBody>
          <a:bodyPr/>
          <a:lstStyle/>
          <a:p>
            <a:fld id="{90D18233-C224-428C-B756-10CB340AB38A}" type="slidenum">
              <a:rPr lang="en-IN" smtClean="0"/>
              <a:t>17</a:t>
            </a:fld>
            <a:endParaRPr lang="en-IN"/>
          </a:p>
        </p:txBody>
      </p:sp>
    </p:spTree>
    <p:extLst>
      <p:ext uri="{BB962C8B-B14F-4D97-AF65-F5344CB8AC3E}">
        <p14:creationId xmlns:p14="http://schemas.microsoft.com/office/powerpoint/2010/main" val="2315817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Definition &amp; Metrics: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Sensitivity:</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The ratio of change in sensor output to the change in the measured input. </a:t>
            </a:r>
          </a:p>
          <a:p>
            <a:pPr lvl="1" rtl="0"/>
            <a:r>
              <a:rPr lang="en-US" sz="1200" b="1" i="0" u="none" strike="noStrike" kern="1200" dirty="0" smtClean="0">
                <a:solidFill>
                  <a:schemeClr val="tx1"/>
                </a:solidFill>
                <a:effectLst/>
                <a:latin typeface="+mn-lt"/>
                <a:ea typeface="+mn-ea"/>
                <a:cs typeface="+mn-cs"/>
              </a:rPr>
              <a:t>Example:</a:t>
            </a:r>
            <a:r>
              <a:rPr lang="en-US" sz="1200" b="0" i="0" u="none" strike="noStrike" kern="1200" dirty="0" smtClean="0">
                <a:solidFill>
                  <a:schemeClr val="tx1"/>
                </a:solidFill>
                <a:effectLst/>
                <a:latin typeface="+mn-lt"/>
                <a:ea typeface="+mn-ea"/>
                <a:cs typeface="+mn-cs"/>
              </a:rPr>
              <a:t> For a glucose sensor, sensitivity would be how much the sensor's electrical output changes for each </a:t>
            </a:r>
            <a:r>
              <a:rPr lang="en-US" sz="1200" b="0" i="0" u="none" strike="noStrike" kern="1200" dirty="0" err="1" smtClean="0">
                <a:solidFill>
                  <a:schemeClr val="tx1"/>
                </a:solidFill>
                <a:effectLst/>
                <a:latin typeface="+mn-lt"/>
                <a:ea typeface="+mn-ea"/>
                <a:cs typeface="+mn-cs"/>
              </a:rPr>
              <a:t>millimole</a:t>
            </a:r>
            <a:r>
              <a:rPr lang="en-US" sz="1200" b="0" i="0" u="none" strike="noStrike" kern="1200" dirty="0" smtClean="0">
                <a:solidFill>
                  <a:schemeClr val="tx1"/>
                </a:solidFill>
                <a:effectLst/>
                <a:latin typeface="+mn-lt"/>
                <a:ea typeface="+mn-ea"/>
                <a:cs typeface="+mn-cs"/>
              </a:rPr>
              <a:t> per liter increase in glucose concentration.</a:t>
            </a:r>
          </a:p>
          <a:p>
            <a:pPr rtl="0"/>
            <a:r>
              <a:rPr lang="en-US" sz="1200" b="1" i="0" u="none" strike="noStrike" kern="1200" dirty="0" smtClean="0">
                <a:solidFill>
                  <a:schemeClr val="tx1"/>
                </a:solidFill>
                <a:effectLst/>
                <a:latin typeface="+mn-lt"/>
                <a:ea typeface="+mn-ea"/>
                <a:cs typeface="+mn-cs"/>
              </a:rPr>
              <a:t>Specificity:</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The ability of the sensor to respond exclusively to the target </a:t>
            </a:r>
            <a:r>
              <a:rPr lang="en-US" sz="1200" b="0" i="0" u="none" strike="noStrike" kern="1200" dirty="0" err="1" smtClean="0">
                <a:solidFill>
                  <a:schemeClr val="tx1"/>
                </a:solidFill>
                <a:effectLst/>
                <a:latin typeface="+mn-lt"/>
                <a:ea typeface="+mn-ea"/>
                <a:cs typeface="+mn-cs"/>
              </a:rPr>
              <a:t>analyte</a:t>
            </a:r>
            <a:r>
              <a:rPr lang="en-US" sz="1200" b="0" i="0" u="none" strike="noStrike" kern="1200" dirty="0" smtClean="0">
                <a:solidFill>
                  <a:schemeClr val="tx1"/>
                </a:solidFill>
                <a:effectLst/>
                <a:latin typeface="+mn-lt"/>
                <a:ea typeface="+mn-ea"/>
                <a:cs typeface="+mn-cs"/>
              </a:rPr>
              <a:t> in the presence of other substances.</a:t>
            </a:r>
          </a:p>
          <a:p>
            <a:pPr lvl="1" rtl="0"/>
            <a:r>
              <a:rPr lang="en-US" sz="1200" b="1" i="0" u="none" strike="noStrike" kern="1200" dirty="0" smtClean="0">
                <a:solidFill>
                  <a:schemeClr val="tx1"/>
                </a:solidFill>
                <a:effectLst/>
                <a:latin typeface="+mn-lt"/>
                <a:ea typeface="+mn-ea"/>
                <a:cs typeface="+mn-cs"/>
              </a:rPr>
              <a:t>Example:</a:t>
            </a:r>
            <a:r>
              <a:rPr lang="en-US" sz="1200" b="0" i="0" u="none" strike="noStrike" kern="1200" dirty="0" smtClean="0">
                <a:solidFill>
                  <a:schemeClr val="tx1"/>
                </a:solidFill>
                <a:effectLst/>
                <a:latin typeface="+mn-lt"/>
                <a:ea typeface="+mn-ea"/>
                <a:cs typeface="+mn-cs"/>
              </a:rPr>
              <a:t> An oxygen sensor must detect O2 without interference from CO2 or other gases present in exhaled breath.</a:t>
            </a:r>
          </a:p>
          <a:p>
            <a:pPr rtl="0"/>
            <a:r>
              <a:rPr lang="en-US" sz="1200" b="1" i="0" u="none" strike="noStrike" kern="1200" dirty="0" smtClean="0">
                <a:solidFill>
                  <a:schemeClr val="tx1"/>
                </a:solidFill>
                <a:effectLst/>
                <a:latin typeface="+mn-lt"/>
                <a:ea typeface="+mn-ea"/>
                <a:cs typeface="+mn-cs"/>
              </a:rPr>
              <a:t>Accuracy:</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How close the sensor's output is to the true value of the measured parameter.</a:t>
            </a:r>
          </a:p>
          <a:p>
            <a:pPr lvl="1" rtl="0"/>
            <a:r>
              <a:rPr lang="en-US" sz="1200" b="1" i="0" u="none" strike="noStrike" kern="1200" dirty="0" smtClean="0">
                <a:solidFill>
                  <a:schemeClr val="tx1"/>
                </a:solidFill>
                <a:effectLst/>
                <a:latin typeface="+mn-lt"/>
                <a:ea typeface="+mn-ea"/>
                <a:cs typeface="+mn-cs"/>
              </a:rPr>
              <a:t>Example:</a:t>
            </a:r>
            <a:r>
              <a:rPr lang="en-US" sz="1200" b="0" i="0" u="none" strike="noStrike" kern="1200" dirty="0" smtClean="0">
                <a:solidFill>
                  <a:schemeClr val="tx1"/>
                </a:solidFill>
                <a:effectLst/>
                <a:latin typeface="+mn-lt"/>
                <a:ea typeface="+mn-ea"/>
                <a:cs typeface="+mn-cs"/>
              </a:rPr>
              <a:t> An accurate heart rate monitor would give readings that closely match those from a clinical-grade ECG.</a:t>
            </a:r>
          </a:p>
          <a:p>
            <a:pPr rtl="0"/>
            <a:r>
              <a:rPr lang="en-US" sz="1200" b="1" i="0" u="none" strike="noStrike" kern="1200" dirty="0" smtClean="0">
                <a:solidFill>
                  <a:schemeClr val="tx1"/>
                </a:solidFill>
                <a:effectLst/>
                <a:latin typeface="+mn-lt"/>
                <a:ea typeface="+mn-ea"/>
                <a:cs typeface="+mn-cs"/>
              </a:rPr>
              <a:t>Precision:</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The degree of consistency or reproducibility of measurements when taken under identical conditions.</a:t>
            </a:r>
          </a:p>
          <a:p>
            <a:pPr lvl="1" rtl="0"/>
            <a:r>
              <a:rPr lang="en-US" sz="1200" b="1" i="0" u="none" strike="noStrike" kern="1200" dirty="0" smtClean="0">
                <a:solidFill>
                  <a:schemeClr val="tx1"/>
                </a:solidFill>
                <a:effectLst/>
                <a:latin typeface="+mn-lt"/>
                <a:ea typeface="+mn-ea"/>
                <a:cs typeface="+mn-cs"/>
              </a:rPr>
              <a:t>Example:</a:t>
            </a:r>
            <a:r>
              <a:rPr lang="en-US" sz="1200" b="0" i="0" u="none" strike="noStrike" kern="1200" dirty="0" smtClean="0">
                <a:solidFill>
                  <a:schemeClr val="tx1"/>
                </a:solidFill>
                <a:effectLst/>
                <a:latin typeface="+mn-lt"/>
                <a:ea typeface="+mn-ea"/>
                <a:cs typeface="+mn-cs"/>
              </a:rPr>
              <a:t> A pedometer that counts steps with minimal variation from test to test.</a:t>
            </a:r>
          </a:p>
          <a:p>
            <a:pPr rtl="0"/>
            <a:r>
              <a:rPr lang="en-US" sz="1200" b="1" i="0" u="none" strike="noStrike" kern="1200" dirty="0" smtClean="0">
                <a:solidFill>
                  <a:schemeClr val="tx1"/>
                </a:solidFill>
                <a:effectLst/>
                <a:latin typeface="+mn-lt"/>
                <a:ea typeface="+mn-ea"/>
                <a:cs typeface="+mn-cs"/>
              </a:rPr>
              <a:t>Response Time: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The duration from when the sensor detects a change in input to when it reflects this change in its output.</a:t>
            </a:r>
          </a:p>
          <a:p>
            <a:pPr lvl="1" rtl="0"/>
            <a:r>
              <a:rPr lang="en-US" sz="1200" b="1" i="0" u="none" strike="noStrike" kern="1200" dirty="0" smtClean="0">
                <a:solidFill>
                  <a:schemeClr val="tx1"/>
                </a:solidFill>
                <a:effectLst/>
                <a:latin typeface="+mn-lt"/>
                <a:ea typeface="+mn-ea"/>
                <a:cs typeface="+mn-cs"/>
              </a:rPr>
              <a:t>Example:</a:t>
            </a:r>
            <a:r>
              <a:rPr lang="en-US" sz="1200" b="0" i="0" u="none" strike="noStrike" kern="1200" dirty="0" smtClean="0">
                <a:solidFill>
                  <a:schemeClr val="tx1"/>
                </a:solidFill>
                <a:effectLst/>
                <a:latin typeface="+mn-lt"/>
                <a:ea typeface="+mn-ea"/>
                <a:cs typeface="+mn-cs"/>
              </a:rPr>
              <a:t> The time it takes for a blood pressure sensor to stabilize after cuff inflation.</a:t>
            </a:r>
          </a:p>
          <a:p>
            <a:pPr rtl="0"/>
            <a:r>
              <a:rPr lang="en-US" sz="1200" b="1" i="0" u="none" strike="noStrike" kern="1200" dirty="0" smtClean="0">
                <a:solidFill>
                  <a:schemeClr val="tx1"/>
                </a:solidFill>
                <a:effectLst/>
                <a:latin typeface="+mn-lt"/>
                <a:ea typeface="+mn-ea"/>
                <a:cs typeface="+mn-cs"/>
              </a:rPr>
              <a:t>Stability:</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The ability of the sensor to maintain performance characteristics over time under specified conditions.</a:t>
            </a:r>
          </a:p>
          <a:p>
            <a:pPr lvl="1" rtl="0"/>
            <a:r>
              <a:rPr lang="en-US" sz="1200" b="1" i="0" u="none" strike="noStrike" kern="1200" dirty="0" smtClean="0">
                <a:solidFill>
                  <a:schemeClr val="tx1"/>
                </a:solidFill>
                <a:effectLst/>
                <a:latin typeface="+mn-lt"/>
                <a:ea typeface="+mn-ea"/>
                <a:cs typeface="+mn-cs"/>
              </a:rPr>
              <a:t>Example:</a:t>
            </a:r>
            <a:r>
              <a:rPr lang="en-US" sz="1200" b="0" i="0" u="none" strike="noStrike" kern="1200" dirty="0" smtClean="0">
                <a:solidFill>
                  <a:schemeClr val="tx1"/>
                </a:solidFill>
                <a:effectLst/>
                <a:latin typeface="+mn-lt"/>
                <a:ea typeface="+mn-ea"/>
                <a:cs typeface="+mn-cs"/>
              </a:rPr>
              <a:t> A temperature sensor should provide consistent readings over months without drift.</a:t>
            </a:r>
          </a:p>
          <a:p>
            <a:pPr lvl="1" rtl="0"/>
            <a:endParaRPr lang="en-US" sz="1200" b="0" i="0" u="none" strike="noStrike" kern="1200" dirty="0" smtClean="0">
              <a:solidFill>
                <a:schemeClr val="tx1"/>
              </a:solidFill>
              <a:effectLst/>
              <a:latin typeface="+mn-lt"/>
              <a:ea typeface="+mn-ea"/>
              <a:cs typeface="+mn-cs"/>
            </a:endParaRPr>
          </a:p>
          <a:p>
            <a:pPr rtl="0"/>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Application Suitability:</a:t>
            </a:r>
            <a:r>
              <a:rPr lang="en-US" sz="1200" b="0" i="0" u="none" strike="noStrike" kern="1200" dirty="0" smtClean="0">
                <a:solidFill>
                  <a:schemeClr val="tx1"/>
                </a:solidFill>
                <a:effectLst/>
                <a:latin typeface="+mn-lt"/>
                <a:ea typeface="+mn-ea"/>
                <a:cs typeface="+mn-cs"/>
              </a:rPr>
              <a:t> These metrics collectively dictate whether a sensor is appropriate for its intended use. Sensitivity and specificity are crucial for diagnostic applications where precise detection of specific </a:t>
            </a:r>
            <a:r>
              <a:rPr lang="en-US" sz="1200" b="0" i="0" u="none" strike="noStrike" kern="1200" dirty="0" err="1" smtClean="0">
                <a:solidFill>
                  <a:schemeClr val="tx1"/>
                </a:solidFill>
                <a:effectLst/>
                <a:latin typeface="+mn-lt"/>
                <a:ea typeface="+mn-ea"/>
                <a:cs typeface="+mn-cs"/>
              </a:rPr>
              <a:t>analytes</a:t>
            </a:r>
            <a:r>
              <a:rPr lang="en-US" sz="1200" b="0" i="0" u="none" strike="noStrike" kern="1200" dirty="0" smtClean="0">
                <a:solidFill>
                  <a:schemeClr val="tx1"/>
                </a:solidFill>
                <a:effectLst/>
                <a:latin typeface="+mn-lt"/>
                <a:ea typeface="+mn-ea"/>
                <a:cs typeface="+mn-cs"/>
              </a:rPr>
              <a:t> is necessary.</a:t>
            </a:r>
          </a:p>
          <a:p>
            <a:pPr rtl="0"/>
            <a:r>
              <a:rPr lang="en-US" sz="1200" b="1" i="0" u="none" strike="noStrike" kern="1200" dirty="0" smtClean="0">
                <a:solidFill>
                  <a:schemeClr val="tx1"/>
                </a:solidFill>
                <a:effectLst/>
                <a:latin typeface="+mn-lt"/>
                <a:ea typeface="+mn-ea"/>
                <a:cs typeface="+mn-cs"/>
              </a:rPr>
              <a:t>Design and Calibration:</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Design:</a:t>
            </a:r>
            <a:r>
              <a:rPr lang="en-US" sz="1200" b="0" i="0" u="none" strike="noStrike" kern="1200" dirty="0" smtClean="0">
                <a:solidFill>
                  <a:schemeClr val="tx1"/>
                </a:solidFill>
                <a:effectLst/>
                <a:latin typeface="+mn-lt"/>
                <a:ea typeface="+mn-ea"/>
                <a:cs typeface="+mn-cs"/>
              </a:rPr>
              <a:t> Sensor design must optimize for these metrics, potentially involving trade-offs (e.g., high sensitivity might reduce stability).</a:t>
            </a:r>
          </a:p>
          <a:p>
            <a:pPr lvl="1" rtl="0"/>
            <a:r>
              <a:rPr lang="en-US" sz="1200" b="1" i="0" u="none" strike="noStrike" kern="1200" dirty="0" smtClean="0">
                <a:solidFill>
                  <a:schemeClr val="tx1"/>
                </a:solidFill>
                <a:effectLst/>
                <a:latin typeface="+mn-lt"/>
                <a:ea typeface="+mn-ea"/>
                <a:cs typeface="+mn-cs"/>
              </a:rPr>
              <a:t>Calibration:</a:t>
            </a:r>
            <a:r>
              <a:rPr lang="en-US" sz="1200" b="0" i="0" u="none" strike="noStrike" kern="1200" dirty="0" smtClean="0">
                <a:solidFill>
                  <a:schemeClr val="tx1"/>
                </a:solidFill>
                <a:effectLst/>
                <a:latin typeface="+mn-lt"/>
                <a:ea typeface="+mn-ea"/>
                <a:cs typeface="+mn-cs"/>
              </a:rPr>
              <a:t> Regular calibration is essential to maintain accuracy and precision, with protocols often tailored to ensure sensors meet the required performance over their operational life.</a:t>
            </a:r>
          </a:p>
          <a:p>
            <a:pPr rtl="0"/>
            <a:r>
              <a:rPr lang="en-US" sz="1200" b="1" i="0" u="none" strike="noStrike" kern="1200" dirty="0" smtClean="0">
                <a:solidFill>
                  <a:schemeClr val="tx1"/>
                </a:solidFill>
                <a:effectLst/>
                <a:latin typeface="+mn-lt"/>
                <a:ea typeface="+mn-ea"/>
                <a:cs typeface="+mn-cs"/>
              </a:rPr>
              <a:t>Influence on Performance:</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Each characteristic impacts not only the raw data collected but also how this data is interpreted in clinical or health management contexts. </a:t>
            </a:r>
          </a:p>
          <a:p>
            <a:pPr lvl="1" rtl="0"/>
            <a:r>
              <a:rPr lang="en-US" sz="1200" b="0" i="0" u="none" strike="noStrike" kern="1200" dirty="0" smtClean="0">
                <a:solidFill>
                  <a:schemeClr val="tx1"/>
                </a:solidFill>
                <a:effectLst/>
                <a:latin typeface="+mn-lt"/>
                <a:ea typeface="+mn-ea"/>
                <a:cs typeface="+mn-cs"/>
              </a:rPr>
              <a:t>Stability and response time are particularly important for continuous monitoring applications, ensuring reliable long-term data collection.</a:t>
            </a:r>
          </a:p>
          <a:p>
            <a:pPr rtl="0"/>
            <a:r>
              <a:rPr lang="en-US" sz="1200" b="1" u="none" strike="noStrike" kern="1200" dirty="0" smtClean="0">
                <a:solidFill>
                  <a:schemeClr val="tx1"/>
                </a:solidFill>
                <a:effectLst/>
                <a:latin typeface="+mn-lt"/>
                <a:ea typeface="+mn-ea"/>
                <a:cs typeface="+mn-cs"/>
              </a:rPr>
              <a:t>Conclusion: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Understanding and optimizing these performance metrics are fundamental to developing wearable sensors that can deliver reliable, actionable health data. They guide the engineering process from sensor selection to deployment in real-world scenarios.</a:t>
            </a:r>
          </a:p>
          <a:p>
            <a:pPr lvl="1" rtl="0"/>
            <a:endParaRPr lang="en-US" sz="1200" b="0" i="0" u="none" strike="noStrik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18</a:t>
            </a:fld>
            <a:endParaRPr lang="en-IN"/>
          </a:p>
        </p:txBody>
      </p:sp>
    </p:spTree>
    <p:extLst>
      <p:ext uri="{BB962C8B-B14F-4D97-AF65-F5344CB8AC3E}">
        <p14:creationId xmlns:p14="http://schemas.microsoft.com/office/powerpoint/2010/main" val="3315241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u="none" strike="noStrike" kern="1200" dirty="0" smtClean="0">
                <a:solidFill>
                  <a:schemeClr val="tx1"/>
                </a:solidFill>
                <a:effectLst/>
                <a:latin typeface="+mn-lt"/>
                <a:ea typeface="+mn-ea"/>
                <a:cs typeface="+mn-cs"/>
              </a:rPr>
              <a:t>These approaches in sensor fabrication and design are crucial for advancing wearable technology, where the goal is to create devices that are not only accurate and sensitive but also comfortable and practical for everyday use. Each method has its unique challenges and advantages, tailored to different health monitoring applications.</a:t>
            </a:r>
          </a:p>
          <a:p>
            <a:pPr rtl="0"/>
            <a:r>
              <a:rPr lang="en-US" sz="1200" b="0" u="none" strike="noStrike" kern="1200" dirty="0" smtClean="0">
                <a:solidFill>
                  <a:schemeClr val="tx1"/>
                </a:solidFill>
                <a:effectLst/>
                <a:latin typeface="+mn-lt"/>
                <a:ea typeface="+mn-ea"/>
                <a:cs typeface="+mn-cs"/>
              </a:rPr>
              <a:t>Impedance sensor applications</a:t>
            </a:r>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21</a:t>
            </a:fld>
            <a:endParaRPr lang="en-IN"/>
          </a:p>
        </p:txBody>
      </p:sp>
    </p:spTree>
    <p:extLst>
      <p:ext uri="{BB962C8B-B14F-4D97-AF65-F5344CB8AC3E}">
        <p14:creationId xmlns:p14="http://schemas.microsoft.com/office/powerpoint/2010/main" val="2385611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1.8 Piezoelectric Wearable Sensors: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Definition:</a:t>
            </a:r>
            <a:r>
              <a:rPr lang="en-US" sz="1200" b="0" u="none" strike="noStrike" kern="1200" dirty="0" smtClean="0">
                <a:solidFill>
                  <a:schemeClr val="tx1"/>
                </a:solidFill>
                <a:effectLst/>
                <a:latin typeface="+mn-lt"/>
                <a:ea typeface="+mn-ea"/>
                <a:cs typeface="+mn-cs"/>
              </a:rPr>
              <a:t> Piezoelectric wearable sensors are devices that utilize the piezoelectric effect, where certain materials generate an electric charge in response to applied mechanical stress or strain. This effect is reversible; the materials can also change dimensions when an external electric field is applied, which is known as the inverse piezoelectric effect.</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Example: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Motion Sensors:</a:t>
            </a:r>
            <a:r>
              <a:rPr lang="en-US" sz="1200" b="0" i="0" u="none" strike="noStrike" kern="1200" dirty="0" smtClean="0">
                <a:solidFill>
                  <a:schemeClr val="tx1"/>
                </a:solidFill>
                <a:effectLst/>
                <a:latin typeface="+mn-lt"/>
                <a:ea typeface="+mn-ea"/>
                <a:cs typeface="+mn-cs"/>
              </a:rPr>
              <a:t> These can detect movements like walking, running, or even subtle gestures by converting the physical motion into electrical signals. Piezoelectric materials in shoe insoles, for example, can measure gait or steps.</a:t>
            </a:r>
          </a:p>
          <a:p>
            <a:pPr rtl="0"/>
            <a:r>
              <a:rPr lang="en-US" sz="1200" b="1" i="0" u="none" strike="noStrike" kern="1200" dirty="0" smtClean="0">
                <a:solidFill>
                  <a:schemeClr val="tx1"/>
                </a:solidFill>
                <a:effectLst/>
                <a:latin typeface="+mn-lt"/>
                <a:ea typeface="+mn-ea"/>
                <a:cs typeface="+mn-cs"/>
              </a:rPr>
              <a:t>Pressure Sensors:</a:t>
            </a:r>
            <a:r>
              <a:rPr lang="en-US" sz="1200" b="0" i="0" u="none" strike="noStrike" kern="1200" dirty="0" smtClean="0">
                <a:solidFill>
                  <a:schemeClr val="tx1"/>
                </a:solidFill>
                <a:effectLst/>
                <a:latin typeface="+mn-lt"/>
                <a:ea typeface="+mn-ea"/>
                <a:cs typeface="+mn-cs"/>
              </a:rPr>
              <a:t> Used in applications where pressure changes need monitoring, such as in smart clothing for posture correction or in seating for detecting when someone sits down.</a:t>
            </a:r>
          </a:p>
          <a:p>
            <a:pPr rtl="0"/>
            <a:r>
              <a:rPr lang="en-US" sz="1200" b="1" i="0" u="none" strike="noStrike" kern="1200" dirty="0" smtClean="0">
                <a:solidFill>
                  <a:schemeClr val="tx1"/>
                </a:solidFill>
                <a:effectLst/>
                <a:latin typeface="+mn-lt"/>
                <a:ea typeface="+mn-ea"/>
                <a:cs typeface="+mn-cs"/>
              </a:rPr>
              <a:t>Force Sensors:</a:t>
            </a:r>
            <a:r>
              <a:rPr lang="en-US" sz="1200" b="0" i="0" u="none" strike="noStrike" kern="1200" dirty="0" smtClean="0">
                <a:solidFill>
                  <a:schemeClr val="tx1"/>
                </a:solidFill>
                <a:effectLst/>
                <a:latin typeface="+mn-lt"/>
                <a:ea typeface="+mn-ea"/>
                <a:cs typeface="+mn-cs"/>
              </a:rPr>
              <a:t> These can be integrated into devices for measuring the force applied during activities like gripping, pushing, or squeezing, which can be useful in sports equipment or rehabilitation devices.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Self-Powered:</a:t>
            </a:r>
            <a:r>
              <a:rPr lang="en-US" sz="1200" b="0" i="0" u="none" strike="noStrike" kern="1200" dirty="0" smtClean="0">
                <a:solidFill>
                  <a:schemeClr val="tx1"/>
                </a:solidFill>
                <a:effectLst/>
                <a:latin typeface="+mn-lt"/>
                <a:ea typeface="+mn-ea"/>
                <a:cs typeface="+mn-cs"/>
              </a:rPr>
              <a:t> One of the most significant advantages is that piezoelectric sensors can generate their own power from the mechanical energy they detect. This self-sustaining nature can lead to energy harvesting, where the energy from body movements is converted into electrical energy, potentially powering other wearable components or charging small batteries.</a:t>
            </a:r>
          </a:p>
          <a:p>
            <a:pPr rtl="0"/>
            <a:r>
              <a:rPr lang="en-US" sz="1200" b="1" i="0" u="none" strike="noStrike" kern="1200" dirty="0" smtClean="0">
                <a:solidFill>
                  <a:schemeClr val="tx1"/>
                </a:solidFill>
                <a:effectLst/>
                <a:latin typeface="+mn-lt"/>
                <a:ea typeface="+mn-ea"/>
                <a:cs typeface="+mn-cs"/>
              </a:rPr>
              <a:t>Energy Harvesting:</a:t>
            </a:r>
            <a:r>
              <a:rPr lang="en-US" sz="1200" b="0" i="0" u="none" strike="noStrike" kern="1200" dirty="0" smtClean="0">
                <a:solidFill>
                  <a:schemeClr val="tx1"/>
                </a:solidFill>
                <a:effectLst/>
                <a:latin typeface="+mn-lt"/>
                <a:ea typeface="+mn-ea"/>
                <a:cs typeface="+mn-cs"/>
              </a:rPr>
              <a:t> The ability to convert ambient mechanical energy into electrical energy makes these sensors particularly useful in scenarios where replacing or recharging batteries is inconvenient or impractical. For instance, they can harvest energy from footsteps or heartbeat vibrations.</a:t>
            </a:r>
          </a:p>
          <a:p>
            <a:pPr rtl="0"/>
            <a:r>
              <a:rPr lang="en-US" sz="1200" b="1" i="0" u="none" strike="noStrike" kern="1200" dirty="0" smtClean="0">
                <a:solidFill>
                  <a:schemeClr val="tx1"/>
                </a:solidFill>
                <a:effectLst/>
                <a:latin typeface="+mn-lt"/>
                <a:ea typeface="+mn-ea"/>
                <a:cs typeface="+mn-cs"/>
              </a:rPr>
              <a:t>Sensitivity to Environmental Factors: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Temperature:</a:t>
            </a:r>
            <a:r>
              <a:rPr lang="en-US" sz="1200" b="0" i="0" u="none" strike="noStrike" kern="1200" dirty="0" smtClean="0">
                <a:solidFill>
                  <a:schemeClr val="tx1"/>
                </a:solidFill>
                <a:effectLst/>
                <a:latin typeface="+mn-lt"/>
                <a:ea typeface="+mn-ea"/>
                <a:cs typeface="+mn-cs"/>
              </a:rPr>
              <a:t> The piezoelectric properties can change with temperature, affecting sensor performance. Calibration or compensation strategies might be necessary for accurate readings across a range of temperatures.</a:t>
            </a:r>
          </a:p>
          <a:p>
            <a:pPr lvl="1" rtl="0"/>
            <a:r>
              <a:rPr lang="en-US" sz="1200" b="1" i="0" u="none" strike="noStrike" kern="1200" dirty="0" smtClean="0">
                <a:solidFill>
                  <a:schemeClr val="tx1"/>
                </a:solidFill>
                <a:effectLst/>
                <a:latin typeface="+mn-lt"/>
                <a:ea typeface="+mn-ea"/>
                <a:cs typeface="+mn-cs"/>
              </a:rPr>
              <a:t>Humidity:</a:t>
            </a:r>
            <a:r>
              <a:rPr lang="en-US" sz="1200" b="0" i="0" u="none" strike="noStrike" kern="1200" dirty="0" smtClean="0">
                <a:solidFill>
                  <a:schemeClr val="tx1"/>
                </a:solidFill>
                <a:effectLst/>
                <a:latin typeface="+mn-lt"/>
                <a:ea typeface="+mn-ea"/>
                <a:cs typeface="+mn-cs"/>
              </a:rPr>
              <a:t> High humidity can also affect the performance of piezoelectric materials, especially if not properly encapsulated or if the material is sensitive to moisture. This might lead to signal drift or reduced sensitivity.</a:t>
            </a:r>
          </a:p>
          <a:p>
            <a:pPr rtl="0"/>
            <a:r>
              <a:rPr lang="en-US" sz="1200" b="1" i="0" u="none" strike="noStrike" kern="1200" dirty="0" smtClean="0">
                <a:solidFill>
                  <a:schemeClr val="tx1"/>
                </a:solidFill>
                <a:effectLst/>
                <a:latin typeface="+mn-lt"/>
                <a:ea typeface="+mn-ea"/>
                <a:cs typeface="+mn-cs"/>
              </a:rPr>
              <a:t>Design Considerations: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Material Selection:</a:t>
            </a:r>
            <a:r>
              <a:rPr lang="en-US" sz="1200" b="0" i="0" u="none" strike="noStrike" kern="1200" dirty="0" smtClean="0">
                <a:solidFill>
                  <a:schemeClr val="tx1"/>
                </a:solidFill>
                <a:effectLst/>
                <a:latin typeface="+mn-lt"/>
                <a:ea typeface="+mn-ea"/>
                <a:cs typeface="+mn-cs"/>
              </a:rPr>
              <a:t> The choice of piezoelectric material (like PVDF, PZT, or newer composites) affects sensitivity, durability, and compatibility with the body or clothing materials.</a:t>
            </a:r>
          </a:p>
          <a:p>
            <a:pPr lvl="1" rtl="0"/>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Embedding these sensors into wearables requires careful consideration of flexibility, comfort, and the mechanical integrity of the device, ensuring it can withstand daily wear and tear.</a:t>
            </a:r>
          </a:p>
          <a:p>
            <a:pPr rtl="0"/>
            <a:r>
              <a:rPr lang="en-US" sz="1200" b="1" i="0" u="none" strike="noStrike" kern="1200" dirty="0" smtClean="0">
                <a:solidFill>
                  <a:schemeClr val="tx1"/>
                </a:solidFill>
                <a:effectLst/>
                <a:latin typeface="+mn-lt"/>
                <a:ea typeface="+mn-ea"/>
                <a:cs typeface="+mn-cs"/>
              </a:rPr>
              <a:t>Applications: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Health Monitoring:</a:t>
            </a:r>
            <a:r>
              <a:rPr lang="en-US" sz="1200" b="0" i="0" u="none" strike="noStrike" kern="1200" dirty="0" smtClean="0">
                <a:solidFill>
                  <a:schemeClr val="tx1"/>
                </a:solidFill>
                <a:effectLst/>
                <a:latin typeface="+mn-lt"/>
                <a:ea typeface="+mn-ea"/>
                <a:cs typeface="+mn-cs"/>
              </a:rPr>
              <a:t> They can be used for monitoring heartbeats, respiratory rate, or even muscle activity through the detection of micro-vibrations or pressure changes.</a:t>
            </a:r>
          </a:p>
          <a:p>
            <a:pPr lvl="1" rtl="0"/>
            <a:r>
              <a:rPr lang="en-US" sz="1200" b="1" i="0" u="none" strike="noStrike" kern="1200" dirty="0" smtClean="0">
                <a:solidFill>
                  <a:schemeClr val="tx1"/>
                </a:solidFill>
                <a:effectLst/>
                <a:latin typeface="+mn-lt"/>
                <a:ea typeface="+mn-ea"/>
                <a:cs typeface="+mn-cs"/>
              </a:rPr>
              <a:t>Interaction:</a:t>
            </a:r>
            <a:r>
              <a:rPr lang="en-US" sz="1200" b="0" i="0" u="none" strike="noStrike" kern="1200" dirty="0" smtClean="0">
                <a:solidFill>
                  <a:schemeClr val="tx1"/>
                </a:solidFill>
                <a:effectLst/>
                <a:latin typeface="+mn-lt"/>
                <a:ea typeface="+mn-ea"/>
                <a:cs typeface="+mn-cs"/>
              </a:rPr>
              <a:t> Piezoelectric sensors can enable new forms of user interaction with technology, like touch-sensitive fabrics or responsive clothing.</a:t>
            </a:r>
          </a:p>
          <a:p>
            <a:pPr rtl="0"/>
            <a:r>
              <a:rPr lang="en-US" sz="1200" b="1" i="0" u="none" strike="noStrike" kern="1200" dirty="0" smtClean="0">
                <a:solidFill>
                  <a:schemeClr val="tx1"/>
                </a:solidFill>
                <a:effectLst/>
                <a:latin typeface="+mn-lt"/>
                <a:ea typeface="+mn-ea"/>
                <a:cs typeface="+mn-cs"/>
              </a:rPr>
              <a:t>Challenges: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Calibration:</a:t>
            </a:r>
            <a:r>
              <a:rPr lang="en-US" sz="1200" b="0" i="0" u="none" strike="noStrike" kern="1200" dirty="0" smtClean="0">
                <a:solidFill>
                  <a:schemeClr val="tx1"/>
                </a:solidFill>
                <a:effectLst/>
                <a:latin typeface="+mn-lt"/>
                <a:ea typeface="+mn-ea"/>
                <a:cs typeface="+mn-cs"/>
              </a:rPr>
              <a:t> Due to environmental sensitivity, calibration might be more complex or frequent to ensure consistent performance.</a:t>
            </a:r>
          </a:p>
          <a:p>
            <a:pPr lvl="1" rtl="0"/>
            <a:r>
              <a:rPr lang="en-US" sz="1200" b="1" i="0" u="none" strike="noStrike" kern="1200" dirty="0" smtClean="0">
                <a:solidFill>
                  <a:schemeClr val="tx1"/>
                </a:solidFill>
                <a:effectLst/>
                <a:latin typeface="+mn-lt"/>
                <a:ea typeface="+mn-ea"/>
                <a:cs typeface="+mn-cs"/>
              </a:rPr>
              <a:t>Signal Processing:</a:t>
            </a:r>
            <a:r>
              <a:rPr lang="en-US" sz="1200" b="0" i="0" u="none" strike="noStrike" kern="1200" dirty="0" smtClean="0">
                <a:solidFill>
                  <a:schemeClr val="tx1"/>
                </a:solidFill>
                <a:effectLst/>
                <a:latin typeface="+mn-lt"/>
                <a:ea typeface="+mn-ea"/>
                <a:cs typeface="+mn-cs"/>
              </a:rPr>
              <a:t> The raw electrical signals from piezoelectric sensors often require sophisticated processing to filter out noise and accurately interpret the mechanical changes.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Piezoelectric sensors in wearables represent an innovative approach to sensing and power generation, combining functionality with the potential for energy efficiency. However, their integration into everyday wearables must address challenges related to environmental impacts and user comfort to fully realize their benefits.</a:t>
            </a:r>
          </a:p>
          <a:p>
            <a:r>
              <a:rPr lang="en-US" dirty="0" smtClean="0"/>
              <a:t/>
            </a:r>
            <a:br>
              <a:rPr lang="en-US" dirty="0" smtClean="0"/>
            </a:br>
            <a:r>
              <a:rPr lang="en-US" dirty="0" smtClean="0"/>
              <a:t>REAL USE</a:t>
            </a:r>
            <a:r>
              <a:rPr lang="en-US" baseline="0" dirty="0" smtClean="0"/>
              <a:t> CASES OF WEARABLES:</a:t>
            </a:r>
            <a:br>
              <a:rPr lang="en-US" baseline="0" dirty="0" smtClean="0"/>
            </a:br>
            <a:r>
              <a:rPr lang="en-US" baseline="0" dirty="0" smtClean="0"/>
              <a:t>Health monitoring (heart rate, ECG, SpO2, glucose), fitness tracking (activity level, sleep quality), sports performance monitoring (biomechanics, training load), medical diagnostics (remote patient monitoring, early disease detection), and industrial safety (monitoring worker health and environmental conditions).</a:t>
            </a:r>
            <a:br>
              <a:rPr lang="en-US" baseline="0" dirty="0" smtClean="0"/>
            </a:br>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22</a:t>
            </a:fld>
            <a:endParaRPr lang="en-IN"/>
          </a:p>
        </p:txBody>
      </p:sp>
    </p:spTree>
    <p:extLst>
      <p:ext uri="{BB962C8B-B14F-4D97-AF65-F5344CB8AC3E}">
        <p14:creationId xmlns:p14="http://schemas.microsoft.com/office/powerpoint/2010/main" val="364479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2.1 Introduction: Overview of Flexible Sensors and Their Advantages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Definition: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Flexible Sensors:</a:t>
            </a:r>
            <a:r>
              <a:rPr lang="en-US" sz="1200" b="0" i="0" u="none" strike="noStrike" kern="1200" dirty="0" smtClean="0">
                <a:solidFill>
                  <a:schemeClr val="tx1"/>
                </a:solidFill>
                <a:effectLst/>
                <a:latin typeface="+mn-lt"/>
                <a:ea typeface="+mn-ea"/>
                <a:cs typeface="+mn-cs"/>
              </a:rPr>
              <a:t> These are sensors constructed on substrates that can bend, stretch, or twist without significant loss of functionality. They are made from materials that retain their sensing properties under mechanical deformation. Examples include:</a:t>
            </a:r>
          </a:p>
          <a:p>
            <a:pPr lvl="1" rtl="0"/>
            <a:r>
              <a:rPr lang="en-US" sz="1200" b="1" i="0" u="none" strike="noStrike" kern="1200" dirty="0" smtClean="0">
                <a:solidFill>
                  <a:schemeClr val="tx1"/>
                </a:solidFill>
                <a:effectLst/>
                <a:latin typeface="+mn-lt"/>
                <a:ea typeface="+mn-ea"/>
                <a:cs typeface="+mn-cs"/>
              </a:rPr>
              <a:t>Flexible strain gauges:</a:t>
            </a:r>
            <a:r>
              <a:rPr lang="en-US" sz="1200" b="0" i="0" u="none" strike="noStrike" kern="1200" dirty="0" smtClean="0">
                <a:solidFill>
                  <a:schemeClr val="tx1"/>
                </a:solidFill>
                <a:effectLst/>
                <a:latin typeface="+mn-lt"/>
                <a:ea typeface="+mn-ea"/>
                <a:cs typeface="+mn-cs"/>
              </a:rPr>
              <a:t> Made from materials like conductive polymers or graphene, these can be applied to areas where movement is monitored, such as joints or muscles, to capture motion data continuously.</a:t>
            </a:r>
          </a:p>
          <a:p>
            <a:pPr lvl="1" rtl="0"/>
            <a:r>
              <a:rPr lang="en-US" sz="1200" b="1" i="0" u="none" strike="noStrike" kern="1200" dirty="0" smtClean="0">
                <a:solidFill>
                  <a:schemeClr val="tx1"/>
                </a:solidFill>
                <a:effectLst/>
                <a:latin typeface="+mn-lt"/>
                <a:ea typeface="+mn-ea"/>
                <a:cs typeface="+mn-cs"/>
              </a:rPr>
              <a:t>Flexible pressure sensors:</a:t>
            </a:r>
            <a:r>
              <a:rPr lang="en-US" sz="1200" b="0" i="0" u="none" strike="noStrike" kern="1200" dirty="0" smtClean="0">
                <a:solidFill>
                  <a:schemeClr val="tx1"/>
                </a:solidFill>
                <a:effectLst/>
                <a:latin typeface="+mn-lt"/>
                <a:ea typeface="+mn-ea"/>
                <a:cs typeface="+mn-cs"/>
              </a:rPr>
              <a:t> Often composed of layers of conductive and dielectric materials, used in applications like touch-sensitive fabrics or for measuring pressure distribution in shoes or seating.</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Technical Facts on Construction and Materials: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Substrates:</a:t>
            </a:r>
            <a:r>
              <a:rPr lang="en-US" sz="1200" b="0" i="0" u="none" strike="noStrike" kern="1200" dirty="0" smtClean="0">
                <a:solidFill>
                  <a:schemeClr val="tx1"/>
                </a:solidFill>
                <a:effectLst/>
                <a:latin typeface="+mn-lt"/>
                <a:ea typeface="+mn-ea"/>
                <a:cs typeface="+mn-cs"/>
              </a:rPr>
              <a:t> Common flexible substrates include polyimide (PI), polyethylene terephthalate (PET), poly(</a:t>
            </a:r>
            <a:r>
              <a:rPr lang="en-US" sz="1200" b="0" i="0" u="none" strike="noStrike" kern="1200" dirty="0" err="1" smtClean="0">
                <a:solidFill>
                  <a:schemeClr val="tx1"/>
                </a:solidFill>
                <a:effectLst/>
                <a:latin typeface="+mn-lt"/>
                <a:ea typeface="+mn-ea"/>
                <a:cs typeface="+mn-cs"/>
              </a:rPr>
              <a:t>dimethylsiloxane</a:t>
            </a:r>
            <a:r>
              <a:rPr lang="en-US" sz="1200" b="0" i="0" u="none" strike="noStrike" kern="1200" dirty="0" smtClean="0">
                <a:solidFill>
                  <a:schemeClr val="tx1"/>
                </a:solidFill>
                <a:effectLst/>
                <a:latin typeface="+mn-lt"/>
                <a:ea typeface="+mn-ea"/>
                <a:cs typeface="+mn-cs"/>
              </a:rPr>
              <a:t>) (PDMS), and more recently, eco-friendly materials like cellulose nanofibers. These substrates allow for the sensors to be thin, lightweight, and capable of significant bending or stretching.</a:t>
            </a:r>
          </a:p>
          <a:p>
            <a:pPr rtl="0"/>
            <a:r>
              <a:rPr lang="en-US" sz="1200" b="1" i="0" u="none" strike="noStrike" kern="1200" dirty="0" smtClean="0">
                <a:solidFill>
                  <a:schemeClr val="tx1"/>
                </a:solidFill>
                <a:effectLst/>
                <a:latin typeface="+mn-lt"/>
                <a:ea typeface="+mn-ea"/>
                <a:cs typeface="+mn-cs"/>
              </a:rPr>
              <a:t>Conductive Materials:</a:t>
            </a:r>
            <a:r>
              <a:rPr lang="en-US" sz="1200" b="0" i="0" u="none" strike="noStrike" kern="1200" dirty="0" smtClean="0">
                <a:solidFill>
                  <a:schemeClr val="tx1"/>
                </a:solidFill>
                <a:effectLst/>
                <a:latin typeface="+mn-lt"/>
                <a:ea typeface="+mn-ea"/>
                <a:cs typeface="+mn-cs"/>
              </a:rPr>
              <a:t> Conductive inks based on silver, carbon nanotubes, or graphene are screen-printed or deposited onto these substrates to form the sensor elements. These materials maintain conductivity even when stretched.</a:t>
            </a:r>
          </a:p>
          <a:p>
            <a:pPr rtl="0"/>
            <a:r>
              <a:rPr lang="en-US" sz="1200" b="1" i="0" u="none" strike="noStrike" kern="1200" dirty="0" smtClean="0">
                <a:solidFill>
                  <a:schemeClr val="tx1"/>
                </a:solidFill>
                <a:effectLst/>
                <a:latin typeface="+mn-lt"/>
                <a:ea typeface="+mn-ea"/>
                <a:cs typeface="+mn-cs"/>
              </a:rPr>
              <a:t>Encapsulation:</a:t>
            </a:r>
            <a:r>
              <a:rPr lang="en-US" sz="1200" b="0" i="0" u="none" strike="noStrike" kern="1200" dirty="0" smtClean="0">
                <a:solidFill>
                  <a:schemeClr val="tx1"/>
                </a:solidFill>
                <a:effectLst/>
                <a:latin typeface="+mn-lt"/>
                <a:ea typeface="+mn-ea"/>
                <a:cs typeface="+mn-cs"/>
              </a:rPr>
              <a:t> To protect the sensors from environmental conditions like moisture, sweat, or mechanical wear, they are often encapsulated with flexible, biocompatible, and sometimes breathable materials.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Advantages: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Conformability and Comfort:</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Mechanical Properties:</a:t>
            </a:r>
            <a:r>
              <a:rPr lang="en-US" sz="1200" b="0" i="0" u="none" strike="noStrike" kern="1200" dirty="0" smtClean="0">
                <a:solidFill>
                  <a:schemeClr val="tx1"/>
                </a:solidFill>
                <a:effectLst/>
                <a:latin typeface="+mn-lt"/>
                <a:ea typeface="+mn-ea"/>
                <a:cs typeface="+mn-cs"/>
              </a:rPr>
              <a:t> The flexibility allows these sensors to conform to the body's contours, reducing the mechanical mismatch between the sensor and skin, which can lead to better data accuracy due to improved contact and less movement artifact.</a:t>
            </a:r>
          </a:p>
          <a:p>
            <a:pPr lvl="1" rtl="0"/>
            <a:r>
              <a:rPr lang="en-US" sz="1200" b="1" i="0" u="none" strike="noStrike" kern="1200" dirty="0" smtClean="0">
                <a:solidFill>
                  <a:schemeClr val="tx1"/>
                </a:solidFill>
                <a:effectLst/>
                <a:latin typeface="+mn-lt"/>
                <a:ea typeface="+mn-ea"/>
                <a:cs typeface="+mn-cs"/>
              </a:rPr>
              <a:t>Comfort:</a:t>
            </a:r>
            <a:r>
              <a:rPr lang="en-US" sz="1200" b="0" i="0" u="none" strike="noStrike" kern="1200" dirty="0" smtClean="0">
                <a:solidFill>
                  <a:schemeClr val="tx1"/>
                </a:solidFill>
                <a:effectLst/>
                <a:latin typeface="+mn-lt"/>
                <a:ea typeface="+mn-ea"/>
                <a:cs typeface="+mn-cs"/>
              </a:rPr>
              <a:t> Being lightweight and adaptable, flexible sensors do not restrict movement, making them ideal for long-term wear, which is crucial for continuous health monitoring or rehabilitation.</a:t>
            </a:r>
          </a:p>
          <a:p>
            <a:pPr rtl="0"/>
            <a:r>
              <a:rPr lang="en-US" sz="1200" b="1" i="0" u="none" strike="noStrike" kern="1200" dirty="0" smtClean="0">
                <a:solidFill>
                  <a:schemeClr val="tx1"/>
                </a:solidFill>
                <a:effectLst/>
                <a:latin typeface="+mn-lt"/>
                <a:ea typeface="+mn-ea"/>
                <a:cs typeface="+mn-cs"/>
              </a:rPr>
              <a:t>Integration with Textiles and Wearables: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Manufacturing Techniques:</a:t>
            </a:r>
            <a:r>
              <a:rPr lang="en-US" sz="1200" b="0" i="0" u="none" strike="noStrike" kern="1200" dirty="0" smtClean="0">
                <a:solidFill>
                  <a:schemeClr val="tx1"/>
                </a:solidFill>
                <a:effectLst/>
                <a:latin typeface="+mn-lt"/>
                <a:ea typeface="+mn-ea"/>
                <a:cs typeface="+mn-cs"/>
              </a:rPr>
              <a:t> Techniques like screen printing, inkjet printing, or even weaving conductive threads into fabrics allow for the integration of sensors directly into clothing or accessories, enhancing functionality without compromising aesthetics or comfort.</a:t>
            </a:r>
          </a:p>
          <a:p>
            <a:pPr lvl="1" rtl="0"/>
            <a:r>
              <a:rPr lang="en-US" sz="1200" b="1" i="0" u="none" strike="noStrike" kern="1200" dirty="0" smtClean="0">
                <a:solidFill>
                  <a:schemeClr val="tx1"/>
                </a:solidFill>
                <a:effectLst/>
                <a:latin typeface="+mn-lt"/>
                <a:ea typeface="+mn-ea"/>
                <a:cs typeface="+mn-cs"/>
              </a:rPr>
              <a:t>Seamless Design:</a:t>
            </a:r>
            <a:r>
              <a:rPr lang="en-US" sz="1200" b="0" i="0" u="none" strike="noStrike" kern="1200" dirty="0" smtClean="0">
                <a:solidFill>
                  <a:schemeClr val="tx1"/>
                </a:solidFill>
                <a:effectLst/>
                <a:latin typeface="+mn-lt"/>
                <a:ea typeface="+mn-ea"/>
                <a:cs typeface="+mn-cs"/>
              </a:rPr>
              <a:t> This integration can be at a micro-scale, making the sensors nearly invisible or non-intrusive, which is key for consumer acceptance and widespread use.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Applications and Technical 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Healthcare: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Monitoring:</a:t>
            </a:r>
            <a:r>
              <a:rPr lang="en-US" sz="1200" b="0" i="0" u="none" strike="noStrike" kern="1200" dirty="0" smtClean="0">
                <a:solidFill>
                  <a:schemeClr val="tx1"/>
                </a:solidFill>
                <a:effectLst/>
                <a:latin typeface="+mn-lt"/>
                <a:ea typeface="+mn-ea"/>
                <a:cs typeface="+mn-cs"/>
              </a:rPr>
              <a:t> Flexible sensors can monitor vital signs like heart rate, respiration, and even blood pressure non-invasively over extended periods due to their comfort and conformability.</a:t>
            </a:r>
          </a:p>
          <a:p>
            <a:pPr lvl="1" rtl="0"/>
            <a:r>
              <a:rPr lang="en-US" sz="1200" b="1" i="0" u="none" strike="noStrike" kern="1200" dirty="0" smtClean="0">
                <a:solidFill>
                  <a:schemeClr val="tx1"/>
                </a:solidFill>
                <a:effectLst/>
                <a:latin typeface="+mn-lt"/>
                <a:ea typeface="+mn-ea"/>
                <a:cs typeface="+mn-cs"/>
              </a:rPr>
              <a:t>Rehabilitation:</a:t>
            </a:r>
            <a:r>
              <a:rPr lang="en-US" sz="1200" b="0" i="0" u="none" strike="noStrike" kern="1200" dirty="0" smtClean="0">
                <a:solidFill>
                  <a:schemeClr val="tx1"/>
                </a:solidFill>
                <a:effectLst/>
                <a:latin typeface="+mn-lt"/>
                <a:ea typeface="+mn-ea"/>
                <a:cs typeface="+mn-cs"/>
              </a:rPr>
              <a:t> Used in smart garments to track movement patterns, aiding in physical therapy by providing feedback on posture or gait.</a:t>
            </a:r>
          </a:p>
          <a:p>
            <a:pPr rtl="0"/>
            <a:r>
              <a:rPr lang="en-US" sz="1200" b="1" i="0" u="none" strike="noStrike" kern="1200" dirty="0" smtClean="0">
                <a:solidFill>
                  <a:schemeClr val="tx1"/>
                </a:solidFill>
                <a:effectLst/>
                <a:latin typeface="+mn-lt"/>
                <a:ea typeface="+mn-ea"/>
                <a:cs typeface="+mn-cs"/>
              </a:rPr>
              <a:t>Sports: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Performance Analysis:</a:t>
            </a:r>
            <a:r>
              <a:rPr lang="en-US" sz="1200" b="0" i="0" u="none" strike="noStrike" kern="1200" dirty="0" smtClean="0">
                <a:solidFill>
                  <a:schemeClr val="tx1"/>
                </a:solidFill>
                <a:effectLst/>
                <a:latin typeface="+mn-lt"/>
                <a:ea typeface="+mn-ea"/>
                <a:cs typeface="+mn-cs"/>
              </a:rPr>
              <a:t> They can measure muscle activity, joint angles, or forces exerted during sports activities, providing real-time feedback for performance optimization or injury prevention.</a:t>
            </a:r>
          </a:p>
          <a:p>
            <a:pPr lvl="1" rtl="0"/>
            <a:r>
              <a:rPr lang="en-US" sz="1200" b="1" i="0" u="none" strike="noStrike" kern="1200" dirty="0" smtClean="0">
                <a:solidFill>
                  <a:schemeClr val="tx1"/>
                </a:solidFill>
                <a:effectLst/>
                <a:latin typeface="+mn-lt"/>
                <a:ea typeface="+mn-ea"/>
                <a:cs typeface="+mn-cs"/>
              </a:rPr>
              <a:t>Biomechanics:</a:t>
            </a:r>
            <a:r>
              <a:rPr lang="en-US" sz="1200" b="0" i="0" u="none" strike="noStrike" kern="1200" dirty="0" smtClean="0">
                <a:solidFill>
                  <a:schemeClr val="tx1"/>
                </a:solidFill>
                <a:effectLst/>
                <a:latin typeface="+mn-lt"/>
                <a:ea typeface="+mn-ea"/>
                <a:cs typeface="+mn-cs"/>
              </a:rPr>
              <a:t> Flexible sensors help in studying the biomechanics of athletes by fitting into sports gear or clothing, capturing data in natural movement contexts.</a:t>
            </a:r>
          </a:p>
          <a:p>
            <a:pPr rtl="0"/>
            <a:r>
              <a:rPr lang="en-US" sz="1200" b="1" i="0" u="none" strike="noStrike" kern="1200" dirty="0" smtClean="0">
                <a:solidFill>
                  <a:schemeClr val="tx1"/>
                </a:solidFill>
                <a:effectLst/>
                <a:latin typeface="+mn-lt"/>
                <a:ea typeface="+mn-ea"/>
                <a:cs typeface="+mn-cs"/>
              </a:rPr>
              <a:t>Human-Machine Interfaces (HMI):</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Gesture Recognition:</a:t>
            </a:r>
            <a:r>
              <a:rPr lang="en-US" sz="1200" b="0" i="0" u="none" strike="noStrike" kern="1200" dirty="0" smtClean="0">
                <a:solidFill>
                  <a:schemeClr val="tx1"/>
                </a:solidFill>
                <a:effectLst/>
                <a:latin typeface="+mn-lt"/>
                <a:ea typeface="+mn-ea"/>
                <a:cs typeface="+mn-cs"/>
              </a:rPr>
              <a:t> Wearable flexible sensors can interpret gestures or even subtle skin deformations into control signals for devices, enhancing interaction in virtual or augmented reality settings.</a:t>
            </a:r>
          </a:p>
          <a:p>
            <a:pPr lvl="1" rtl="0"/>
            <a:r>
              <a:rPr lang="en-US" sz="1200" b="1" i="0" u="none" strike="noStrike" kern="1200" dirty="0" smtClean="0">
                <a:solidFill>
                  <a:schemeClr val="tx1"/>
                </a:solidFill>
                <a:effectLst/>
                <a:latin typeface="+mn-lt"/>
                <a:ea typeface="+mn-ea"/>
                <a:cs typeface="+mn-cs"/>
              </a:rPr>
              <a:t>Haptic Feedback:</a:t>
            </a:r>
            <a:r>
              <a:rPr lang="en-US" sz="1200" b="0" i="0" u="none" strike="noStrike" kern="1200" dirty="0" smtClean="0">
                <a:solidFill>
                  <a:schemeClr val="tx1"/>
                </a:solidFill>
                <a:effectLst/>
                <a:latin typeface="+mn-lt"/>
                <a:ea typeface="+mn-ea"/>
                <a:cs typeface="+mn-cs"/>
              </a:rPr>
              <a:t> Incorporating flexible pressure sensors into gloves or other wearables for providing tactile feedback in applications like robotics or gaming.</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Challenges and Considerations: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Durability:</a:t>
            </a:r>
            <a:r>
              <a:rPr lang="en-US" sz="1200" b="0" i="0" u="none" strike="noStrike" kern="1200" dirty="0" smtClean="0">
                <a:solidFill>
                  <a:schemeClr val="tx1"/>
                </a:solidFill>
                <a:effectLst/>
                <a:latin typeface="+mn-lt"/>
                <a:ea typeface="+mn-ea"/>
                <a:cs typeface="+mn-cs"/>
              </a:rPr>
              <a:t> While flexible, these sensors must still endure repeated bending, stretching, and exposure to environmental factors, necessitating robust design and material choices.</a:t>
            </a:r>
          </a:p>
          <a:p>
            <a:pPr rtl="0"/>
            <a:r>
              <a:rPr lang="en-US" sz="1200" b="1" i="0" u="none" strike="noStrike" kern="1200" dirty="0" smtClean="0">
                <a:solidFill>
                  <a:schemeClr val="tx1"/>
                </a:solidFill>
                <a:effectLst/>
                <a:latin typeface="+mn-lt"/>
                <a:ea typeface="+mn-ea"/>
                <a:cs typeface="+mn-cs"/>
              </a:rPr>
              <a:t>Signal Integrity:</a:t>
            </a:r>
            <a:r>
              <a:rPr lang="en-US" sz="1200" b="0" i="0" u="none" strike="noStrike" kern="1200" dirty="0" smtClean="0">
                <a:solidFill>
                  <a:schemeClr val="tx1"/>
                </a:solidFill>
                <a:effectLst/>
                <a:latin typeface="+mn-lt"/>
                <a:ea typeface="+mn-ea"/>
                <a:cs typeface="+mn-cs"/>
              </a:rPr>
              <a:t> Maintaining signal quality under deformation requires advanced materials or circuit designs to minimize noise or drift.</a:t>
            </a:r>
          </a:p>
          <a:p>
            <a:pPr rtl="0"/>
            <a:r>
              <a:rPr lang="en-US" sz="1200" b="1" i="0" u="none" strike="noStrike" kern="1200" dirty="0" smtClean="0">
                <a:solidFill>
                  <a:schemeClr val="tx1"/>
                </a:solidFill>
                <a:effectLst/>
                <a:latin typeface="+mn-lt"/>
                <a:ea typeface="+mn-ea"/>
                <a:cs typeface="+mn-cs"/>
              </a:rPr>
              <a:t>Cost and Scalability:</a:t>
            </a:r>
            <a:r>
              <a:rPr lang="en-US" sz="1200" b="0" i="0" u="none" strike="noStrike" kern="1200" dirty="0" smtClean="0">
                <a:solidFill>
                  <a:schemeClr val="tx1"/>
                </a:solidFill>
                <a:effectLst/>
                <a:latin typeface="+mn-lt"/>
                <a:ea typeface="+mn-ea"/>
                <a:cs typeface="+mn-cs"/>
              </a:rPr>
              <a:t> The cost of flexible electronics can be higher due to specialized materials or processes, although ongoing research aims at reducing these through scalable manufacturing techniques.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Flexible sensors represent a frontier in wearable technology, offering a blend of functionality, comfort, and integration that traditional rigid sensors cannot match, pushing forward both research and commercial applications in various fields.</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23</a:t>
            </a:fld>
            <a:endParaRPr lang="en-IN"/>
          </a:p>
        </p:txBody>
      </p:sp>
    </p:spTree>
    <p:extLst>
      <p:ext uri="{BB962C8B-B14F-4D97-AF65-F5344CB8AC3E}">
        <p14:creationId xmlns:p14="http://schemas.microsoft.com/office/powerpoint/2010/main" val="3287295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2 Fabrication of Flexible Sensors: Manufacturing Processes for Flexible Sensors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2.2.1 Materials Used for Fabrication: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The choice of materials in the fabrication of flexible sensors directly influences their functionality, flexibility, durability, and biocompatibility. Here's a detailed look at the commonly used materials:</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Conductive Polymers:</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PEDOT:PSS (Poly(3,4-ethylenedioxythiophene) polystyrene sulfonate):</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Properties:</a:t>
            </a:r>
            <a:r>
              <a:rPr lang="en-US" sz="1200" b="0" i="0" u="none" strike="noStrike" kern="1200" dirty="0" smtClean="0">
                <a:solidFill>
                  <a:schemeClr val="tx1"/>
                </a:solidFill>
                <a:effectLst/>
                <a:latin typeface="+mn-lt"/>
                <a:ea typeface="+mn-ea"/>
                <a:cs typeface="+mn-cs"/>
              </a:rPr>
              <a:t> PEDOT:PSS is highly conductive, transparent, and can be processed from aqueous solutions, which makes it suitable for flexible electronics. It's known for its stability, resistance to oxidation, and flexibility.</a:t>
            </a:r>
          </a:p>
          <a:p>
            <a:pPr lvl="2" rtl="0"/>
            <a:r>
              <a:rPr lang="en-US" sz="1200" b="1" i="0" u="none" strike="noStrike" kern="1200" dirty="0" smtClean="0">
                <a:solidFill>
                  <a:schemeClr val="tx1"/>
                </a:solidFill>
                <a:effectLst/>
                <a:latin typeface="+mn-lt"/>
                <a:ea typeface="+mn-ea"/>
                <a:cs typeface="+mn-cs"/>
              </a:rPr>
              <a:t>Applications:</a:t>
            </a:r>
            <a:r>
              <a:rPr lang="en-US" sz="1200" b="0" i="0" u="none" strike="noStrike" kern="1200" dirty="0" smtClean="0">
                <a:solidFill>
                  <a:schemeClr val="tx1"/>
                </a:solidFill>
                <a:effectLst/>
                <a:latin typeface="+mn-lt"/>
                <a:ea typeface="+mn-ea"/>
                <a:cs typeface="+mn-cs"/>
              </a:rPr>
              <a:t> Used in strain, pressure, and temperature sensors due to its ability to change conductivity under mechanical deformation. Its biocompatibility makes it ideal for biomedical applications.</a:t>
            </a:r>
          </a:p>
          <a:p>
            <a:pPr rtl="0"/>
            <a:r>
              <a:rPr lang="en-US" sz="1200" b="1" i="0" u="none" strike="noStrike" kern="1200" dirty="0" smtClean="0">
                <a:solidFill>
                  <a:schemeClr val="tx1"/>
                </a:solidFill>
                <a:effectLst/>
                <a:latin typeface="+mn-lt"/>
                <a:ea typeface="+mn-ea"/>
                <a:cs typeface="+mn-cs"/>
              </a:rPr>
              <a:t>Nanomaterials:</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Carbon Nanotubes (CNTs):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Properties:</a:t>
            </a:r>
            <a:r>
              <a:rPr lang="en-US" sz="1200" b="0" i="0" u="none" strike="noStrike" kern="1200" dirty="0" smtClean="0">
                <a:solidFill>
                  <a:schemeClr val="tx1"/>
                </a:solidFill>
                <a:effectLst/>
                <a:latin typeface="+mn-lt"/>
                <a:ea typeface="+mn-ea"/>
                <a:cs typeface="+mn-cs"/>
              </a:rPr>
              <a:t> CNTs offer exceptional mechanical strength, electrical conductivity, and flexibility. They can be single-walled or multi-walled, impacting their electrical and mechanical properties.</a:t>
            </a:r>
          </a:p>
          <a:p>
            <a:pPr lvl="2" rtl="0"/>
            <a:r>
              <a:rPr lang="en-US" sz="1200" b="1" i="0" u="none" strike="noStrike" kern="1200" dirty="0" smtClean="0">
                <a:solidFill>
                  <a:schemeClr val="tx1"/>
                </a:solidFill>
                <a:effectLst/>
                <a:latin typeface="+mn-lt"/>
                <a:ea typeface="+mn-ea"/>
                <a:cs typeface="+mn-cs"/>
              </a:rPr>
              <a:t>Advantages:</a:t>
            </a:r>
            <a:r>
              <a:rPr lang="en-US" sz="1200" b="0" i="0" u="none" strike="noStrike" kern="1200" dirty="0" smtClean="0">
                <a:solidFill>
                  <a:schemeClr val="tx1"/>
                </a:solidFill>
                <a:effectLst/>
                <a:latin typeface="+mn-lt"/>
                <a:ea typeface="+mn-ea"/>
                <a:cs typeface="+mn-cs"/>
              </a:rPr>
              <a:t> When incorporated into sensors, CNTs enhance sensitivity due to their high surface area and can be used to make very flexible and stretchable conductive networks. </a:t>
            </a:r>
          </a:p>
          <a:p>
            <a:pPr lvl="2" rtl="0"/>
            <a:r>
              <a:rPr lang="en-US" sz="1200" b="1" i="0" u="none" strike="noStrike" kern="1200" dirty="0" smtClean="0">
                <a:solidFill>
                  <a:schemeClr val="tx1"/>
                </a:solidFill>
                <a:effectLst/>
                <a:latin typeface="+mn-lt"/>
                <a:ea typeface="+mn-ea"/>
                <a:cs typeface="+mn-cs"/>
              </a:rPr>
              <a:t>Challenges:</a:t>
            </a:r>
            <a:r>
              <a:rPr lang="en-US" sz="1200" b="0" i="0" u="none" strike="noStrike" kern="1200" dirty="0" smtClean="0">
                <a:solidFill>
                  <a:schemeClr val="tx1"/>
                </a:solidFill>
                <a:effectLst/>
                <a:latin typeface="+mn-lt"/>
                <a:ea typeface="+mn-ea"/>
                <a:cs typeface="+mn-cs"/>
              </a:rPr>
              <a:t> Dispersion in polymers or inks for uniform application can be challenging; however, functionalization can improve this.</a:t>
            </a:r>
          </a:p>
          <a:p>
            <a:pPr lvl="1" rtl="0"/>
            <a:r>
              <a:rPr lang="en-US" sz="1200" b="1" i="0" u="none" strike="noStrike" kern="1200" dirty="0" smtClean="0">
                <a:solidFill>
                  <a:schemeClr val="tx1"/>
                </a:solidFill>
                <a:effectLst/>
                <a:latin typeface="+mn-lt"/>
                <a:ea typeface="+mn-ea"/>
                <a:cs typeface="+mn-cs"/>
              </a:rPr>
              <a:t>Graphene:</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Properties:</a:t>
            </a:r>
            <a:r>
              <a:rPr lang="en-US" sz="1200" b="0" i="0" u="none" strike="noStrike" kern="1200" dirty="0" smtClean="0">
                <a:solidFill>
                  <a:schemeClr val="tx1"/>
                </a:solidFill>
                <a:effectLst/>
                <a:latin typeface="+mn-lt"/>
                <a:ea typeface="+mn-ea"/>
                <a:cs typeface="+mn-cs"/>
              </a:rPr>
              <a:t> Graphene is a one-atom-thick layer of carbon with remarkable electrical conductivity, flexibility, and strength. It has a high surface-to-volume ratio, which is beneficial for sensing applications.</a:t>
            </a:r>
          </a:p>
          <a:p>
            <a:pPr lvl="2" rtl="0"/>
            <a:r>
              <a:rPr lang="en-US" sz="1200" b="1" i="0" u="none" strike="noStrike" kern="1200" dirty="0" smtClean="0">
                <a:solidFill>
                  <a:schemeClr val="tx1"/>
                </a:solidFill>
                <a:effectLst/>
                <a:latin typeface="+mn-lt"/>
                <a:ea typeface="+mn-ea"/>
                <a:cs typeface="+mn-cs"/>
              </a:rPr>
              <a:t>Applications:</a:t>
            </a:r>
            <a:r>
              <a:rPr lang="en-US" sz="1200" b="0" i="0" u="none" strike="noStrike" kern="1200" dirty="0" smtClean="0">
                <a:solidFill>
                  <a:schemeClr val="tx1"/>
                </a:solidFill>
                <a:effectLst/>
                <a:latin typeface="+mn-lt"/>
                <a:ea typeface="+mn-ea"/>
                <a:cs typeface="+mn-cs"/>
              </a:rPr>
              <a:t> Graphene can be used in flexible strain sensors, where changes in resistance correlate with strain. Its transparency and conductivity also make it appealing for optical sensors.</a:t>
            </a:r>
          </a:p>
          <a:p>
            <a:pPr rtl="0"/>
            <a:r>
              <a:rPr lang="en-US" sz="1200" b="1" i="0" u="none" strike="noStrike" kern="1200" dirty="0" smtClean="0">
                <a:solidFill>
                  <a:schemeClr val="tx1"/>
                </a:solidFill>
                <a:effectLst/>
                <a:latin typeface="+mn-lt"/>
                <a:ea typeface="+mn-ea"/>
                <a:cs typeface="+mn-cs"/>
              </a:rPr>
              <a:t>Flexible Substrates:</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PET (Polyethylene Terephthalate):</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Properties:</a:t>
            </a:r>
            <a:r>
              <a:rPr lang="en-US" sz="1200" b="0" i="0" u="none" strike="noStrike" kern="1200" dirty="0" smtClean="0">
                <a:solidFill>
                  <a:schemeClr val="tx1"/>
                </a:solidFill>
                <a:effectLst/>
                <a:latin typeface="+mn-lt"/>
                <a:ea typeface="+mn-ea"/>
                <a:cs typeface="+mn-cs"/>
              </a:rPr>
              <a:t> PET is widely used due to its low cost, high transparency, and good tensile strength. It provides a balance between flexibility and durability but is less suitable for high-temperature processes.</a:t>
            </a:r>
          </a:p>
          <a:p>
            <a:pPr lvl="2" rtl="0"/>
            <a:r>
              <a:rPr lang="en-US" sz="1200" b="1" i="0" u="none" strike="noStrike" kern="1200" dirty="0" smtClean="0">
                <a:solidFill>
                  <a:schemeClr val="tx1"/>
                </a:solidFill>
                <a:effectLst/>
                <a:latin typeface="+mn-lt"/>
                <a:ea typeface="+mn-ea"/>
                <a:cs typeface="+mn-cs"/>
              </a:rPr>
              <a:t>Use:</a:t>
            </a:r>
            <a:r>
              <a:rPr lang="en-US" sz="1200" b="0" i="0" u="none" strike="noStrike" kern="1200" dirty="0" smtClean="0">
                <a:solidFill>
                  <a:schemeClr val="tx1"/>
                </a:solidFill>
                <a:effectLst/>
                <a:latin typeface="+mn-lt"/>
                <a:ea typeface="+mn-ea"/>
                <a:cs typeface="+mn-cs"/>
              </a:rPr>
              <a:t> Common in applications where optical transparency is required, like in touch sensors or displays.</a:t>
            </a:r>
          </a:p>
          <a:p>
            <a:pPr lvl="1" rtl="0"/>
            <a:r>
              <a:rPr lang="en-US" sz="1200" b="1" i="0" u="none" strike="noStrike" kern="1200" dirty="0" smtClean="0">
                <a:solidFill>
                  <a:schemeClr val="tx1"/>
                </a:solidFill>
                <a:effectLst/>
                <a:latin typeface="+mn-lt"/>
                <a:ea typeface="+mn-ea"/>
                <a:cs typeface="+mn-cs"/>
              </a:rPr>
              <a:t>PDMS (Polydimethylsiloxane):</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Properties:</a:t>
            </a:r>
            <a:r>
              <a:rPr lang="en-US" sz="1200" b="0" i="0" u="none" strike="noStrike" kern="1200" dirty="0" smtClean="0">
                <a:solidFill>
                  <a:schemeClr val="tx1"/>
                </a:solidFill>
                <a:effectLst/>
                <a:latin typeface="+mn-lt"/>
                <a:ea typeface="+mn-ea"/>
                <a:cs typeface="+mn-cs"/>
              </a:rPr>
              <a:t> PDMS is known for its excellent flexibility, biocompatibility, and optical transparency. It can be easily molded into complex shapes and has good gas permeability.</a:t>
            </a:r>
          </a:p>
          <a:p>
            <a:pPr lvl="2" rtl="0"/>
            <a:r>
              <a:rPr lang="en-US" sz="1200" b="1" i="0" u="none" strike="noStrike" kern="1200" dirty="0" smtClean="0">
                <a:solidFill>
                  <a:schemeClr val="tx1"/>
                </a:solidFill>
                <a:effectLst/>
                <a:latin typeface="+mn-lt"/>
                <a:ea typeface="+mn-ea"/>
                <a:cs typeface="+mn-cs"/>
              </a:rPr>
              <a:t>Advantages:</a:t>
            </a:r>
            <a:r>
              <a:rPr lang="en-US" sz="1200" b="0" i="0" u="none" strike="noStrike" kern="1200" dirty="0" smtClean="0">
                <a:solidFill>
                  <a:schemeClr val="tx1"/>
                </a:solidFill>
                <a:effectLst/>
                <a:latin typeface="+mn-lt"/>
                <a:ea typeface="+mn-ea"/>
                <a:cs typeface="+mn-cs"/>
              </a:rPr>
              <a:t> Its elastomeric nature makes it ideal for stretchable electronics, particularly in sensors needing to conform to biological surfaces.</a:t>
            </a:r>
          </a:p>
          <a:p>
            <a:pPr lvl="1" rtl="0"/>
            <a:r>
              <a:rPr lang="en-US" sz="1200" b="1" i="0" u="none" strike="noStrike" kern="1200" dirty="0" err="1" smtClean="0">
                <a:solidFill>
                  <a:schemeClr val="tx1"/>
                </a:solidFill>
                <a:effectLst/>
                <a:latin typeface="+mn-lt"/>
                <a:ea typeface="+mn-ea"/>
                <a:cs typeface="+mn-cs"/>
              </a:rPr>
              <a:t>Kapton</a:t>
            </a:r>
            <a:r>
              <a:rPr lang="en-US" sz="1200" b="1" i="0" u="none" strike="noStrike" kern="1200" dirty="0" smtClean="0">
                <a:solidFill>
                  <a:schemeClr val="tx1"/>
                </a:solidFill>
                <a:effectLst/>
                <a:latin typeface="+mn-lt"/>
                <a:ea typeface="+mn-ea"/>
                <a:cs typeface="+mn-cs"/>
              </a:rPr>
              <a:t> (Polyimide):</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Properties:</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Kapton</a:t>
            </a:r>
            <a:r>
              <a:rPr lang="en-US" sz="1200" b="0" i="0" u="none" strike="noStrike" kern="1200" dirty="0" smtClean="0">
                <a:solidFill>
                  <a:schemeClr val="tx1"/>
                </a:solidFill>
                <a:effectLst/>
                <a:latin typeface="+mn-lt"/>
                <a:ea typeface="+mn-ea"/>
                <a:cs typeface="+mn-cs"/>
              </a:rPr>
              <a:t> offers superior thermal stability, mechanical strength, and chemical resistance compared to PET. It can withstand high temperatures, making it suitable for processes like soldering or high-temperature curing.</a:t>
            </a:r>
          </a:p>
          <a:p>
            <a:pPr lvl="2" rtl="0"/>
            <a:r>
              <a:rPr lang="en-US" sz="1200" b="1" i="0" u="none" strike="noStrike" kern="1200" dirty="0" smtClean="0">
                <a:solidFill>
                  <a:schemeClr val="tx1"/>
                </a:solidFill>
                <a:effectLst/>
                <a:latin typeface="+mn-lt"/>
                <a:ea typeface="+mn-ea"/>
                <a:cs typeface="+mn-cs"/>
              </a:rPr>
              <a:t>Use:</a:t>
            </a:r>
            <a:r>
              <a:rPr lang="en-US" sz="1200" b="0" i="0" u="none" strike="noStrike" kern="1200" dirty="0" smtClean="0">
                <a:solidFill>
                  <a:schemeClr val="tx1"/>
                </a:solidFill>
                <a:effectLst/>
                <a:latin typeface="+mn-lt"/>
                <a:ea typeface="+mn-ea"/>
                <a:cs typeface="+mn-cs"/>
              </a:rPr>
              <a:t> Often used in applications requiring durability over extreme conditions or for sensors in high-temperature environments.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Material Selection:</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Performance:</a:t>
            </a:r>
            <a:r>
              <a:rPr lang="en-US" sz="1200" b="0" i="0" u="none" strike="noStrike" kern="1200" dirty="0" smtClean="0">
                <a:solidFill>
                  <a:schemeClr val="tx1"/>
                </a:solidFill>
                <a:effectLst/>
                <a:latin typeface="+mn-lt"/>
                <a:ea typeface="+mn-ea"/>
                <a:cs typeface="+mn-cs"/>
              </a:rPr>
              <a:t> The choice of conductive materials affects the sensor's sensitivity, response time, and overall electrical performance. Nanomaterials like CNTs or graphene can provide high sensitivity due to their unique electrical properties.</a:t>
            </a:r>
          </a:p>
          <a:p>
            <a:pPr lvl="1" rtl="0"/>
            <a:r>
              <a:rPr lang="en-US" sz="1200" b="1" i="0" u="none" strike="noStrike" kern="1200" dirty="0" smtClean="0">
                <a:solidFill>
                  <a:schemeClr val="tx1"/>
                </a:solidFill>
                <a:effectLst/>
                <a:latin typeface="+mn-lt"/>
                <a:ea typeface="+mn-ea"/>
                <a:cs typeface="+mn-cs"/>
              </a:rPr>
              <a:t>Flexibility:</a:t>
            </a:r>
            <a:r>
              <a:rPr lang="en-US" sz="1200" b="0" i="0" u="none" strike="noStrike" kern="1200" dirty="0" smtClean="0">
                <a:solidFill>
                  <a:schemeClr val="tx1"/>
                </a:solidFill>
                <a:effectLst/>
                <a:latin typeface="+mn-lt"/>
                <a:ea typeface="+mn-ea"/>
                <a:cs typeface="+mn-cs"/>
              </a:rPr>
              <a:t> The substrate must match the mechanical properties of the sensor's intended use. PDMS, for instance, allows for sensors that can stretch significantly without performance degradation.</a:t>
            </a:r>
          </a:p>
          <a:p>
            <a:pPr lvl="1" rtl="0"/>
            <a:r>
              <a:rPr lang="en-US" sz="1200" b="1" i="0" u="none" strike="noStrike" kern="1200" dirty="0" smtClean="0">
                <a:solidFill>
                  <a:schemeClr val="tx1"/>
                </a:solidFill>
                <a:effectLst/>
                <a:latin typeface="+mn-lt"/>
                <a:ea typeface="+mn-ea"/>
                <a:cs typeface="+mn-cs"/>
              </a:rPr>
              <a:t>Biocompatibility:</a:t>
            </a:r>
            <a:r>
              <a:rPr lang="en-US" sz="1200" b="0" i="0" u="none" strike="noStrike" kern="1200" dirty="0" smtClean="0">
                <a:solidFill>
                  <a:schemeClr val="tx1"/>
                </a:solidFill>
                <a:effectLst/>
                <a:latin typeface="+mn-lt"/>
                <a:ea typeface="+mn-ea"/>
                <a:cs typeface="+mn-cs"/>
              </a:rPr>
              <a:t> For wearable sensors, especially those in direct contact with skin or used in medical applications, materials like PEDOT:PSS or PDMS are chosen for their low toxicity and compatibility with human tissues.</a:t>
            </a:r>
          </a:p>
          <a:p>
            <a:pPr lvl="1" rtl="0"/>
            <a:r>
              <a:rPr lang="en-US" sz="1200" b="1" i="0" u="none" strike="noStrike" kern="1200" dirty="0" smtClean="0">
                <a:solidFill>
                  <a:schemeClr val="tx1"/>
                </a:solidFill>
                <a:effectLst/>
                <a:latin typeface="+mn-lt"/>
                <a:ea typeface="+mn-ea"/>
                <a:cs typeface="+mn-cs"/>
              </a:rPr>
              <a:t>Durability:</a:t>
            </a:r>
            <a:r>
              <a:rPr lang="en-US" sz="1200" b="0" i="0" u="none" strike="noStrike" kern="1200" dirty="0" smtClean="0">
                <a:solidFill>
                  <a:schemeClr val="tx1"/>
                </a:solidFill>
                <a:effectLst/>
                <a:latin typeface="+mn-lt"/>
                <a:ea typeface="+mn-ea"/>
                <a:cs typeface="+mn-cs"/>
              </a:rPr>
              <a:t> The longevity of the sensor in real-world conditions depends on the materials' resistance to environmental factors like humidity, UV light, or repeated mechanical stress. Polymers like </a:t>
            </a:r>
            <a:r>
              <a:rPr lang="en-US" sz="1200" b="0" i="0" u="none" strike="noStrike" kern="1200" dirty="0" err="1" smtClean="0">
                <a:solidFill>
                  <a:schemeClr val="tx1"/>
                </a:solidFill>
                <a:effectLst/>
                <a:latin typeface="+mn-lt"/>
                <a:ea typeface="+mn-ea"/>
                <a:cs typeface="+mn-cs"/>
              </a:rPr>
              <a:t>Kapton</a:t>
            </a:r>
            <a:r>
              <a:rPr lang="en-US" sz="1200" b="0" i="0" u="none" strike="noStrike" kern="1200" dirty="0" smtClean="0">
                <a:solidFill>
                  <a:schemeClr val="tx1"/>
                </a:solidFill>
                <a:effectLst/>
                <a:latin typeface="+mn-lt"/>
                <a:ea typeface="+mn-ea"/>
                <a:cs typeface="+mn-cs"/>
              </a:rPr>
              <a:t> offer enhanced durability under harsh conditions.</a:t>
            </a:r>
          </a:p>
          <a:p>
            <a:pPr rtl="0"/>
            <a:r>
              <a:rPr lang="en-US" sz="1200" b="1" i="0" u="none" strike="noStrike" kern="1200" dirty="0" smtClean="0">
                <a:solidFill>
                  <a:schemeClr val="tx1"/>
                </a:solidFill>
                <a:effectLst/>
                <a:latin typeface="+mn-lt"/>
                <a:ea typeface="+mn-ea"/>
                <a:cs typeface="+mn-cs"/>
              </a:rPr>
              <a:t>Manufacturing Techniques: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Inkjet Printing:</a:t>
            </a:r>
            <a:r>
              <a:rPr lang="en-US" sz="1200" b="0" i="0" u="none" strike="noStrike" kern="1200" dirty="0" smtClean="0">
                <a:solidFill>
                  <a:schemeClr val="tx1"/>
                </a:solidFill>
                <a:effectLst/>
                <a:latin typeface="+mn-lt"/>
                <a:ea typeface="+mn-ea"/>
                <a:cs typeface="+mn-cs"/>
              </a:rPr>
              <a:t> Allows for precise deposition of conductive inks on flexible substrates.</a:t>
            </a:r>
          </a:p>
          <a:p>
            <a:pPr lvl="1" rtl="0"/>
            <a:r>
              <a:rPr lang="en-US" sz="1200" b="1" i="0" u="none" strike="noStrike" kern="1200" dirty="0" smtClean="0">
                <a:solidFill>
                  <a:schemeClr val="tx1"/>
                </a:solidFill>
                <a:effectLst/>
                <a:latin typeface="+mn-lt"/>
                <a:ea typeface="+mn-ea"/>
                <a:cs typeface="+mn-cs"/>
              </a:rPr>
              <a:t>Screen Printing:</a:t>
            </a:r>
            <a:r>
              <a:rPr lang="en-US" sz="1200" b="0" i="0" u="none" strike="noStrike" kern="1200" dirty="0" smtClean="0">
                <a:solidFill>
                  <a:schemeClr val="tx1"/>
                </a:solidFill>
                <a:effectLst/>
                <a:latin typeface="+mn-lt"/>
                <a:ea typeface="+mn-ea"/>
                <a:cs typeface="+mn-cs"/>
              </a:rPr>
              <a:t> Ideal for large-scale production of simple patterns or for incorporating conductive materials into textiles.</a:t>
            </a:r>
          </a:p>
          <a:p>
            <a:pPr lvl="1" rtl="0"/>
            <a:r>
              <a:rPr lang="en-US" sz="1200" b="1" i="0" u="none" strike="noStrike" kern="1200" dirty="0" smtClean="0">
                <a:solidFill>
                  <a:schemeClr val="tx1"/>
                </a:solidFill>
                <a:effectLst/>
                <a:latin typeface="+mn-lt"/>
                <a:ea typeface="+mn-ea"/>
                <a:cs typeface="+mn-cs"/>
              </a:rPr>
              <a:t>Chemical Vapor Deposition (CVD):</a:t>
            </a:r>
            <a:r>
              <a:rPr lang="en-US" sz="1200" b="0" i="0" u="none" strike="noStrike" kern="1200" dirty="0" smtClean="0">
                <a:solidFill>
                  <a:schemeClr val="tx1"/>
                </a:solidFill>
                <a:effectLst/>
                <a:latin typeface="+mn-lt"/>
                <a:ea typeface="+mn-ea"/>
                <a:cs typeface="+mn-cs"/>
              </a:rPr>
              <a:t> Used for applying nanomaterials like graphene in a controlled manner.</a:t>
            </a:r>
          </a:p>
          <a:p>
            <a:pPr lvl="1" rtl="0"/>
            <a:r>
              <a:rPr lang="en-US" sz="1200" b="1" i="0" u="none" strike="noStrike" kern="1200" dirty="0" smtClean="0">
                <a:solidFill>
                  <a:schemeClr val="tx1"/>
                </a:solidFill>
                <a:effectLst/>
                <a:latin typeface="+mn-lt"/>
                <a:ea typeface="+mn-ea"/>
                <a:cs typeface="+mn-cs"/>
              </a:rPr>
              <a:t>Spin Coating:</a:t>
            </a:r>
            <a:r>
              <a:rPr lang="en-US" sz="1200" b="0" i="0" u="none" strike="noStrike" kern="1200" dirty="0" smtClean="0">
                <a:solidFill>
                  <a:schemeClr val="tx1"/>
                </a:solidFill>
                <a:effectLst/>
                <a:latin typeface="+mn-lt"/>
                <a:ea typeface="+mn-ea"/>
                <a:cs typeface="+mn-cs"/>
              </a:rPr>
              <a:t> For creating thin, uniform layers of polymers or nanomaterials.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The fabrication of flexible sensors involves not only choosing the right materials but also optimizing manufacturing processes to ensure the sensors are both functional and practical in their application context. This includes considerations for scalability, cost, and the environmental impact of production methods.</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24</a:t>
            </a:fld>
            <a:endParaRPr lang="en-IN"/>
          </a:p>
        </p:txBody>
      </p:sp>
    </p:spTree>
    <p:extLst>
      <p:ext uri="{BB962C8B-B14F-4D97-AF65-F5344CB8AC3E}">
        <p14:creationId xmlns:p14="http://schemas.microsoft.com/office/powerpoint/2010/main" val="1794226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3</a:t>
            </a:fld>
            <a:endParaRPr lang="en-IN"/>
          </a:p>
        </p:txBody>
      </p:sp>
    </p:spTree>
    <p:extLst>
      <p:ext uri="{BB962C8B-B14F-4D97-AF65-F5344CB8AC3E}">
        <p14:creationId xmlns:p14="http://schemas.microsoft.com/office/powerpoint/2010/main" val="1735416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2.3 Fabrication Techniques: Methods for Creating Flexible Sensor Structures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Here are detailed explanations of key fabrication techniques used in making flexible sensors:</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Screen Printing:</a:t>
            </a:r>
            <a:endParaRPr lang="en-US" sz="1200" b="0" i="0" u="none" strike="noStrike"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Process:</a:t>
            </a:r>
            <a:r>
              <a:rPr lang="en-US" sz="1200" b="0" i="0" u="none" strike="noStrike" kern="1200" dirty="0" smtClean="0">
                <a:solidFill>
                  <a:schemeClr val="tx1"/>
                </a:solidFill>
                <a:effectLst/>
                <a:latin typeface="+mn-lt"/>
                <a:ea typeface="+mn-ea"/>
                <a:cs typeface="+mn-cs"/>
              </a:rPr>
              <a:t> Screen printing involves forcing a viscous ink through a patterned mesh screen onto a substrate. The pattern on the screen is created by blocking areas where ink should not pass, typically using a stencil or </a:t>
            </a:r>
            <a:r>
              <a:rPr lang="en-US" sz="1200" b="0" i="0" u="none" strike="noStrike" kern="1200" dirty="0" err="1" smtClean="0">
                <a:solidFill>
                  <a:schemeClr val="tx1"/>
                </a:solidFill>
                <a:effectLst/>
                <a:latin typeface="+mn-lt"/>
                <a:ea typeface="+mn-ea"/>
                <a:cs typeface="+mn-cs"/>
              </a:rPr>
              <a:t>photoemulsion</a:t>
            </a:r>
            <a:r>
              <a:rPr lang="en-US" sz="1200" b="0" i="0" u="none" strike="noStrike" kern="1200" dirty="0" smtClean="0">
                <a:solidFill>
                  <a:schemeClr val="tx1"/>
                </a:solidFill>
                <a:effectLst/>
                <a:latin typeface="+mn-lt"/>
                <a:ea typeface="+mn-ea"/>
                <a:cs typeface="+mn-cs"/>
              </a:rPr>
              <a:t> technique.</a:t>
            </a:r>
          </a:p>
          <a:p>
            <a:pPr lvl="1"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Ink Properties:</a:t>
            </a:r>
            <a:r>
              <a:rPr lang="en-US" sz="1200" b="0" i="0" u="none" strike="noStrike" kern="1200" dirty="0" smtClean="0">
                <a:solidFill>
                  <a:schemeClr val="tx1"/>
                </a:solidFill>
                <a:effectLst/>
                <a:latin typeface="+mn-lt"/>
                <a:ea typeface="+mn-ea"/>
                <a:cs typeface="+mn-cs"/>
              </a:rPr>
              <a:t> The inks used are specially formulated for flexibility and adhesion to substrates like PET or textiles. They often contain conductive particles like silver flakes or carbon black.</a:t>
            </a:r>
          </a:p>
          <a:p>
            <a:pPr lvl="2" rtl="0"/>
            <a:r>
              <a:rPr lang="en-US" sz="1200" b="1" i="0" u="none" strike="noStrike" kern="1200" dirty="0" smtClean="0">
                <a:solidFill>
                  <a:schemeClr val="tx1"/>
                </a:solidFill>
                <a:effectLst/>
                <a:latin typeface="+mn-lt"/>
                <a:ea typeface="+mn-ea"/>
                <a:cs typeface="+mn-cs"/>
              </a:rPr>
              <a:t>Resolution:</a:t>
            </a:r>
            <a:r>
              <a:rPr lang="en-US" sz="1200" b="0" i="0" u="none" strike="noStrike" kern="1200" dirty="0" smtClean="0">
                <a:solidFill>
                  <a:schemeClr val="tx1"/>
                </a:solidFill>
                <a:effectLst/>
                <a:latin typeface="+mn-lt"/>
                <a:ea typeface="+mn-ea"/>
                <a:cs typeface="+mn-cs"/>
              </a:rPr>
              <a:t> While not as high-resolution as some techniques, it can achieve feature sizes down to 50-100 micrometers, suitable for many sensor applications.</a:t>
            </a:r>
          </a:p>
          <a:p>
            <a:pPr lvl="1" rtl="0"/>
            <a:r>
              <a:rPr lang="en-US" sz="1200" b="1" i="0" u="none" strike="noStrike" kern="1200" dirty="0" smtClean="0">
                <a:solidFill>
                  <a:schemeClr val="tx1"/>
                </a:solidFill>
                <a:effectLst/>
                <a:latin typeface="+mn-lt"/>
                <a:ea typeface="+mn-ea"/>
                <a:cs typeface="+mn-cs"/>
              </a:rPr>
              <a:t>Advantages:</a:t>
            </a:r>
            <a:r>
              <a:rPr lang="en-US" sz="1200" b="0" i="0" u="none" strike="noStrike" kern="1200" dirty="0" smtClean="0">
                <a:solidFill>
                  <a:schemeClr val="tx1"/>
                </a:solidFill>
                <a:effectLst/>
                <a:latin typeface="+mn-lt"/>
                <a:ea typeface="+mn-ea"/>
                <a:cs typeface="+mn-cs"/>
              </a:rPr>
              <a:t> </a:t>
            </a:r>
          </a:p>
          <a:p>
            <a:pPr lvl="2" rtl="0"/>
            <a:r>
              <a:rPr lang="en-US" sz="1200" b="1" i="0" u="none" strike="noStrike" kern="1200" dirty="0" smtClean="0">
                <a:solidFill>
                  <a:schemeClr val="tx1"/>
                </a:solidFill>
                <a:effectLst/>
                <a:latin typeface="+mn-lt"/>
                <a:ea typeface="+mn-ea"/>
                <a:cs typeface="+mn-cs"/>
              </a:rPr>
              <a:t>Low Cost:</a:t>
            </a:r>
            <a:r>
              <a:rPr lang="en-US" sz="1200" b="0" i="0" u="none" strike="noStrike" kern="1200" dirty="0" smtClean="0">
                <a:solidFill>
                  <a:schemeClr val="tx1"/>
                </a:solidFill>
                <a:effectLst/>
                <a:latin typeface="+mn-lt"/>
                <a:ea typeface="+mn-ea"/>
                <a:cs typeface="+mn-cs"/>
              </a:rPr>
              <a:t> It's an economical method for large-scale production due to the simplicity of the equipment and process.</a:t>
            </a:r>
          </a:p>
          <a:p>
            <a:pPr lvl="2" rtl="0"/>
            <a:r>
              <a:rPr lang="en-US" sz="1200" b="1" i="0" u="none" strike="noStrike" kern="1200" dirty="0" smtClean="0">
                <a:solidFill>
                  <a:schemeClr val="tx1"/>
                </a:solidFill>
                <a:effectLst/>
                <a:latin typeface="+mn-lt"/>
                <a:ea typeface="+mn-ea"/>
                <a:cs typeface="+mn-cs"/>
              </a:rPr>
              <a:t>Scalability:</a:t>
            </a:r>
            <a:r>
              <a:rPr lang="en-US" sz="1200" b="0" i="0" u="none" strike="noStrike" kern="1200" dirty="0" smtClean="0">
                <a:solidFill>
                  <a:schemeClr val="tx1"/>
                </a:solidFill>
                <a:effectLst/>
                <a:latin typeface="+mn-lt"/>
                <a:ea typeface="+mn-ea"/>
                <a:cs typeface="+mn-cs"/>
              </a:rPr>
              <a:t> Suitable for large-area patterns, which is advantageous for wearable sensors that cover significant body areas.</a:t>
            </a:r>
          </a:p>
          <a:p>
            <a:pPr lvl="1" rtl="0"/>
            <a:r>
              <a:rPr lang="en-US" sz="1200" b="1" i="0" u="none" strike="noStrike" kern="1200" dirty="0" smtClean="0">
                <a:solidFill>
                  <a:schemeClr val="tx1"/>
                </a:solidFill>
                <a:effectLst/>
                <a:latin typeface="+mn-lt"/>
                <a:ea typeface="+mn-ea"/>
                <a:cs typeface="+mn-cs"/>
              </a:rPr>
              <a:t>Applications:</a:t>
            </a:r>
            <a:r>
              <a:rPr lang="en-US" sz="1200" b="0" i="0" u="none" strike="noStrike" kern="1200" dirty="0" smtClean="0">
                <a:solidFill>
                  <a:schemeClr val="tx1"/>
                </a:solidFill>
                <a:effectLst/>
                <a:latin typeface="+mn-lt"/>
                <a:ea typeface="+mn-ea"/>
                <a:cs typeface="+mn-cs"/>
              </a:rPr>
              <a:t> Used for creating conductive tracks, electrodes, and even active sensor elements like pressure or temperature sensors on flexible substrates.</a:t>
            </a:r>
          </a:p>
          <a:p>
            <a:pPr rtl="0"/>
            <a:r>
              <a:rPr lang="en-US" sz="1200" b="1" i="0" u="none" strike="noStrike" kern="1200" dirty="0" smtClean="0">
                <a:solidFill>
                  <a:schemeClr val="tx1"/>
                </a:solidFill>
                <a:effectLst/>
                <a:latin typeface="+mn-lt"/>
                <a:ea typeface="+mn-ea"/>
                <a:cs typeface="+mn-cs"/>
              </a:rPr>
              <a:t>Inkjet Printing:</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Process:</a:t>
            </a:r>
            <a:r>
              <a:rPr lang="en-US" sz="1200" b="0" i="0" u="none" strike="noStrike" kern="1200" dirty="0" smtClean="0">
                <a:solidFill>
                  <a:schemeClr val="tx1"/>
                </a:solidFill>
                <a:effectLst/>
                <a:latin typeface="+mn-lt"/>
                <a:ea typeface="+mn-ea"/>
                <a:cs typeface="+mn-cs"/>
              </a:rPr>
              <a:t> This technique uses a digital printer to deposit droplets of ink onto a substrate with high precision. The ink can be ejected in tiny, controlled amounts to form patterns directly from digital designs.</a:t>
            </a:r>
          </a:p>
          <a:p>
            <a:pPr lvl="1"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Droplet Size:</a:t>
            </a:r>
            <a:r>
              <a:rPr lang="en-US" sz="1200" b="0" i="0" u="none" strike="noStrike" kern="1200" dirty="0" smtClean="0">
                <a:solidFill>
                  <a:schemeClr val="tx1"/>
                </a:solidFill>
                <a:effectLst/>
                <a:latin typeface="+mn-lt"/>
                <a:ea typeface="+mn-ea"/>
                <a:cs typeface="+mn-cs"/>
              </a:rPr>
              <a:t> Modern inkjet printers can control droplet sizes in the </a:t>
            </a:r>
            <a:r>
              <a:rPr lang="en-US" sz="1200" b="0" i="0" u="none" strike="noStrike" kern="1200" dirty="0" err="1" smtClean="0">
                <a:solidFill>
                  <a:schemeClr val="tx1"/>
                </a:solidFill>
                <a:effectLst/>
                <a:latin typeface="+mn-lt"/>
                <a:ea typeface="+mn-ea"/>
                <a:cs typeface="+mn-cs"/>
              </a:rPr>
              <a:t>picoliter</a:t>
            </a:r>
            <a:r>
              <a:rPr lang="en-US" sz="1200" b="0" i="0" u="none" strike="noStrike" kern="1200" dirty="0" smtClean="0">
                <a:solidFill>
                  <a:schemeClr val="tx1"/>
                </a:solidFill>
                <a:effectLst/>
                <a:latin typeface="+mn-lt"/>
                <a:ea typeface="+mn-ea"/>
                <a:cs typeface="+mn-cs"/>
              </a:rPr>
              <a:t> range, allowing for high-resolution patterns down to ~10 micrometers, depending on the ink and printer.</a:t>
            </a:r>
          </a:p>
          <a:p>
            <a:pPr lvl="2" rtl="0"/>
            <a:r>
              <a:rPr lang="en-US" sz="1200" b="1" i="0" u="none" strike="noStrike" kern="1200" dirty="0" smtClean="0">
                <a:solidFill>
                  <a:schemeClr val="tx1"/>
                </a:solidFill>
                <a:effectLst/>
                <a:latin typeface="+mn-lt"/>
                <a:ea typeface="+mn-ea"/>
                <a:cs typeface="+mn-cs"/>
              </a:rPr>
              <a:t>Materials:</a:t>
            </a:r>
            <a:r>
              <a:rPr lang="en-US" sz="1200" b="0" i="0" u="none" strike="noStrike" kern="1200" dirty="0" smtClean="0">
                <a:solidFill>
                  <a:schemeClr val="tx1"/>
                </a:solidFill>
                <a:effectLst/>
                <a:latin typeface="+mn-lt"/>
                <a:ea typeface="+mn-ea"/>
                <a:cs typeface="+mn-cs"/>
              </a:rPr>
              <a:t> Various inks can be used, from conductive inks (silver nanoparticles, carbon nanotubes) to dielectric or insulating materials, offering versatility in sensor construction.</a:t>
            </a:r>
          </a:p>
          <a:p>
            <a:pPr lvl="1" rtl="0"/>
            <a:r>
              <a:rPr lang="en-US" sz="1200" b="1" i="0" u="none" strike="noStrike" kern="1200" dirty="0" smtClean="0">
                <a:solidFill>
                  <a:schemeClr val="tx1"/>
                </a:solidFill>
                <a:effectLst/>
                <a:latin typeface="+mn-lt"/>
                <a:ea typeface="+mn-ea"/>
                <a:cs typeface="+mn-cs"/>
              </a:rPr>
              <a:t>Advantages:</a:t>
            </a:r>
            <a:r>
              <a:rPr lang="en-US" sz="1200" b="0" i="0" u="none" strike="noStrike" kern="1200" dirty="0" smtClean="0">
                <a:solidFill>
                  <a:schemeClr val="tx1"/>
                </a:solidFill>
                <a:effectLst/>
                <a:latin typeface="+mn-lt"/>
                <a:ea typeface="+mn-ea"/>
                <a:cs typeface="+mn-cs"/>
              </a:rPr>
              <a:t> </a:t>
            </a:r>
          </a:p>
          <a:p>
            <a:pPr lvl="2" rtl="0"/>
            <a:r>
              <a:rPr lang="en-US" sz="1200" b="1" i="0" u="none" strike="noStrike" kern="1200" dirty="0" smtClean="0">
                <a:solidFill>
                  <a:schemeClr val="tx1"/>
                </a:solidFill>
                <a:effectLst/>
                <a:latin typeface="+mn-lt"/>
                <a:ea typeface="+mn-ea"/>
                <a:cs typeface="+mn-cs"/>
              </a:rPr>
              <a:t>Precision:</a:t>
            </a:r>
            <a:r>
              <a:rPr lang="en-US" sz="1200" b="0" i="0" u="none" strike="noStrike" kern="1200" dirty="0" smtClean="0">
                <a:solidFill>
                  <a:schemeClr val="tx1"/>
                </a:solidFill>
                <a:effectLst/>
                <a:latin typeface="+mn-lt"/>
                <a:ea typeface="+mn-ea"/>
                <a:cs typeface="+mn-cs"/>
              </a:rPr>
              <a:t> Offers excellent control over the deposition process, reducing waste and allowing for complex or fine patterns.</a:t>
            </a:r>
          </a:p>
          <a:p>
            <a:pPr lvl="2" rtl="0"/>
            <a:r>
              <a:rPr lang="en-US" sz="1200" b="1" i="0" u="none" strike="noStrike" kern="1200" dirty="0" smtClean="0">
                <a:solidFill>
                  <a:schemeClr val="tx1"/>
                </a:solidFill>
                <a:effectLst/>
                <a:latin typeface="+mn-lt"/>
                <a:ea typeface="+mn-ea"/>
                <a:cs typeface="+mn-cs"/>
              </a:rPr>
              <a:t>Customization:</a:t>
            </a:r>
            <a:r>
              <a:rPr lang="en-US" sz="1200" b="0" i="0" u="none" strike="noStrike" kern="1200" dirty="0" smtClean="0">
                <a:solidFill>
                  <a:schemeClr val="tx1"/>
                </a:solidFill>
                <a:effectLst/>
                <a:latin typeface="+mn-lt"/>
                <a:ea typeface="+mn-ea"/>
                <a:cs typeface="+mn-cs"/>
              </a:rPr>
              <a:t> Ideal for prototyping or small batch production where designs might need frequent changes.</a:t>
            </a:r>
          </a:p>
          <a:p>
            <a:pPr lvl="1" rtl="0"/>
            <a:r>
              <a:rPr lang="en-US" sz="1200" b="1" i="0" u="none" strike="noStrike" kern="1200" dirty="0" smtClean="0">
                <a:solidFill>
                  <a:schemeClr val="tx1"/>
                </a:solidFill>
                <a:effectLst/>
                <a:latin typeface="+mn-lt"/>
                <a:ea typeface="+mn-ea"/>
                <a:cs typeface="+mn-cs"/>
              </a:rPr>
              <a:t>Applications:</a:t>
            </a:r>
            <a:r>
              <a:rPr lang="en-US" sz="1200" b="0" i="0" u="none" strike="noStrike" kern="1200" dirty="0" smtClean="0">
                <a:solidFill>
                  <a:schemeClr val="tx1"/>
                </a:solidFill>
                <a:effectLst/>
                <a:latin typeface="+mn-lt"/>
                <a:ea typeface="+mn-ea"/>
                <a:cs typeface="+mn-cs"/>
              </a:rPr>
              <a:t> Fabrication of intricate sensor designs, such as multi-layer structures for capacitive sensors or detailed arrays for touch or pressure sensing.</a:t>
            </a:r>
          </a:p>
          <a:p>
            <a:pPr rtl="0"/>
            <a:r>
              <a:rPr lang="en-US" sz="1200" b="1" i="0" u="none" strike="noStrike" kern="1200" dirty="0" smtClean="0">
                <a:solidFill>
                  <a:schemeClr val="tx1"/>
                </a:solidFill>
                <a:effectLst/>
                <a:latin typeface="+mn-lt"/>
                <a:ea typeface="+mn-ea"/>
                <a:cs typeface="+mn-cs"/>
              </a:rPr>
              <a:t>Microfluidic Patterning:</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Process:</a:t>
            </a:r>
            <a:r>
              <a:rPr lang="en-US" sz="1200" b="0" i="0" u="none" strike="noStrike" kern="1200" dirty="0" smtClean="0">
                <a:solidFill>
                  <a:schemeClr val="tx1"/>
                </a:solidFill>
                <a:effectLst/>
                <a:latin typeface="+mn-lt"/>
                <a:ea typeface="+mn-ea"/>
                <a:cs typeface="+mn-cs"/>
              </a:rPr>
              <a:t> Involves creating microscale channels or structures on a substrate by filling them with solutions that, once dried or reacted, form the sensor components. This can be achieved through methods like soft lithography, where PDMS is used to replicate patterns.</a:t>
            </a:r>
          </a:p>
          <a:p>
            <a:pPr lvl="1"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Channel Dimensions:</a:t>
            </a:r>
            <a:r>
              <a:rPr lang="en-US" sz="1200" b="0" i="0" u="none" strike="noStrike" kern="1200" dirty="0" smtClean="0">
                <a:solidFill>
                  <a:schemeClr val="tx1"/>
                </a:solidFill>
                <a:effectLst/>
                <a:latin typeface="+mn-lt"/>
                <a:ea typeface="+mn-ea"/>
                <a:cs typeface="+mn-cs"/>
              </a:rPr>
              <a:t> Can create features with dimensions in the micrometer range, allowing for high-density sensor arrays or microfluidic sensors for biochemical analysis.</a:t>
            </a:r>
          </a:p>
          <a:p>
            <a:pPr lvl="2" rtl="0"/>
            <a:r>
              <a:rPr lang="en-US" sz="1200" b="1" i="0" u="none" strike="noStrike" kern="1200" dirty="0" smtClean="0">
                <a:solidFill>
                  <a:schemeClr val="tx1"/>
                </a:solidFill>
                <a:effectLst/>
                <a:latin typeface="+mn-lt"/>
                <a:ea typeface="+mn-ea"/>
                <a:cs typeface="+mn-cs"/>
              </a:rPr>
              <a:t>Materials:</a:t>
            </a:r>
            <a:r>
              <a:rPr lang="en-US" sz="1200" b="0" i="0" u="none" strike="noStrike" kern="1200" dirty="0" smtClean="0">
                <a:solidFill>
                  <a:schemeClr val="tx1"/>
                </a:solidFill>
                <a:effectLst/>
                <a:latin typeface="+mn-lt"/>
                <a:ea typeface="+mn-ea"/>
                <a:cs typeface="+mn-cs"/>
              </a:rPr>
              <a:t> Often involves PDMS for its flexibility and ease of pattern replication, but also other polymers or glass for different applications.</a:t>
            </a:r>
          </a:p>
          <a:p>
            <a:pPr lvl="1" rtl="0"/>
            <a:r>
              <a:rPr lang="en-US" sz="1200" b="1" i="0" u="none" strike="noStrike" kern="1200" dirty="0" smtClean="0">
                <a:solidFill>
                  <a:schemeClr val="tx1"/>
                </a:solidFill>
                <a:effectLst/>
                <a:latin typeface="+mn-lt"/>
                <a:ea typeface="+mn-ea"/>
                <a:cs typeface="+mn-cs"/>
              </a:rPr>
              <a:t>Advantages: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Microscale Precision:</a:t>
            </a:r>
            <a:r>
              <a:rPr lang="en-US" sz="1200" b="0" i="0" u="none" strike="noStrike" kern="1200" dirty="0" smtClean="0">
                <a:solidFill>
                  <a:schemeClr val="tx1"/>
                </a:solidFill>
                <a:effectLst/>
                <a:latin typeface="+mn-lt"/>
                <a:ea typeface="+mn-ea"/>
                <a:cs typeface="+mn-cs"/>
              </a:rPr>
              <a:t> Enables the development of sensors with high sensitivity due to the small scale of the sensing elements.</a:t>
            </a:r>
          </a:p>
          <a:p>
            <a:pPr lvl="2" rtl="0"/>
            <a:r>
              <a:rPr lang="en-US" sz="1200" b="1" i="0" u="none" strike="noStrike" kern="1200" dirty="0" smtClean="0">
                <a:solidFill>
                  <a:schemeClr val="tx1"/>
                </a:solidFill>
                <a:effectLst/>
                <a:latin typeface="+mn-lt"/>
                <a:ea typeface="+mn-ea"/>
                <a:cs typeface="+mn-cs"/>
              </a:rPr>
              <a:t>Complexity:</a:t>
            </a:r>
            <a:r>
              <a:rPr lang="en-US" sz="1200" b="0" i="0" u="none" strike="noStrike" kern="1200" dirty="0" smtClean="0">
                <a:solidFill>
                  <a:schemeClr val="tx1"/>
                </a:solidFill>
                <a:effectLst/>
                <a:latin typeface="+mn-lt"/>
                <a:ea typeface="+mn-ea"/>
                <a:cs typeface="+mn-cs"/>
              </a:rPr>
              <a:t> Can fabricate complex 3D structures or integrate multiple functionalities on a single device.</a:t>
            </a:r>
          </a:p>
          <a:p>
            <a:pPr lvl="1" rtl="0"/>
            <a:r>
              <a:rPr lang="en-US" sz="1200" b="1" i="0" u="none" strike="noStrike" kern="1200" dirty="0" smtClean="0">
                <a:solidFill>
                  <a:schemeClr val="tx1"/>
                </a:solidFill>
                <a:effectLst/>
                <a:latin typeface="+mn-lt"/>
                <a:ea typeface="+mn-ea"/>
                <a:cs typeface="+mn-cs"/>
              </a:rPr>
              <a:t>Applications:</a:t>
            </a:r>
            <a:r>
              <a:rPr lang="en-US" sz="1200" b="0" i="0" u="none" strike="noStrike" kern="1200" dirty="0" smtClean="0">
                <a:solidFill>
                  <a:schemeClr val="tx1"/>
                </a:solidFill>
                <a:effectLst/>
                <a:latin typeface="+mn-lt"/>
                <a:ea typeface="+mn-ea"/>
                <a:cs typeface="+mn-cs"/>
              </a:rPr>
              <a:t> Used for microfluidic sensors, lab-on-a-chip devices, or for creating highly sensitive electrochemical sensors by precisely controlling the environment around the sensor.</a:t>
            </a:r>
          </a:p>
          <a:p>
            <a:pPr rtl="0"/>
            <a:r>
              <a:rPr lang="en-US" sz="1200" b="1" i="0" u="none" strike="noStrike" kern="1200" dirty="0" smtClean="0">
                <a:solidFill>
                  <a:schemeClr val="tx1"/>
                </a:solidFill>
                <a:effectLst/>
                <a:latin typeface="+mn-lt"/>
                <a:ea typeface="+mn-ea"/>
                <a:cs typeface="+mn-cs"/>
              </a:rPr>
              <a:t>Roll-to-Roll (R2R) Processing:</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Process:</a:t>
            </a:r>
            <a:r>
              <a:rPr lang="en-US" sz="1200" b="0" i="0" u="none" strike="noStrike" kern="1200" dirty="0" smtClean="0">
                <a:solidFill>
                  <a:schemeClr val="tx1"/>
                </a:solidFill>
                <a:effectLst/>
                <a:latin typeface="+mn-lt"/>
                <a:ea typeface="+mn-ea"/>
                <a:cs typeface="+mn-cs"/>
              </a:rPr>
              <a:t> A continuous, high-throughput method where materials are processed as they move between rolls. It involves several steps like printing, coating, drying, or laminating, performed sequentially on a moving web.</a:t>
            </a:r>
          </a:p>
          <a:p>
            <a:pPr lvl="1"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Speed:</a:t>
            </a:r>
            <a:r>
              <a:rPr lang="en-US" sz="1200" b="0" i="0" u="none" strike="noStrike" kern="1200" dirty="0" smtClean="0">
                <a:solidFill>
                  <a:schemeClr val="tx1"/>
                </a:solidFill>
                <a:effectLst/>
                <a:latin typeface="+mn-lt"/>
                <a:ea typeface="+mn-ea"/>
                <a:cs typeface="+mn-cs"/>
              </a:rPr>
              <a:t> Can process materials at speeds up to several meters per minute, significantly increasing production rates.</a:t>
            </a:r>
          </a:p>
          <a:p>
            <a:pPr lvl="2" rtl="0"/>
            <a:r>
              <a:rPr lang="en-US" sz="1200" b="1" i="0" u="none" strike="noStrike" kern="1200" dirty="0" smtClean="0">
                <a:solidFill>
                  <a:schemeClr val="tx1"/>
                </a:solidFill>
                <a:effectLst/>
                <a:latin typeface="+mn-lt"/>
                <a:ea typeface="+mn-ea"/>
                <a:cs typeface="+mn-cs"/>
              </a:rPr>
              <a:t>Scalability:</a:t>
            </a:r>
            <a:r>
              <a:rPr lang="en-US" sz="1200" b="0" i="0" u="none" strike="noStrike" kern="1200" dirty="0" smtClean="0">
                <a:solidFill>
                  <a:schemeClr val="tx1"/>
                </a:solidFill>
                <a:effectLst/>
                <a:latin typeface="+mn-lt"/>
                <a:ea typeface="+mn-ea"/>
                <a:cs typeface="+mn-cs"/>
              </a:rPr>
              <a:t> Designed for large volumes, it's effective for manufacturing flexible electronics where consistency over long lengths is required.</a:t>
            </a:r>
          </a:p>
          <a:p>
            <a:pPr lvl="2" rtl="0"/>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Allows for multiple fabrication steps in one pass, including deposition of multiple layers for complex devices.</a:t>
            </a:r>
          </a:p>
          <a:p>
            <a:pPr lvl="1" rtl="0"/>
            <a:r>
              <a:rPr lang="en-US" sz="1200" b="1" i="0" u="none" strike="noStrike" kern="1200" dirty="0" smtClean="0">
                <a:solidFill>
                  <a:schemeClr val="tx1"/>
                </a:solidFill>
                <a:effectLst/>
                <a:latin typeface="+mn-lt"/>
                <a:ea typeface="+mn-ea"/>
                <a:cs typeface="+mn-cs"/>
              </a:rPr>
              <a:t>Advantages: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High Volume:</a:t>
            </a:r>
            <a:r>
              <a:rPr lang="en-US" sz="1200" b="0" i="0" u="none" strike="noStrike" kern="1200" dirty="0" smtClean="0">
                <a:solidFill>
                  <a:schemeClr val="tx1"/>
                </a:solidFill>
                <a:effectLst/>
                <a:latin typeface="+mn-lt"/>
                <a:ea typeface="+mn-ea"/>
                <a:cs typeface="+mn-cs"/>
              </a:rPr>
              <a:t> Suitable for mass production, reducing costs per unit when scaled up.</a:t>
            </a:r>
          </a:p>
          <a:p>
            <a:pPr lvl="2" rtl="0"/>
            <a:r>
              <a:rPr lang="en-US" sz="1200" b="1" i="0" u="none" strike="noStrike" kern="1200" dirty="0" smtClean="0">
                <a:solidFill>
                  <a:schemeClr val="tx1"/>
                </a:solidFill>
                <a:effectLst/>
                <a:latin typeface="+mn-lt"/>
                <a:ea typeface="+mn-ea"/>
                <a:cs typeface="+mn-cs"/>
              </a:rPr>
              <a:t>Versatility:</a:t>
            </a:r>
            <a:r>
              <a:rPr lang="en-US" sz="1200" b="0" i="0" u="none" strike="noStrike" kern="1200" dirty="0" smtClean="0">
                <a:solidFill>
                  <a:schemeClr val="tx1"/>
                </a:solidFill>
                <a:effectLst/>
                <a:latin typeface="+mn-lt"/>
                <a:ea typeface="+mn-ea"/>
                <a:cs typeface="+mn-cs"/>
              </a:rPr>
              <a:t> Can be adapted for various deposition or patterning techniques, making it a versatile choice for different sensor types.</a:t>
            </a:r>
          </a:p>
          <a:p>
            <a:pPr lvl="1" rtl="0"/>
            <a:r>
              <a:rPr lang="en-US" sz="1200" b="1" i="0" u="none" strike="noStrike" kern="1200" dirty="0" smtClean="0">
                <a:solidFill>
                  <a:schemeClr val="tx1"/>
                </a:solidFill>
                <a:effectLst/>
                <a:latin typeface="+mn-lt"/>
                <a:ea typeface="+mn-ea"/>
                <a:cs typeface="+mn-cs"/>
              </a:rPr>
              <a:t>Applications:</a:t>
            </a:r>
            <a:r>
              <a:rPr lang="en-US" sz="1200" b="0" i="0" u="none" strike="noStrike" kern="1200" dirty="0" smtClean="0">
                <a:solidFill>
                  <a:schemeClr val="tx1"/>
                </a:solidFill>
                <a:effectLst/>
                <a:latin typeface="+mn-lt"/>
                <a:ea typeface="+mn-ea"/>
                <a:cs typeface="+mn-cs"/>
              </a:rPr>
              <a:t> Ideal for producing long strips of flexible sensors, like those used in wearable health bands, smart textiles, or flexible displays.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Each of these fabrication techniques has its niche, with choices often dictated by the scale of production, required precision, complexity of the sensor design, and the specific performance characteristics needed for the application. The evolution of these methods continues to push the boundaries of what's possible in flexible sensor technology.</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25</a:t>
            </a:fld>
            <a:endParaRPr lang="en-IN"/>
          </a:p>
        </p:txBody>
      </p:sp>
    </p:spTree>
    <p:extLst>
      <p:ext uri="{BB962C8B-B14F-4D97-AF65-F5344CB8AC3E}">
        <p14:creationId xmlns:p14="http://schemas.microsoft.com/office/powerpoint/2010/main" val="310695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Functionalization of Nanoparticles: Modifying Nanoparticles to Enhance Sensor Performance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Concept Overview:</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Functionalization of nanoparticles involves altering the surface of nanoparticles with specific molecules, functional groups, or coatings to tailor their properties for particular applications. In the context of wearables, this modification can dramatically improve the performance of sensors by enhancing sensitivity, selectivity, stability, and biocompatibility.</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Process and Techniques: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Surface Modification:</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Nanoparticles can be functionalized by chemically or physically attaching various entities to their surface. This includes:</a:t>
            </a:r>
          </a:p>
          <a:p>
            <a:pPr lvl="2" rtl="0"/>
            <a:r>
              <a:rPr lang="en-US" sz="1200" b="1" i="0" u="none" strike="noStrike" kern="1200" dirty="0" smtClean="0">
                <a:solidFill>
                  <a:schemeClr val="tx1"/>
                </a:solidFill>
                <a:effectLst/>
                <a:latin typeface="+mn-lt"/>
                <a:ea typeface="+mn-ea"/>
                <a:cs typeface="+mn-cs"/>
              </a:rPr>
              <a:t>Covalent Bonding:</a:t>
            </a:r>
            <a:r>
              <a:rPr lang="en-US" sz="1200" b="0" i="0" u="none" strike="noStrike" kern="1200" dirty="0" smtClean="0">
                <a:solidFill>
                  <a:schemeClr val="tx1"/>
                </a:solidFill>
                <a:effectLst/>
                <a:latin typeface="+mn-lt"/>
                <a:ea typeface="+mn-ea"/>
                <a:cs typeface="+mn-cs"/>
              </a:rPr>
              <a:t> Chemical reactions that form strong bonds between nanoparticles and functional molecules.</a:t>
            </a:r>
          </a:p>
          <a:p>
            <a:pPr lvl="2" rtl="0"/>
            <a:r>
              <a:rPr lang="en-US" sz="1200" b="1" i="0" u="none" strike="noStrike" kern="1200" dirty="0" smtClean="0">
                <a:solidFill>
                  <a:schemeClr val="tx1"/>
                </a:solidFill>
                <a:effectLst/>
                <a:latin typeface="+mn-lt"/>
                <a:ea typeface="+mn-ea"/>
                <a:cs typeface="+mn-cs"/>
              </a:rPr>
              <a:t>Non-Covalent Interactions:</a:t>
            </a:r>
            <a:r>
              <a:rPr lang="en-US" sz="1200" b="0" i="0" u="none" strike="noStrike" kern="1200" dirty="0" smtClean="0">
                <a:solidFill>
                  <a:schemeClr val="tx1"/>
                </a:solidFill>
                <a:effectLst/>
                <a:latin typeface="+mn-lt"/>
                <a:ea typeface="+mn-ea"/>
                <a:cs typeface="+mn-cs"/>
              </a:rPr>
              <a:t> Utilizing weaker forces like van der Waals or electrostatic attractions for attachment.</a:t>
            </a:r>
          </a:p>
          <a:p>
            <a:pPr lvl="2" rtl="0"/>
            <a:r>
              <a:rPr lang="en-US" sz="1200" b="1" i="0" u="none" strike="noStrike" kern="1200" dirty="0" smtClean="0">
                <a:solidFill>
                  <a:schemeClr val="tx1"/>
                </a:solidFill>
                <a:effectLst/>
                <a:latin typeface="+mn-lt"/>
                <a:ea typeface="+mn-ea"/>
                <a:cs typeface="+mn-cs"/>
              </a:rPr>
              <a:t>Coating:</a:t>
            </a:r>
            <a:r>
              <a:rPr lang="en-US" sz="1200" b="0" i="0" u="none" strike="noStrike" kern="1200" dirty="0" smtClean="0">
                <a:solidFill>
                  <a:schemeClr val="tx1"/>
                </a:solidFill>
                <a:effectLst/>
                <a:latin typeface="+mn-lt"/>
                <a:ea typeface="+mn-ea"/>
                <a:cs typeface="+mn-cs"/>
              </a:rPr>
              <a:t> Enveloping nanoparticles with a layer of another material for altered properties.</a:t>
            </a:r>
          </a:p>
          <a:p>
            <a:pPr rtl="0"/>
            <a:r>
              <a:rPr lang="en-US" sz="1200" b="1" i="0" u="none" strike="noStrike" kern="1200" dirty="0" smtClean="0">
                <a:solidFill>
                  <a:schemeClr val="tx1"/>
                </a:solidFill>
                <a:effectLst/>
                <a:latin typeface="+mn-lt"/>
                <a:ea typeface="+mn-ea"/>
                <a:cs typeface="+mn-cs"/>
              </a:rPr>
              <a:t>Types of Functional Groups: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Enzymes:</a:t>
            </a:r>
            <a:r>
              <a:rPr lang="en-US" sz="1200" b="0" i="0" u="none" strike="noStrike" kern="1200" dirty="0" smtClean="0">
                <a:solidFill>
                  <a:schemeClr val="tx1"/>
                </a:solidFill>
                <a:effectLst/>
                <a:latin typeface="+mn-lt"/>
                <a:ea typeface="+mn-ea"/>
                <a:cs typeface="+mn-cs"/>
              </a:rPr>
              <a:t> For biosensors, enzymes can be attached to nanoparticles to catalyze specific biochemical reactions, enhancing sensitivity and selectivity for particular </a:t>
            </a:r>
            <a:r>
              <a:rPr lang="en-US" sz="1200" b="0" i="0" u="none" strike="noStrike" kern="1200" dirty="0" err="1" smtClean="0">
                <a:solidFill>
                  <a:schemeClr val="tx1"/>
                </a:solidFill>
                <a:effectLst/>
                <a:latin typeface="+mn-lt"/>
                <a:ea typeface="+mn-ea"/>
                <a:cs typeface="+mn-cs"/>
              </a:rPr>
              <a:t>analytes</a:t>
            </a:r>
            <a:r>
              <a:rPr lang="en-US" sz="1200" b="0" i="0" u="none" strike="noStrike" kern="1200" dirty="0" smtClean="0">
                <a:solidFill>
                  <a:schemeClr val="tx1"/>
                </a:solidFill>
                <a:effectLst/>
                <a:latin typeface="+mn-lt"/>
                <a:ea typeface="+mn-ea"/>
                <a:cs typeface="+mn-cs"/>
              </a:rPr>
              <a:t>. For example, glucose oxidase on gold nanoparticles for glucose detection in diabetes management.</a:t>
            </a:r>
          </a:p>
          <a:p>
            <a:pPr lvl="1" rtl="0"/>
            <a:r>
              <a:rPr lang="en-US" sz="1200" b="1" i="0" u="none" strike="noStrike" kern="1200" dirty="0" smtClean="0">
                <a:solidFill>
                  <a:schemeClr val="tx1"/>
                </a:solidFill>
                <a:effectLst/>
                <a:latin typeface="+mn-lt"/>
                <a:ea typeface="+mn-ea"/>
                <a:cs typeface="+mn-cs"/>
              </a:rPr>
              <a:t>Antibodies or </a:t>
            </a:r>
            <a:r>
              <a:rPr lang="en-US" sz="1200" b="1" i="0" u="none" strike="noStrike" kern="1200" dirty="0" err="1" smtClean="0">
                <a:solidFill>
                  <a:schemeClr val="tx1"/>
                </a:solidFill>
                <a:effectLst/>
                <a:latin typeface="+mn-lt"/>
                <a:ea typeface="+mn-ea"/>
                <a:cs typeface="+mn-cs"/>
              </a:rPr>
              <a:t>Aptamers</a:t>
            </a:r>
            <a:r>
              <a:rPr lang="en-US" sz="1200" b="1" i="0" u="none" strike="noStrike"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rPr>
              <a:t> These can be used for targeted detection of pathogens, hormones, or other biomolecules, offering high specificity in diagnostic applications.</a:t>
            </a:r>
          </a:p>
          <a:p>
            <a:pPr lvl="1" rtl="0"/>
            <a:r>
              <a:rPr lang="en-US" sz="1200" b="1" i="0" u="none" strike="noStrike" kern="1200" dirty="0" smtClean="0">
                <a:solidFill>
                  <a:schemeClr val="tx1"/>
                </a:solidFill>
                <a:effectLst/>
                <a:latin typeface="+mn-lt"/>
                <a:ea typeface="+mn-ea"/>
                <a:cs typeface="+mn-cs"/>
              </a:rPr>
              <a:t>Polymers:</a:t>
            </a:r>
            <a:r>
              <a:rPr lang="en-US" sz="1200" b="0" i="0" u="none" strike="noStrike" kern="1200" dirty="0" smtClean="0">
                <a:solidFill>
                  <a:schemeClr val="tx1"/>
                </a:solidFill>
                <a:effectLst/>
                <a:latin typeface="+mn-lt"/>
                <a:ea typeface="+mn-ea"/>
                <a:cs typeface="+mn-cs"/>
              </a:rPr>
              <a:t> Functionalization with polymers can improve electrical conductivity, mechanical stability, or biocompatibility. Conductive polymers like PEDOT:PSS can be used to enhance the electrical properties of nanoparticles for better sensor performance.</a:t>
            </a:r>
          </a:p>
          <a:p>
            <a:pPr lvl="1" rtl="0"/>
            <a:r>
              <a:rPr lang="en-US" sz="1200" b="1" i="0" u="none" strike="noStrike" kern="1200" dirty="0" smtClean="0">
                <a:solidFill>
                  <a:schemeClr val="tx1"/>
                </a:solidFill>
                <a:effectLst/>
                <a:latin typeface="+mn-lt"/>
                <a:ea typeface="+mn-ea"/>
                <a:cs typeface="+mn-cs"/>
              </a:rPr>
              <a:t>Chemical Ligands:</a:t>
            </a:r>
            <a:r>
              <a:rPr lang="en-US" sz="1200" b="0" i="0" u="none" strike="noStrike" kern="1200" dirty="0" smtClean="0">
                <a:solidFill>
                  <a:schemeClr val="tx1"/>
                </a:solidFill>
                <a:effectLst/>
                <a:latin typeface="+mn-lt"/>
                <a:ea typeface="+mn-ea"/>
                <a:cs typeface="+mn-cs"/>
              </a:rPr>
              <a:t> Small molecules or functional groups (like thiols, amines, or </a:t>
            </a:r>
            <a:r>
              <a:rPr lang="en-US" sz="1200" b="0" i="0" u="none" strike="noStrike" kern="1200" dirty="0" err="1" smtClean="0">
                <a:solidFill>
                  <a:schemeClr val="tx1"/>
                </a:solidFill>
                <a:effectLst/>
                <a:latin typeface="+mn-lt"/>
                <a:ea typeface="+mn-ea"/>
                <a:cs typeface="+mn-cs"/>
              </a:rPr>
              <a:t>carboxyls</a:t>
            </a:r>
            <a:r>
              <a:rPr lang="en-US" sz="1200" b="0" i="0" u="none" strike="noStrike" kern="1200" dirty="0" smtClean="0">
                <a:solidFill>
                  <a:schemeClr val="tx1"/>
                </a:solidFill>
                <a:effectLst/>
                <a:latin typeface="+mn-lt"/>
                <a:ea typeface="+mn-ea"/>
                <a:cs typeface="+mn-cs"/>
              </a:rPr>
              <a:t>) can alter the surface chemistry to improve interaction with the environment or target </a:t>
            </a:r>
            <a:r>
              <a:rPr lang="en-US" sz="1200" b="0" i="0" u="none" strike="noStrike" kern="1200" dirty="0" err="1" smtClean="0">
                <a:solidFill>
                  <a:schemeClr val="tx1"/>
                </a:solidFill>
                <a:effectLst/>
                <a:latin typeface="+mn-lt"/>
                <a:ea typeface="+mn-ea"/>
                <a:cs typeface="+mn-cs"/>
              </a:rPr>
              <a:t>analytes</a:t>
            </a:r>
            <a:r>
              <a:rPr lang="en-US" sz="1200" b="0" i="0" u="none" strike="noStrike" kern="1200" dirty="0" smtClean="0">
                <a:solidFill>
                  <a:schemeClr val="tx1"/>
                </a:solidFill>
                <a:effectLst/>
                <a:latin typeface="+mn-lt"/>
                <a:ea typeface="+mn-ea"/>
                <a:cs typeface="+mn-cs"/>
              </a:rPr>
              <a:t>.</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Improved Sensitivity:</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Functionalized nanoparticles can increase the surface area available for interaction, thus enhancing the sensor's ability to detect lower concentrations of </a:t>
            </a:r>
            <a:r>
              <a:rPr lang="en-US" sz="1200" b="0" i="0" u="none" strike="noStrike" kern="1200" dirty="0" err="1" smtClean="0">
                <a:solidFill>
                  <a:schemeClr val="tx1"/>
                </a:solidFill>
                <a:effectLst/>
                <a:latin typeface="+mn-lt"/>
                <a:ea typeface="+mn-ea"/>
                <a:cs typeface="+mn-cs"/>
              </a:rPr>
              <a:t>analytes</a:t>
            </a:r>
            <a:r>
              <a:rPr lang="en-US" sz="1200" b="0" i="0" u="none" strike="noStrike" kern="1200" dirty="0" smtClean="0">
                <a:solidFill>
                  <a:schemeClr val="tx1"/>
                </a:solidFill>
                <a:effectLst/>
                <a:latin typeface="+mn-lt"/>
                <a:ea typeface="+mn-ea"/>
                <a:cs typeface="+mn-cs"/>
              </a:rPr>
              <a:t>. For example, nanoparticles with a high density of functional groups can amplify signals in electrochemical sensors.</a:t>
            </a:r>
          </a:p>
          <a:p>
            <a:pPr rtl="0"/>
            <a:r>
              <a:rPr lang="en-US" sz="1200" b="1" i="0" u="none" strike="noStrike" kern="1200" dirty="0" smtClean="0">
                <a:solidFill>
                  <a:schemeClr val="tx1"/>
                </a:solidFill>
                <a:effectLst/>
                <a:latin typeface="+mn-lt"/>
                <a:ea typeface="+mn-ea"/>
                <a:cs typeface="+mn-cs"/>
              </a:rPr>
              <a:t>Enhanced Selectivity:</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By choosing specific ligands or biological molecules for functionalization, sensors can be tailored to respond only to particular substances, reducing false positives. This is critical in medical diagnostics where specificity is paramount.</a:t>
            </a:r>
          </a:p>
          <a:p>
            <a:pPr rtl="0"/>
            <a:r>
              <a:rPr lang="en-US" sz="1200" b="1" i="0" u="none" strike="noStrike" kern="1200" dirty="0" smtClean="0">
                <a:solidFill>
                  <a:schemeClr val="tx1"/>
                </a:solidFill>
                <a:effectLst/>
                <a:latin typeface="+mn-lt"/>
                <a:ea typeface="+mn-ea"/>
                <a:cs typeface="+mn-cs"/>
              </a:rPr>
              <a:t>Stability and Durability:</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Functional coatings can protect nanoparticles from environmental degradation or aggregation, which is particularly important for sensors intended for long-term wear or exposure to harsh conditions.</a:t>
            </a:r>
          </a:p>
          <a:p>
            <a:pPr rtl="0"/>
            <a:r>
              <a:rPr lang="en-US" sz="1200" b="1" i="0" u="none" strike="noStrike" kern="1200" dirty="0" smtClean="0">
                <a:solidFill>
                  <a:schemeClr val="tx1"/>
                </a:solidFill>
                <a:effectLst/>
                <a:latin typeface="+mn-lt"/>
                <a:ea typeface="+mn-ea"/>
                <a:cs typeface="+mn-cs"/>
              </a:rPr>
              <a:t>Biocompatibility:</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For wearables that interact directly with the skin or are used in medical applications, functional groups can be selected or modified to ensure the material is less likely to cause an immune response or irritation.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Examples: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Enzyme-Based Biosensors:</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Gold or silver nanoparticles functionalized with glucose oxidase can be used in non-invasive glucose monitoring wearables, where the enzyme catalyzes the oxidation of glucose, producing an electrical signal.</a:t>
            </a:r>
          </a:p>
          <a:p>
            <a:pPr rtl="0"/>
            <a:r>
              <a:rPr lang="en-US" sz="1200" b="1" i="0" u="none" strike="noStrike" kern="1200" dirty="0" smtClean="0">
                <a:solidFill>
                  <a:schemeClr val="tx1"/>
                </a:solidFill>
                <a:effectLst/>
                <a:latin typeface="+mn-lt"/>
                <a:ea typeface="+mn-ea"/>
                <a:cs typeface="+mn-cs"/>
              </a:rPr>
              <a:t>Polymer Functionalization:</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Nanoparticles coated with conductive polymers can be used in strain or pressure sensors, where the polymer's ability to stretch without losing conductivity is crucial for flexible electronics in wearables.</a:t>
            </a:r>
          </a:p>
          <a:p>
            <a:pPr rtl="0"/>
            <a:r>
              <a:rPr lang="en-US" sz="1200" b="1" i="0" u="none" strike="noStrike" kern="1200" dirty="0" smtClean="0">
                <a:solidFill>
                  <a:schemeClr val="tx1"/>
                </a:solidFill>
                <a:effectLst/>
                <a:latin typeface="+mn-lt"/>
                <a:ea typeface="+mn-ea"/>
                <a:cs typeface="+mn-cs"/>
              </a:rPr>
              <a:t>Selective Gas Sensors:</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Functionalizing nanoparticles with specific chemical receptors can create wearable sensors for environmental monitoring, detecting gases like CO2 or volatile organic compounds with high selectivity.</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Challenges: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Consistency:</a:t>
            </a:r>
            <a:r>
              <a:rPr lang="en-US" sz="1200" b="0" i="0" u="none" strike="noStrike" kern="1200" dirty="0" smtClean="0">
                <a:solidFill>
                  <a:schemeClr val="tx1"/>
                </a:solidFill>
                <a:effectLst/>
                <a:latin typeface="+mn-lt"/>
                <a:ea typeface="+mn-ea"/>
                <a:cs typeface="+mn-cs"/>
              </a:rPr>
              <a:t> Ensuring uniformity in functionalization across a large number of nanoparticles can be challenging, affecting sensor reproducibility.</a:t>
            </a:r>
          </a:p>
          <a:p>
            <a:pPr rtl="0"/>
            <a:r>
              <a:rPr lang="en-US" sz="1200" b="1" i="0" u="none" strike="noStrike" kern="1200" dirty="0" smtClean="0">
                <a:solidFill>
                  <a:schemeClr val="tx1"/>
                </a:solidFill>
                <a:effectLst/>
                <a:latin typeface="+mn-lt"/>
                <a:ea typeface="+mn-ea"/>
                <a:cs typeface="+mn-cs"/>
              </a:rPr>
              <a:t>Stability:</a:t>
            </a:r>
            <a:r>
              <a:rPr lang="en-US" sz="1200" b="0" i="0" u="none" strike="noStrike" kern="1200" dirty="0" smtClean="0">
                <a:solidFill>
                  <a:schemeClr val="tx1"/>
                </a:solidFill>
                <a:effectLst/>
                <a:latin typeface="+mn-lt"/>
                <a:ea typeface="+mn-ea"/>
                <a:cs typeface="+mn-cs"/>
              </a:rPr>
              <a:t> The stability of the functional groups under physiological conditions or during the lifecycle of the wearable device needs consideration.</a:t>
            </a:r>
          </a:p>
          <a:p>
            <a:pPr rtl="0"/>
            <a:r>
              <a:rPr lang="en-US" sz="1200" b="1" i="0" u="none" strike="noStrike" kern="1200" dirty="0" smtClean="0">
                <a:solidFill>
                  <a:schemeClr val="tx1"/>
                </a:solidFill>
                <a:effectLst/>
                <a:latin typeface="+mn-lt"/>
                <a:ea typeface="+mn-ea"/>
                <a:cs typeface="+mn-cs"/>
              </a:rPr>
              <a:t>Scalability:</a:t>
            </a:r>
            <a:r>
              <a:rPr lang="en-US" sz="1200" b="0" i="0" u="none" strike="noStrike" kern="1200" dirty="0" smtClean="0">
                <a:solidFill>
                  <a:schemeClr val="tx1"/>
                </a:solidFill>
                <a:effectLst/>
                <a:latin typeface="+mn-lt"/>
                <a:ea typeface="+mn-ea"/>
                <a:cs typeface="+mn-cs"/>
              </a:rPr>
              <a:t> Translating lab-scale functionalization to industrial processes can be complex due to the need for precise control over reaction conditions.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Functionalization of nanoparticles is a key strategy in the development of next-generation wearable sensors, offering a pathway to sensors that are more sensitive, selective, and suitable for personalized health monitoring.</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26</a:t>
            </a:fld>
            <a:endParaRPr lang="en-IN"/>
          </a:p>
        </p:txBody>
      </p:sp>
    </p:spTree>
    <p:extLst>
      <p:ext uri="{BB962C8B-B14F-4D97-AF65-F5344CB8AC3E}">
        <p14:creationId xmlns:p14="http://schemas.microsoft.com/office/powerpoint/2010/main" val="1705037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2.5 Sensing Parameters: Characteristics of Flexible Sensors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When designing and evaluating flexible sensors, several key parameters define their performance. Here's a detailed explanation of these characteristics: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Sensitivity</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Sensitivity quantifies how much the sensor's output changes per unit change in the input parameter. For flexible sensors, this could be how resistance, capacitance, or another electrical property changes with applied strain, pressure, or other stimuli.</a:t>
            </a:r>
          </a:p>
          <a:p>
            <a:pPr rtl="0"/>
            <a:r>
              <a:rPr lang="en-US" sz="1200" b="1" i="0" u="none" strike="noStrike" kern="1200" dirty="0" smtClean="0">
                <a:solidFill>
                  <a:schemeClr val="tx1"/>
                </a:solidFill>
                <a:effectLst/>
                <a:latin typeface="+mn-lt"/>
                <a:ea typeface="+mn-ea"/>
                <a:cs typeface="+mn-cs"/>
              </a:rPr>
              <a:t>Measurement:</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Units:</a:t>
            </a:r>
            <a:r>
              <a:rPr lang="en-US" sz="1200" b="0" i="0" u="none" strike="noStrike" kern="1200" dirty="0" smtClean="0">
                <a:solidFill>
                  <a:schemeClr val="tx1"/>
                </a:solidFill>
                <a:effectLst/>
                <a:latin typeface="+mn-lt"/>
                <a:ea typeface="+mn-ea"/>
                <a:cs typeface="+mn-cs"/>
              </a:rPr>
              <a:t> Typically expressed in terms of output per input, e.g., mV/</a:t>
            </a:r>
            <a:r>
              <a:rPr lang="en-US" sz="1200" b="0" i="0" u="none" strike="noStrike" kern="1200" dirty="0" err="1" smtClean="0">
                <a:solidFill>
                  <a:schemeClr val="tx1"/>
                </a:solidFill>
                <a:effectLst/>
                <a:latin typeface="+mn-lt"/>
                <a:ea typeface="+mn-ea"/>
                <a:cs typeface="+mn-cs"/>
              </a:rPr>
              <a:t>kPa</a:t>
            </a:r>
            <a:r>
              <a:rPr lang="en-US" sz="1200" b="0" i="0" u="none" strike="noStrike" kern="1200" dirty="0" smtClean="0">
                <a:solidFill>
                  <a:schemeClr val="tx1"/>
                </a:solidFill>
                <a:effectLst/>
                <a:latin typeface="+mn-lt"/>
                <a:ea typeface="+mn-ea"/>
                <a:cs typeface="+mn-cs"/>
              </a:rPr>
              <a:t> for pressure sensors, or % change in resistance per % strain for strain gauges.</a:t>
            </a:r>
          </a:p>
          <a:p>
            <a:pPr lvl="1" rtl="0"/>
            <a:r>
              <a:rPr lang="en-US" sz="1200" b="1" i="0" u="none" strike="noStrike" kern="1200" dirty="0" smtClean="0">
                <a:solidFill>
                  <a:schemeClr val="tx1"/>
                </a:solidFill>
                <a:effectLst/>
                <a:latin typeface="+mn-lt"/>
                <a:ea typeface="+mn-ea"/>
                <a:cs typeface="+mn-cs"/>
              </a:rPr>
              <a:t>Formula:</a:t>
            </a:r>
            <a:r>
              <a:rPr lang="en-US" sz="1200" b="0" i="0" u="none" strike="noStrike" kern="1200" dirty="0" smtClean="0">
                <a:solidFill>
                  <a:schemeClr val="tx1"/>
                </a:solidFill>
                <a:effectLst/>
                <a:latin typeface="+mn-lt"/>
                <a:ea typeface="+mn-ea"/>
                <a:cs typeface="+mn-cs"/>
              </a:rPr>
              <a:t> Sensitivity = (</a:t>
            </a:r>
            <a:r>
              <a:rPr lang="en-US" sz="1200" b="0" i="0" u="none" strike="noStrike" kern="1200" dirty="0" err="1" smtClean="0">
                <a:solidFill>
                  <a:schemeClr val="tx1"/>
                </a:solidFill>
                <a:effectLst/>
                <a:latin typeface="+mn-lt"/>
                <a:ea typeface="+mn-ea"/>
                <a:cs typeface="+mn-cs"/>
              </a:rPr>
              <a:t>ΔOutput</a:t>
            </a:r>
            <a:r>
              <a:rPr lang="en-US" sz="1200" b="0" i="0" u="none" strike="noStrike" kern="1200" dirty="0" smtClean="0">
                <a:solidFill>
                  <a:schemeClr val="tx1"/>
                </a:solidFill>
                <a:effectLst/>
                <a:latin typeface="+mn-lt"/>
                <a:ea typeface="+mn-ea"/>
                <a:cs typeface="+mn-cs"/>
              </a:rPr>
              <a:t> / </a:t>
            </a:r>
            <a:r>
              <a:rPr lang="en-US" sz="1200" b="0" i="0" u="none" strike="noStrike" kern="1200" dirty="0" err="1" smtClean="0">
                <a:solidFill>
                  <a:schemeClr val="tx1"/>
                </a:solidFill>
                <a:effectLst/>
                <a:latin typeface="+mn-lt"/>
                <a:ea typeface="+mn-ea"/>
                <a:cs typeface="+mn-cs"/>
              </a:rPr>
              <a:t>ΔInput</a:t>
            </a:r>
            <a:r>
              <a:rPr lang="en-US" sz="1200" b="0" i="0" u="none" strike="noStrike" kern="1200" dirty="0" smtClean="0">
                <a:solidFill>
                  <a:schemeClr val="tx1"/>
                </a:solidFill>
                <a:effectLst/>
                <a:latin typeface="+mn-lt"/>
                <a:ea typeface="+mn-ea"/>
                <a:cs typeface="+mn-cs"/>
              </a:rPr>
              <a:t>)</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Sensitivity is influenced by the material properties, sensor design, and the interaction between the sensing element and the </a:t>
            </a:r>
            <a:r>
              <a:rPr lang="en-US" sz="1200" b="0" i="0" u="none" strike="noStrike" kern="1200" dirty="0" err="1" smtClean="0">
                <a:solidFill>
                  <a:schemeClr val="tx1"/>
                </a:solidFill>
                <a:effectLst/>
                <a:latin typeface="+mn-lt"/>
                <a:ea typeface="+mn-ea"/>
                <a:cs typeface="+mn-cs"/>
              </a:rPr>
              <a:t>measurand</a:t>
            </a:r>
            <a:r>
              <a:rPr lang="en-US" sz="1200" b="0" i="0" u="none" strike="noStrike" kern="1200" dirty="0" smtClean="0">
                <a:solidFill>
                  <a:schemeClr val="tx1"/>
                </a:solidFill>
                <a:effectLst/>
                <a:latin typeface="+mn-lt"/>
                <a:ea typeface="+mn-ea"/>
                <a:cs typeface="+mn-cs"/>
              </a:rPr>
              <a:t>. For example, in a resistive strain gauge, sensitivity would relate to how much the resistance changes with applied strain.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Gauge Factor (GF)</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Specifically for strain sensors, the gauge factor is the measure of sensitivity to strain, defined as the ratio of the fractional change in electrical resistance to the fractional change in length (strain).</a:t>
            </a:r>
          </a:p>
          <a:p>
            <a:pPr rtl="0"/>
            <a:r>
              <a:rPr lang="en-US" sz="1200" b="1" i="0" u="none" strike="noStrike" kern="1200" dirty="0" smtClean="0">
                <a:solidFill>
                  <a:schemeClr val="tx1"/>
                </a:solidFill>
                <a:effectLst/>
                <a:latin typeface="+mn-lt"/>
                <a:ea typeface="+mn-ea"/>
                <a:cs typeface="+mn-cs"/>
              </a:rPr>
              <a:t>Formula:</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GF = \</a:t>
            </a:r>
            <a:r>
              <a:rPr lang="en-US" sz="1200" b="0" i="0" u="none" strike="noStrike" kern="1200" dirty="0" err="1" smtClean="0">
                <a:solidFill>
                  <a:schemeClr val="tx1"/>
                </a:solidFill>
                <a:effectLst/>
                <a:latin typeface="+mn-lt"/>
                <a:ea typeface="+mn-ea"/>
                <a:cs typeface="+mn-cs"/>
              </a:rPr>
              <a:t>frac</a:t>
            </a:r>
            <a:r>
              <a:rPr lang="en-US" sz="1200" b="0" i="0" u="none" strike="noStrike" kern="1200" dirty="0" smtClean="0">
                <a:solidFill>
                  <a:schemeClr val="tx1"/>
                </a:solidFill>
                <a:effectLst/>
                <a:latin typeface="+mn-lt"/>
                <a:ea typeface="+mn-ea"/>
                <a:cs typeface="+mn-cs"/>
              </a:rPr>
              <a:t>{\Delta R/R}{\epsilon}</a:t>
            </a:r>
          </a:p>
          <a:p>
            <a:pPr lvl="1" rtl="0"/>
            <a:r>
              <a:rPr lang="en-US" sz="1200" b="0" i="0" u="none" strike="noStrike" kern="1200" dirty="0" smtClean="0">
                <a:solidFill>
                  <a:schemeClr val="tx1"/>
                </a:solidFill>
                <a:effectLst/>
                <a:latin typeface="+mn-lt"/>
                <a:ea typeface="+mn-ea"/>
                <a:cs typeface="+mn-cs"/>
              </a:rPr>
              <a:t>Where \Delta R</a:t>
            </a:r>
          </a:p>
          <a:p>
            <a:pPr lvl="1" rtl="0"/>
            <a:r>
              <a:rPr lang="en-US" sz="1200" b="0" i="0" u="none" strike="noStrike" kern="1200" dirty="0" smtClean="0">
                <a:solidFill>
                  <a:schemeClr val="tx1"/>
                </a:solidFill>
                <a:effectLst/>
                <a:latin typeface="+mn-lt"/>
                <a:ea typeface="+mn-ea"/>
                <a:cs typeface="+mn-cs"/>
              </a:rPr>
              <a:t>is the change in resistance, R</a:t>
            </a:r>
          </a:p>
          <a:p>
            <a:pPr lvl="1" rtl="0"/>
            <a:r>
              <a:rPr lang="en-US" sz="1200" b="0" i="0" u="none" strike="noStrike" kern="1200" dirty="0" smtClean="0">
                <a:solidFill>
                  <a:schemeClr val="tx1"/>
                </a:solidFill>
                <a:effectLst/>
                <a:latin typeface="+mn-lt"/>
                <a:ea typeface="+mn-ea"/>
                <a:cs typeface="+mn-cs"/>
              </a:rPr>
              <a:t>is the initial resistance, and \epsilon</a:t>
            </a:r>
          </a:p>
          <a:p>
            <a:pPr lvl="1" rtl="0"/>
            <a:r>
              <a:rPr lang="en-US" sz="1200" b="0" i="0" u="none" strike="noStrike" kern="1200" dirty="0" smtClean="0">
                <a:solidFill>
                  <a:schemeClr val="tx1"/>
                </a:solidFill>
                <a:effectLst/>
                <a:latin typeface="+mn-lt"/>
                <a:ea typeface="+mn-ea"/>
                <a:cs typeface="+mn-cs"/>
              </a:rPr>
              <a:t>(epsilon) is the strain (change in length per unit length).</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A higher gauge factor means better sensitivity to strain. Traditional metallic strain gauges have a gauge factor around 2, while some advanced materials like </a:t>
            </a:r>
            <a:r>
              <a:rPr lang="en-US" sz="1200" b="0" i="0" u="none" strike="noStrike" kern="1200" dirty="0" err="1" smtClean="0">
                <a:solidFill>
                  <a:schemeClr val="tx1"/>
                </a:solidFill>
                <a:effectLst/>
                <a:latin typeface="+mn-lt"/>
                <a:ea typeface="+mn-ea"/>
                <a:cs typeface="+mn-cs"/>
              </a:rPr>
              <a:t>piezoresistive</a:t>
            </a:r>
            <a:r>
              <a:rPr lang="en-US" sz="1200" b="0" i="0" u="none" strike="noStrike" kern="1200" dirty="0" smtClean="0">
                <a:solidFill>
                  <a:schemeClr val="tx1"/>
                </a:solidFill>
                <a:effectLst/>
                <a:latin typeface="+mn-lt"/>
                <a:ea typeface="+mn-ea"/>
                <a:cs typeface="+mn-cs"/>
              </a:rPr>
              <a:t> semiconductors or certain nanomaterials can exceed this, offering higher sensitivity.</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Linearity</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Linearity describes how well the sensor's output response follows a straight line over the range of input it measures. It's an indicator of how predictable and reliable the sensor's response is to changes in the input.</a:t>
            </a:r>
          </a:p>
          <a:p>
            <a:pPr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Often measured as the maximum deviation from a linear fit to the calibration data, expressed as a percentage of the full scale.</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For flexible sensors, achieving good linearity can be challenging due to the nonlinear mechanical properties of materials under strain or the interaction between the sensor and substrate. Calibration is often necessary to correct for nonlinearity.</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Hysteresis</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Hysteresis is the difference in sensor output for the same input value when that input is increasing versus decreasing. It indicates a memory effect or lag in the sensor's response.</a:t>
            </a:r>
          </a:p>
          <a:p>
            <a:pPr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Can be quantified by comparing the sensor's response during loading and unloading cycles, typically expressed as a percentage of the full-scale output.</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Hysteresis in flexible sensors can arise from viscoelastic properties of materials, friction within the sensor structure, or the mechanical coupling between the sensor and its environment. Designing sensors with minimal hysteresis involves selecting materials with low viscoelastic behavior and optimizing sensor architecture.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Response Time</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Response time is the duration it takes for the sensor to reflect a change in input with its output. It includes both the time to respond to an increase (rise time) and to a decrease (fall time) in the input.</a:t>
            </a:r>
          </a:p>
          <a:p>
            <a:pPr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Typically measured from the moment the input changes until the sensor output reaches 90% of its final value.</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In flexible sensors, response time can be influenced by the sensor's material dynamics, electronic signal processing, and the physical interaction between the sensor and what it's measuring. For instance, in capacitive sensors, the dielectric properties and thickness of materials affect response time. For resistive sensors, it's also about how quickly the material's resistance changes with deformation.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Optimization:</a:t>
            </a:r>
            <a:r>
              <a:rPr lang="en-US" sz="1200" b="0" i="0" u="none" strike="noStrike" kern="1200" dirty="0" smtClean="0">
                <a:solidFill>
                  <a:schemeClr val="tx1"/>
                </a:solidFill>
                <a:effectLst/>
                <a:latin typeface="+mn-lt"/>
                <a:ea typeface="+mn-ea"/>
                <a:cs typeface="+mn-cs"/>
              </a:rPr>
              <a:t> Each of these parameters can be optimized through material selection, sensor design, and manufacturing techniques. For example, using nanomaterials might increase sensitivity but could complicate linearity or increase hysteresis.</a:t>
            </a:r>
          </a:p>
          <a:p>
            <a:pPr rtl="0"/>
            <a:r>
              <a:rPr lang="en-US" sz="1200" b="1" i="0" u="none" strike="noStrike" kern="1200" dirty="0" smtClean="0">
                <a:solidFill>
                  <a:schemeClr val="tx1"/>
                </a:solidFill>
                <a:effectLst/>
                <a:latin typeface="+mn-lt"/>
                <a:ea typeface="+mn-ea"/>
                <a:cs typeface="+mn-cs"/>
              </a:rPr>
              <a:t>Application Specific:</a:t>
            </a:r>
            <a:r>
              <a:rPr lang="en-US" sz="1200" b="0" i="0" u="none" strike="noStrike" kern="1200" dirty="0" smtClean="0">
                <a:solidFill>
                  <a:schemeClr val="tx1"/>
                </a:solidFill>
                <a:effectLst/>
                <a:latin typeface="+mn-lt"/>
                <a:ea typeface="+mn-ea"/>
                <a:cs typeface="+mn-cs"/>
              </a:rPr>
              <a:t> The importance of each parameter can vary depending on the application. For instance, in health monitoring, low hysteresis and fast response times might be crucial for accurate, real-time data.</a:t>
            </a:r>
          </a:p>
          <a:p>
            <a:pPr rtl="0"/>
            <a:r>
              <a:rPr lang="en-US" sz="1200" b="1" i="0" u="none" strike="noStrike" kern="1200" dirty="0" smtClean="0">
                <a:solidFill>
                  <a:schemeClr val="tx1"/>
                </a:solidFill>
                <a:effectLst/>
                <a:latin typeface="+mn-lt"/>
                <a:ea typeface="+mn-ea"/>
                <a:cs typeface="+mn-cs"/>
              </a:rPr>
              <a:t>Calibration and Testing:</a:t>
            </a:r>
            <a:r>
              <a:rPr lang="en-US" sz="1200" b="0" i="0" u="none" strike="noStrike" kern="1200" dirty="0" smtClean="0">
                <a:solidFill>
                  <a:schemeClr val="tx1"/>
                </a:solidFill>
                <a:effectLst/>
                <a:latin typeface="+mn-lt"/>
                <a:ea typeface="+mn-ea"/>
                <a:cs typeface="+mn-cs"/>
              </a:rPr>
              <a:t> Thorough calibration and testing under various conditions (temperature, strain rate, etc.) are essential to fully characterize these parameters for a given flexible sensor.</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Understanding and optimizing these sensing parameters are key to developing flexible sensors that can perform reliably in real-world scenarios, particularly in the dynamic environment of wearable technology.</a:t>
            </a:r>
          </a:p>
        </p:txBody>
      </p:sp>
      <p:sp>
        <p:nvSpPr>
          <p:cNvPr id="4" name="Slide Number Placeholder 3"/>
          <p:cNvSpPr>
            <a:spLocks noGrp="1"/>
          </p:cNvSpPr>
          <p:nvPr>
            <p:ph type="sldNum" sz="quarter" idx="10"/>
          </p:nvPr>
        </p:nvSpPr>
        <p:spPr/>
        <p:txBody>
          <a:bodyPr/>
          <a:lstStyle/>
          <a:p>
            <a:fld id="{90D18233-C224-428C-B756-10CB340AB38A}" type="slidenum">
              <a:rPr lang="en-IN" smtClean="0"/>
              <a:t>27</a:t>
            </a:fld>
            <a:endParaRPr lang="en-IN"/>
          </a:p>
        </p:txBody>
      </p:sp>
    </p:spTree>
    <p:extLst>
      <p:ext uri="{BB962C8B-B14F-4D97-AF65-F5344CB8AC3E}">
        <p14:creationId xmlns:p14="http://schemas.microsoft.com/office/powerpoint/2010/main" val="356289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Introduction to the Importance of Signal Conditioning for Sensor Data</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Signal conditioning plays a critical role in sensor systems by preparing the raw sensor data for further processing or transmission. This preparation often involves several steps to ensure that the signal is accurate, reliable, and suitable for analysis or control systems. Here's a detailed look at key aspects of signal conditioning:</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Amplification</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Amplification is the process of increasing the amplitude of the sensor's electrical signal to match the dynamic range of subsequent processing stages or to improve the signal-to-noise ratio (SNR).</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Operational Amplifiers (Op-Amps):</a:t>
            </a:r>
            <a:r>
              <a:rPr lang="en-US" sz="1200" b="0" i="0" u="none" strike="noStrike" kern="1200" dirty="0" smtClean="0">
                <a:solidFill>
                  <a:schemeClr val="tx1"/>
                </a:solidFill>
                <a:effectLst/>
                <a:latin typeface="+mn-lt"/>
                <a:ea typeface="+mn-ea"/>
                <a:cs typeface="+mn-cs"/>
              </a:rPr>
              <a:t> Commonly used for amplification due to their high gain, stability, and ability to be configured for various gain settings.</a:t>
            </a:r>
          </a:p>
          <a:p>
            <a:pPr lvl="1" rtl="0"/>
            <a:r>
              <a:rPr lang="en-US" sz="1200" b="1" i="0" u="none" strike="noStrike" kern="1200" dirty="0" smtClean="0">
                <a:solidFill>
                  <a:schemeClr val="tx1"/>
                </a:solidFill>
                <a:effectLst/>
                <a:latin typeface="+mn-lt"/>
                <a:ea typeface="+mn-ea"/>
                <a:cs typeface="+mn-cs"/>
              </a:rPr>
              <a:t>Gain:</a:t>
            </a:r>
            <a:r>
              <a:rPr lang="en-US" sz="1200" b="0" i="0" u="none" strike="noStrike" kern="1200" dirty="0" smtClean="0">
                <a:solidFill>
                  <a:schemeClr val="tx1"/>
                </a:solidFill>
                <a:effectLst/>
                <a:latin typeface="+mn-lt"/>
                <a:ea typeface="+mn-ea"/>
                <a:cs typeface="+mn-cs"/>
              </a:rPr>
              <a:t> The amplification factor can be adjusted via feedback resistors in op-amp circuits or digitally within integrated circuits.</a:t>
            </a:r>
          </a:p>
          <a:p>
            <a:pPr rtl="0"/>
            <a:r>
              <a:rPr lang="en-US" sz="1200" b="1" i="0" u="none" strike="noStrike" kern="1200" dirty="0" smtClean="0">
                <a:solidFill>
                  <a:schemeClr val="tx1"/>
                </a:solidFill>
                <a:effectLst/>
                <a:latin typeface="+mn-lt"/>
                <a:ea typeface="+mn-ea"/>
                <a:cs typeface="+mn-cs"/>
              </a:rPr>
              <a:t>Pros: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Enhances weak signals for better detection or measurement precision.</a:t>
            </a:r>
          </a:p>
          <a:p>
            <a:pPr lvl="1" rtl="0"/>
            <a:r>
              <a:rPr lang="en-US" sz="1200" b="0" i="0" u="none" strike="noStrike" kern="1200" dirty="0" smtClean="0">
                <a:solidFill>
                  <a:schemeClr val="tx1"/>
                </a:solidFill>
                <a:effectLst/>
                <a:latin typeface="+mn-lt"/>
                <a:ea typeface="+mn-ea"/>
                <a:cs typeface="+mn-cs"/>
              </a:rPr>
              <a:t>Improves SNR, making it easier to discern the actual signal from background noise.</a:t>
            </a:r>
          </a:p>
          <a:p>
            <a:pPr rtl="0"/>
            <a:r>
              <a:rPr lang="en-US" sz="1200" b="1" i="0" u="none" strike="noStrike" kern="1200" dirty="0" smtClean="0">
                <a:solidFill>
                  <a:schemeClr val="tx1"/>
                </a:solidFill>
                <a:effectLst/>
                <a:latin typeface="+mn-lt"/>
                <a:ea typeface="+mn-ea"/>
                <a:cs typeface="+mn-cs"/>
              </a:rPr>
              <a:t>Cons: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Can introduce noise if not done properly, especially at high gains.</a:t>
            </a:r>
          </a:p>
          <a:p>
            <a:pPr lvl="1" rtl="0"/>
            <a:r>
              <a:rPr lang="en-US" sz="1200" b="0" i="0" u="none" strike="noStrike" kern="1200" dirty="0" smtClean="0">
                <a:solidFill>
                  <a:schemeClr val="tx1"/>
                </a:solidFill>
                <a:effectLst/>
                <a:latin typeface="+mn-lt"/>
                <a:ea typeface="+mn-ea"/>
                <a:cs typeface="+mn-cs"/>
              </a:rPr>
              <a:t>Power consumption increases with amplification, which might be a concern in battery-operated wearables.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Filtering</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Filtering removes unwanted frequencies from the signal, reducing noise and focusing on the frequencies of interest.</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Types of Filters: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Low-pass:</a:t>
            </a:r>
            <a:r>
              <a:rPr lang="en-US" sz="1200" b="0" i="0" u="none" strike="noStrike" kern="1200" dirty="0" smtClean="0">
                <a:solidFill>
                  <a:schemeClr val="tx1"/>
                </a:solidFill>
                <a:effectLst/>
                <a:latin typeface="+mn-lt"/>
                <a:ea typeface="+mn-ea"/>
                <a:cs typeface="+mn-cs"/>
              </a:rPr>
              <a:t> Allows signals with frequencies lower than a cutoff frequency to pass while attenuating higher frequencies, useful for removing high-frequency noise.</a:t>
            </a:r>
          </a:p>
          <a:p>
            <a:pPr lvl="2" rtl="0"/>
            <a:r>
              <a:rPr lang="en-US" sz="1200" b="1" i="0" u="none" strike="noStrike" kern="1200" dirty="0" smtClean="0">
                <a:solidFill>
                  <a:schemeClr val="tx1"/>
                </a:solidFill>
                <a:effectLst/>
                <a:latin typeface="+mn-lt"/>
                <a:ea typeface="+mn-ea"/>
                <a:cs typeface="+mn-cs"/>
              </a:rPr>
              <a:t>High-pass:</a:t>
            </a:r>
            <a:r>
              <a:rPr lang="en-US" sz="1200" b="0" i="0" u="none" strike="noStrike" kern="1200" dirty="0" smtClean="0">
                <a:solidFill>
                  <a:schemeClr val="tx1"/>
                </a:solidFill>
                <a:effectLst/>
                <a:latin typeface="+mn-lt"/>
                <a:ea typeface="+mn-ea"/>
                <a:cs typeface="+mn-cs"/>
              </a:rPr>
              <a:t> Opposite of low-pass, for removing low-frequency noise or drift.</a:t>
            </a:r>
          </a:p>
          <a:p>
            <a:pPr lvl="2" rtl="0"/>
            <a:r>
              <a:rPr lang="en-US" sz="1200" b="1" i="0" u="none" strike="noStrike" kern="1200" dirty="0" smtClean="0">
                <a:solidFill>
                  <a:schemeClr val="tx1"/>
                </a:solidFill>
                <a:effectLst/>
                <a:latin typeface="+mn-lt"/>
                <a:ea typeface="+mn-ea"/>
                <a:cs typeface="+mn-cs"/>
              </a:rPr>
              <a:t>Band-pass:</a:t>
            </a:r>
            <a:r>
              <a:rPr lang="en-US" sz="1200" b="0" i="0" u="none" strike="noStrike" kern="1200" dirty="0" smtClean="0">
                <a:solidFill>
                  <a:schemeClr val="tx1"/>
                </a:solidFill>
                <a:effectLst/>
                <a:latin typeface="+mn-lt"/>
                <a:ea typeface="+mn-ea"/>
                <a:cs typeface="+mn-cs"/>
              </a:rPr>
              <a:t> Allows signals within a specific frequency band, isolating the signal of interest.</a:t>
            </a:r>
          </a:p>
          <a:p>
            <a:pPr lvl="2" rtl="0"/>
            <a:r>
              <a:rPr lang="en-US" sz="1200" b="1" i="0" u="none" strike="noStrike" kern="1200" dirty="0" smtClean="0">
                <a:solidFill>
                  <a:schemeClr val="tx1"/>
                </a:solidFill>
                <a:effectLst/>
                <a:latin typeface="+mn-lt"/>
                <a:ea typeface="+mn-ea"/>
                <a:cs typeface="+mn-cs"/>
              </a:rPr>
              <a:t>Notch:</a:t>
            </a:r>
            <a:r>
              <a:rPr lang="en-US" sz="1200" b="0" i="0" u="none" strike="noStrike" kern="1200" dirty="0" smtClean="0">
                <a:solidFill>
                  <a:schemeClr val="tx1"/>
                </a:solidFill>
                <a:effectLst/>
                <a:latin typeface="+mn-lt"/>
                <a:ea typeface="+mn-ea"/>
                <a:cs typeface="+mn-cs"/>
              </a:rPr>
              <a:t> Rejects a particular frequency, useful for eliminating known interference like 50/60 Hz from power lines.</a:t>
            </a:r>
          </a:p>
          <a:p>
            <a:pPr lvl="1" rtl="0"/>
            <a:r>
              <a:rPr lang="en-US" sz="1200" b="1" i="0" u="none" strike="noStrike" kern="1200" dirty="0" smtClean="0">
                <a:solidFill>
                  <a:schemeClr val="tx1"/>
                </a:solidFill>
                <a:effectLst/>
                <a:latin typeface="+mn-lt"/>
                <a:ea typeface="+mn-ea"/>
                <a:cs typeface="+mn-cs"/>
              </a:rPr>
              <a:t>Implementation:</a:t>
            </a:r>
            <a:r>
              <a:rPr lang="en-US" sz="1200" b="0" i="0" u="none" strike="noStrike" kern="1200" dirty="0" smtClean="0">
                <a:solidFill>
                  <a:schemeClr val="tx1"/>
                </a:solidFill>
                <a:effectLst/>
                <a:latin typeface="+mn-lt"/>
                <a:ea typeface="+mn-ea"/>
                <a:cs typeface="+mn-cs"/>
              </a:rPr>
              <a:t> Can be passive (using resistors, capacitors, inductors) or active (using amplifiers for better control over filter characteristics).</a:t>
            </a:r>
          </a:p>
          <a:p>
            <a:pPr rtl="0"/>
            <a:r>
              <a:rPr lang="en-US" sz="1200" b="1" i="0" u="none" strike="noStrike" kern="1200" dirty="0" smtClean="0">
                <a:solidFill>
                  <a:schemeClr val="tx1"/>
                </a:solidFill>
                <a:effectLst/>
                <a:latin typeface="+mn-lt"/>
                <a:ea typeface="+mn-ea"/>
                <a:cs typeface="+mn-cs"/>
              </a:rPr>
              <a:t>Pros: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Significantly reduces noise, improving signal clarity.</a:t>
            </a:r>
          </a:p>
          <a:p>
            <a:pPr lvl="1" rtl="0"/>
            <a:r>
              <a:rPr lang="en-US" sz="1200" b="0" i="0" u="none" strike="noStrike" kern="1200" dirty="0" smtClean="0">
                <a:solidFill>
                  <a:schemeClr val="tx1"/>
                </a:solidFill>
                <a:effectLst/>
                <a:latin typeface="+mn-lt"/>
                <a:ea typeface="+mn-ea"/>
                <a:cs typeface="+mn-cs"/>
              </a:rPr>
              <a:t>Can tailor the signal to focus on relevant information, enhancing the performance of the sensor system.</a:t>
            </a:r>
          </a:p>
          <a:p>
            <a:pPr rtl="0"/>
            <a:r>
              <a:rPr lang="en-US" sz="1200" b="1" i="0" u="none" strike="noStrike" kern="1200" dirty="0" smtClean="0">
                <a:solidFill>
                  <a:schemeClr val="tx1"/>
                </a:solidFill>
                <a:effectLst/>
                <a:latin typeface="+mn-lt"/>
                <a:ea typeface="+mn-ea"/>
                <a:cs typeface="+mn-cs"/>
              </a:rPr>
              <a:t>Cons: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Filters can introduce phase shifts or delays, which might be critical in real-time applications.</a:t>
            </a:r>
          </a:p>
          <a:p>
            <a:pPr lvl="1" rtl="0"/>
            <a:r>
              <a:rPr lang="en-US" sz="1200" b="0" i="0" u="none" strike="noStrike" kern="1200" dirty="0" smtClean="0">
                <a:solidFill>
                  <a:schemeClr val="tx1"/>
                </a:solidFill>
                <a:effectLst/>
                <a:latin typeface="+mn-lt"/>
                <a:ea typeface="+mn-ea"/>
                <a:cs typeface="+mn-cs"/>
              </a:rPr>
              <a:t>Designing filters requires trade-offs between response speed, filter order, and signal distortion.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Noise Reduction</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Techniques aimed at minimizing noise in the sensor signal, improving measurement accuracy.</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Common-Mode Rejection:</a:t>
            </a:r>
            <a:r>
              <a:rPr lang="en-US" sz="1200" b="0" i="0" u="none" strike="noStrike" kern="1200" dirty="0" smtClean="0">
                <a:solidFill>
                  <a:schemeClr val="tx1"/>
                </a:solidFill>
                <a:effectLst/>
                <a:latin typeface="+mn-lt"/>
                <a:ea typeface="+mn-ea"/>
                <a:cs typeface="+mn-cs"/>
              </a:rPr>
              <a:t> Utilizes differential amplifiers to cancel out noise that is common to both input signals, particularly useful in environments with electromagnetic interference.</a:t>
            </a:r>
          </a:p>
          <a:p>
            <a:pPr lvl="1" rtl="0"/>
            <a:r>
              <a:rPr lang="en-US" sz="1200" b="1" i="0" u="none" strike="noStrike" kern="1200" dirty="0" smtClean="0">
                <a:solidFill>
                  <a:schemeClr val="tx1"/>
                </a:solidFill>
                <a:effectLst/>
                <a:latin typeface="+mn-lt"/>
                <a:ea typeface="+mn-ea"/>
                <a:cs typeface="+mn-cs"/>
              </a:rPr>
              <a:t>Shielding:</a:t>
            </a:r>
            <a:r>
              <a:rPr lang="en-US" sz="1200" b="0" i="0" u="none" strike="noStrike" kern="1200" dirty="0" smtClean="0">
                <a:solidFill>
                  <a:schemeClr val="tx1"/>
                </a:solidFill>
                <a:effectLst/>
                <a:latin typeface="+mn-lt"/>
                <a:ea typeface="+mn-ea"/>
                <a:cs typeface="+mn-cs"/>
              </a:rPr>
              <a:t> Physical or electronic methods to prevent external noise from coupling into the sensor circuit.</a:t>
            </a:r>
          </a:p>
          <a:p>
            <a:pPr lvl="1" rtl="0"/>
            <a:r>
              <a:rPr lang="en-US" sz="1200" b="1" i="0" u="none" strike="noStrike" kern="1200" dirty="0" smtClean="0">
                <a:solidFill>
                  <a:schemeClr val="tx1"/>
                </a:solidFill>
                <a:effectLst/>
                <a:latin typeface="+mn-lt"/>
                <a:ea typeface="+mn-ea"/>
                <a:cs typeface="+mn-cs"/>
              </a:rPr>
              <a:t>Grounding:</a:t>
            </a:r>
            <a:r>
              <a:rPr lang="en-US" sz="1200" b="0" i="0" u="none" strike="noStrike" kern="1200" dirty="0" smtClean="0">
                <a:solidFill>
                  <a:schemeClr val="tx1"/>
                </a:solidFill>
                <a:effectLst/>
                <a:latin typeface="+mn-lt"/>
                <a:ea typeface="+mn-ea"/>
                <a:cs typeface="+mn-cs"/>
              </a:rPr>
              <a:t> Proper grounding techniques to reduce common-mode noise.</a:t>
            </a:r>
          </a:p>
          <a:p>
            <a:pPr rtl="0"/>
            <a:r>
              <a:rPr lang="en-US" sz="1200" b="1" i="0" u="none" strike="noStrike" kern="1200" dirty="0" smtClean="0">
                <a:solidFill>
                  <a:schemeClr val="tx1"/>
                </a:solidFill>
                <a:effectLst/>
                <a:latin typeface="+mn-lt"/>
                <a:ea typeface="+mn-ea"/>
                <a:cs typeface="+mn-cs"/>
              </a:rPr>
              <a:t>Pros: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Enhances the quality of data by reducing errors from environmental noise.</a:t>
            </a:r>
          </a:p>
          <a:p>
            <a:pPr lvl="1" rtl="0"/>
            <a:r>
              <a:rPr lang="en-US" sz="1200" b="0" i="0" u="none" strike="noStrike" kern="1200" dirty="0" smtClean="0">
                <a:solidFill>
                  <a:schemeClr val="tx1"/>
                </a:solidFill>
                <a:effectLst/>
                <a:latin typeface="+mn-lt"/>
                <a:ea typeface="+mn-ea"/>
                <a:cs typeface="+mn-cs"/>
              </a:rPr>
              <a:t>Can be crucial for precise measurements in noisy environments.</a:t>
            </a:r>
          </a:p>
          <a:p>
            <a:pPr rtl="0"/>
            <a:r>
              <a:rPr lang="en-US" sz="1200" b="1" i="0" u="none" strike="noStrike" kern="1200" dirty="0" smtClean="0">
                <a:solidFill>
                  <a:schemeClr val="tx1"/>
                </a:solidFill>
                <a:effectLst/>
                <a:latin typeface="+mn-lt"/>
                <a:ea typeface="+mn-ea"/>
                <a:cs typeface="+mn-cs"/>
              </a:rPr>
              <a:t>Cons: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Requires careful design and might increase system complexity or cost.</a:t>
            </a:r>
          </a:p>
          <a:p>
            <a:pPr lvl="1" rtl="0"/>
            <a:r>
              <a:rPr lang="en-US" sz="1200" b="0" i="0" u="none" strike="noStrike" kern="1200" dirty="0" smtClean="0">
                <a:solidFill>
                  <a:schemeClr val="tx1"/>
                </a:solidFill>
                <a:effectLst/>
                <a:latin typeface="+mn-lt"/>
                <a:ea typeface="+mn-ea"/>
                <a:cs typeface="+mn-cs"/>
              </a:rPr>
              <a:t>Not all noise can be eliminated, and some techniques might compromise signal integrity if overused.</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Analog-to-Digital Conversion (ADC)</a:t>
            </a:r>
          </a:p>
          <a:p>
            <a:pPr rtl="0"/>
            <a:r>
              <a:rPr lang="en-US" sz="1200" b="1" i="0" u="none" strike="noStrike" kern="1200" dirty="0" smtClean="0">
                <a:solidFill>
                  <a:schemeClr val="tx1"/>
                </a:solidFill>
                <a:effectLst/>
                <a:latin typeface="+mn-lt"/>
                <a:ea typeface="+mn-ea"/>
                <a:cs typeface="+mn-cs"/>
              </a:rPr>
              <a:t>Definition:</a:t>
            </a:r>
            <a:r>
              <a:rPr lang="en-US" sz="1200" b="0" i="0" u="none" strike="noStrike" kern="1200" dirty="0" smtClean="0">
                <a:solidFill>
                  <a:schemeClr val="tx1"/>
                </a:solidFill>
                <a:effectLst/>
                <a:latin typeface="+mn-lt"/>
                <a:ea typeface="+mn-ea"/>
                <a:cs typeface="+mn-cs"/>
              </a:rPr>
              <a:t> Converts the analog sensor signal into a digital format that can be processed by digital systems.</a:t>
            </a:r>
          </a:p>
          <a:p>
            <a:pPr rtl="0"/>
            <a:r>
              <a:rPr lang="en-US" sz="1200" b="1" i="0" u="none" strike="noStrike" kern="1200" dirty="0" smtClean="0">
                <a:solidFill>
                  <a:schemeClr val="tx1"/>
                </a:solidFill>
                <a:effectLst/>
                <a:latin typeface="+mn-lt"/>
                <a:ea typeface="+mn-ea"/>
                <a:cs typeface="+mn-cs"/>
              </a:rPr>
              <a:t>Technical Details: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Resolution:</a:t>
            </a:r>
            <a:r>
              <a:rPr lang="en-US" sz="1200" b="0" i="0" u="none" strike="noStrike" kern="1200" dirty="0" smtClean="0">
                <a:solidFill>
                  <a:schemeClr val="tx1"/>
                </a:solidFill>
                <a:effectLst/>
                <a:latin typeface="+mn-lt"/>
                <a:ea typeface="+mn-ea"/>
                <a:cs typeface="+mn-cs"/>
              </a:rPr>
              <a:t> Determines the smallest change in the analog signal that can be detected, typically measured in bits (e.g., 12-bit, 16-bit).</a:t>
            </a:r>
          </a:p>
          <a:p>
            <a:pPr lvl="1" rtl="0"/>
            <a:r>
              <a:rPr lang="en-US" sz="1200" b="1" i="0" u="none" strike="noStrike" kern="1200" dirty="0" smtClean="0">
                <a:solidFill>
                  <a:schemeClr val="tx1"/>
                </a:solidFill>
                <a:effectLst/>
                <a:latin typeface="+mn-lt"/>
                <a:ea typeface="+mn-ea"/>
                <a:cs typeface="+mn-cs"/>
              </a:rPr>
              <a:t>Sampling Rate:</a:t>
            </a:r>
            <a:r>
              <a:rPr lang="en-US" sz="1200" b="0" i="0" u="none" strike="noStrike" kern="1200" dirty="0" smtClean="0">
                <a:solidFill>
                  <a:schemeClr val="tx1"/>
                </a:solidFill>
                <a:effectLst/>
                <a:latin typeface="+mn-lt"/>
                <a:ea typeface="+mn-ea"/>
                <a:cs typeface="+mn-cs"/>
              </a:rPr>
              <a:t> Frequency at which the analog signal is converted, critical for capturing dynamic signals without aliasing.</a:t>
            </a:r>
          </a:p>
          <a:p>
            <a:pPr lvl="1" rtl="0"/>
            <a:r>
              <a:rPr lang="en-US" sz="1200" b="1" i="0" u="none" strike="noStrike" kern="1200" dirty="0" smtClean="0">
                <a:solidFill>
                  <a:schemeClr val="tx1"/>
                </a:solidFill>
                <a:effectLst/>
                <a:latin typeface="+mn-lt"/>
                <a:ea typeface="+mn-ea"/>
                <a:cs typeface="+mn-cs"/>
              </a:rPr>
              <a:t>Types of ADCs:</a:t>
            </a:r>
            <a:r>
              <a:rPr lang="en-US" sz="1200" b="0" i="0" u="none" strike="noStrike" kern="1200" dirty="0" smtClean="0">
                <a:solidFill>
                  <a:schemeClr val="tx1"/>
                </a:solidFill>
                <a:effectLst/>
                <a:latin typeface="+mn-lt"/>
                <a:ea typeface="+mn-ea"/>
                <a:cs typeface="+mn-cs"/>
              </a:rPr>
              <a:t> Successive Approximation Register (SAR), Delta-Sigma, Flash, etc., each with trade-offs in speed, power consumption, and accuracy.</a:t>
            </a:r>
          </a:p>
          <a:p>
            <a:pPr rtl="0"/>
            <a:r>
              <a:rPr lang="en-US" sz="1200" b="1" i="0" u="none" strike="noStrike" kern="1200" dirty="0" smtClean="0">
                <a:solidFill>
                  <a:schemeClr val="tx1"/>
                </a:solidFill>
                <a:effectLst/>
                <a:latin typeface="+mn-lt"/>
                <a:ea typeface="+mn-ea"/>
                <a:cs typeface="+mn-cs"/>
              </a:rPr>
              <a:t>Pros: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Allows for digital processing, storage, and transmission of sensor data.</a:t>
            </a:r>
          </a:p>
          <a:p>
            <a:pPr lvl="1" rtl="0"/>
            <a:r>
              <a:rPr lang="en-US" sz="1200" b="0" i="0" u="none" strike="noStrike" kern="1200" dirty="0" smtClean="0">
                <a:solidFill>
                  <a:schemeClr val="tx1"/>
                </a:solidFill>
                <a:effectLst/>
                <a:latin typeface="+mn-lt"/>
                <a:ea typeface="+mn-ea"/>
                <a:cs typeface="+mn-cs"/>
              </a:rPr>
              <a:t>Enables complex signal analysis that's not feasible with analog circuits.</a:t>
            </a:r>
          </a:p>
          <a:p>
            <a:pPr rtl="0"/>
            <a:r>
              <a:rPr lang="en-US" sz="1200" b="1" i="0" u="none" strike="noStrike" kern="1200" dirty="0" smtClean="0">
                <a:solidFill>
                  <a:schemeClr val="tx1"/>
                </a:solidFill>
                <a:effectLst/>
                <a:latin typeface="+mn-lt"/>
                <a:ea typeface="+mn-ea"/>
                <a:cs typeface="+mn-cs"/>
              </a:rPr>
              <a:t>Cons: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Quantization noise due to the finite resolution of the ADC.</a:t>
            </a:r>
          </a:p>
          <a:p>
            <a:pPr lvl="1" rtl="0"/>
            <a:r>
              <a:rPr lang="en-US" sz="1200" b="0" i="0" u="none" strike="noStrike" kern="1200" dirty="0" smtClean="0">
                <a:solidFill>
                  <a:schemeClr val="tx1"/>
                </a:solidFill>
                <a:effectLst/>
                <a:latin typeface="+mn-lt"/>
                <a:ea typeface="+mn-ea"/>
                <a:cs typeface="+mn-cs"/>
              </a:rPr>
              <a:t>Potential for aliasing if the sampling theorem (</a:t>
            </a:r>
            <a:r>
              <a:rPr lang="en-US" sz="1200" b="0" i="0" u="none" strike="noStrike" kern="1200" dirty="0" err="1" smtClean="0">
                <a:solidFill>
                  <a:schemeClr val="tx1"/>
                </a:solidFill>
                <a:effectLst/>
                <a:latin typeface="+mn-lt"/>
                <a:ea typeface="+mn-ea"/>
                <a:cs typeface="+mn-cs"/>
              </a:rPr>
              <a:t>Nyquist</a:t>
            </a:r>
            <a:r>
              <a:rPr lang="en-US" sz="1200" b="0" i="0" u="none" strike="noStrike" kern="1200" dirty="0" smtClean="0">
                <a:solidFill>
                  <a:schemeClr val="tx1"/>
                </a:solidFill>
                <a:effectLst/>
                <a:latin typeface="+mn-lt"/>
                <a:ea typeface="+mn-ea"/>
                <a:cs typeface="+mn-cs"/>
              </a:rPr>
              <a:t>-Shannon) isn't followed.</a:t>
            </a:r>
          </a:p>
          <a:p>
            <a:pPr lvl="1" rtl="0"/>
            <a:r>
              <a:rPr lang="en-US" sz="1200" b="0" i="0" u="none" strike="noStrike" kern="1200" dirty="0" smtClean="0">
                <a:solidFill>
                  <a:schemeClr val="tx1"/>
                </a:solidFill>
                <a:effectLst/>
                <a:latin typeface="+mn-lt"/>
                <a:ea typeface="+mn-ea"/>
                <a:cs typeface="+mn-cs"/>
              </a:rPr>
              <a:t>Power consumption can be significant, especially for high-resolution or high-speed conversions.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Overall Importance:</a:t>
            </a:r>
          </a:p>
          <a:p>
            <a:pPr rtl="0"/>
            <a:r>
              <a:rPr lang="en-US" sz="1200" b="1" i="0" u="none" strike="noStrike" kern="1200" dirty="0" smtClean="0">
                <a:solidFill>
                  <a:schemeClr val="tx1"/>
                </a:solidFill>
                <a:effectLst/>
                <a:latin typeface="+mn-lt"/>
                <a:ea typeface="+mn-ea"/>
                <a:cs typeface="+mn-cs"/>
              </a:rPr>
              <a:t>Accuracy:</a:t>
            </a:r>
            <a:r>
              <a:rPr lang="en-US" sz="1200" b="0" i="0" u="none" strike="noStrike" kern="1200" dirty="0" smtClean="0">
                <a:solidFill>
                  <a:schemeClr val="tx1"/>
                </a:solidFill>
                <a:effectLst/>
                <a:latin typeface="+mn-lt"/>
                <a:ea typeface="+mn-ea"/>
                <a:cs typeface="+mn-cs"/>
              </a:rPr>
              <a:t> Signal conditioning ensures that the sensor data is as close to the true physical phenomenon as possible.</a:t>
            </a:r>
          </a:p>
          <a:p>
            <a:pPr rtl="0"/>
            <a:r>
              <a:rPr lang="en-US" sz="1200" b="1" i="0" u="none" strike="noStrike" kern="1200" dirty="0" smtClean="0">
                <a:solidFill>
                  <a:schemeClr val="tx1"/>
                </a:solidFill>
                <a:effectLst/>
                <a:latin typeface="+mn-lt"/>
                <a:ea typeface="+mn-ea"/>
                <a:cs typeface="+mn-cs"/>
              </a:rPr>
              <a:t>Compatibility:</a:t>
            </a:r>
            <a:r>
              <a:rPr lang="en-US" sz="1200" b="0" i="0" u="none" strike="noStrike" kern="1200" dirty="0" smtClean="0">
                <a:solidFill>
                  <a:schemeClr val="tx1"/>
                </a:solidFill>
                <a:effectLst/>
                <a:latin typeface="+mn-lt"/>
                <a:ea typeface="+mn-ea"/>
                <a:cs typeface="+mn-cs"/>
              </a:rPr>
              <a:t> Makes sensor outputs compatible with digital systems, which are prevalent in modern electronics.</a:t>
            </a:r>
          </a:p>
          <a:p>
            <a:pPr rtl="0"/>
            <a:r>
              <a:rPr lang="en-US" sz="1200" b="1" i="0" u="none" strike="noStrike" kern="1200" dirty="0" smtClean="0">
                <a:solidFill>
                  <a:schemeClr val="tx1"/>
                </a:solidFill>
                <a:effectLst/>
                <a:latin typeface="+mn-lt"/>
                <a:ea typeface="+mn-ea"/>
                <a:cs typeface="+mn-cs"/>
              </a:rPr>
              <a:t>Reliability:</a:t>
            </a:r>
            <a:r>
              <a:rPr lang="en-US" sz="1200" b="0" i="0" u="none" strike="noStrike" kern="1200" dirty="0" smtClean="0">
                <a:solidFill>
                  <a:schemeClr val="tx1"/>
                </a:solidFill>
                <a:effectLst/>
                <a:latin typeface="+mn-lt"/>
                <a:ea typeface="+mn-ea"/>
                <a:cs typeface="+mn-cs"/>
              </a:rPr>
              <a:t> By reducing noise and enhancing signal quality, it leads to more reliable data interpretation and decision-making.</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In summary, signal conditioning is indispensable for transforming raw sensor outputs into meaningful, usable data. However, each step in the conditioning process must be carefully considered to balance the benefits against potential drawbacks like increased complexity, cost, or power consumption.</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28</a:t>
            </a:fld>
            <a:endParaRPr lang="en-IN"/>
          </a:p>
        </p:txBody>
      </p:sp>
    </p:spTree>
    <p:extLst>
      <p:ext uri="{BB962C8B-B14F-4D97-AF65-F5344CB8AC3E}">
        <p14:creationId xmlns:p14="http://schemas.microsoft.com/office/powerpoint/2010/main" val="240777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Signal Conditioning for Biosensors: Estimation of Blood Parameters through Fingertip Photoplethysmography (PPG)</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Definition/Example: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Photoplethysmography (PPG) is an optical method that detects blood volume changes in the microvascular bed of tissue by measuring how light is absorbed or reflected. Here's how it's applied to estimate blood parameters:</a:t>
            </a: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Heart Rate (HR):</a:t>
            </a:r>
            <a:r>
              <a:rPr lang="en-US" sz="1200" b="0" i="0" u="none" strike="noStrike" kern="1200" dirty="0" smtClean="0">
                <a:solidFill>
                  <a:schemeClr val="tx1"/>
                </a:solidFill>
                <a:effectLst/>
                <a:latin typeface="+mn-lt"/>
                <a:ea typeface="+mn-ea"/>
                <a:cs typeface="+mn-cs"/>
              </a:rPr>
              <a:t> The periodicity of the PPG waveform corresponds to the heartbeats, allowing direct measurement of heart rate.</a:t>
            </a:r>
          </a:p>
          <a:p>
            <a:pPr rtl="0"/>
            <a:r>
              <a:rPr lang="en-US" sz="1200" b="1" i="0" u="none" strike="noStrike" kern="1200" dirty="0" smtClean="0">
                <a:solidFill>
                  <a:schemeClr val="tx1"/>
                </a:solidFill>
                <a:effectLst/>
                <a:latin typeface="+mn-lt"/>
                <a:ea typeface="+mn-ea"/>
                <a:cs typeface="+mn-cs"/>
              </a:rPr>
              <a:t>Oxygen Saturation (SpO2):</a:t>
            </a:r>
            <a:r>
              <a:rPr lang="en-US" sz="1200" b="0" i="0" u="none" strike="noStrike" kern="1200" dirty="0" smtClean="0">
                <a:solidFill>
                  <a:schemeClr val="tx1"/>
                </a:solidFill>
                <a:effectLst/>
                <a:latin typeface="+mn-lt"/>
                <a:ea typeface="+mn-ea"/>
                <a:cs typeface="+mn-cs"/>
              </a:rPr>
              <a:t> By using two different light wavelengths, PPG can estimate the ratio of oxygenated to total hemoglobin, giving an indication of blood oxygen levels.</a:t>
            </a:r>
          </a:p>
          <a:p>
            <a:pPr rtl="0"/>
            <a:r>
              <a:rPr lang="en-US" sz="1200" b="1" i="0" u="none" strike="noStrike" kern="1200" dirty="0" smtClean="0">
                <a:solidFill>
                  <a:schemeClr val="tx1"/>
                </a:solidFill>
                <a:effectLst/>
                <a:latin typeface="+mn-lt"/>
                <a:ea typeface="+mn-ea"/>
                <a:cs typeface="+mn-cs"/>
              </a:rPr>
              <a:t>Heart Rate Variability (HRV):</a:t>
            </a:r>
            <a:r>
              <a:rPr lang="en-US" sz="1200" b="0" i="0" u="none" strike="noStrike" kern="1200" dirty="0" smtClean="0">
                <a:solidFill>
                  <a:schemeClr val="tx1"/>
                </a:solidFill>
                <a:effectLst/>
                <a:latin typeface="+mn-lt"/>
                <a:ea typeface="+mn-ea"/>
                <a:cs typeface="+mn-cs"/>
              </a:rPr>
              <a:t> PPG signals can be analyzed to measure the time variation between beats, offering insights into autonomic nervous system activity, stress, and cardiovascular health.</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Signal Conditioning for PPG Biosensors: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Signal conditioning in PPG involves several steps to transform the raw optical signal into reliable, interpretable data:</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Amplification</a:t>
            </a:r>
          </a:p>
          <a:p>
            <a:pPr rtl="0"/>
            <a:r>
              <a:rPr lang="en-US" sz="1200" b="1" i="0" u="none" strike="noStrike" kern="1200" dirty="0" smtClean="0">
                <a:solidFill>
                  <a:schemeClr val="tx1"/>
                </a:solidFill>
                <a:effectLst/>
                <a:latin typeface="+mn-lt"/>
                <a:ea typeface="+mn-ea"/>
                <a:cs typeface="+mn-cs"/>
              </a:rPr>
              <a:t>Purpose:</a:t>
            </a:r>
            <a:r>
              <a:rPr lang="en-US" sz="1200" b="0" i="0" u="none" strike="noStrike" kern="1200" dirty="0" smtClean="0">
                <a:solidFill>
                  <a:schemeClr val="tx1"/>
                </a:solidFill>
                <a:effectLst/>
                <a:latin typeface="+mn-lt"/>
                <a:ea typeface="+mn-ea"/>
                <a:cs typeface="+mn-cs"/>
              </a:rPr>
              <a:t> The PPG signal is typically weak due to the small changes in light absorption, requiring amplification to make it detectable.</a:t>
            </a:r>
          </a:p>
          <a:p>
            <a:pPr rtl="0"/>
            <a:r>
              <a:rPr lang="en-US" sz="1200" b="1" i="0" u="none" strike="noStrike" kern="1200" dirty="0" smtClean="0">
                <a:solidFill>
                  <a:schemeClr val="tx1"/>
                </a:solidFill>
                <a:effectLst/>
                <a:latin typeface="+mn-lt"/>
                <a:ea typeface="+mn-ea"/>
                <a:cs typeface="+mn-cs"/>
              </a:rPr>
              <a:t>Implementation:</a:t>
            </a:r>
            <a:r>
              <a:rPr lang="en-US" sz="1200" b="0" i="0" u="none" strike="noStrike" kern="1200" dirty="0" smtClean="0">
                <a:solidFill>
                  <a:schemeClr val="tx1"/>
                </a:solidFill>
                <a:effectLst/>
                <a:latin typeface="+mn-lt"/>
                <a:ea typeface="+mn-ea"/>
                <a:cs typeface="+mn-cs"/>
              </a:rPr>
              <a:t> Uses operational amplifiers (op-amps) to increase the voltage amplitude of the signal. The gain can be adjusted to optimize the signal for further processing.</a:t>
            </a:r>
          </a:p>
          <a:p>
            <a:pPr rtl="0"/>
            <a:r>
              <a:rPr lang="en-US" sz="1200" b="1" i="0" u="none" strike="noStrike" kern="1200" dirty="0" smtClean="0">
                <a:solidFill>
                  <a:schemeClr val="tx1"/>
                </a:solidFill>
                <a:effectLst/>
                <a:latin typeface="+mn-lt"/>
                <a:ea typeface="+mn-ea"/>
                <a:cs typeface="+mn-cs"/>
              </a:rPr>
              <a:t>Challenges:</a:t>
            </a:r>
            <a:r>
              <a:rPr lang="en-US" sz="1200" b="0" i="0" u="none" strike="noStrike" kern="1200" dirty="0" smtClean="0">
                <a:solidFill>
                  <a:schemeClr val="tx1"/>
                </a:solidFill>
                <a:effectLst/>
                <a:latin typeface="+mn-lt"/>
                <a:ea typeface="+mn-ea"/>
                <a:cs typeface="+mn-cs"/>
              </a:rPr>
              <a:t> Amplification can introduce noise, particularly at high gains, necessitating careful selection of components and circuit design.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Filtering</a:t>
            </a:r>
          </a:p>
          <a:p>
            <a:pPr rtl="0"/>
            <a:r>
              <a:rPr lang="en-US" sz="1200" b="1" i="0" u="none" strike="noStrike" kern="1200" dirty="0" smtClean="0">
                <a:solidFill>
                  <a:schemeClr val="tx1"/>
                </a:solidFill>
                <a:effectLst/>
                <a:latin typeface="+mn-lt"/>
                <a:ea typeface="+mn-ea"/>
                <a:cs typeface="+mn-cs"/>
              </a:rPr>
              <a:t>Purpose:</a:t>
            </a:r>
            <a:r>
              <a:rPr lang="en-US" sz="1200" b="0" i="0" u="none" strike="noStrike" kern="1200" dirty="0" smtClean="0">
                <a:solidFill>
                  <a:schemeClr val="tx1"/>
                </a:solidFill>
                <a:effectLst/>
                <a:latin typeface="+mn-lt"/>
                <a:ea typeface="+mn-ea"/>
                <a:cs typeface="+mn-cs"/>
              </a:rPr>
              <a:t> To remove noise and irrelevant frequencies from the PPG signal, ensuring only the pulsatile component related to blood flow remains.</a:t>
            </a:r>
          </a:p>
          <a:p>
            <a:pPr rtl="0"/>
            <a:r>
              <a:rPr lang="en-US" sz="1200" b="1" i="0" u="none" strike="noStrike" kern="1200" dirty="0" smtClean="0">
                <a:solidFill>
                  <a:schemeClr val="tx1"/>
                </a:solidFill>
                <a:effectLst/>
                <a:latin typeface="+mn-lt"/>
                <a:ea typeface="+mn-ea"/>
                <a:cs typeface="+mn-cs"/>
              </a:rPr>
              <a:t>Types: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Low-pass filters</a:t>
            </a:r>
            <a:r>
              <a:rPr lang="en-US" sz="1200" b="0" i="0" u="none" strike="noStrike" kern="1200" dirty="0" smtClean="0">
                <a:solidFill>
                  <a:schemeClr val="tx1"/>
                </a:solidFill>
                <a:effectLst/>
                <a:latin typeface="+mn-lt"/>
                <a:ea typeface="+mn-ea"/>
                <a:cs typeface="+mn-cs"/>
              </a:rPr>
              <a:t> remove high-frequency noise like those from movement or electrical interference.</a:t>
            </a:r>
          </a:p>
          <a:p>
            <a:pPr lvl="1" rtl="0"/>
            <a:r>
              <a:rPr lang="en-US" sz="1200" b="1" i="0" u="none" strike="noStrike" kern="1200" dirty="0" smtClean="0">
                <a:solidFill>
                  <a:schemeClr val="tx1"/>
                </a:solidFill>
                <a:effectLst/>
                <a:latin typeface="+mn-lt"/>
                <a:ea typeface="+mn-ea"/>
                <a:cs typeface="+mn-cs"/>
              </a:rPr>
              <a:t>High-pass filters</a:t>
            </a:r>
            <a:r>
              <a:rPr lang="en-US" sz="1200" b="0" i="0" u="none" strike="noStrike" kern="1200" dirty="0" smtClean="0">
                <a:solidFill>
                  <a:schemeClr val="tx1"/>
                </a:solidFill>
                <a:effectLst/>
                <a:latin typeface="+mn-lt"/>
                <a:ea typeface="+mn-ea"/>
                <a:cs typeface="+mn-cs"/>
              </a:rPr>
              <a:t> can eliminate baseline drift or very low-frequency components not related to heart rate.</a:t>
            </a:r>
          </a:p>
          <a:p>
            <a:pPr lvl="1" rtl="0"/>
            <a:r>
              <a:rPr lang="en-US" sz="1200" b="1" i="0" u="none" strike="noStrike" kern="1200" dirty="0" smtClean="0">
                <a:solidFill>
                  <a:schemeClr val="tx1"/>
                </a:solidFill>
                <a:effectLst/>
                <a:latin typeface="+mn-lt"/>
                <a:ea typeface="+mn-ea"/>
                <a:cs typeface="+mn-cs"/>
              </a:rPr>
              <a:t>Band-pass filters</a:t>
            </a:r>
            <a:r>
              <a:rPr lang="en-US" sz="1200" b="0" i="0" u="none" strike="noStrike" kern="1200" dirty="0" smtClean="0">
                <a:solidFill>
                  <a:schemeClr val="tx1"/>
                </a:solidFill>
                <a:effectLst/>
                <a:latin typeface="+mn-lt"/>
                <a:ea typeface="+mn-ea"/>
                <a:cs typeface="+mn-cs"/>
              </a:rPr>
              <a:t> might be used to focus specifically on the frequency range of interest (e.g., heart rate).</a:t>
            </a:r>
          </a:p>
          <a:p>
            <a:pPr rtl="0"/>
            <a:r>
              <a:rPr lang="en-US" sz="1200" b="1" i="0" u="none" strike="noStrike" kern="1200" dirty="0" smtClean="0">
                <a:solidFill>
                  <a:schemeClr val="tx1"/>
                </a:solidFill>
                <a:effectLst/>
                <a:latin typeface="+mn-lt"/>
                <a:ea typeface="+mn-ea"/>
                <a:cs typeface="+mn-cs"/>
              </a:rPr>
              <a:t>Challenges:</a:t>
            </a:r>
            <a:r>
              <a:rPr lang="en-US" sz="1200" b="0" i="0" u="none" strike="noStrike" kern="1200" dirty="0" smtClean="0">
                <a:solidFill>
                  <a:schemeClr val="tx1"/>
                </a:solidFill>
                <a:effectLst/>
                <a:latin typeface="+mn-lt"/>
                <a:ea typeface="+mn-ea"/>
                <a:cs typeface="+mn-cs"/>
              </a:rPr>
              <a:t> Designing filters to balance between noise reduction and preserving the integrity of the PPG waveform, especially considering motion artifacts.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Noise Reduction</a:t>
            </a:r>
          </a:p>
          <a:p>
            <a:pPr rtl="0"/>
            <a:r>
              <a:rPr lang="en-US" sz="1200" b="1" i="0" u="none" strike="noStrike" kern="1200" dirty="0" smtClean="0">
                <a:solidFill>
                  <a:schemeClr val="tx1"/>
                </a:solidFill>
                <a:effectLst/>
                <a:latin typeface="+mn-lt"/>
                <a:ea typeface="+mn-ea"/>
                <a:cs typeface="+mn-cs"/>
              </a:rPr>
              <a:t>Motion Artifacts:</a:t>
            </a:r>
            <a:r>
              <a:rPr lang="en-US" sz="1200" b="0" i="0" u="none" strike="noStrike" kern="1200" dirty="0" smtClean="0">
                <a:solidFill>
                  <a:schemeClr val="tx1"/>
                </a:solidFill>
                <a:effectLst/>
                <a:latin typeface="+mn-lt"/>
                <a:ea typeface="+mn-ea"/>
                <a:cs typeface="+mn-cs"/>
              </a:rPr>
              <a:t> A significant challenge for PPG, where movement can distort the signal. Techniques include:</a:t>
            </a:r>
          </a:p>
          <a:p>
            <a:pPr lvl="1" rtl="0"/>
            <a:r>
              <a:rPr lang="en-US" sz="1200" b="1" i="0" u="none" strike="noStrike" kern="1200" dirty="0" smtClean="0">
                <a:solidFill>
                  <a:schemeClr val="tx1"/>
                </a:solidFill>
                <a:effectLst/>
                <a:latin typeface="+mn-lt"/>
                <a:ea typeface="+mn-ea"/>
                <a:cs typeface="+mn-cs"/>
              </a:rPr>
              <a:t>Adaptive Filtering:</a:t>
            </a:r>
            <a:r>
              <a:rPr lang="en-US" sz="1200" b="0" i="0" u="none" strike="noStrike" kern="1200" dirty="0" smtClean="0">
                <a:solidFill>
                  <a:schemeClr val="tx1"/>
                </a:solidFill>
                <a:effectLst/>
                <a:latin typeface="+mn-lt"/>
                <a:ea typeface="+mn-ea"/>
                <a:cs typeface="+mn-cs"/>
              </a:rPr>
              <a:t> Algorithms that adjust in real-time to filter out motion noise based on reference signals from accelerometers.</a:t>
            </a:r>
          </a:p>
          <a:p>
            <a:pPr lvl="1" rtl="0"/>
            <a:r>
              <a:rPr lang="en-US" sz="1200" b="1" i="0" u="none" strike="noStrike" kern="1200" dirty="0" smtClean="0">
                <a:solidFill>
                  <a:schemeClr val="tx1"/>
                </a:solidFill>
                <a:effectLst/>
                <a:latin typeface="+mn-lt"/>
                <a:ea typeface="+mn-ea"/>
                <a:cs typeface="+mn-cs"/>
              </a:rPr>
              <a:t>Blind Source Separation:</a:t>
            </a:r>
            <a:r>
              <a:rPr lang="en-US" sz="1200" b="0" i="0" u="none" strike="noStrike" kern="1200" dirty="0" smtClean="0">
                <a:solidFill>
                  <a:schemeClr val="tx1"/>
                </a:solidFill>
                <a:effectLst/>
                <a:latin typeface="+mn-lt"/>
                <a:ea typeface="+mn-ea"/>
                <a:cs typeface="+mn-cs"/>
              </a:rPr>
              <a:t> Methods like ICA (Independent Component Analysis) to separate the PPG signal from noise.</a:t>
            </a:r>
          </a:p>
          <a:p>
            <a:pPr rtl="0"/>
            <a:r>
              <a:rPr lang="en-US" sz="1200" b="1" i="0" u="none" strike="noStrike" kern="1200" dirty="0" smtClean="0">
                <a:solidFill>
                  <a:schemeClr val="tx1"/>
                </a:solidFill>
                <a:effectLst/>
                <a:latin typeface="+mn-lt"/>
                <a:ea typeface="+mn-ea"/>
                <a:cs typeface="+mn-cs"/>
              </a:rPr>
              <a:t>Ambient Light:</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Ambient Light Cancellation:</a:t>
            </a:r>
            <a:r>
              <a:rPr lang="en-US" sz="1200" b="0" i="0" u="none" strike="noStrike" kern="1200" dirty="0" smtClean="0">
                <a:solidFill>
                  <a:schemeClr val="tx1"/>
                </a:solidFill>
                <a:effectLst/>
                <a:latin typeface="+mn-lt"/>
                <a:ea typeface="+mn-ea"/>
                <a:cs typeface="+mn-cs"/>
              </a:rPr>
              <a:t> Some devices employ an additional photodiode not exposed to the LED light to measure and subtract background light.</a:t>
            </a:r>
          </a:p>
          <a:p>
            <a:pPr rtl="0"/>
            <a:r>
              <a:rPr lang="en-US" sz="1200" b="1" i="0" u="none" strike="noStrike" kern="1200" dirty="0" smtClean="0">
                <a:solidFill>
                  <a:schemeClr val="tx1"/>
                </a:solidFill>
                <a:effectLst/>
                <a:latin typeface="+mn-lt"/>
                <a:ea typeface="+mn-ea"/>
                <a:cs typeface="+mn-cs"/>
              </a:rPr>
              <a:t>Skin Perfusion:</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Normalization:</a:t>
            </a:r>
            <a:r>
              <a:rPr lang="en-US" sz="1200" b="0" i="0" u="none" strike="noStrike" kern="1200" dirty="0" smtClean="0">
                <a:solidFill>
                  <a:schemeClr val="tx1"/>
                </a:solidFill>
                <a:effectLst/>
                <a:latin typeface="+mn-lt"/>
                <a:ea typeface="+mn-ea"/>
                <a:cs typeface="+mn-cs"/>
              </a:rPr>
              <a:t> Techniques to adjust for changes in blood flow due to physiological or environmental factors.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Analog-to-Digital Conversion (ADC)</a:t>
            </a:r>
          </a:p>
          <a:p>
            <a:pPr rtl="0"/>
            <a:r>
              <a:rPr lang="en-US" sz="1200" b="1" i="0" u="none" strike="noStrike" kern="1200" dirty="0" smtClean="0">
                <a:solidFill>
                  <a:schemeClr val="tx1"/>
                </a:solidFill>
                <a:effectLst/>
                <a:latin typeface="+mn-lt"/>
                <a:ea typeface="+mn-ea"/>
                <a:cs typeface="+mn-cs"/>
              </a:rPr>
              <a:t>Purpose:</a:t>
            </a:r>
            <a:r>
              <a:rPr lang="en-US" sz="1200" b="0" i="0" u="none" strike="noStrike" kern="1200" dirty="0" smtClean="0">
                <a:solidFill>
                  <a:schemeClr val="tx1"/>
                </a:solidFill>
                <a:effectLst/>
                <a:latin typeface="+mn-lt"/>
                <a:ea typeface="+mn-ea"/>
                <a:cs typeface="+mn-cs"/>
              </a:rPr>
              <a:t> Converts the conditioned analog PPG signal into digital data for further processing or storage.</a:t>
            </a:r>
          </a:p>
          <a:p>
            <a:pPr rtl="0"/>
            <a:r>
              <a:rPr lang="en-US" sz="1200" b="1" i="0" u="none" strike="noStrike" kern="1200" dirty="0" smtClean="0">
                <a:solidFill>
                  <a:schemeClr val="tx1"/>
                </a:solidFill>
                <a:effectLst/>
                <a:latin typeface="+mn-lt"/>
                <a:ea typeface="+mn-ea"/>
                <a:cs typeface="+mn-cs"/>
              </a:rPr>
              <a:t>Considerations: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Resolution:</a:t>
            </a:r>
            <a:r>
              <a:rPr lang="en-US" sz="1200" b="0" i="0" u="none" strike="noStrike" kern="1200" dirty="0" smtClean="0">
                <a:solidFill>
                  <a:schemeClr val="tx1"/>
                </a:solidFill>
                <a:effectLst/>
                <a:latin typeface="+mn-lt"/>
                <a:ea typeface="+mn-ea"/>
                <a:cs typeface="+mn-cs"/>
              </a:rPr>
              <a:t> Higher resolution ADCs can capture finer details in the waveform, beneficial for HRV analysis.</a:t>
            </a:r>
          </a:p>
          <a:p>
            <a:pPr lvl="1" rtl="0"/>
            <a:r>
              <a:rPr lang="en-US" sz="1200" b="1" i="0" u="none" strike="noStrike" kern="1200" dirty="0" smtClean="0">
                <a:solidFill>
                  <a:schemeClr val="tx1"/>
                </a:solidFill>
                <a:effectLst/>
                <a:latin typeface="+mn-lt"/>
                <a:ea typeface="+mn-ea"/>
                <a:cs typeface="+mn-cs"/>
              </a:rPr>
              <a:t>Sampling Rate:</a:t>
            </a:r>
            <a:r>
              <a:rPr lang="en-US" sz="1200" b="0" i="0" u="none" strike="noStrike" kern="1200" dirty="0" smtClean="0">
                <a:solidFill>
                  <a:schemeClr val="tx1"/>
                </a:solidFill>
                <a:effectLst/>
                <a:latin typeface="+mn-lt"/>
                <a:ea typeface="+mn-ea"/>
                <a:cs typeface="+mn-cs"/>
              </a:rPr>
              <a:t> Must be sufficient to avoid aliasing, typically at least twice the highest frequency of interest (</a:t>
            </a:r>
            <a:r>
              <a:rPr lang="en-US" sz="1200" b="0" i="0" u="none" strike="noStrike" kern="1200" dirty="0" err="1" smtClean="0">
                <a:solidFill>
                  <a:schemeClr val="tx1"/>
                </a:solidFill>
                <a:effectLst/>
                <a:latin typeface="+mn-lt"/>
                <a:ea typeface="+mn-ea"/>
                <a:cs typeface="+mn-cs"/>
              </a:rPr>
              <a:t>Nyquist</a:t>
            </a:r>
            <a:r>
              <a:rPr lang="en-US" sz="1200" b="0" i="0" u="none" strike="noStrike" kern="1200" dirty="0" smtClean="0">
                <a:solidFill>
                  <a:schemeClr val="tx1"/>
                </a:solidFill>
                <a:effectLst/>
                <a:latin typeface="+mn-lt"/>
                <a:ea typeface="+mn-ea"/>
                <a:cs typeface="+mn-cs"/>
              </a:rPr>
              <a:t> rate).</a:t>
            </a:r>
          </a:p>
          <a:p>
            <a:pPr rtl="0"/>
            <a:r>
              <a:rPr lang="en-US" sz="1200" b="1" i="0" u="none" strike="noStrike" kern="1200" dirty="0" smtClean="0">
                <a:solidFill>
                  <a:schemeClr val="tx1"/>
                </a:solidFill>
                <a:effectLst/>
                <a:latin typeface="+mn-lt"/>
                <a:ea typeface="+mn-ea"/>
                <a:cs typeface="+mn-cs"/>
              </a:rPr>
              <a:t>Challenges:</a:t>
            </a:r>
            <a:r>
              <a:rPr lang="en-US" sz="1200" b="0" i="0" u="none" strike="noStrike" kern="1200" dirty="0" smtClean="0">
                <a:solidFill>
                  <a:schemeClr val="tx1"/>
                </a:solidFill>
                <a:effectLst/>
                <a:latin typeface="+mn-lt"/>
                <a:ea typeface="+mn-ea"/>
                <a:cs typeface="+mn-cs"/>
              </a:rPr>
              <a:t> Quantization noise and the need for high sampling rates in dynamic conditions.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Non-Invasive:</a:t>
            </a:r>
            <a:r>
              <a:rPr lang="en-US" sz="1200" b="0" i="0" u="none" strike="noStrike" kern="1200" dirty="0" smtClean="0">
                <a:solidFill>
                  <a:schemeClr val="tx1"/>
                </a:solidFill>
                <a:effectLst/>
                <a:latin typeface="+mn-lt"/>
                <a:ea typeface="+mn-ea"/>
                <a:cs typeface="+mn-cs"/>
              </a:rPr>
              <a:t> PPG's appeal in wearables stems from its ability to monitor vital signs without breaking the skin.</a:t>
            </a:r>
          </a:p>
          <a:p>
            <a:pPr rtl="0"/>
            <a:r>
              <a:rPr lang="en-US" sz="1200" b="1" i="0" u="none" strike="noStrike" kern="1200" dirty="0" smtClean="0">
                <a:solidFill>
                  <a:schemeClr val="tx1"/>
                </a:solidFill>
                <a:effectLst/>
                <a:latin typeface="+mn-lt"/>
                <a:ea typeface="+mn-ea"/>
                <a:cs typeface="+mn-cs"/>
              </a:rPr>
              <a:t>Widespread Use:</a:t>
            </a:r>
            <a:r>
              <a:rPr lang="en-US" sz="1200" b="0" i="0" u="none" strike="noStrike" kern="1200" dirty="0" smtClean="0">
                <a:solidFill>
                  <a:schemeClr val="tx1"/>
                </a:solidFill>
                <a:effectLst/>
                <a:latin typeface="+mn-lt"/>
                <a:ea typeface="+mn-ea"/>
                <a:cs typeface="+mn-cs"/>
              </a:rPr>
              <a:t> Integrated into consumer devices thanks to its low cost and small form factor.</a:t>
            </a:r>
          </a:p>
          <a:p>
            <a:pPr rtl="0"/>
            <a:r>
              <a:rPr lang="en-US" sz="1200" b="1" i="0" u="none" strike="noStrike" kern="1200" dirty="0" smtClean="0">
                <a:solidFill>
                  <a:schemeClr val="tx1"/>
                </a:solidFill>
                <a:effectLst/>
                <a:latin typeface="+mn-lt"/>
                <a:ea typeface="+mn-ea"/>
                <a:cs typeface="+mn-cs"/>
              </a:rPr>
              <a:t>Signal Quality Issues: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Motion Artifacts:</a:t>
            </a:r>
            <a:r>
              <a:rPr lang="en-US" sz="1200" b="0" i="0" u="none" strike="noStrike" kern="1200" dirty="0" smtClean="0">
                <a:solidFill>
                  <a:schemeClr val="tx1"/>
                </a:solidFill>
                <a:effectLst/>
                <a:latin typeface="+mn-lt"/>
                <a:ea typeface="+mn-ea"/>
                <a:cs typeface="+mn-cs"/>
              </a:rPr>
              <a:t> Addressed through sophisticated signal processing but remain a primary concern for accuracy.</a:t>
            </a:r>
          </a:p>
          <a:p>
            <a:pPr lvl="1" rtl="0"/>
            <a:r>
              <a:rPr lang="en-US" sz="1200" b="1" i="0" u="none" strike="noStrike" kern="1200" dirty="0" smtClean="0">
                <a:solidFill>
                  <a:schemeClr val="tx1"/>
                </a:solidFill>
                <a:effectLst/>
                <a:latin typeface="+mn-lt"/>
                <a:ea typeface="+mn-ea"/>
                <a:cs typeface="+mn-cs"/>
              </a:rPr>
              <a:t>Ambient Light:</a:t>
            </a:r>
            <a:r>
              <a:rPr lang="en-US" sz="1200" b="0" i="0" u="none" strike="noStrike" kern="1200" dirty="0" smtClean="0">
                <a:solidFill>
                  <a:schemeClr val="tx1"/>
                </a:solidFill>
                <a:effectLst/>
                <a:latin typeface="+mn-lt"/>
                <a:ea typeface="+mn-ea"/>
                <a:cs typeface="+mn-cs"/>
              </a:rPr>
              <a:t> Managed through sensor design or additional hardware/software compensation.</a:t>
            </a:r>
          </a:p>
          <a:p>
            <a:pPr lvl="1" rtl="0"/>
            <a:r>
              <a:rPr lang="en-US" sz="1200" b="1" i="0" u="none" strike="noStrike" kern="1200" dirty="0" smtClean="0">
                <a:solidFill>
                  <a:schemeClr val="tx1"/>
                </a:solidFill>
                <a:effectLst/>
                <a:latin typeface="+mn-lt"/>
                <a:ea typeface="+mn-ea"/>
                <a:cs typeface="+mn-cs"/>
              </a:rPr>
              <a:t>Skin Perfusion:</a:t>
            </a:r>
            <a:r>
              <a:rPr lang="en-US" sz="1200" b="0" i="0" u="none" strike="noStrike" kern="1200" dirty="0" smtClean="0">
                <a:solidFill>
                  <a:schemeClr val="tx1"/>
                </a:solidFill>
                <a:effectLst/>
                <a:latin typeface="+mn-lt"/>
                <a:ea typeface="+mn-ea"/>
                <a:cs typeface="+mn-cs"/>
              </a:rPr>
              <a:t> Variations can affect signal strength, requiring adaptive algorithms or user-specific calibrations.</a:t>
            </a:r>
          </a:p>
          <a:p>
            <a:pPr rtl="0"/>
            <a:r>
              <a:rPr lang="en-US" sz="1200" b="1" i="0" u="none" strike="noStrike" kern="1200" dirty="0" smtClean="0">
                <a:solidFill>
                  <a:schemeClr val="tx1"/>
                </a:solidFill>
                <a:effectLst/>
                <a:latin typeface="+mn-lt"/>
                <a:ea typeface="+mn-ea"/>
                <a:cs typeface="+mn-cs"/>
              </a:rPr>
              <a:t>Advancements:</a:t>
            </a:r>
            <a:r>
              <a:rPr lang="en-US" sz="1200" b="0" i="0" u="none" strike="noStrike" kern="1200" dirty="0" smtClean="0">
                <a:solidFill>
                  <a:schemeClr val="tx1"/>
                </a:solidFill>
                <a:effectLst/>
                <a:latin typeface="+mn-lt"/>
                <a:ea typeface="+mn-ea"/>
                <a:cs typeface="+mn-cs"/>
              </a:rPr>
              <a:t> Continuous improvement in signal conditioning and algorithm development is extending PPG's capabilities from basic heart rate monitoring to more complex diagnostics like blood pressure estimation or indirect glucose monitoring.</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Effective signal conditioning for PPG in biosensors is crucial to ensure that the derived health metrics are accurate and reliable, especially in the challenging environment of wearable technology where motion, light, and physiological variations are constant factors.</a:t>
            </a:r>
            <a:endParaRPr lang="en-US" sz="1200" b="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0D18233-C224-428C-B756-10CB340AB38A}" type="slidenum">
              <a:rPr lang="en-IN" smtClean="0"/>
              <a:t>29</a:t>
            </a:fld>
            <a:endParaRPr lang="en-IN"/>
          </a:p>
        </p:txBody>
      </p:sp>
    </p:spTree>
    <p:extLst>
      <p:ext uri="{BB962C8B-B14F-4D97-AF65-F5344CB8AC3E}">
        <p14:creationId xmlns:p14="http://schemas.microsoft.com/office/powerpoint/2010/main" val="20483708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Signal Conditioning of Biosensors: PPG Device Design Considerations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1. Probe Contact Force</a:t>
            </a:r>
          </a:p>
          <a:p>
            <a:pPr rtl="0"/>
            <a:r>
              <a:rPr lang="en-US" sz="1200" b="1" u="none" strike="noStrike" kern="1200" dirty="0" smtClean="0">
                <a:solidFill>
                  <a:schemeClr val="tx1"/>
                </a:solidFill>
                <a:effectLst/>
                <a:latin typeface="+mn-lt"/>
                <a:ea typeface="+mn-ea"/>
                <a:cs typeface="+mn-cs"/>
              </a:rPr>
              <a:t>Definition:</a:t>
            </a:r>
            <a:endParaRPr lang="en-US" sz="1200" b="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Probe Contact Force</a:t>
            </a:r>
            <a:r>
              <a:rPr lang="en-US" sz="1200" b="0" i="0" u="none" strike="noStrike" kern="1200" dirty="0" smtClean="0">
                <a:solidFill>
                  <a:schemeClr val="tx1"/>
                </a:solidFill>
                <a:effectLst/>
                <a:latin typeface="+mn-lt"/>
                <a:ea typeface="+mn-ea"/>
                <a:cs typeface="+mn-cs"/>
              </a:rPr>
              <a:t> refers to the pressure or force with which a PPG sensor is applied against the skin. This is crucial for maintaining a consistent optical path length through the tissue.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Factors Affecting Performance: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Signal Quality:</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Too Little Force:</a:t>
            </a:r>
            <a:r>
              <a:rPr lang="en-US" sz="1200" b="0" i="0" u="none" strike="noStrike" kern="1200" dirty="0" smtClean="0">
                <a:solidFill>
                  <a:schemeClr val="tx1"/>
                </a:solidFill>
                <a:effectLst/>
                <a:latin typeface="+mn-lt"/>
                <a:ea typeface="+mn-ea"/>
                <a:cs typeface="+mn-cs"/>
              </a:rPr>
              <a:t> Can result in poor contact, leading to a weak or noisy signal due to air gaps or insufficient light penetration into the tissue.</a:t>
            </a:r>
          </a:p>
          <a:p>
            <a:pPr lvl="1" rtl="0"/>
            <a:r>
              <a:rPr lang="en-US" sz="1200" b="1" i="0" u="none" strike="noStrike" kern="1200" dirty="0" smtClean="0">
                <a:solidFill>
                  <a:schemeClr val="tx1"/>
                </a:solidFill>
                <a:effectLst/>
                <a:latin typeface="+mn-lt"/>
                <a:ea typeface="+mn-ea"/>
                <a:cs typeface="+mn-cs"/>
              </a:rPr>
              <a:t>Too Much Force:</a:t>
            </a:r>
            <a:r>
              <a:rPr lang="en-US" sz="1200" b="0" i="0" u="none" strike="noStrike" kern="1200" dirty="0" smtClean="0">
                <a:solidFill>
                  <a:schemeClr val="tx1"/>
                </a:solidFill>
                <a:effectLst/>
                <a:latin typeface="+mn-lt"/>
                <a:ea typeface="+mn-ea"/>
                <a:cs typeface="+mn-cs"/>
              </a:rPr>
              <a:t> May compress blood vessels, reducing blood flow and thus altering the PPG signal, or even causing discomfort.</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Motion Artifacts:</a:t>
            </a:r>
            <a:r>
              <a:rPr lang="en-US" sz="1200" b="0" i="0" u="none" strike="noStrike" kern="1200" dirty="0" smtClean="0">
                <a:solidFill>
                  <a:schemeClr val="tx1"/>
                </a:solidFill>
                <a:effectLst/>
                <a:latin typeface="+mn-lt"/>
                <a:ea typeface="+mn-ea"/>
                <a:cs typeface="+mn-cs"/>
              </a:rPr>
              <a:t> Variations in contact pressure due to movement can introduce artifacts in the PPG signal, as the light path changes with skin-sensor distance variations.</a:t>
            </a:r>
          </a:p>
          <a:p>
            <a:pPr rtl="0"/>
            <a:r>
              <a:rPr lang="en-US" sz="1200" b="1" i="0" u="none" strike="noStrike" kern="1200" dirty="0" smtClean="0">
                <a:solidFill>
                  <a:schemeClr val="tx1"/>
                </a:solidFill>
                <a:effectLst/>
                <a:latin typeface="+mn-lt"/>
                <a:ea typeface="+mn-ea"/>
                <a:cs typeface="+mn-cs"/>
              </a:rPr>
              <a:t>Design Considerations:</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Use of elastic straps or adjustable mechanisms in wearable devices to maintain optimal contact force.</a:t>
            </a:r>
          </a:p>
          <a:p>
            <a:pPr lvl="1" rtl="0"/>
            <a:r>
              <a:rPr lang="en-US" sz="1200" b="0" i="0" u="none" strike="noStrike" kern="1200" dirty="0" smtClean="0">
                <a:solidFill>
                  <a:schemeClr val="tx1"/>
                </a:solidFill>
                <a:effectLst/>
                <a:latin typeface="+mn-lt"/>
                <a:ea typeface="+mn-ea"/>
                <a:cs typeface="+mn-cs"/>
              </a:rPr>
              <a:t>Sensor design might include a soft, compliant interface to ensure even pressure distribution.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2. Accelerometer-based Devices</a:t>
            </a:r>
          </a:p>
          <a:p>
            <a:pPr rtl="0"/>
            <a:r>
              <a:rPr lang="en-US" sz="1200" b="1" u="none" strike="noStrike" kern="1200" dirty="0" smtClean="0">
                <a:solidFill>
                  <a:schemeClr val="tx1"/>
                </a:solidFill>
                <a:effectLst/>
                <a:latin typeface="+mn-lt"/>
                <a:ea typeface="+mn-ea"/>
                <a:cs typeface="+mn-cs"/>
              </a:rPr>
              <a:t>Definition:</a:t>
            </a:r>
            <a:endParaRPr lang="en-US" sz="1200" b="0" u="none" strike="noStrike" kern="1200" dirty="0" smtClean="0">
              <a:solidFill>
                <a:schemeClr val="tx1"/>
              </a:solidFill>
              <a:effectLst/>
              <a:latin typeface="+mn-lt"/>
              <a:ea typeface="+mn-ea"/>
              <a:cs typeface="+mn-cs"/>
            </a:endParaRPr>
          </a:p>
          <a:p>
            <a:pPr rtl="0"/>
            <a:r>
              <a:rPr lang="en-US" sz="1200" b="0" i="0" u="none" strike="noStrike" kern="1200" dirty="0" smtClean="0">
                <a:solidFill>
                  <a:schemeClr val="tx1"/>
                </a:solidFill>
                <a:effectLst/>
                <a:latin typeface="+mn-lt"/>
                <a:ea typeface="+mn-ea"/>
                <a:cs typeface="+mn-cs"/>
              </a:rPr>
              <a:t>Integrating accelerometers with PPG sensors to capture motion data simultaneously with the blood volume changes.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Factors Affecting Performance: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Motion Artifact Reduction:</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Data Correlation:</a:t>
            </a:r>
            <a:r>
              <a:rPr lang="en-US" sz="1200" b="0" i="0" u="none" strike="noStrike" kern="1200" dirty="0" smtClean="0">
                <a:solidFill>
                  <a:schemeClr val="tx1"/>
                </a:solidFill>
                <a:effectLst/>
                <a:latin typeface="+mn-lt"/>
                <a:ea typeface="+mn-ea"/>
                <a:cs typeface="+mn-cs"/>
              </a:rPr>
              <a:t> By comparing the PPG signal with accelerometer data, algorithms can distinguish between true physiological signals and motion-induced noise.</a:t>
            </a:r>
          </a:p>
          <a:p>
            <a:pPr lvl="1" rtl="0"/>
            <a:r>
              <a:rPr lang="en-US" sz="1200" b="1" i="0" u="none" strike="noStrike" kern="1200" dirty="0" smtClean="0">
                <a:solidFill>
                  <a:schemeClr val="tx1"/>
                </a:solidFill>
                <a:effectLst/>
                <a:latin typeface="+mn-lt"/>
                <a:ea typeface="+mn-ea"/>
                <a:cs typeface="+mn-cs"/>
              </a:rPr>
              <a:t>Signal Correction:</a:t>
            </a:r>
            <a:r>
              <a:rPr lang="en-US" sz="1200" b="0" i="0" u="none" strike="noStrike" kern="1200" dirty="0" smtClean="0">
                <a:solidFill>
                  <a:schemeClr val="tx1"/>
                </a:solidFill>
                <a:effectLst/>
                <a:latin typeface="+mn-lt"/>
                <a:ea typeface="+mn-ea"/>
                <a:cs typeface="+mn-cs"/>
              </a:rPr>
              <a:t> Motion data can be used to either filter out or compensate for the distortion in the PPG waveform caused by movement.</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Noise Identification:</a:t>
            </a:r>
            <a:r>
              <a:rPr lang="en-US" sz="1200" b="0" i="0" u="none" strike="noStrike" kern="1200" dirty="0" smtClean="0">
                <a:solidFill>
                  <a:schemeClr val="tx1"/>
                </a:solidFill>
                <a:effectLst/>
                <a:latin typeface="+mn-lt"/>
                <a:ea typeface="+mn-ea"/>
                <a:cs typeface="+mn-cs"/>
              </a:rPr>
              <a:t> Accelerometers provide a reference for movement that can be used to model and subtract motion artifacts from the PPG signal.</a:t>
            </a:r>
          </a:p>
          <a:p>
            <a:pPr rtl="0"/>
            <a:r>
              <a:rPr lang="en-US" sz="1200" b="1" i="0" u="none" strike="noStrike" kern="1200" dirty="0" smtClean="0">
                <a:solidFill>
                  <a:schemeClr val="tx1"/>
                </a:solidFill>
                <a:effectLst/>
                <a:latin typeface="+mn-lt"/>
                <a:ea typeface="+mn-ea"/>
                <a:cs typeface="+mn-cs"/>
              </a:rPr>
              <a:t>Algorithm Development:</a:t>
            </a:r>
            <a:r>
              <a:rPr lang="en-US" sz="1200" b="0" i="0" u="none" strike="noStrike" kern="1200" dirty="0" smtClean="0">
                <a:solidFill>
                  <a:schemeClr val="tx1"/>
                </a:solidFill>
                <a:effectLst/>
                <a:latin typeface="+mn-lt"/>
                <a:ea typeface="+mn-ea"/>
                <a:cs typeface="+mn-cs"/>
              </a:rPr>
              <a:t> Techniques like adaptive filtering or machine learning use accelerometer data to dynamically adjust the filtering process, significantly improving signal quality during physical activity.</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Design Considerations: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Requires careful placement of both PPG and accelerometer sensors to ensure their data are correlated in time and space.</a:t>
            </a:r>
          </a:p>
          <a:p>
            <a:pPr rtl="0"/>
            <a:r>
              <a:rPr lang="en-US" sz="1200" b="1" i="0" u="none" strike="noStrike" kern="1200" dirty="0" smtClean="0">
                <a:solidFill>
                  <a:schemeClr val="tx1"/>
                </a:solidFill>
                <a:effectLst/>
                <a:latin typeface="+mn-lt"/>
                <a:ea typeface="+mn-ea"/>
                <a:cs typeface="+mn-cs"/>
              </a:rPr>
              <a:t>Power and Complexity:</a:t>
            </a:r>
            <a:r>
              <a:rPr lang="en-US" sz="1200" b="0" i="0" u="none" strike="noStrike" kern="1200" dirty="0" smtClean="0">
                <a:solidFill>
                  <a:schemeClr val="tx1"/>
                </a:solidFill>
                <a:effectLst/>
                <a:latin typeface="+mn-lt"/>
                <a:ea typeface="+mn-ea"/>
                <a:cs typeface="+mn-cs"/>
              </a:rPr>
              <a:t> Adds complexity to the device but can be crucial for accuracy, especially in active use scenarios.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3. Adaptive Noise Cancellation</a:t>
            </a:r>
          </a:p>
          <a:p>
            <a:pPr rtl="0"/>
            <a:r>
              <a:rPr lang="en-US" sz="1200" b="1" u="none" strike="noStrike" kern="1200" dirty="0" smtClean="0">
                <a:solidFill>
                  <a:schemeClr val="tx1"/>
                </a:solidFill>
                <a:effectLst/>
                <a:latin typeface="+mn-lt"/>
                <a:ea typeface="+mn-ea"/>
                <a:cs typeface="+mn-cs"/>
              </a:rPr>
              <a:t>Definition:</a:t>
            </a:r>
            <a:endParaRPr lang="en-US" sz="1200" b="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Adaptive Noise Cancellation (ANC)</a:t>
            </a:r>
            <a:r>
              <a:rPr lang="en-US" sz="1200" b="0" i="0" u="none" strike="noStrike" kern="1200" dirty="0" smtClean="0">
                <a:solidFill>
                  <a:schemeClr val="tx1"/>
                </a:solidFill>
                <a:effectLst/>
                <a:latin typeface="+mn-lt"/>
                <a:ea typeface="+mn-ea"/>
                <a:cs typeface="+mn-cs"/>
              </a:rPr>
              <a:t> involves using algorithms that adapt in real-time to filter out noise from the PPG signal, improving the signal-to-noise ratio.</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Factors Affecting Performance: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Noise Characteristics:</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Variable Noise:</a:t>
            </a:r>
            <a:r>
              <a:rPr lang="en-US" sz="1200" b="0" i="0" u="none" strike="noStrike" kern="1200" dirty="0" smtClean="0">
                <a:solidFill>
                  <a:schemeClr val="tx1"/>
                </a:solidFill>
                <a:effectLst/>
                <a:latin typeface="+mn-lt"/>
                <a:ea typeface="+mn-ea"/>
                <a:cs typeface="+mn-cs"/>
              </a:rPr>
              <a:t> Since noise in PPG signals can be non-stationary (changing over time), adaptive methods can adjust to these variations.</a:t>
            </a:r>
          </a:p>
          <a:p>
            <a:pPr lvl="1" rtl="0"/>
            <a:r>
              <a:rPr lang="en-US" sz="1200" b="1" i="0" u="none" strike="noStrike" kern="1200" dirty="0" smtClean="0">
                <a:solidFill>
                  <a:schemeClr val="tx1"/>
                </a:solidFill>
                <a:effectLst/>
                <a:latin typeface="+mn-lt"/>
                <a:ea typeface="+mn-ea"/>
                <a:cs typeface="+mn-cs"/>
              </a:rPr>
              <a:t>Multiple Noise Sources:</a:t>
            </a:r>
            <a:r>
              <a:rPr lang="en-US" sz="1200" b="0" i="0" u="none" strike="noStrike" kern="1200" dirty="0" smtClean="0">
                <a:solidFill>
                  <a:schemeClr val="tx1"/>
                </a:solidFill>
                <a:effectLst/>
                <a:latin typeface="+mn-lt"/>
                <a:ea typeface="+mn-ea"/>
                <a:cs typeface="+mn-cs"/>
              </a:rPr>
              <a:t> Can address both motion artifacts and ambient light interference.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Signal Clarity:</a:t>
            </a:r>
            <a:r>
              <a:rPr lang="en-US" sz="1200" b="0" i="0" u="none" strike="noStrike" kern="1200" dirty="0" smtClean="0">
                <a:solidFill>
                  <a:schemeClr val="tx1"/>
                </a:solidFill>
                <a:effectLst/>
                <a:latin typeface="+mn-lt"/>
                <a:ea typeface="+mn-ea"/>
                <a:cs typeface="+mn-cs"/>
              </a:rPr>
              <a:t> </a:t>
            </a:r>
          </a:p>
          <a:p>
            <a:pPr lvl="1" rtl="0"/>
            <a:r>
              <a:rPr lang="en-US" sz="1200" b="1" i="0" u="none" strike="noStrike" kern="1200" dirty="0" smtClean="0">
                <a:solidFill>
                  <a:schemeClr val="tx1"/>
                </a:solidFill>
                <a:effectLst/>
                <a:latin typeface="+mn-lt"/>
                <a:ea typeface="+mn-ea"/>
                <a:cs typeface="+mn-cs"/>
              </a:rPr>
              <a:t>Adaptive Filtering:</a:t>
            </a:r>
            <a:r>
              <a:rPr lang="en-US" sz="1200" b="0" i="0" u="none" strike="noStrike" kern="1200" dirty="0" smtClean="0">
                <a:solidFill>
                  <a:schemeClr val="tx1"/>
                </a:solidFill>
                <a:effectLst/>
                <a:latin typeface="+mn-lt"/>
                <a:ea typeface="+mn-ea"/>
                <a:cs typeface="+mn-cs"/>
              </a:rPr>
              <a:t> Techniques like the Least Mean Squares (LMS) or Recursive Least Squares (RLS) algorithms dynamically adjust filter coefficients based on the incoming signal and a noise reference.</a:t>
            </a:r>
          </a:p>
          <a:p>
            <a:pPr lvl="1" rtl="0"/>
            <a:r>
              <a:rPr lang="en-US" sz="1200" b="1" i="0" u="none" strike="noStrike" kern="1200" dirty="0" smtClean="0">
                <a:solidFill>
                  <a:schemeClr val="tx1"/>
                </a:solidFill>
                <a:effectLst/>
                <a:latin typeface="+mn-lt"/>
                <a:ea typeface="+mn-ea"/>
                <a:cs typeface="+mn-cs"/>
              </a:rPr>
              <a:t>Enhanced Accuracy:</a:t>
            </a:r>
            <a:r>
              <a:rPr lang="en-US" sz="1200" b="0" i="0" u="none" strike="noStrike" kern="1200" dirty="0" smtClean="0">
                <a:solidFill>
                  <a:schemeClr val="tx1"/>
                </a:solidFill>
                <a:effectLst/>
                <a:latin typeface="+mn-lt"/>
                <a:ea typeface="+mn-ea"/>
                <a:cs typeface="+mn-cs"/>
              </a:rPr>
              <a:t> By focusing on the actual PPG waveform, derived parameters like heart rate, SpO2, or HRV become more reliable.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Design Considerations: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Algorithm Selection:</a:t>
            </a:r>
            <a:r>
              <a:rPr lang="en-US" sz="1200" b="0" i="0" u="none" strike="noStrike" kern="1200" dirty="0" smtClean="0">
                <a:solidFill>
                  <a:schemeClr val="tx1"/>
                </a:solidFill>
                <a:effectLst/>
                <a:latin typeface="+mn-lt"/>
                <a:ea typeface="+mn-ea"/>
                <a:cs typeface="+mn-cs"/>
              </a:rPr>
              <a:t> Choosing the right adaptive filtering method depends on computational resources, response time, and the specific noise environment.</a:t>
            </a:r>
          </a:p>
          <a:p>
            <a:pPr rtl="0"/>
            <a:r>
              <a:rPr lang="en-US" sz="1200" b="1" i="0" u="none" strike="noStrike" kern="1200" dirty="0" smtClean="0">
                <a:solidFill>
                  <a:schemeClr val="tx1"/>
                </a:solidFill>
                <a:effectLst/>
                <a:latin typeface="+mn-lt"/>
                <a:ea typeface="+mn-ea"/>
                <a:cs typeface="+mn-cs"/>
              </a:rPr>
              <a:t>Reference Signal:</a:t>
            </a:r>
            <a:r>
              <a:rPr lang="en-US" sz="1200" b="0" i="0" u="none" strike="noStrike" kern="1200" dirty="0" smtClean="0">
                <a:solidFill>
                  <a:schemeClr val="tx1"/>
                </a:solidFill>
                <a:effectLst/>
                <a:latin typeface="+mn-lt"/>
                <a:ea typeface="+mn-ea"/>
                <a:cs typeface="+mn-cs"/>
              </a:rPr>
              <a:t> Some ANC methods require a reference signal (e.g., from an accelerometer or secondary PPG sensor at a different site) to effectively cancel noise.</a:t>
            </a:r>
          </a:p>
          <a:p>
            <a:pPr rtl="0"/>
            <a:r>
              <a:rPr lang="en-US" sz="1200" b="1" i="0" u="none" strike="noStrike" kern="1200" dirty="0" smtClean="0">
                <a:solidFill>
                  <a:schemeClr val="tx1"/>
                </a:solidFill>
                <a:effectLst/>
                <a:latin typeface="+mn-lt"/>
                <a:ea typeface="+mn-ea"/>
                <a:cs typeface="+mn-cs"/>
              </a:rPr>
              <a:t>Implementation:</a:t>
            </a:r>
            <a:r>
              <a:rPr lang="en-US" sz="1200" b="0" i="0" u="none" strike="noStrike" kern="1200" dirty="0" smtClean="0">
                <a:solidFill>
                  <a:schemeClr val="tx1"/>
                </a:solidFill>
                <a:effectLst/>
                <a:latin typeface="+mn-lt"/>
                <a:ea typeface="+mn-ea"/>
                <a:cs typeface="+mn-cs"/>
              </a:rPr>
              <a:t> Can be computationally intensive, impacting battery life or requiring more sophisticated hardware.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General Considerations for PPG Device Design: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Sensor Placement:</a:t>
            </a:r>
            <a:r>
              <a:rPr lang="en-US" sz="1200" b="0" i="0" u="none" strike="noStrike" kern="1200" dirty="0" smtClean="0">
                <a:solidFill>
                  <a:schemeClr val="tx1"/>
                </a:solidFill>
                <a:effectLst/>
                <a:latin typeface="+mn-lt"/>
                <a:ea typeface="+mn-ea"/>
                <a:cs typeface="+mn-cs"/>
              </a:rPr>
              <a:t> Skin sites with good blood perfusion but minimal muscle movement are preferred (e.g., finger, wrist, earlobe).</a:t>
            </a:r>
          </a:p>
          <a:p>
            <a:pPr rtl="0"/>
            <a:r>
              <a:rPr lang="en-US" sz="1200" b="1" i="0" u="none" strike="noStrike" kern="1200" dirty="0" smtClean="0">
                <a:solidFill>
                  <a:schemeClr val="tx1"/>
                </a:solidFill>
                <a:effectLst/>
                <a:latin typeface="+mn-lt"/>
                <a:ea typeface="+mn-ea"/>
                <a:cs typeface="+mn-cs"/>
              </a:rPr>
              <a:t>Material and Optics:</a:t>
            </a:r>
            <a:r>
              <a:rPr lang="en-US" sz="1200" b="0" i="0" u="none" strike="noStrike" kern="1200" dirty="0" smtClean="0">
                <a:solidFill>
                  <a:schemeClr val="tx1"/>
                </a:solidFill>
                <a:effectLst/>
                <a:latin typeface="+mn-lt"/>
                <a:ea typeface="+mn-ea"/>
                <a:cs typeface="+mn-cs"/>
              </a:rPr>
              <a:t> Material choice for the sensor housing affects light transmission and reflection, influencing signal quality.</a:t>
            </a:r>
          </a:p>
          <a:p>
            <a:pPr rtl="0"/>
            <a:r>
              <a:rPr lang="en-US" sz="1200" b="1" i="0" u="none" strike="noStrike" kern="1200" dirty="0" smtClean="0">
                <a:solidFill>
                  <a:schemeClr val="tx1"/>
                </a:solidFill>
                <a:effectLst/>
                <a:latin typeface="+mn-lt"/>
                <a:ea typeface="+mn-ea"/>
                <a:cs typeface="+mn-cs"/>
              </a:rPr>
              <a:t>User Comfort:</a:t>
            </a:r>
            <a:r>
              <a:rPr lang="en-US" sz="1200" b="0" i="0" u="none" strike="noStrike" kern="1200" dirty="0" smtClean="0">
                <a:solidFill>
                  <a:schemeClr val="tx1"/>
                </a:solidFill>
                <a:effectLst/>
                <a:latin typeface="+mn-lt"/>
                <a:ea typeface="+mn-ea"/>
                <a:cs typeface="+mn-cs"/>
              </a:rPr>
              <a:t> Balancing the need for good contact with user comfort is key, especially for devices meant for prolonged wear.</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Effective signal conditioning in PPG devices involves addressing these factors through innovative design, materials science, and advanced signal processing techniques to ensure reliable health monitoring in diverse and dynamic conditions.</a:t>
            </a:r>
          </a:p>
        </p:txBody>
      </p:sp>
      <p:sp>
        <p:nvSpPr>
          <p:cNvPr id="4" name="Slide Number Placeholder 3"/>
          <p:cNvSpPr>
            <a:spLocks noGrp="1"/>
          </p:cNvSpPr>
          <p:nvPr>
            <p:ph type="sldNum" sz="quarter" idx="10"/>
          </p:nvPr>
        </p:nvSpPr>
        <p:spPr/>
        <p:txBody>
          <a:bodyPr/>
          <a:lstStyle/>
          <a:p>
            <a:fld id="{90D18233-C224-428C-B756-10CB340AB38A}" type="slidenum">
              <a:rPr lang="en-IN" smtClean="0"/>
              <a:t>30</a:t>
            </a:fld>
            <a:endParaRPr lang="en-IN"/>
          </a:p>
        </p:txBody>
      </p:sp>
    </p:spTree>
    <p:extLst>
      <p:ext uri="{BB962C8B-B14F-4D97-AF65-F5344CB8AC3E}">
        <p14:creationId xmlns:p14="http://schemas.microsoft.com/office/powerpoint/2010/main" val="924543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Signal Conditioning and Its Impact on Heart Rate Monitoring Through a PPG-based Smart Wearable Device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Heart Rate Monitoring via PPG:</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Photoplethysmography (PPG) uses an optical technique to measure heart rate by detecting changes in blood volume in the microvascular bed of tissue. Here's how signal conditioning impacts the effectiveness of heart rate monitoring in smart wearables: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Key Aspects of Signal Conditioning:</a:t>
            </a:r>
          </a:p>
          <a:p>
            <a:pPr rtl="0"/>
            <a:r>
              <a:rPr lang="en-US" sz="1200" b="1" i="0" u="none" strike="noStrike" kern="1200" dirty="0" smtClean="0">
                <a:solidFill>
                  <a:schemeClr val="tx1"/>
                </a:solidFill>
                <a:effectLst/>
                <a:latin typeface="+mn-lt"/>
                <a:ea typeface="+mn-ea"/>
                <a:cs typeface="+mn-cs"/>
              </a:rPr>
              <a:t>Amplification</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Purpose:</a:t>
            </a:r>
            <a:r>
              <a:rPr lang="en-US" sz="1200" b="0" i="0" u="none" strike="noStrike" kern="1200" dirty="0" smtClean="0">
                <a:solidFill>
                  <a:schemeClr val="tx1"/>
                </a:solidFill>
                <a:effectLst/>
                <a:latin typeface="+mn-lt"/>
                <a:ea typeface="+mn-ea"/>
                <a:cs typeface="+mn-cs"/>
              </a:rPr>
              <a:t> To boost the weak PPG signal for accurate detection of heartbeats.</a:t>
            </a:r>
          </a:p>
          <a:p>
            <a:pPr lvl="1" rtl="0"/>
            <a:r>
              <a:rPr lang="en-US" sz="1200" b="1" i="0" u="none" strike="noStrike" kern="1200" dirty="0" smtClean="0">
                <a:solidFill>
                  <a:schemeClr val="tx1"/>
                </a:solidFill>
                <a:effectLst/>
                <a:latin typeface="+mn-lt"/>
                <a:ea typeface="+mn-ea"/>
                <a:cs typeface="+mn-cs"/>
              </a:rPr>
              <a:t>Impact:</a:t>
            </a:r>
            <a:r>
              <a:rPr lang="en-US" sz="1200" b="0" i="0" u="none" strike="noStrike" kern="1200" dirty="0" smtClean="0">
                <a:solidFill>
                  <a:schemeClr val="tx1"/>
                </a:solidFill>
                <a:effectLst/>
                <a:latin typeface="+mn-lt"/>
                <a:ea typeface="+mn-ea"/>
                <a:cs typeface="+mn-cs"/>
              </a:rPr>
              <a:t> </a:t>
            </a:r>
          </a:p>
          <a:p>
            <a:pPr lvl="2" rtl="0"/>
            <a:r>
              <a:rPr lang="en-US" sz="1200" b="0" i="0" u="none" strike="noStrike" kern="1200" dirty="0" smtClean="0">
                <a:solidFill>
                  <a:schemeClr val="tx1"/>
                </a:solidFill>
                <a:effectLst/>
                <a:latin typeface="+mn-lt"/>
                <a:ea typeface="+mn-ea"/>
                <a:cs typeface="+mn-cs"/>
              </a:rPr>
              <a:t>Enhances the visibility of the pulsatile component against noise or baseline drift.</a:t>
            </a:r>
          </a:p>
          <a:p>
            <a:pPr lvl="2" rtl="0"/>
            <a:r>
              <a:rPr lang="en-US" sz="1200" b="0" i="0" u="none" strike="noStrike" kern="1200" dirty="0" smtClean="0">
                <a:solidFill>
                  <a:schemeClr val="tx1"/>
                </a:solidFill>
                <a:effectLst/>
                <a:latin typeface="+mn-lt"/>
                <a:ea typeface="+mn-ea"/>
                <a:cs typeface="+mn-cs"/>
              </a:rPr>
              <a:t>Critical for ensuring that even small changes in blood volume can be detected, particularly important for users with lower pulse amplitude.</a:t>
            </a:r>
          </a:p>
          <a:p>
            <a:pPr rtl="0"/>
            <a:r>
              <a:rPr lang="en-US" sz="1200" b="1" i="0" u="none" strike="noStrike" kern="1200" dirty="0" smtClean="0">
                <a:solidFill>
                  <a:schemeClr val="tx1"/>
                </a:solidFill>
                <a:effectLst/>
                <a:latin typeface="+mn-lt"/>
                <a:ea typeface="+mn-ea"/>
                <a:cs typeface="+mn-cs"/>
              </a:rPr>
              <a:t>Filtering</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Types:</a:t>
            </a:r>
            <a:r>
              <a:rPr lang="en-US" sz="1200" b="0" i="0" u="none" strike="noStrike" kern="1200" dirty="0" smtClean="0">
                <a:solidFill>
                  <a:schemeClr val="tx1"/>
                </a:solidFill>
                <a:effectLst/>
                <a:latin typeface="+mn-lt"/>
                <a:ea typeface="+mn-ea"/>
                <a:cs typeface="+mn-cs"/>
              </a:rPr>
              <a:t> </a:t>
            </a:r>
          </a:p>
          <a:p>
            <a:pPr lvl="2" rtl="0"/>
            <a:r>
              <a:rPr lang="en-US" sz="1200" b="1" i="0" u="none" strike="noStrike" kern="1200" dirty="0" smtClean="0">
                <a:solidFill>
                  <a:schemeClr val="tx1"/>
                </a:solidFill>
                <a:effectLst/>
                <a:latin typeface="+mn-lt"/>
                <a:ea typeface="+mn-ea"/>
                <a:cs typeface="+mn-cs"/>
              </a:rPr>
              <a:t>Low-pass Filters:</a:t>
            </a:r>
            <a:r>
              <a:rPr lang="en-US" sz="1200" b="0" i="0" u="none" strike="noStrike" kern="1200" dirty="0" smtClean="0">
                <a:solidFill>
                  <a:schemeClr val="tx1"/>
                </a:solidFill>
                <a:effectLst/>
                <a:latin typeface="+mn-lt"/>
                <a:ea typeface="+mn-ea"/>
                <a:cs typeface="+mn-cs"/>
              </a:rPr>
              <a:t> Remove high-frequency noise, such as from movement or electronic interference.</a:t>
            </a:r>
          </a:p>
          <a:p>
            <a:pPr lvl="2" rtl="0"/>
            <a:r>
              <a:rPr lang="en-US" sz="1200" b="1" i="0" u="none" strike="noStrike" kern="1200" dirty="0" smtClean="0">
                <a:solidFill>
                  <a:schemeClr val="tx1"/>
                </a:solidFill>
                <a:effectLst/>
                <a:latin typeface="+mn-lt"/>
                <a:ea typeface="+mn-ea"/>
                <a:cs typeface="+mn-cs"/>
              </a:rPr>
              <a:t>High-pass Filters:</a:t>
            </a:r>
            <a:r>
              <a:rPr lang="en-US" sz="1200" b="0" i="0" u="none" strike="noStrike" kern="1200" dirty="0" smtClean="0">
                <a:solidFill>
                  <a:schemeClr val="tx1"/>
                </a:solidFill>
                <a:effectLst/>
                <a:latin typeface="+mn-lt"/>
                <a:ea typeface="+mn-ea"/>
                <a:cs typeface="+mn-cs"/>
              </a:rPr>
              <a:t> Eliminate low-frequency components like breathing or baseline wander.</a:t>
            </a:r>
          </a:p>
          <a:p>
            <a:pPr lvl="2" rtl="0"/>
            <a:r>
              <a:rPr lang="en-US" sz="1200" b="1" i="0" u="none" strike="noStrike" kern="1200" dirty="0" smtClean="0">
                <a:solidFill>
                  <a:schemeClr val="tx1"/>
                </a:solidFill>
                <a:effectLst/>
                <a:latin typeface="+mn-lt"/>
                <a:ea typeface="+mn-ea"/>
                <a:cs typeface="+mn-cs"/>
              </a:rPr>
              <a:t>Band-pass Filters:</a:t>
            </a:r>
            <a:r>
              <a:rPr lang="en-US" sz="1200" b="0" i="0" u="none" strike="noStrike" kern="1200" dirty="0" smtClean="0">
                <a:solidFill>
                  <a:schemeClr val="tx1"/>
                </a:solidFill>
                <a:effectLst/>
                <a:latin typeface="+mn-lt"/>
                <a:ea typeface="+mn-ea"/>
                <a:cs typeface="+mn-cs"/>
              </a:rPr>
              <a:t> Focus specifically on the frequency band where heartbeats occur, typically between 0.5 to 4 Hz for adults at rest or during moderate activity.</a:t>
            </a:r>
          </a:p>
          <a:p>
            <a:pPr lvl="1" rtl="0"/>
            <a:r>
              <a:rPr lang="en-US" sz="1200" b="1" i="0" u="none" strike="noStrike" kern="1200" dirty="0" smtClean="0">
                <a:solidFill>
                  <a:schemeClr val="tx1"/>
                </a:solidFill>
                <a:effectLst/>
                <a:latin typeface="+mn-lt"/>
                <a:ea typeface="+mn-ea"/>
                <a:cs typeface="+mn-cs"/>
              </a:rPr>
              <a:t>Impact:</a:t>
            </a:r>
            <a:r>
              <a:rPr lang="en-US" sz="1200" b="0" i="0" u="none" strike="noStrike" kern="1200" dirty="0" smtClean="0">
                <a:solidFill>
                  <a:schemeClr val="tx1"/>
                </a:solidFill>
                <a:effectLst/>
                <a:latin typeface="+mn-lt"/>
                <a:ea typeface="+mn-ea"/>
                <a:cs typeface="+mn-cs"/>
              </a:rPr>
              <a:t> </a:t>
            </a:r>
          </a:p>
          <a:p>
            <a:pPr lvl="2" rtl="0"/>
            <a:r>
              <a:rPr lang="en-US" sz="1200" b="0" i="0" u="none" strike="noStrike" kern="1200" dirty="0" smtClean="0">
                <a:solidFill>
                  <a:schemeClr val="tx1"/>
                </a:solidFill>
                <a:effectLst/>
                <a:latin typeface="+mn-lt"/>
                <a:ea typeface="+mn-ea"/>
                <a:cs typeface="+mn-cs"/>
              </a:rPr>
              <a:t>Improves signal clarity by isolating the heart rate signal from noise, leading to more precise heart rate measurements.</a:t>
            </a:r>
          </a:p>
          <a:p>
            <a:pPr lvl="2" rtl="0"/>
            <a:r>
              <a:rPr lang="en-US" sz="1200" b="0" i="0" u="none" strike="noStrike" kern="1200" dirty="0" smtClean="0">
                <a:solidFill>
                  <a:schemeClr val="tx1"/>
                </a:solidFill>
                <a:effectLst/>
                <a:latin typeface="+mn-lt"/>
                <a:ea typeface="+mn-ea"/>
                <a:cs typeface="+mn-cs"/>
              </a:rPr>
              <a:t>Reduces false positives or negatives in heart rate detection due to environmental or physiological noise.</a:t>
            </a:r>
          </a:p>
          <a:p>
            <a:pPr rtl="0"/>
            <a:r>
              <a:rPr lang="en-US" sz="1200" b="1" i="0" u="none" strike="noStrike" kern="1200" dirty="0" smtClean="0">
                <a:solidFill>
                  <a:schemeClr val="tx1"/>
                </a:solidFill>
                <a:effectLst/>
                <a:latin typeface="+mn-lt"/>
                <a:ea typeface="+mn-ea"/>
                <a:cs typeface="+mn-cs"/>
              </a:rPr>
              <a:t>Noise Reduction</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Techniques: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Motion Artifact Reduction:</a:t>
            </a:r>
            <a:r>
              <a:rPr lang="en-US" sz="1200" b="0" i="0" u="none" strike="noStrike" kern="1200" dirty="0" smtClean="0">
                <a:solidFill>
                  <a:schemeClr val="tx1"/>
                </a:solidFill>
                <a:effectLst/>
                <a:latin typeface="+mn-lt"/>
                <a:ea typeface="+mn-ea"/>
                <a:cs typeface="+mn-cs"/>
              </a:rPr>
              <a:t> Often achieved through the integration of accelerometers to correlate movement with signal changes, allowing for adaptive filtering or signal correction.</a:t>
            </a:r>
          </a:p>
          <a:p>
            <a:pPr lvl="2" rtl="0"/>
            <a:r>
              <a:rPr lang="en-US" sz="1200" b="1" i="0" u="none" strike="noStrike" kern="1200" dirty="0" smtClean="0">
                <a:solidFill>
                  <a:schemeClr val="tx1"/>
                </a:solidFill>
                <a:effectLst/>
                <a:latin typeface="+mn-lt"/>
                <a:ea typeface="+mn-ea"/>
                <a:cs typeface="+mn-cs"/>
              </a:rPr>
              <a:t>Ambient Light Cancellation:</a:t>
            </a:r>
            <a:r>
              <a:rPr lang="en-US" sz="1200" b="0" i="0" u="none" strike="noStrike" kern="1200" dirty="0" smtClean="0">
                <a:solidFill>
                  <a:schemeClr val="tx1"/>
                </a:solidFill>
                <a:effectLst/>
                <a:latin typeface="+mn-lt"/>
                <a:ea typeface="+mn-ea"/>
                <a:cs typeface="+mn-cs"/>
              </a:rPr>
              <a:t> Utilizes secondary sensors or algorithms to subtract external light influence from the PPG signal.</a:t>
            </a:r>
          </a:p>
          <a:p>
            <a:pPr lvl="1" rtl="0"/>
            <a:r>
              <a:rPr lang="en-US" sz="1200" b="1" i="0" u="none" strike="noStrike" kern="1200" dirty="0" smtClean="0">
                <a:solidFill>
                  <a:schemeClr val="tx1"/>
                </a:solidFill>
                <a:effectLst/>
                <a:latin typeface="+mn-lt"/>
                <a:ea typeface="+mn-ea"/>
                <a:cs typeface="+mn-cs"/>
              </a:rPr>
              <a:t>Impact: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Accurate Monitoring During Physical Activity:</a:t>
            </a:r>
            <a:r>
              <a:rPr lang="en-US" sz="1200" b="0" i="0" u="none" strike="noStrike" kern="1200" dirty="0" smtClean="0">
                <a:solidFill>
                  <a:schemeClr val="tx1"/>
                </a:solidFill>
                <a:effectLst/>
                <a:latin typeface="+mn-lt"/>
                <a:ea typeface="+mn-ea"/>
                <a:cs typeface="+mn-cs"/>
              </a:rPr>
              <a:t> By effectively removing motion artifacts, the device can maintain accuracy even when the user is exercising or moving, which is vital for fitness tracking or health monitoring during dynamic conditions.</a:t>
            </a:r>
          </a:p>
          <a:p>
            <a:pPr lvl="2" rtl="0"/>
            <a:r>
              <a:rPr lang="en-US" sz="1200" b="1" i="0" u="none" strike="noStrike" kern="1200" dirty="0" smtClean="0">
                <a:solidFill>
                  <a:schemeClr val="tx1"/>
                </a:solidFill>
                <a:effectLst/>
                <a:latin typeface="+mn-lt"/>
                <a:ea typeface="+mn-ea"/>
                <a:cs typeface="+mn-cs"/>
              </a:rPr>
              <a:t>Consistency:</a:t>
            </a:r>
            <a:r>
              <a:rPr lang="en-US" sz="1200" b="0" i="0" u="none" strike="noStrike" kern="1200" dirty="0" smtClean="0">
                <a:solidFill>
                  <a:schemeClr val="tx1"/>
                </a:solidFill>
                <a:effectLst/>
                <a:latin typeface="+mn-lt"/>
                <a:ea typeface="+mn-ea"/>
                <a:cs typeface="+mn-cs"/>
              </a:rPr>
              <a:t> Ensures that heart rate readings are consistent regardless of the environment or user's activity level.</a:t>
            </a:r>
          </a:p>
          <a:p>
            <a:pPr rtl="0"/>
            <a:r>
              <a:rPr lang="en-US" sz="1200" b="1" i="0" u="none" strike="noStrike" kern="1200" dirty="0" smtClean="0">
                <a:solidFill>
                  <a:schemeClr val="tx1"/>
                </a:solidFill>
                <a:effectLst/>
                <a:latin typeface="+mn-lt"/>
                <a:ea typeface="+mn-ea"/>
                <a:cs typeface="+mn-cs"/>
              </a:rPr>
              <a:t>Analog-to-Digital Conversion (ADC)</a:t>
            </a:r>
            <a:endParaRPr lang="en-US" sz="1200" b="0" i="0" u="none" strike="noStrike"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Purpose:</a:t>
            </a:r>
            <a:r>
              <a:rPr lang="en-US" sz="1200" b="0" i="0" u="none" strike="noStrike" kern="1200" dirty="0" smtClean="0">
                <a:solidFill>
                  <a:schemeClr val="tx1"/>
                </a:solidFill>
                <a:effectLst/>
                <a:latin typeface="+mn-lt"/>
                <a:ea typeface="+mn-ea"/>
                <a:cs typeface="+mn-cs"/>
              </a:rPr>
              <a:t> Convert the conditioned analog PPG signal into digital data for processing or display.</a:t>
            </a:r>
          </a:p>
          <a:p>
            <a:pPr lvl="1" rtl="0"/>
            <a:r>
              <a:rPr lang="en-US" sz="1200" b="1" i="0" u="none" strike="noStrike" kern="1200" dirty="0" smtClean="0">
                <a:solidFill>
                  <a:schemeClr val="tx1"/>
                </a:solidFill>
                <a:effectLst/>
                <a:latin typeface="+mn-lt"/>
                <a:ea typeface="+mn-ea"/>
                <a:cs typeface="+mn-cs"/>
              </a:rPr>
              <a:t>Impact: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Resolution:</a:t>
            </a:r>
            <a:r>
              <a:rPr lang="en-US" sz="1200" b="0" i="0" u="none" strike="noStrike" kern="1200" dirty="0" smtClean="0">
                <a:solidFill>
                  <a:schemeClr val="tx1"/>
                </a:solidFill>
                <a:effectLst/>
                <a:latin typeface="+mn-lt"/>
                <a:ea typeface="+mn-ea"/>
                <a:cs typeface="+mn-cs"/>
              </a:rPr>
              <a:t> Higher ADC resolution allows for finer detail in the waveform, facilitating accurate heart rate variability analysis.</a:t>
            </a:r>
          </a:p>
          <a:p>
            <a:pPr lvl="2" rtl="0"/>
            <a:r>
              <a:rPr lang="en-US" sz="1200" b="1" i="0" u="none" strike="noStrike" kern="1200" dirty="0" smtClean="0">
                <a:solidFill>
                  <a:schemeClr val="tx1"/>
                </a:solidFill>
                <a:effectLst/>
                <a:latin typeface="+mn-lt"/>
                <a:ea typeface="+mn-ea"/>
                <a:cs typeface="+mn-cs"/>
              </a:rPr>
              <a:t>Sampling Rate:</a:t>
            </a:r>
            <a:r>
              <a:rPr lang="en-US" sz="1200" b="0" i="0" u="none" strike="noStrike" kern="1200" dirty="0" smtClean="0">
                <a:solidFill>
                  <a:schemeClr val="tx1"/>
                </a:solidFill>
                <a:effectLst/>
                <a:latin typeface="+mn-lt"/>
                <a:ea typeface="+mn-ea"/>
                <a:cs typeface="+mn-cs"/>
              </a:rPr>
              <a:t> Adequate sampling ensures that the heart rate signal is captured without aliasing, crucial for monitoring during various activities.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 on Heart Rate Monitoring:</a:t>
            </a:r>
          </a:p>
          <a:p>
            <a:pPr rtl="0"/>
            <a:r>
              <a:rPr lang="en-US" sz="1200" b="1" i="0" u="none" strike="noStrike" kern="1200" dirty="0" smtClean="0">
                <a:solidFill>
                  <a:schemeClr val="tx1"/>
                </a:solidFill>
                <a:effectLst/>
                <a:latin typeface="+mn-lt"/>
                <a:ea typeface="+mn-ea"/>
                <a:cs typeface="+mn-cs"/>
              </a:rPr>
              <a:t>Real-Time Monitoring:</a:t>
            </a:r>
            <a:r>
              <a:rPr lang="en-US" sz="1200" b="0" i="0" u="none" strike="noStrike" kern="1200" dirty="0" smtClean="0">
                <a:solidFill>
                  <a:schemeClr val="tx1"/>
                </a:solidFill>
                <a:effectLst/>
                <a:latin typeface="+mn-lt"/>
                <a:ea typeface="+mn-ea"/>
                <a:cs typeface="+mn-cs"/>
              </a:rPr>
              <a:t> Signal conditioning enables immediate and continuous heart rate tracking, providing feedback to users in real-time for health, fitness, or medical purposes.</a:t>
            </a:r>
          </a:p>
          <a:p>
            <a:pPr rtl="0"/>
            <a:r>
              <a:rPr lang="en-US" sz="1200" b="1" i="0" u="none" strike="noStrike" kern="1200" dirty="0" smtClean="0">
                <a:solidFill>
                  <a:schemeClr val="tx1"/>
                </a:solidFill>
                <a:effectLst/>
                <a:latin typeface="+mn-lt"/>
                <a:ea typeface="+mn-ea"/>
                <a:cs typeface="+mn-cs"/>
              </a:rPr>
              <a:t>High Accuracy:</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Even During Physical Activity:</a:t>
            </a:r>
            <a:r>
              <a:rPr lang="en-US" sz="1200" b="0" i="0" u="none" strike="noStrike" kern="1200" dirty="0" smtClean="0">
                <a:solidFill>
                  <a:schemeClr val="tx1"/>
                </a:solidFill>
                <a:effectLst/>
                <a:latin typeface="+mn-lt"/>
                <a:ea typeface="+mn-ea"/>
                <a:cs typeface="+mn-cs"/>
              </a:rPr>
              <a:t> Through effective noise reduction strategies, particularly those involving motion artifact cancellation, these devices can maintain high accuracy. This is essential for applications like sports performance tracking, where heart rate can change rapidly and significantly.</a:t>
            </a:r>
          </a:p>
          <a:p>
            <a:pPr rtl="0"/>
            <a:r>
              <a:rPr lang="en-US" sz="1200" b="1" i="0" u="none" strike="noStrike" kern="1200" dirty="0" smtClean="0">
                <a:solidFill>
                  <a:schemeClr val="tx1"/>
                </a:solidFill>
                <a:effectLst/>
                <a:latin typeface="+mn-lt"/>
                <a:ea typeface="+mn-ea"/>
                <a:cs typeface="+mn-cs"/>
              </a:rPr>
              <a:t>Adaptability:</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The use of adaptive algorithms in signal conditioning allows the device to adjust to changes in the user's physiological state or environmental conditions, ensuring accuracy across a wide range of scenarios.</a:t>
            </a:r>
          </a:p>
          <a:p>
            <a:pPr rtl="0"/>
            <a:r>
              <a:rPr lang="en-US" sz="1200" b="1" i="0" u="none" strike="noStrike" kern="1200" dirty="0" smtClean="0">
                <a:solidFill>
                  <a:schemeClr val="tx1"/>
                </a:solidFill>
                <a:effectLst/>
                <a:latin typeface="+mn-lt"/>
                <a:ea typeface="+mn-ea"/>
                <a:cs typeface="+mn-cs"/>
              </a:rPr>
              <a:t>User Experience:</a:t>
            </a:r>
            <a:r>
              <a:rPr lang="en-US" sz="1200" b="0" i="0" u="none" strike="noStrike" kern="1200" dirty="0" smtClean="0">
                <a:solidFill>
                  <a:schemeClr val="tx1"/>
                </a:solidFill>
                <a:effectLst/>
                <a:latin typeface="+mn-lt"/>
                <a:ea typeface="+mn-ea"/>
                <a:cs typeface="+mn-cs"/>
              </a:rPr>
              <a:t> </a:t>
            </a:r>
          </a:p>
          <a:p>
            <a:pPr lvl="1" rtl="0"/>
            <a:r>
              <a:rPr lang="en-US" sz="1200" b="0" i="0" u="none" strike="noStrike" kern="1200" dirty="0" smtClean="0">
                <a:solidFill>
                  <a:schemeClr val="tx1"/>
                </a:solidFill>
                <a:effectLst/>
                <a:latin typeface="+mn-lt"/>
                <a:ea typeface="+mn-ea"/>
                <a:cs typeface="+mn-cs"/>
              </a:rPr>
              <a:t>By providing reliable data, these devices enhance user trust and engagement with health monitoring technology.</a:t>
            </a:r>
          </a:p>
          <a:p>
            <a:pPr lvl="1" rtl="0"/>
            <a:r>
              <a:rPr lang="en-US" sz="1200" b="0" i="0" u="none" strike="noStrike" kern="1200" dirty="0" smtClean="0">
                <a:solidFill>
                  <a:schemeClr val="tx1"/>
                </a:solidFill>
                <a:effectLst/>
                <a:latin typeface="+mn-lt"/>
                <a:ea typeface="+mn-ea"/>
                <a:cs typeface="+mn-cs"/>
              </a:rPr>
              <a:t>The comfort and form factor of wearables are improved by ensuring that signal conditioning is effective even with minimal sensor contact force, allowing for wear over extended periods.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Challenges and Considerations: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Individual Variability:</a:t>
            </a:r>
            <a:r>
              <a:rPr lang="en-US" sz="1200" b="0" i="0" u="none" strike="noStrike" kern="1200" dirty="0" smtClean="0">
                <a:solidFill>
                  <a:schemeClr val="tx1"/>
                </a:solidFill>
                <a:effectLst/>
                <a:latin typeface="+mn-lt"/>
                <a:ea typeface="+mn-ea"/>
                <a:cs typeface="+mn-cs"/>
              </a:rPr>
              <a:t> Differences in skin color, thickness, and blood perfusion can affect signal quality, requiring tailored signal conditioning strategies.</a:t>
            </a:r>
          </a:p>
          <a:p>
            <a:pPr rtl="0"/>
            <a:r>
              <a:rPr lang="en-US" sz="1200" b="1" i="0" u="none" strike="noStrike" kern="1200" dirty="0" smtClean="0">
                <a:solidFill>
                  <a:schemeClr val="tx1"/>
                </a:solidFill>
                <a:effectLst/>
                <a:latin typeface="+mn-lt"/>
                <a:ea typeface="+mn-ea"/>
                <a:cs typeface="+mn-cs"/>
              </a:rPr>
              <a:t>Power Consumption:</a:t>
            </a:r>
            <a:r>
              <a:rPr lang="en-US" sz="1200" b="0" i="0" u="none" strike="noStrike" kern="1200" dirty="0" smtClean="0">
                <a:solidFill>
                  <a:schemeClr val="tx1"/>
                </a:solidFill>
                <a:effectLst/>
                <a:latin typeface="+mn-lt"/>
                <a:ea typeface="+mn-ea"/>
                <a:cs typeface="+mn-cs"/>
              </a:rPr>
              <a:t> Sophisticated signal processing can increase power usage, necessitating a balance between accuracy and battery life.</a:t>
            </a:r>
          </a:p>
          <a:p>
            <a:pPr rtl="0"/>
            <a:r>
              <a:rPr lang="en-US" sz="1200" b="1" i="0" u="none" strike="noStrike" kern="1200" dirty="0" smtClean="0">
                <a:solidFill>
                  <a:schemeClr val="tx1"/>
                </a:solidFill>
                <a:effectLst/>
                <a:latin typeface="+mn-lt"/>
                <a:ea typeface="+mn-ea"/>
                <a:cs typeface="+mn-cs"/>
              </a:rPr>
              <a:t>Algorithm Complexity:</a:t>
            </a:r>
            <a:r>
              <a:rPr lang="en-US" sz="1200" b="0" i="0" u="none" strike="noStrike" kern="1200" dirty="0" smtClean="0">
                <a:solidFill>
                  <a:schemeClr val="tx1"/>
                </a:solidFill>
                <a:effectLst/>
                <a:latin typeface="+mn-lt"/>
                <a:ea typeface="+mn-ea"/>
                <a:cs typeface="+mn-cs"/>
              </a:rPr>
              <a:t> Developing algorithms that can handle diverse conditions (like varying exercise intensities) without compromising performance requires ongoing research and refinement.</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In conclusion, signal conditioning is fundamental to the performance of PPG-based smart wearables for heart rate monitoring. It directly impacts the device's ability to deliver accurate, real-time data, which is increasingly important in personal health management and athletic performance tracking.</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31</a:t>
            </a:fld>
            <a:endParaRPr lang="en-IN"/>
          </a:p>
        </p:txBody>
      </p:sp>
    </p:spTree>
    <p:extLst>
      <p:ext uri="{BB962C8B-B14F-4D97-AF65-F5344CB8AC3E}">
        <p14:creationId xmlns:p14="http://schemas.microsoft.com/office/powerpoint/2010/main" val="12783201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Smart Circuits for Signal Conditioning: Cerebral Oxygenation Monitoring through an NIRS-</a:t>
            </a:r>
            <a:r>
              <a:rPr lang="en-US" sz="1200" b="1" u="none" strike="noStrike" kern="1200" dirty="0" err="1" smtClean="0">
                <a:solidFill>
                  <a:schemeClr val="tx1"/>
                </a:solidFill>
                <a:effectLst/>
                <a:latin typeface="+mn-lt"/>
                <a:ea typeface="+mn-ea"/>
                <a:cs typeface="+mn-cs"/>
              </a:rPr>
              <a:t>HDtDCS</a:t>
            </a:r>
            <a:r>
              <a:rPr lang="en-US" sz="1200" b="1" u="none" strike="noStrike" kern="1200" dirty="0" smtClean="0">
                <a:solidFill>
                  <a:schemeClr val="tx1"/>
                </a:solidFill>
                <a:effectLst/>
                <a:latin typeface="+mn-lt"/>
                <a:ea typeface="+mn-ea"/>
                <a:cs typeface="+mn-cs"/>
              </a:rPr>
              <a:t>-based Wearable Device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Definition: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Near-Infrared Spectroscopy (NIRS):</a:t>
            </a:r>
            <a:r>
              <a:rPr lang="en-US" sz="1200" b="0" i="0" u="none" strike="noStrike" kern="1200" dirty="0" smtClean="0">
                <a:solidFill>
                  <a:schemeClr val="tx1"/>
                </a:solidFill>
                <a:effectLst/>
                <a:latin typeface="+mn-lt"/>
                <a:ea typeface="+mn-ea"/>
                <a:cs typeface="+mn-cs"/>
              </a:rPr>
              <a:t> This technique involves shining near-infrared light through the skull to measure changes in the concentration of oxygenated (HbO2) and deoxygenated (</a:t>
            </a:r>
            <a:r>
              <a:rPr lang="en-US" sz="1200" b="0" i="0" u="none" strike="noStrike" kern="1200" dirty="0" err="1" smtClean="0">
                <a:solidFill>
                  <a:schemeClr val="tx1"/>
                </a:solidFill>
                <a:effectLst/>
                <a:latin typeface="+mn-lt"/>
                <a:ea typeface="+mn-ea"/>
                <a:cs typeface="+mn-cs"/>
              </a:rPr>
              <a:t>HHb</a:t>
            </a:r>
            <a:r>
              <a:rPr lang="en-US" sz="1200" b="0" i="0" u="none" strike="noStrike" kern="1200" dirty="0" smtClean="0">
                <a:solidFill>
                  <a:schemeClr val="tx1"/>
                </a:solidFill>
                <a:effectLst/>
                <a:latin typeface="+mn-lt"/>
                <a:ea typeface="+mn-ea"/>
                <a:cs typeface="+mn-cs"/>
              </a:rPr>
              <a:t>) hemoglobin in the cerebral cortex. The differential absorption of near-infrared light by these hemoglobin species allows for the non-invasive assessment of cerebral blood flow and oxygenation.</a:t>
            </a:r>
          </a:p>
          <a:p>
            <a:pPr rtl="0"/>
            <a:r>
              <a:rPr lang="en-US" sz="1200" b="1" i="0" u="none" strike="noStrike" kern="1200" dirty="0" smtClean="0">
                <a:solidFill>
                  <a:schemeClr val="tx1"/>
                </a:solidFill>
                <a:effectLst/>
                <a:latin typeface="+mn-lt"/>
                <a:ea typeface="+mn-ea"/>
                <a:cs typeface="+mn-cs"/>
              </a:rPr>
              <a:t>High-Definition Transcranial Direct Current Stimulation (HDtDCS):</a:t>
            </a:r>
            <a:r>
              <a:rPr lang="en-US" sz="1200" b="0" i="0" u="none" strike="noStrike" kern="1200" dirty="0" smtClean="0">
                <a:solidFill>
                  <a:schemeClr val="tx1"/>
                </a:solidFill>
                <a:effectLst/>
                <a:latin typeface="+mn-lt"/>
                <a:ea typeface="+mn-ea"/>
                <a:cs typeface="+mn-cs"/>
              </a:rPr>
              <a:t> An advanced form of </a:t>
            </a:r>
            <a:r>
              <a:rPr lang="en-US" sz="1200" b="0" i="0" u="none" strike="noStrike" kern="1200" dirty="0" err="1" smtClean="0">
                <a:solidFill>
                  <a:schemeClr val="tx1"/>
                </a:solidFill>
                <a:effectLst/>
                <a:latin typeface="+mn-lt"/>
                <a:ea typeface="+mn-ea"/>
                <a:cs typeface="+mn-cs"/>
              </a:rPr>
              <a:t>tDCS</a:t>
            </a:r>
            <a:r>
              <a:rPr lang="en-US" sz="1200" b="0" i="0" u="none" strike="noStrike" kern="1200" dirty="0" smtClean="0">
                <a:solidFill>
                  <a:schemeClr val="tx1"/>
                </a:solidFill>
                <a:effectLst/>
                <a:latin typeface="+mn-lt"/>
                <a:ea typeface="+mn-ea"/>
                <a:cs typeface="+mn-cs"/>
              </a:rPr>
              <a:t> where electrodes are arranged in a high-density array, providing more focused and localized electrical stimulation to specific brain regions compared to traditional </a:t>
            </a:r>
            <a:r>
              <a:rPr lang="en-US" sz="1200" b="0" i="0" u="none" strike="noStrike" kern="1200" dirty="0" err="1" smtClean="0">
                <a:solidFill>
                  <a:schemeClr val="tx1"/>
                </a:solidFill>
                <a:effectLst/>
                <a:latin typeface="+mn-lt"/>
                <a:ea typeface="+mn-ea"/>
                <a:cs typeface="+mn-cs"/>
              </a:rPr>
              <a:t>tDCS</a:t>
            </a:r>
            <a:r>
              <a:rPr lang="en-US" sz="1200" b="0" i="0" u="none" strike="noStrike" kern="1200" dirty="0" smtClean="0">
                <a:solidFill>
                  <a:schemeClr val="tx1"/>
                </a:solidFill>
                <a:effectLst/>
                <a:latin typeface="+mn-lt"/>
                <a:ea typeface="+mn-ea"/>
                <a:cs typeface="+mn-cs"/>
              </a:rPr>
              <a:t>. This can modulate neuronal activity, potentially aiding in </a:t>
            </a:r>
            <a:r>
              <a:rPr lang="en-US" sz="1200" b="0" i="0" u="none" strike="noStrike" kern="1200" dirty="0" err="1" smtClean="0">
                <a:solidFill>
                  <a:schemeClr val="tx1"/>
                </a:solidFill>
                <a:effectLst/>
                <a:latin typeface="+mn-lt"/>
                <a:ea typeface="+mn-ea"/>
                <a:cs typeface="+mn-cs"/>
              </a:rPr>
              <a:t>neurorehabilitation</a:t>
            </a:r>
            <a:r>
              <a:rPr lang="en-US" sz="1200" b="0" i="0" u="none" strike="noStrike" kern="1200" dirty="0" smtClean="0">
                <a:solidFill>
                  <a:schemeClr val="tx1"/>
                </a:solidFill>
                <a:effectLst/>
                <a:latin typeface="+mn-lt"/>
                <a:ea typeface="+mn-ea"/>
                <a:cs typeface="+mn-cs"/>
              </a:rPr>
              <a:t> or cognitive enhancement.</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Combination in a Wearable Device: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0" i="0" u="none" strike="noStrike" kern="1200" dirty="0" smtClean="0">
                <a:solidFill>
                  <a:schemeClr val="tx1"/>
                </a:solidFill>
                <a:effectLst/>
                <a:latin typeface="+mn-lt"/>
                <a:ea typeface="+mn-ea"/>
                <a:cs typeface="+mn-cs"/>
              </a:rPr>
              <a:t>By integrating NIRS with HDtDCS, one can monitor cerebral oxygenation changes in response to or in conjunction with brain stimulation, offering a dual-function device for both monitoring and therapeutic intervention.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Technical Details of Smart Circuits for Signal Conditioning:</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Light Source and Detection:</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NIRS Components:</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LEDs:</a:t>
            </a:r>
            <a:r>
              <a:rPr lang="en-US" sz="1200" b="0" i="0" u="none" strike="noStrike" kern="1200" dirty="0" smtClean="0">
                <a:solidFill>
                  <a:schemeClr val="tx1"/>
                </a:solidFill>
                <a:effectLst/>
                <a:latin typeface="+mn-lt"/>
                <a:ea typeface="+mn-ea"/>
                <a:cs typeface="+mn-cs"/>
              </a:rPr>
              <a:t> Emit light at specific NIR wavelengths (typically around 730 nm for </a:t>
            </a:r>
            <a:r>
              <a:rPr lang="en-US" sz="1200" b="0" i="0" u="none" strike="noStrike" kern="1200" dirty="0" err="1" smtClean="0">
                <a:solidFill>
                  <a:schemeClr val="tx1"/>
                </a:solidFill>
                <a:effectLst/>
                <a:latin typeface="+mn-lt"/>
                <a:ea typeface="+mn-ea"/>
                <a:cs typeface="+mn-cs"/>
              </a:rPr>
              <a:t>deoxyhemoglobin</a:t>
            </a:r>
            <a:r>
              <a:rPr lang="en-US" sz="1200" b="0" i="0" u="none" strike="noStrike" kern="1200" dirty="0" smtClean="0">
                <a:solidFill>
                  <a:schemeClr val="tx1"/>
                </a:solidFill>
                <a:effectLst/>
                <a:latin typeface="+mn-lt"/>
                <a:ea typeface="+mn-ea"/>
                <a:cs typeface="+mn-cs"/>
              </a:rPr>
              <a:t> and 850 nm for oxyhemoglobin).</a:t>
            </a:r>
          </a:p>
          <a:p>
            <a:pPr lvl="2" rtl="0"/>
            <a:r>
              <a:rPr lang="en-US" sz="1200" b="1" i="0" u="none" strike="noStrike" kern="1200" dirty="0" smtClean="0">
                <a:solidFill>
                  <a:schemeClr val="tx1"/>
                </a:solidFill>
                <a:effectLst/>
                <a:latin typeface="+mn-lt"/>
                <a:ea typeface="+mn-ea"/>
                <a:cs typeface="+mn-cs"/>
              </a:rPr>
              <a:t>Photodiodes:</a:t>
            </a:r>
            <a:r>
              <a:rPr lang="en-US" sz="1200" b="0" i="0" u="none" strike="noStrike" kern="1200" dirty="0" smtClean="0">
                <a:solidFill>
                  <a:schemeClr val="tx1"/>
                </a:solidFill>
                <a:effectLst/>
                <a:latin typeface="+mn-lt"/>
                <a:ea typeface="+mn-ea"/>
                <a:cs typeface="+mn-cs"/>
              </a:rPr>
              <a:t> Detect the reflected or transmitted light back through the scalp and brain tissue.</a:t>
            </a:r>
          </a:p>
          <a:p>
            <a:pPr lvl="2" rtl="0"/>
            <a:r>
              <a:rPr lang="en-US" sz="1200" b="1" i="0" u="none" strike="noStrike" kern="1200" dirty="0" smtClean="0">
                <a:solidFill>
                  <a:schemeClr val="tx1"/>
                </a:solidFill>
                <a:effectLst/>
                <a:latin typeface="+mn-lt"/>
                <a:ea typeface="+mn-ea"/>
                <a:cs typeface="+mn-cs"/>
              </a:rPr>
              <a:t>Smart Control:</a:t>
            </a:r>
            <a:r>
              <a:rPr lang="en-US" sz="1200" b="0" i="0" u="none" strike="noStrike" kern="1200" dirty="0" smtClean="0">
                <a:solidFill>
                  <a:schemeClr val="tx1"/>
                </a:solidFill>
                <a:effectLst/>
                <a:latin typeface="+mn-lt"/>
                <a:ea typeface="+mn-ea"/>
                <a:cs typeface="+mn-cs"/>
              </a:rPr>
              <a:t> Microcontrollers or dedicated ICs manage LED pulsing and synchronize light emission with detection to minimize noise and power usage.</a:t>
            </a:r>
          </a:p>
          <a:p>
            <a:pPr lvl="1" rtl="0"/>
            <a:r>
              <a:rPr lang="en-US" sz="1200" b="1" i="0" u="none" strike="noStrike" kern="1200" dirty="0" smtClean="0">
                <a:solidFill>
                  <a:schemeClr val="tx1"/>
                </a:solidFill>
                <a:effectLst/>
                <a:latin typeface="+mn-lt"/>
                <a:ea typeface="+mn-ea"/>
                <a:cs typeface="+mn-cs"/>
              </a:rPr>
              <a:t>Signal Conditioning:</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Amplification:</a:t>
            </a:r>
            <a:r>
              <a:rPr lang="en-US" sz="1200" b="0" i="0" u="none" strike="noStrike" kern="1200" dirty="0" smtClean="0">
                <a:solidFill>
                  <a:schemeClr val="tx1"/>
                </a:solidFill>
                <a:effectLst/>
                <a:latin typeface="+mn-lt"/>
                <a:ea typeface="+mn-ea"/>
                <a:cs typeface="+mn-cs"/>
              </a:rPr>
              <a:t> Photodiode signals are extremely weak, requiring low-noise amplifiers with high gain to detect subtle changes in light intensity due to blood flow variations.</a:t>
            </a:r>
          </a:p>
          <a:p>
            <a:pPr lvl="2" rtl="0"/>
            <a:r>
              <a:rPr lang="en-US" sz="1200" b="1" i="0" u="none" strike="noStrike" kern="1200" dirty="0" smtClean="0">
                <a:solidFill>
                  <a:schemeClr val="tx1"/>
                </a:solidFill>
                <a:effectLst/>
                <a:latin typeface="+mn-lt"/>
                <a:ea typeface="+mn-ea"/>
                <a:cs typeface="+mn-cs"/>
              </a:rPr>
              <a:t>Analog Front-End (AFE):</a:t>
            </a:r>
            <a:r>
              <a:rPr lang="en-US" sz="1200" b="0" i="0" u="none" strike="noStrike" kern="1200" dirty="0" smtClean="0">
                <a:solidFill>
                  <a:schemeClr val="tx1"/>
                </a:solidFill>
                <a:effectLst/>
                <a:latin typeface="+mn-lt"/>
                <a:ea typeface="+mn-ea"/>
                <a:cs typeface="+mn-cs"/>
              </a:rPr>
              <a:t> Integrated circuits specifically designed for </a:t>
            </a:r>
            <a:r>
              <a:rPr lang="en-US" sz="1200" b="0" i="0" u="none" strike="noStrike" kern="1200" dirty="0" err="1" smtClean="0">
                <a:solidFill>
                  <a:schemeClr val="tx1"/>
                </a:solidFill>
                <a:effectLst/>
                <a:latin typeface="+mn-lt"/>
                <a:ea typeface="+mn-ea"/>
                <a:cs typeface="+mn-cs"/>
              </a:rPr>
              <a:t>biosignal</a:t>
            </a:r>
            <a:r>
              <a:rPr lang="en-US" sz="1200" b="0" i="0" u="none" strike="noStrike" kern="1200" dirty="0" smtClean="0">
                <a:solidFill>
                  <a:schemeClr val="tx1"/>
                </a:solidFill>
                <a:effectLst/>
                <a:latin typeface="+mn-lt"/>
                <a:ea typeface="+mn-ea"/>
                <a:cs typeface="+mn-cs"/>
              </a:rPr>
              <a:t> acquisition, providing filtering, amplification, and sometimes initial digitization.</a:t>
            </a:r>
          </a:p>
          <a:p>
            <a:pPr rtl="0"/>
            <a:r>
              <a:rPr lang="en-US" sz="1200" b="1" i="0" u="none" strike="noStrike" kern="1200" dirty="0" smtClean="0">
                <a:solidFill>
                  <a:schemeClr val="tx1"/>
                </a:solidFill>
                <a:effectLst/>
                <a:latin typeface="+mn-lt"/>
                <a:ea typeface="+mn-ea"/>
                <a:cs typeface="+mn-cs"/>
              </a:rPr>
              <a:t>Electrical Stimulation (HDtDCS):</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Stimulation Circuitry:</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Current Sources:</a:t>
            </a:r>
            <a:r>
              <a:rPr lang="en-US" sz="1200" b="0" i="0" u="none" strike="noStrike" kern="1200" dirty="0" smtClean="0">
                <a:solidFill>
                  <a:schemeClr val="tx1"/>
                </a:solidFill>
                <a:effectLst/>
                <a:latin typeface="+mn-lt"/>
                <a:ea typeface="+mn-ea"/>
                <a:cs typeface="+mn-cs"/>
              </a:rPr>
              <a:t> Precise control of current is achieved with constant current sources using operational amplifiers in current mirror configurations.</a:t>
            </a:r>
          </a:p>
          <a:p>
            <a:pPr lvl="2" rtl="0"/>
            <a:r>
              <a:rPr lang="en-US" sz="1200" b="1" i="0" u="none" strike="noStrike" kern="1200" dirty="0" smtClean="0">
                <a:solidFill>
                  <a:schemeClr val="tx1"/>
                </a:solidFill>
                <a:effectLst/>
                <a:latin typeface="+mn-lt"/>
                <a:ea typeface="+mn-ea"/>
                <a:cs typeface="+mn-cs"/>
              </a:rPr>
              <a:t>Electrode Arrays:</a:t>
            </a:r>
            <a:r>
              <a:rPr lang="en-US" sz="1200" b="0" i="0" u="none" strike="noStrike" kern="1200" dirty="0" smtClean="0">
                <a:solidFill>
                  <a:schemeClr val="tx1"/>
                </a:solidFill>
                <a:effectLst/>
                <a:latin typeface="+mn-lt"/>
                <a:ea typeface="+mn-ea"/>
                <a:cs typeface="+mn-cs"/>
              </a:rPr>
              <a:t> Small, precisely placed electrodes for focal stimulation, which require careful design to ensure uniform current distribution.</a:t>
            </a:r>
          </a:p>
          <a:p>
            <a:pPr lvl="1" rtl="0"/>
            <a:r>
              <a:rPr lang="en-US" sz="1200" b="1" i="0" u="none" strike="noStrike" kern="1200" dirty="0" smtClean="0">
                <a:solidFill>
                  <a:schemeClr val="tx1"/>
                </a:solidFill>
                <a:effectLst/>
                <a:latin typeface="+mn-lt"/>
                <a:ea typeface="+mn-ea"/>
                <a:cs typeface="+mn-cs"/>
              </a:rPr>
              <a:t>Smart Control:</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Microcontrollers:</a:t>
            </a:r>
            <a:r>
              <a:rPr lang="en-US" sz="1200" b="0" i="0" u="none" strike="noStrike" kern="1200" dirty="0" smtClean="0">
                <a:solidFill>
                  <a:schemeClr val="tx1"/>
                </a:solidFill>
                <a:effectLst/>
                <a:latin typeface="+mn-lt"/>
                <a:ea typeface="+mn-ea"/>
                <a:cs typeface="+mn-cs"/>
              </a:rPr>
              <a:t> Control stimulation parameters (intensity, duration, pattern) and synchronize with NIRS data collection for integrated feedback systems.</a:t>
            </a:r>
          </a:p>
          <a:p>
            <a:pPr lvl="2" rtl="0"/>
            <a:r>
              <a:rPr lang="en-US" sz="1200" b="1" i="0" u="none" strike="noStrike" kern="1200" dirty="0" smtClean="0">
                <a:solidFill>
                  <a:schemeClr val="tx1"/>
                </a:solidFill>
                <a:effectLst/>
                <a:latin typeface="+mn-lt"/>
                <a:ea typeface="+mn-ea"/>
                <a:cs typeface="+mn-cs"/>
              </a:rPr>
              <a:t>Safety Features:</a:t>
            </a:r>
            <a:r>
              <a:rPr lang="en-US" sz="1200" b="0" i="0" u="none" strike="noStrike" kern="1200" dirty="0" smtClean="0">
                <a:solidFill>
                  <a:schemeClr val="tx1"/>
                </a:solidFill>
                <a:effectLst/>
                <a:latin typeface="+mn-lt"/>
                <a:ea typeface="+mn-ea"/>
                <a:cs typeface="+mn-cs"/>
              </a:rPr>
              <a:t> Include current limiting, monitoring, and automatic shut-off mechanisms to adhere to safety protocols.</a:t>
            </a:r>
          </a:p>
          <a:p>
            <a:pPr rtl="0"/>
            <a:r>
              <a:rPr lang="en-US" sz="1200" b="1" i="0" u="none" strike="noStrike" kern="1200" dirty="0" smtClean="0">
                <a:solidFill>
                  <a:schemeClr val="tx1"/>
                </a:solidFill>
                <a:effectLst/>
                <a:latin typeface="+mn-lt"/>
                <a:ea typeface="+mn-ea"/>
                <a:cs typeface="+mn-cs"/>
              </a:rPr>
              <a:t>Data Acquisition and Processing:</a:t>
            </a:r>
            <a:endParaRPr lang="en-US" sz="1200" b="0" i="0" u="none" strike="noStrike" kern="1200" dirty="0" smtClean="0">
              <a:solidFill>
                <a:schemeClr val="tx1"/>
              </a:solidFill>
              <a:effectLst/>
              <a:latin typeface="+mn-lt"/>
              <a:ea typeface="+mn-ea"/>
              <a:cs typeface="+mn-cs"/>
            </a:endParaRPr>
          </a:p>
          <a:p>
            <a:pPr rtl="0"/>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Analog-to-Digital Conversion (ADC):</a:t>
            </a:r>
            <a:endParaRPr lang="en-US" sz="1200" b="0" i="0" u="none" strike="noStrike" kern="1200" dirty="0" smtClean="0">
              <a:solidFill>
                <a:schemeClr val="tx1"/>
              </a:solidFill>
              <a:effectLst/>
              <a:latin typeface="+mn-lt"/>
              <a:ea typeface="+mn-ea"/>
              <a:cs typeface="+mn-cs"/>
            </a:endParaRPr>
          </a:p>
          <a:p>
            <a:pPr lvl="2" rtl="0"/>
            <a:r>
              <a:rPr lang="en-US" sz="1200" b="0" i="0" u="none" strike="noStrike" kern="1200" dirty="0" smtClean="0">
                <a:solidFill>
                  <a:schemeClr val="tx1"/>
                </a:solidFill>
                <a:effectLst/>
                <a:latin typeface="+mn-lt"/>
                <a:ea typeface="+mn-ea"/>
                <a:cs typeface="+mn-cs"/>
              </a:rPr>
              <a:t>High-resolution ADCs (e.g., 16-bit) are used for NIRS signals to capture fine changes in hemoglobin concentrations.</a:t>
            </a:r>
          </a:p>
          <a:p>
            <a:pPr lvl="2" rtl="0"/>
            <a:r>
              <a:rPr lang="en-US" sz="1200" b="0" i="0" u="none" strike="noStrike" kern="1200" dirty="0" smtClean="0">
                <a:solidFill>
                  <a:schemeClr val="tx1"/>
                </a:solidFill>
                <a:effectLst/>
                <a:latin typeface="+mn-lt"/>
                <a:ea typeface="+mn-ea"/>
                <a:cs typeface="+mn-cs"/>
              </a:rPr>
              <a:t>For HDtDCS, ADCs might monitor feedback signals or skin impedance for adaptive stimulation.</a:t>
            </a:r>
          </a:p>
          <a:p>
            <a:pPr lvl="1" rtl="0"/>
            <a:r>
              <a:rPr lang="en-US" sz="1200" b="1" i="0" u="none" strike="noStrike" kern="1200" dirty="0" smtClean="0">
                <a:solidFill>
                  <a:schemeClr val="tx1"/>
                </a:solidFill>
                <a:effectLst/>
                <a:latin typeface="+mn-lt"/>
                <a:ea typeface="+mn-ea"/>
                <a:cs typeface="+mn-cs"/>
              </a:rPr>
              <a:t>Digital Signal Processing (DSP):</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Noise Reduction:</a:t>
            </a:r>
            <a:r>
              <a:rPr lang="en-US" sz="1200" b="0" i="0" u="none" strike="noStrike" kern="1200" dirty="0" smtClean="0">
                <a:solidFill>
                  <a:schemeClr val="tx1"/>
                </a:solidFill>
                <a:effectLst/>
                <a:latin typeface="+mn-lt"/>
                <a:ea typeface="+mn-ea"/>
                <a:cs typeface="+mn-cs"/>
              </a:rPr>
              <a:t> Algorithms like adaptive filtering or Independent Component Analysis (ICA) to remove motion artifacts or ambient light interference from NIRS signals.</a:t>
            </a:r>
          </a:p>
          <a:p>
            <a:pPr lvl="2" rtl="0"/>
            <a:r>
              <a:rPr lang="en-US" sz="1200" b="1" i="0" u="none" strike="noStrike" kern="1200" dirty="0" smtClean="0">
                <a:solidFill>
                  <a:schemeClr val="tx1"/>
                </a:solidFill>
                <a:effectLst/>
                <a:latin typeface="+mn-lt"/>
                <a:ea typeface="+mn-ea"/>
                <a:cs typeface="+mn-cs"/>
              </a:rPr>
              <a:t>Artifact Rejection:</a:t>
            </a:r>
            <a:r>
              <a:rPr lang="en-US" sz="1200" b="0" i="0" u="none" strike="noStrike" kern="1200" dirty="0" smtClean="0">
                <a:solidFill>
                  <a:schemeClr val="tx1"/>
                </a:solidFill>
                <a:effectLst/>
                <a:latin typeface="+mn-lt"/>
                <a:ea typeface="+mn-ea"/>
                <a:cs typeface="+mn-cs"/>
              </a:rPr>
              <a:t> For HDtDCS, real-time monitoring to detect and mitigate electrical artifacts or ensure current is within safe limits.</a:t>
            </a:r>
          </a:p>
          <a:p>
            <a:pPr rtl="0"/>
            <a:r>
              <a:rPr lang="en-US" sz="1200" b="1" i="0" u="none" strike="noStrike" kern="1200" dirty="0" smtClean="0">
                <a:solidFill>
                  <a:schemeClr val="tx1"/>
                </a:solidFill>
                <a:effectLst/>
                <a:latin typeface="+mn-lt"/>
                <a:ea typeface="+mn-ea"/>
                <a:cs typeface="+mn-cs"/>
              </a:rPr>
              <a:t>Integration and Synchronization:</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Time Synchronization:</a:t>
            </a:r>
            <a:r>
              <a:rPr lang="en-US" sz="1200" b="0" i="0" u="none" strike="noStrike" kern="1200" dirty="0" smtClean="0">
                <a:solidFill>
                  <a:schemeClr val="tx1"/>
                </a:solidFill>
                <a:effectLst/>
                <a:latin typeface="+mn-lt"/>
                <a:ea typeface="+mn-ea"/>
                <a:cs typeface="+mn-cs"/>
              </a:rPr>
              <a:t> Ensuring both NIRS and HDtDCS operate in concert, which might involve precise timing control for data correlation.</a:t>
            </a:r>
          </a:p>
          <a:p>
            <a:pPr lvl="1" rtl="0"/>
            <a:r>
              <a:rPr lang="en-US" sz="1200" b="1" i="0" u="none" strike="noStrike" kern="1200" dirty="0" smtClean="0">
                <a:solidFill>
                  <a:schemeClr val="tx1"/>
                </a:solidFill>
                <a:effectLst/>
                <a:latin typeface="+mn-lt"/>
                <a:ea typeface="+mn-ea"/>
                <a:cs typeface="+mn-cs"/>
              </a:rPr>
              <a:t>Data Fusion:</a:t>
            </a:r>
            <a:r>
              <a:rPr lang="en-US" sz="1200" b="0" i="0" u="none" strike="noStrike" kern="1200" dirty="0" smtClean="0">
                <a:solidFill>
                  <a:schemeClr val="tx1"/>
                </a:solidFill>
                <a:effectLst/>
                <a:latin typeface="+mn-lt"/>
                <a:ea typeface="+mn-ea"/>
                <a:cs typeface="+mn-cs"/>
              </a:rPr>
              <a:t> Combining the signals to understand the effects of stimulation on cerebral oxygenation, potentially using machine learning for pattern recognition or outcome prediction.</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Real-Time Monitoring:</a:t>
            </a:r>
            <a:r>
              <a:rPr lang="en-US" sz="1200" b="0" i="0" u="none" strike="noStrike" kern="1200" dirty="0" smtClean="0">
                <a:solidFill>
                  <a:schemeClr val="tx1"/>
                </a:solidFill>
                <a:effectLst/>
                <a:latin typeface="+mn-lt"/>
                <a:ea typeface="+mn-ea"/>
                <a:cs typeface="+mn-cs"/>
              </a:rPr>
              <a:t> Allows for immediate feedback on cerebral oxygenation changes during or post-stimulation, which can guide therapy or research.</a:t>
            </a:r>
          </a:p>
          <a:p>
            <a:pPr rtl="0"/>
            <a:r>
              <a:rPr lang="en-US" sz="1200" b="1" i="0" u="none" strike="noStrike" kern="1200" dirty="0" err="1" smtClean="0">
                <a:solidFill>
                  <a:schemeClr val="tx1"/>
                </a:solidFill>
                <a:effectLst/>
                <a:latin typeface="+mn-lt"/>
                <a:ea typeface="+mn-ea"/>
                <a:cs typeface="+mn-cs"/>
              </a:rPr>
              <a:t>Neurorehabilitation</a:t>
            </a:r>
            <a:r>
              <a:rPr lang="en-US" sz="1200" b="1" i="0" u="none" strike="noStrike" kern="1200" dirty="0" smtClean="0">
                <a:solidFill>
                  <a:schemeClr val="tx1"/>
                </a:solidFill>
                <a:effectLst/>
                <a:latin typeface="+mn-lt"/>
                <a:ea typeface="+mn-ea"/>
                <a:cs typeface="+mn-cs"/>
              </a:rPr>
              <a:t> Applications: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Feedback Loop:</a:t>
            </a:r>
            <a:r>
              <a:rPr lang="en-US" sz="1200" b="0" i="0" u="none" strike="noStrike" kern="1200" dirty="0" smtClean="0">
                <a:solidFill>
                  <a:schemeClr val="tx1"/>
                </a:solidFill>
                <a:effectLst/>
                <a:latin typeface="+mn-lt"/>
                <a:ea typeface="+mn-ea"/>
                <a:cs typeface="+mn-cs"/>
              </a:rPr>
              <a:t> The device could adjust stimulation parameters based on real-time cerebral oxygenation data to optimize therapeutic outcomes, such as in stroke recovery or cognitive enhancement.</a:t>
            </a:r>
          </a:p>
          <a:p>
            <a:pPr lvl="1" rtl="0"/>
            <a:r>
              <a:rPr lang="en-US" sz="1200" b="1" i="0" u="none" strike="noStrike" kern="1200" dirty="0" smtClean="0">
                <a:solidFill>
                  <a:schemeClr val="tx1"/>
                </a:solidFill>
                <a:effectLst/>
                <a:latin typeface="+mn-lt"/>
                <a:ea typeface="+mn-ea"/>
                <a:cs typeface="+mn-cs"/>
              </a:rPr>
              <a:t>Personalized Medicine:</a:t>
            </a:r>
            <a:r>
              <a:rPr lang="en-US" sz="1200" b="0" i="0" u="none" strike="noStrike" kern="1200" dirty="0" smtClean="0">
                <a:solidFill>
                  <a:schemeClr val="tx1"/>
                </a:solidFill>
                <a:effectLst/>
                <a:latin typeface="+mn-lt"/>
                <a:ea typeface="+mn-ea"/>
                <a:cs typeface="+mn-cs"/>
              </a:rPr>
              <a:t> Data collected can be used to tailor stimulation protocols to individual patient responses.</a:t>
            </a:r>
          </a:p>
          <a:p>
            <a:pPr rtl="0"/>
            <a:r>
              <a:rPr lang="en-US" sz="1200" b="1" i="0" u="none" strike="noStrike" kern="1200" dirty="0" smtClean="0">
                <a:solidFill>
                  <a:schemeClr val="tx1"/>
                </a:solidFill>
                <a:effectLst/>
                <a:latin typeface="+mn-lt"/>
                <a:ea typeface="+mn-ea"/>
                <a:cs typeface="+mn-cs"/>
              </a:rPr>
              <a:t>Research Tool:</a:t>
            </a:r>
            <a:r>
              <a:rPr lang="en-US" sz="1200" b="0" i="0" u="none" strike="noStrike" kern="1200" dirty="0" smtClean="0">
                <a:solidFill>
                  <a:schemeClr val="tx1"/>
                </a:solidFill>
                <a:effectLst/>
                <a:latin typeface="+mn-lt"/>
                <a:ea typeface="+mn-ea"/>
                <a:cs typeface="+mn-cs"/>
              </a:rPr>
              <a:t> Provides a platform to study brain function, plasticity, and the effects of </a:t>
            </a:r>
            <a:r>
              <a:rPr lang="en-US" sz="1200" b="0" i="0" u="none" strike="noStrike" kern="1200" dirty="0" err="1" smtClean="0">
                <a:solidFill>
                  <a:schemeClr val="tx1"/>
                </a:solidFill>
                <a:effectLst/>
                <a:latin typeface="+mn-lt"/>
                <a:ea typeface="+mn-ea"/>
                <a:cs typeface="+mn-cs"/>
              </a:rPr>
              <a:t>neuromodulation</a:t>
            </a:r>
            <a:r>
              <a:rPr lang="en-US" sz="1200" b="0" i="0" u="none" strike="noStrike" kern="1200" dirty="0" smtClean="0">
                <a:solidFill>
                  <a:schemeClr val="tx1"/>
                </a:solidFill>
                <a:effectLst/>
                <a:latin typeface="+mn-lt"/>
                <a:ea typeface="+mn-ea"/>
                <a:cs typeface="+mn-cs"/>
              </a:rPr>
              <a:t> on cerebral hemodynamics.</a:t>
            </a:r>
          </a:p>
          <a:p>
            <a:pPr rtl="0"/>
            <a:r>
              <a:rPr lang="en-US" sz="1200" b="1" i="0" u="none" strike="noStrike" kern="1200" dirty="0" smtClean="0">
                <a:solidFill>
                  <a:schemeClr val="tx1"/>
                </a:solidFill>
                <a:effectLst/>
                <a:latin typeface="+mn-lt"/>
                <a:ea typeface="+mn-ea"/>
                <a:cs typeface="+mn-cs"/>
              </a:rPr>
              <a:t>Challenges: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Miniaturization:</a:t>
            </a:r>
            <a:r>
              <a:rPr lang="en-US" sz="1200" b="0" i="0" u="none" strike="noStrike" kern="1200" dirty="0" smtClean="0">
                <a:solidFill>
                  <a:schemeClr val="tx1"/>
                </a:solidFill>
                <a:effectLst/>
                <a:latin typeface="+mn-lt"/>
                <a:ea typeface="+mn-ea"/>
                <a:cs typeface="+mn-cs"/>
              </a:rPr>
              <a:t> Creating a wearable that balances functionality with comfort and portability.</a:t>
            </a:r>
          </a:p>
          <a:p>
            <a:pPr lvl="1" rtl="0"/>
            <a:r>
              <a:rPr lang="en-US" sz="1200" b="1" i="0" u="none" strike="noStrike" kern="1200" dirty="0" smtClean="0">
                <a:solidFill>
                  <a:schemeClr val="tx1"/>
                </a:solidFill>
                <a:effectLst/>
                <a:latin typeface="+mn-lt"/>
                <a:ea typeface="+mn-ea"/>
                <a:cs typeface="+mn-cs"/>
              </a:rPr>
              <a:t>Power Management:</a:t>
            </a:r>
            <a:r>
              <a:rPr lang="en-US" sz="1200" b="0" i="0" u="none" strike="noStrike" kern="1200" dirty="0" smtClean="0">
                <a:solidFill>
                  <a:schemeClr val="tx1"/>
                </a:solidFill>
                <a:effectLst/>
                <a:latin typeface="+mn-lt"/>
                <a:ea typeface="+mn-ea"/>
                <a:cs typeface="+mn-cs"/>
              </a:rPr>
              <a:t> Efficient power use for long-term monitoring and stimulation.</a:t>
            </a:r>
          </a:p>
          <a:p>
            <a:pPr lvl="1" rtl="0"/>
            <a:r>
              <a:rPr lang="en-US" sz="1200" b="1" i="0" u="none" strike="noStrike" kern="1200" dirty="0" smtClean="0">
                <a:solidFill>
                  <a:schemeClr val="tx1"/>
                </a:solidFill>
                <a:effectLst/>
                <a:latin typeface="+mn-lt"/>
                <a:ea typeface="+mn-ea"/>
                <a:cs typeface="+mn-cs"/>
              </a:rPr>
              <a:t>Signal Integrity:</a:t>
            </a:r>
            <a:r>
              <a:rPr lang="en-US" sz="1200" b="0" i="0" u="none" strike="noStrike" kern="1200" dirty="0" smtClean="0">
                <a:solidFill>
                  <a:schemeClr val="tx1"/>
                </a:solidFill>
                <a:effectLst/>
                <a:latin typeface="+mn-lt"/>
                <a:ea typeface="+mn-ea"/>
                <a:cs typeface="+mn-cs"/>
              </a:rPr>
              <a:t> Ensuring high-quality data amidst motion, environmental light, or hair interference.</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In summary, smart circuits for signal conditioning in an NIRS-</a:t>
            </a:r>
            <a:r>
              <a:rPr lang="en-US" sz="1200" b="0" u="none" strike="noStrike" kern="1200" dirty="0" err="1" smtClean="0">
                <a:solidFill>
                  <a:schemeClr val="tx1"/>
                </a:solidFill>
                <a:effectLst/>
                <a:latin typeface="+mn-lt"/>
                <a:ea typeface="+mn-ea"/>
                <a:cs typeface="+mn-cs"/>
              </a:rPr>
              <a:t>HDtDCS</a:t>
            </a:r>
            <a:r>
              <a:rPr lang="en-US" sz="1200" b="0" u="none" strike="noStrike" kern="1200" dirty="0" smtClean="0">
                <a:solidFill>
                  <a:schemeClr val="tx1"/>
                </a:solidFill>
                <a:effectLst/>
                <a:latin typeface="+mn-lt"/>
                <a:ea typeface="+mn-ea"/>
                <a:cs typeface="+mn-cs"/>
              </a:rPr>
              <a:t> wearable device involve sophisticated electronics for both precise measurement of cerebral oxygenation and controlled electrical stimulation, all tailored to fit in a form factor suitable for non-invasive, continuous use. This integration poses unique challenges in signal processing, safety, and integration but offers significant potential for both clinical and research applications in neurology.</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32</a:t>
            </a:fld>
            <a:endParaRPr lang="en-IN"/>
          </a:p>
        </p:txBody>
      </p:sp>
    </p:spTree>
    <p:extLst>
      <p:ext uri="{BB962C8B-B14F-4D97-AF65-F5344CB8AC3E}">
        <p14:creationId xmlns:p14="http://schemas.microsoft.com/office/powerpoint/2010/main" val="2766455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Signal Conditioning Perspective: Heart Sounds and Measurements Using Phonocardiography (PCG)</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Definition/Example: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Phonocardiography (PCG):</a:t>
            </a:r>
            <a:r>
              <a:rPr lang="en-US" sz="1200" b="0" i="0" u="none" strike="noStrike" kern="1200" dirty="0" smtClean="0">
                <a:solidFill>
                  <a:schemeClr val="tx1"/>
                </a:solidFill>
                <a:effectLst/>
                <a:latin typeface="+mn-lt"/>
                <a:ea typeface="+mn-ea"/>
                <a:cs typeface="+mn-cs"/>
              </a:rPr>
              <a:t> This is a method of recording the sounds made by the heart using acoustic sensors (microphones or stethoscopes). PCG captures the heart sounds, which include the familiar "</a:t>
            </a:r>
            <a:r>
              <a:rPr lang="en-US" sz="1200" b="0" i="0" u="none" strike="noStrike" kern="1200" dirty="0" err="1" smtClean="0">
                <a:solidFill>
                  <a:schemeClr val="tx1"/>
                </a:solidFill>
                <a:effectLst/>
                <a:latin typeface="+mn-lt"/>
                <a:ea typeface="+mn-ea"/>
                <a:cs typeface="+mn-cs"/>
              </a:rPr>
              <a:t>lub</a:t>
            </a:r>
            <a:r>
              <a:rPr lang="en-US" sz="1200" b="0" i="0" u="none" strike="noStrike" kern="1200" dirty="0" smtClean="0">
                <a:solidFill>
                  <a:schemeClr val="tx1"/>
                </a:solidFill>
                <a:effectLst/>
                <a:latin typeface="+mn-lt"/>
                <a:ea typeface="+mn-ea"/>
                <a:cs typeface="+mn-cs"/>
              </a:rPr>
              <a:t>-dub" (S1 and S2 sounds) along with additional sounds like murmurs or clicks. These sounds are then analyzed to assess cardiac function and detect abnormalities.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Technical Details of Signal Conditioning in PCG:</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Acoustic Signal Acquisition:</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Sensors:</a:t>
            </a:r>
            <a:r>
              <a:rPr lang="en-US" sz="1200" b="0" i="0" u="none" strike="noStrike" kern="1200" dirty="0" smtClean="0">
                <a:solidFill>
                  <a:schemeClr val="tx1"/>
                </a:solidFill>
                <a:effectLst/>
                <a:latin typeface="+mn-lt"/>
                <a:ea typeface="+mn-ea"/>
                <a:cs typeface="+mn-cs"/>
              </a:rPr>
              <a:t> </a:t>
            </a:r>
          </a:p>
          <a:p>
            <a:pPr lvl="2" rtl="0"/>
            <a:r>
              <a:rPr lang="en-US" sz="1200" b="1" i="0" u="none" strike="noStrike" kern="1200" dirty="0" smtClean="0">
                <a:solidFill>
                  <a:schemeClr val="tx1"/>
                </a:solidFill>
                <a:effectLst/>
                <a:latin typeface="+mn-lt"/>
                <a:ea typeface="+mn-ea"/>
                <a:cs typeface="+mn-cs"/>
              </a:rPr>
              <a:t>Microphones/Stethoscopes:</a:t>
            </a:r>
            <a:r>
              <a:rPr lang="en-US" sz="1200" b="0" i="0" u="none" strike="noStrike" kern="1200" dirty="0" smtClean="0">
                <a:solidFill>
                  <a:schemeClr val="tx1"/>
                </a:solidFill>
                <a:effectLst/>
                <a:latin typeface="+mn-lt"/>
                <a:ea typeface="+mn-ea"/>
                <a:cs typeface="+mn-cs"/>
              </a:rPr>
              <a:t> Placed on the chest, these sensors convert the acoustic vibrations of heart sounds into electrical signals. The choice between contact microphones and air-coupled microphones can affect the quality and nature of the captured sound.</a:t>
            </a:r>
          </a:p>
          <a:p>
            <a:pPr lvl="1" rtl="0"/>
            <a:r>
              <a:rPr lang="en-US" sz="1200" b="1" i="0" u="none" strike="noStrike" kern="1200" dirty="0" err="1" smtClean="0">
                <a:solidFill>
                  <a:schemeClr val="tx1"/>
                </a:solidFill>
                <a:effectLst/>
                <a:latin typeface="+mn-lt"/>
                <a:ea typeface="+mn-ea"/>
                <a:cs typeface="+mn-cs"/>
              </a:rPr>
              <a:t>Preamplification</a:t>
            </a:r>
            <a:r>
              <a:rPr lang="en-US" sz="1200" b="1" i="0" u="none" strike="noStrike" kern="1200" dirty="0" smtClean="0">
                <a:solidFill>
                  <a:schemeClr val="tx1"/>
                </a:solidFill>
                <a:effectLst/>
                <a:latin typeface="+mn-lt"/>
                <a:ea typeface="+mn-ea"/>
                <a:cs typeface="+mn-cs"/>
              </a:rPr>
              <a: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Amplifiers:</a:t>
            </a:r>
            <a:r>
              <a:rPr lang="en-US" sz="1200" b="0" i="0" u="none" strike="noStrike" kern="1200" dirty="0" smtClean="0">
                <a:solidFill>
                  <a:schemeClr val="tx1"/>
                </a:solidFill>
                <a:effectLst/>
                <a:latin typeface="+mn-lt"/>
                <a:ea typeface="+mn-ea"/>
                <a:cs typeface="+mn-cs"/>
              </a:rPr>
              <a:t> Since heart sounds are relatively low in amplitude, they need to be amplified immediately after capture. Low-noise preamplifiers are used to boost the signal while minimizing the introduction of noise.</a:t>
            </a:r>
          </a:p>
          <a:p>
            <a:pPr rtl="0"/>
            <a:r>
              <a:rPr lang="en-US" sz="1200" b="1" i="0" u="none" strike="noStrike" kern="1200" dirty="0" smtClean="0">
                <a:solidFill>
                  <a:schemeClr val="tx1"/>
                </a:solidFill>
                <a:effectLst/>
                <a:latin typeface="+mn-lt"/>
                <a:ea typeface="+mn-ea"/>
                <a:cs typeface="+mn-cs"/>
              </a:rPr>
              <a:t>Noise Reduction:</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Ambient Noise:</a:t>
            </a:r>
            <a:r>
              <a:rPr lang="en-US" sz="1200" b="0" i="0" u="none" strike="noStrike" kern="1200" dirty="0" smtClean="0">
                <a:solidFill>
                  <a:schemeClr val="tx1"/>
                </a:solidFill>
                <a:effectLst/>
                <a:latin typeface="+mn-lt"/>
                <a:ea typeface="+mn-ea"/>
                <a:cs typeface="+mn-cs"/>
              </a:rPr>
              <a:t> </a:t>
            </a:r>
          </a:p>
          <a:p>
            <a:pPr lvl="2" rtl="0"/>
            <a:r>
              <a:rPr lang="en-US" sz="1200" b="1" i="0" u="none" strike="noStrike" kern="1200" dirty="0" smtClean="0">
                <a:solidFill>
                  <a:schemeClr val="tx1"/>
                </a:solidFill>
                <a:effectLst/>
                <a:latin typeface="+mn-lt"/>
                <a:ea typeface="+mn-ea"/>
                <a:cs typeface="+mn-cs"/>
              </a:rPr>
              <a:t>Filtering:</a:t>
            </a:r>
            <a:r>
              <a:rPr lang="en-US" sz="1200" b="0" i="0" u="none" strike="noStrike" kern="1200" dirty="0" smtClean="0">
                <a:solidFill>
                  <a:schemeClr val="tx1"/>
                </a:solidFill>
                <a:effectLst/>
                <a:latin typeface="+mn-lt"/>
                <a:ea typeface="+mn-ea"/>
                <a:cs typeface="+mn-cs"/>
              </a:rPr>
              <a:t> Environmental sounds (like room noise or body movements) are filtered out using band-pass filters focused around the frequency range of heart sounds (typically 20 Hz to 200 Hz, though this can vary).</a:t>
            </a:r>
          </a:p>
          <a:p>
            <a:pPr lvl="2" rtl="0"/>
            <a:r>
              <a:rPr lang="en-US" sz="1200" b="1" i="0" u="none" strike="noStrike" kern="1200" dirty="0" smtClean="0">
                <a:solidFill>
                  <a:schemeClr val="tx1"/>
                </a:solidFill>
                <a:effectLst/>
                <a:latin typeface="+mn-lt"/>
                <a:ea typeface="+mn-ea"/>
                <a:cs typeface="+mn-cs"/>
              </a:rPr>
              <a:t>Adaptive Noise Cancellation:</a:t>
            </a:r>
            <a:r>
              <a:rPr lang="en-US" sz="1200" b="0" i="0" u="none" strike="noStrike" kern="1200" dirty="0" smtClean="0">
                <a:solidFill>
                  <a:schemeClr val="tx1"/>
                </a:solidFill>
                <a:effectLst/>
                <a:latin typeface="+mn-lt"/>
                <a:ea typeface="+mn-ea"/>
                <a:cs typeface="+mn-cs"/>
              </a:rPr>
              <a:t> Techniques might be employed where a reference noise signal is used to dynamically filter out ambient noise.</a:t>
            </a:r>
          </a:p>
          <a:p>
            <a:pPr lvl="1" rtl="0"/>
            <a:r>
              <a:rPr lang="en-US" sz="1200" b="1" i="0" u="none" strike="noStrike" kern="1200" dirty="0" smtClean="0">
                <a:solidFill>
                  <a:schemeClr val="tx1"/>
                </a:solidFill>
                <a:effectLst/>
                <a:latin typeface="+mn-lt"/>
                <a:ea typeface="+mn-ea"/>
                <a:cs typeface="+mn-cs"/>
              </a:rPr>
              <a:t>Biological Noise:</a:t>
            </a:r>
            <a:r>
              <a:rPr lang="en-US" sz="1200" b="0" i="0" u="none" strike="noStrike" kern="1200" dirty="0" smtClean="0">
                <a:solidFill>
                  <a:schemeClr val="tx1"/>
                </a:solidFill>
                <a:effectLst/>
                <a:latin typeface="+mn-lt"/>
                <a:ea typeface="+mn-ea"/>
                <a:cs typeface="+mn-cs"/>
              </a:rPr>
              <a:t> </a:t>
            </a:r>
          </a:p>
          <a:p>
            <a:pPr lvl="2" rtl="0"/>
            <a:r>
              <a:rPr lang="en-US" sz="1200" b="1" i="0" u="none" strike="noStrike" kern="1200" dirty="0" smtClean="0">
                <a:solidFill>
                  <a:schemeClr val="tx1"/>
                </a:solidFill>
                <a:effectLst/>
                <a:latin typeface="+mn-lt"/>
                <a:ea typeface="+mn-ea"/>
                <a:cs typeface="+mn-cs"/>
              </a:rPr>
              <a:t>Respiratory Sounds:</a:t>
            </a:r>
            <a:r>
              <a:rPr lang="en-US" sz="1200" b="0" i="0" u="none" strike="noStrike" kern="1200" dirty="0" smtClean="0">
                <a:solidFill>
                  <a:schemeClr val="tx1"/>
                </a:solidFill>
                <a:effectLst/>
                <a:latin typeface="+mn-lt"/>
                <a:ea typeface="+mn-ea"/>
                <a:cs typeface="+mn-cs"/>
              </a:rPr>
              <a:t> These can be mitigated with respiratory gating or additional sensors to detect breathing patterns for noise subtraction.</a:t>
            </a:r>
          </a:p>
          <a:p>
            <a:pPr rtl="0"/>
            <a:r>
              <a:rPr lang="en-US" sz="1200" b="1" i="0" u="none" strike="noStrike" kern="1200" dirty="0" smtClean="0">
                <a:solidFill>
                  <a:schemeClr val="tx1"/>
                </a:solidFill>
                <a:effectLst/>
                <a:latin typeface="+mn-lt"/>
                <a:ea typeface="+mn-ea"/>
                <a:cs typeface="+mn-cs"/>
              </a:rPr>
              <a:t>Signal Processing:</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Filtering:</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Band-pass Filtering:</a:t>
            </a:r>
            <a:r>
              <a:rPr lang="en-US" sz="1200" b="0" i="0" u="none" strike="noStrike" kern="1200" dirty="0" smtClean="0">
                <a:solidFill>
                  <a:schemeClr val="tx1"/>
                </a:solidFill>
                <a:effectLst/>
                <a:latin typeface="+mn-lt"/>
                <a:ea typeface="+mn-ea"/>
                <a:cs typeface="+mn-cs"/>
              </a:rPr>
              <a:t> To isolate the heart sound frequencies from other biological or environmental sounds.</a:t>
            </a:r>
          </a:p>
          <a:p>
            <a:pPr lvl="2" rtl="0"/>
            <a:r>
              <a:rPr lang="en-US" sz="1200" b="1" i="0" u="none" strike="noStrike" kern="1200" dirty="0" smtClean="0">
                <a:solidFill>
                  <a:schemeClr val="tx1"/>
                </a:solidFill>
                <a:effectLst/>
                <a:latin typeface="+mn-lt"/>
                <a:ea typeface="+mn-ea"/>
                <a:cs typeface="+mn-cs"/>
              </a:rPr>
              <a:t>Notch Filtering:</a:t>
            </a:r>
            <a:r>
              <a:rPr lang="en-US" sz="1200" b="0" i="0" u="none" strike="noStrike" kern="1200" dirty="0" smtClean="0">
                <a:solidFill>
                  <a:schemeClr val="tx1"/>
                </a:solidFill>
                <a:effectLst/>
                <a:latin typeface="+mn-lt"/>
                <a:ea typeface="+mn-ea"/>
                <a:cs typeface="+mn-cs"/>
              </a:rPr>
              <a:t> To remove specific noise frequencies, like those from power line interference (50/60 Hz).</a:t>
            </a:r>
          </a:p>
          <a:p>
            <a:pPr lvl="1" rtl="0"/>
            <a:r>
              <a:rPr lang="en-US" sz="1200" b="1" i="0" u="none" strike="noStrike" kern="1200" dirty="0" smtClean="0">
                <a:solidFill>
                  <a:schemeClr val="tx1"/>
                </a:solidFill>
                <a:effectLst/>
                <a:latin typeface="+mn-lt"/>
                <a:ea typeface="+mn-ea"/>
                <a:cs typeface="+mn-cs"/>
              </a:rPr>
              <a:t>Signal Enhancement:</a:t>
            </a:r>
            <a:r>
              <a:rPr lang="en-US" sz="1200" b="0" i="0" u="none" strike="noStrike" kern="1200" dirty="0" smtClean="0">
                <a:solidFill>
                  <a:schemeClr val="tx1"/>
                </a:solidFill>
                <a:effectLst/>
                <a:latin typeface="+mn-lt"/>
                <a:ea typeface="+mn-ea"/>
                <a:cs typeface="+mn-cs"/>
              </a:rPr>
              <a:t> </a:t>
            </a:r>
          </a:p>
          <a:p>
            <a:pPr lvl="2" rtl="0"/>
            <a:r>
              <a:rPr lang="en-US" sz="1200" b="1" i="0" u="none" strike="noStrike" kern="1200" dirty="0" smtClean="0">
                <a:solidFill>
                  <a:schemeClr val="tx1"/>
                </a:solidFill>
                <a:effectLst/>
                <a:latin typeface="+mn-lt"/>
                <a:ea typeface="+mn-ea"/>
                <a:cs typeface="+mn-cs"/>
              </a:rPr>
              <a:t>Time-Frequency Analysis:</a:t>
            </a:r>
            <a:r>
              <a:rPr lang="en-US" sz="1200" b="0" i="0" u="none" strike="noStrike" kern="1200" dirty="0" smtClean="0">
                <a:solidFill>
                  <a:schemeClr val="tx1"/>
                </a:solidFill>
                <a:effectLst/>
                <a:latin typeface="+mn-lt"/>
                <a:ea typeface="+mn-ea"/>
                <a:cs typeface="+mn-cs"/>
              </a:rPr>
              <a:t> Techniques like Short-Time Fourier Transform (STFT) or Wavelet Transform can help in distinguishing heart sounds' characteristics over time.</a:t>
            </a:r>
          </a:p>
          <a:p>
            <a:pPr lvl="2" rtl="0"/>
            <a:r>
              <a:rPr lang="en-US" sz="1200" b="1" i="0" u="none" strike="noStrike" kern="1200" dirty="0" smtClean="0">
                <a:solidFill>
                  <a:schemeClr val="tx1"/>
                </a:solidFill>
                <a:effectLst/>
                <a:latin typeface="+mn-lt"/>
                <a:ea typeface="+mn-ea"/>
                <a:cs typeface="+mn-cs"/>
              </a:rPr>
              <a:t>Envelope Detection:</a:t>
            </a:r>
            <a:r>
              <a:rPr lang="en-US" sz="1200" b="0" i="0" u="none" strike="noStrike" kern="1200" dirty="0" smtClean="0">
                <a:solidFill>
                  <a:schemeClr val="tx1"/>
                </a:solidFill>
                <a:effectLst/>
                <a:latin typeface="+mn-lt"/>
                <a:ea typeface="+mn-ea"/>
                <a:cs typeface="+mn-cs"/>
              </a:rPr>
              <a:t> To highlight the onset and duration of heart sounds, aiding in the segmentation of S1, S2, and additional sounds.</a:t>
            </a:r>
          </a:p>
          <a:p>
            <a:pPr rtl="0"/>
            <a:r>
              <a:rPr lang="en-US" sz="1200" b="1" i="0" u="none" strike="noStrike" kern="1200" dirty="0" smtClean="0">
                <a:solidFill>
                  <a:schemeClr val="tx1"/>
                </a:solidFill>
                <a:effectLst/>
                <a:latin typeface="+mn-lt"/>
                <a:ea typeface="+mn-ea"/>
                <a:cs typeface="+mn-cs"/>
              </a:rPr>
              <a:t>Digital Conversion:</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Analog-to-Digital Conversion (ADC):</a:t>
            </a:r>
            <a:endParaRPr lang="en-US" sz="1200" b="0" i="0" u="none" strike="noStrike" kern="1200" dirty="0" smtClean="0">
              <a:solidFill>
                <a:schemeClr val="tx1"/>
              </a:solidFill>
              <a:effectLst/>
              <a:latin typeface="+mn-lt"/>
              <a:ea typeface="+mn-ea"/>
              <a:cs typeface="+mn-cs"/>
            </a:endParaRPr>
          </a:p>
          <a:p>
            <a:pPr lvl="2" rtl="0"/>
            <a:r>
              <a:rPr lang="en-US" sz="1200" b="0" i="0" u="none" strike="noStrike" kern="1200" dirty="0" smtClean="0">
                <a:solidFill>
                  <a:schemeClr val="tx1"/>
                </a:solidFill>
                <a:effectLst/>
                <a:latin typeface="+mn-lt"/>
                <a:ea typeface="+mn-ea"/>
                <a:cs typeface="+mn-cs"/>
              </a:rPr>
              <a:t>High-resolution ADCs are necessary to capture the nuances of heart sounds with fidelity. Sampling rates should be at least twice the highest frequency of interest to prevent aliasing, commonly around 1 kHz or higher.</a:t>
            </a:r>
          </a:p>
          <a:p>
            <a:pPr rtl="0"/>
            <a:r>
              <a:rPr lang="en-US" sz="1200" b="1" i="0" u="none" strike="noStrike" kern="1200" dirty="0" smtClean="0">
                <a:solidFill>
                  <a:schemeClr val="tx1"/>
                </a:solidFill>
                <a:effectLst/>
                <a:latin typeface="+mn-lt"/>
                <a:ea typeface="+mn-ea"/>
                <a:cs typeface="+mn-cs"/>
              </a:rPr>
              <a:t>Feature Extraction and Analysis:</a:t>
            </a:r>
            <a:endParaRPr lang="en-US" sz="1200" b="0" i="0" u="none" strike="noStrike" kern="1200" dirty="0" smtClean="0">
              <a:solidFill>
                <a:schemeClr val="tx1"/>
              </a:solidFill>
              <a:effectLst/>
              <a:latin typeface="+mn-lt"/>
              <a:ea typeface="+mn-ea"/>
              <a:cs typeface="+mn-cs"/>
            </a:endParaRP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Heart Sound Segmentation:</a:t>
            </a:r>
            <a:r>
              <a:rPr lang="en-US" sz="1200" b="0" i="0" u="none" strike="noStrike" kern="1200" dirty="0" smtClean="0">
                <a:solidFill>
                  <a:schemeClr val="tx1"/>
                </a:solidFill>
                <a:effectLst/>
                <a:latin typeface="+mn-lt"/>
                <a:ea typeface="+mn-ea"/>
                <a:cs typeface="+mn-cs"/>
              </a:rPr>
              <a:t> Algorithms identify and separate S1, S2, and any additional sounds (S3, S4, murmurs).</a:t>
            </a:r>
          </a:p>
          <a:p>
            <a:pPr lvl="1" rtl="0"/>
            <a:r>
              <a:rPr lang="en-US" sz="1200" b="1" i="0" u="none" strike="noStrike" kern="1200" dirty="0" smtClean="0">
                <a:solidFill>
                  <a:schemeClr val="tx1"/>
                </a:solidFill>
                <a:effectLst/>
                <a:latin typeface="+mn-lt"/>
                <a:ea typeface="+mn-ea"/>
                <a:cs typeface="+mn-cs"/>
              </a:rPr>
              <a:t>Pattern Recognition:</a:t>
            </a:r>
            <a:r>
              <a:rPr lang="en-US" sz="1200" b="0" i="0" u="none" strike="noStrike" kern="1200" dirty="0" smtClean="0">
                <a:solidFill>
                  <a:schemeClr val="tx1"/>
                </a:solidFill>
                <a:effectLst/>
                <a:latin typeface="+mn-lt"/>
                <a:ea typeface="+mn-ea"/>
                <a:cs typeface="+mn-cs"/>
              </a:rPr>
              <a:t> Machine learning or rule-based systems can be applied to classify normal vs. abnormal patterns, detecting murmurs, valve issues, or other conditions.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 from a Signal Conditioning Perspective: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Detecting Heart Murmurs: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Murmurs, being turbulent blood flow sounds, often have a different frequency content and duration. Proper signal conditioning ensures these subtleties are not lost, allowing for clearer detection.</a:t>
            </a:r>
          </a:p>
          <a:p>
            <a:pPr rtl="0"/>
            <a:r>
              <a:rPr lang="en-US" sz="1200" b="1" i="0" u="none" strike="noStrike" kern="1200" dirty="0" smtClean="0">
                <a:solidFill>
                  <a:schemeClr val="tx1"/>
                </a:solidFill>
                <a:effectLst/>
                <a:latin typeface="+mn-lt"/>
                <a:ea typeface="+mn-ea"/>
                <a:cs typeface="+mn-cs"/>
              </a:rPr>
              <a:t>Valve Abnormalities: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Conditions like stenosis or regurgitation can alter the timing, intensity, or pitch of heart sounds. Enhanced signal quality through conditioning helps in pinpointing these changes for diagnosis.</a:t>
            </a:r>
          </a:p>
          <a:p>
            <a:pPr rtl="0"/>
            <a:r>
              <a:rPr lang="en-US" sz="1200" b="1" i="0" u="none" strike="noStrike" kern="1200" dirty="0" smtClean="0">
                <a:solidFill>
                  <a:schemeClr val="tx1"/>
                </a:solidFill>
                <a:effectLst/>
                <a:latin typeface="+mn-lt"/>
                <a:ea typeface="+mn-ea"/>
                <a:cs typeface="+mn-cs"/>
              </a:rPr>
              <a:t>Other Cardiac Conditions:</a:t>
            </a:r>
            <a:endParaRPr lang="en-US" sz="1200" b="0" i="0" u="none" strike="noStrike" kern="1200" dirty="0" smtClean="0">
              <a:solidFill>
                <a:schemeClr val="tx1"/>
              </a:solidFill>
              <a:effectLst/>
              <a:latin typeface="+mn-lt"/>
              <a:ea typeface="+mn-ea"/>
              <a:cs typeface="+mn-cs"/>
            </a:endParaRPr>
          </a:p>
          <a:p>
            <a:pPr lvl="1" rtl="0"/>
            <a:r>
              <a:rPr lang="en-US" sz="1200" b="0" i="0" u="none" strike="noStrike" kern="1200" dirty="0" smtClean="0">
                <a:solidFill>
                  <a:schemeClr val="tx1"/>
                </a:solidFill>
                <a:effectLst/>
                <a:latin typeface="+mn-lt"/>
                <a:ea typeface="+mn-ea"/>
                <a:cs typeface="+mn-cs"/>
              </a:rPr>
              <a:t>The presence of gallops (S3/S4 sounds) or clicks might indicate heart failure or mitral valve prolapse. By conditioning the signal, these less prominent sounds can be better isolated and analyzed.</a:t>
            </a:r>
          </a:p>
          <a:p>
            <a:pPr rtl="0"/>
            <a:r>
              <a:rPr lang="en-US" sz="1200" b="1" i="0" u="none" strike="noStrike" kern="1200" dirty="0" smtClean="0">
                <a:solidFill>
                  <a:schemeClr val="tx1"/>
                </a:solidFill>
                <a:effectLst/>
                <a:latin typeface="+mn-lt"/>
                <a:ea typeface="+mn-ea"/>
                <a:cs typeface="+mn-cs"/>
              </a:rPr>
              <a:t>Challenges: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Consistency:</a:t>
            </a:r>
            <a:r>
              <a:rPr lang="en-US" sz="1200" b="0" i="0" u="none" strike="noStrike" kern="1200" dirty="0" smtClean="0">
                <a:solidFill>
                  <a:schemeClr val="tx1"/>
                </a:solidFill>
                <a:effectLst/>
                <a:latin typeface="+mn-lt"/>
                <a:ea typeface="+mn-ea"/>
                <a:cs typeface="+mn-cs"/>
              </a:rPr>
              <a:t> Ensuring consistent sensor placement and contact pressure for repeatable results.</a:t>
            </a:r>
          </a:p>
          <a:p>
            <a:pPr lvl="1" rtl="0"/>
            <a:r>
              <a:rPr lang="en-US" sz="1200" b="1" i="0" u="none" strike="noStrike" kern="1200" dirty="0" smtClean="0">
                <a:solidFill>
                  <a:schemeClr val="tx1"/>
                </a:solidFill>
                <a:effectLst/>
                <a:latin typeface="+mn-lt"/>
                <a:ea typeface="+mn-ea"/>
                <a:cs typeface="+mn-cs"/>
              </a:rPr>
              <a:t>Noise:</a:t>
            </a:r>
            <a:r>
              <a:rPr lang="en-US" sz="1200" b="0" i="0" u="none" strike="noStrike" kern="1200" dirty="0" smtClean="0">
                <a:solidFill>
                  <a:schemeClr val="tx1"/>
                </a:solidFill>
                <a:effectLst/>
                <a:latin typeface="+mn-lt"/>
                <a:ea typeface="+mn-ea"/>
                <a:cs typeface="+mn-cs"/>
              </a:rPr>
              <a:t> The challenge of distinguishing heart sounds from other bodily sounds or external noise, requiring sophisticated noise reduction techniques.</a:t>
            </a:r>
          </a:p>
          <a:p>
            <a:pPr lvl="1" rtl="0"/>
            <a:r>
              <a:rPr lang="en-US" sz="1200" b="1" i="0" u="none" strike="noStrike" kern="1200" dirty="0" smtClean="0">
                <a:solidFill>
                  <a:schemeClr val="tx1"/>
                </a:solidFill>
                <a:effectLst/>
                <a:latin typeface="+mn-lt"/>
                <a:ea typeface="+mn-ea"/>
                <a:cs typeface="+mn-cs"/>
              </a:rPr>
              <a:t>Signal Variability:</a:t>
            </a:r>
            <a:r>
              <a:rPr lang="en-US" sz="1200" b="0" i="0" u="none" strike="noStrike" kern="1200" dirty="0" smtClean="0">
                <a:solidFill>
                  <a:schemeClr val="tx1"/>
                </a:solidFill>
                <a:effectLst/>
                <a:latin typeface="+mn-lt"/>
                <a:ea typeface="+mn-ea"/>
                <a:cs typeface="+mn-cs"/>
              </a:rPr>
              <a:t> Heart sounds can vary with patient activity, position, or respiratory phase, necessitating adaptive or robust signal processing methods.</a:t>
            </a:r>
          </a:p>
          <a:p>
            <a:pPr rtl="0"/>
            <a:r>
              <a:rPr lang="en-US" sz="1200" b="1" i="0" u="none" strike="noStrike" kern="1200" dirty="0" smtClean="0">
                <a:solidFill>
                  <a:schemeClr val="tx1"/>
                </a:solidFill>
                <a:effectLst/>
                <a:latin typeface="+mn-lt"/>
                <a:ea typeface="+mn-ea"/>
                <a:cs typeface="+mn-cs"/>
              </a:rPr>
              <a:t>Advantages: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Non-Invasive:</a:t>
            </a:r>
            <a:r>
              <a:rPr lang="en-US" sz="1200" b="0" i="0" u="none" strike="noStrike" kern="1200" dirty="0" smtClean="0">
                <a:solidFill>
                  <a:schemeClr val="tx1"/>
                </a:solidFill>
                <a:effectLst/>
                <a:latin typeface="+mn-lt"/>
                <a:ea typeface="+mn-ea"/>
                <a:cs typeface="+mn-cs"/>
              </a:rPr>
              <a:t> PCG provides a non-invasive window into cardiac function, where signal conditioning elevates the diagnostic potential by enhancing the clarity and interpretability of the recorded sounds.</a:t>
            </a:r>
          </a:p>
          <a:p>
            <a:pPr lvl="1" rtl="0"/>
            <a:r>
              <a:rPr lang="en-US" sz="1200" b="1" i="0" u="none" strike="noStrike" kern="1200" dirty="0" smtClean="0">
                <a:solidFill>
                  <a:schemeClr val="tx1"/>
                </a:solidFill>
                <a:effectLst/>
                <a:latin typeface="+mn-lt"/>
                <a:ea typeface="+mn-ea"/>
                <a:cs typeface="+mn-cs"/>
              </a:rPr>
              <a:t>Portability:</a:t>
            </a:r>
            <a:r>
              <a:rPr lang="en-US" sz="1200" b="0" i="0" u="none" strike="noStrike" kern="1200" dirty="0" smtClean="0">
                <a:solidFill>
                  <a:schemeClr val="tx1"/>
                </a:solidFill>
                <a:effectLst/>
                <a:latin typeface="+mn-lt"/>
                <a:ea typeface="+mn-ea"/>
                <a:cs typeface="+mn-cs"/>
              </a:rPr>
              <a:t> With advancements in signal conditioning, PCG can be implemented in portable or wearable devices, expanding its use outside clinical settings.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In essence, from a signal conditioning perspective, PCG requires meticulous handling of the acoustic signal to ensure that the recorded heart sounds are clear, consistent, and amenable to accurate medical interpretation.</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33</a:t>
            </a:fld>
            <a:endParaRPr lang="en-IN"/>
          </a:p>
        </p:txBody>
      </p:sp>
    </p:spTree>
    <p:extLst>
      <p:ext uri="{BB962C8B-B14F-4D97-AF65-F5344CB8AC3E}">
        <p14:creationId xmlns:p14="http://schemas.microsoft.com/office/powerpoint/2010/main" val="2823171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
            </a:r>
            <a:br>
              <a:rPr lang="en-US" sz="1200" b="1" u="none" strike="noStrike" kern="1200" dirty="0" smtClean="0">
                <a:solidFill>
                  <a:schemeClr val="tx1"/>
                </a:solidFill>
                <a:effectLst/>
                <a:latin typeface="+mn-lt"/>
                <a:ea typeface="+mn-ea"/>
                <a:cs typeface="+mn-cs"/>
              </a:rPr>
            </a:br>
            <a:r>
              <a:rPr lang="en-US" sz="1200" b="1" u="none" strike="noStrike" kern="1200" dirty="0" smtClean="0">
                <a:solidFill>
                  <a:schemeClr val="tx1"/>
                </a:solidFill>
                <a:effectLst/>
                <a:latin typeface="+mn-lt"/>
                <a:ea typeface="+mn-ea"/>
                <a:cs typeface="+mn-cs"/>
              </a:rPr>
              <a:t>6.2 Security for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Wearables: Key Security Considerations for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Systems in General</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6.2.1 An Example Scenario:</a:t>
            </a:r>
          </a:p>
          <a:p>
            <a:pPr rtl="0"/>
            <a:r>
              <a:rPr lang="en-US" sz="1200" b="1" u="none" strike="noStrike" kern="1200" dirty="0" smtClean="0">
                <a:solidFill>
                  <a:schemeClr val="tx1"/>
                </a:solidFill>
                <a:effectLst/>
                <a:latin typeface="+mn-lt"/>
                <a:ea typeface="+mn-ea"/>
                <a:cs typeface="+mn-cs"/>
              </a:rPr>
              <a:t>Illustrating Potential Security Vulnerabilities in a Wearable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Device: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Scenario:</a:t>
            </a:r>
            <a:r>
              <a:rPr lang="en-US" sz="1200" b="0" i="0" u="none" strike="noStrike" kern="1200" dirty="0" smtClean="0">
                <a:solidFill>
                  <a:schemeClr val="tx1"/>
                </a:solidFill>
                <a:effectLst/>
                <a:latin typeface="+mn-lt"/>
                <a:ea typeface="+mn-ea"/>
                <a:cs typeface="+mn-cs"/>
              </a:rPr>
              <a:t> Imagine a smart health monitoring wearable that tracks heart rate, activity levels, and perhaps even blood glucose levels via a non-invasive sensor. </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Unauthorized Access to Health Data:</a:t>
            </a:r>
            <a:r>
              <a:rPr lang="en-US" sz="1200" b="0" i="0" u="none" strike="noStrike" kern="1200" dirty="0" smtClean="0">
                <a:solidFill>
                  <a:schemeClr val="tx1"/>
                </a:solidFill>
                <a:effectLst/>
                <a:latin typeface="+mn-lt"/>
                <a:ea typeface="+mn-ea"/>
                <a:cs typeface="+mn-cs"/>
              </a:rPr>
              <a:t> An attacker gains access to the device's data transmission, potentially intercepting sensitive health data which could be used for identity theft, insurance fraud, or sold on the black market.</a:t>
            </a:r>
          </a:p>
          <a:p>
            <a:pPr lvl="1" rtl="0"/>
            <a:r>
              <a:rPr lang="en-US" sz="1200" b="1" i="0" u="none" strike="noStrike" kern="1200" dirty="0" smtClean="0">
                <a:solidFill>
                  <a:schemeClr val="tx1"/>
                </a:solidFill>
                <a:effectLst/>
                <a:latin typeface="+mn-lt"/>
                <a:ea typeface="+mn-ea"/>
                <a:cs typeface="+mn-cs"/>
              </a:rPr>
              <a:t>Device Hijacking:</a:t>
            </a:r>
            <a:r>
              <a:rPr lang="en-US" sz="1200" b="0" i="0" u="none" strike="noStrike" kern="1200" dirty="0" smtClean="0">
                <a:solidFill>
                  <a:schemeClr val="tx1"/>
                </a:solidFill>
                <a:effectLst/>
                <a:latin typeface="+mn-lt"/>
                <a:ea typeface="+mn-ea"/>
                <a:cs typeface="+mn-cs"/>
              </a:rPr>
              <a:t> The wearable might be vulnerable to remote exploitation where an attacker could alter the device's settings, manipulate health data, or use the device to propagate malware to other connected systems.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Robust Security Measures:</a:t>
            </a:r>
            <a:r>
              <a:rPr lang="en-US" sz="1200" b="0" i="0" u="none" strike="noStrike" kern="1200" dirty="0" smtClean="0">
                <a:solidFill>
                  <a:schemeClr val="tx1"/>
                </a:solidFill>
                <a:effectLst/>
                <a:latin typeface="+mn-lt"/>
                <a:ea typeface="+mn-ea"/>
                <a:cs typeface="+mn-cs"/>
              </a:rPr>
              <a:t> This example highlights the critical need for strong security protocols in wearables, including data encryption, secure authentication, and protection against physical and cyber tampering.</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6.2.2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Wearables Architecture:</a:t>
            </a:r>
          </a:p>
          <a:p>
            <a:pPr rtl="0"/>
            <a:r>
              <a:rPr lang="en-US" sz="1200" b="1" u="none" strike="noStrike" kern="1200" dirty="0" smtClean="0">
                <a:solidFill>
                  <a:schemeClr val="tx1"/>
                </a:solidFill>
                <a:effectLst/>
                <a:latin typeface="+mn-lt"/>
                <a:ea typeface="+mn-ea"/>
                <a:cs typeface="+mn-cs"/>
              </a:rPr>
              <a:t>Analyzing Security at Different Layers of the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Architecture:</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Device Layer:</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Vulnerabilities:</a:t>
            </a:r>
            <a:r>
              <a:rPr lang="en-US" sz="1200" b="0" i="0" u="none" strike="noStrike" kern="1200" dirty="0" smtClean="0">
                <a:solidFill>
                  <a:schemeClr val="tx1"/>
                </a:solidFill>
                <a:effectLst/>
                <a:latin typeface="+mn-lt"/>
                <a:ea typeface="+mn-ea"/>
                <a:cs typeface="+mn-cs"/>
              </a:rPr>
              <a:t> Weak physical security (like easy access to ports), outdated firmware, or inadequate encryption of stored data.</a:t>
            </a:r>
          </a:p>
          <a:p>
            <a:pPr lvl="1" rtl="0"/>
            <a:r>
              <a:rPr lang="en-US" sz="1200" b="1" i="0" u="none" strike="noStrike" kern="1200" dirty="0" smtClean="0">
                <a:solidFill>
                  <a:schemeClr val="tx1"/>
                </a:solidFill>
                <a:effectLst/>
                <a:latin typeface="+mn-lt"/>
                <a:ea typeface="+mn-ea"/>
                <a:cs typeface="+mn-cs"/>
              </a:rPr>
              <a:t>Security Measures:</a:t>
            </a:r>
            <a:r>
              <a:rPr lang="en-US" sz="1200" b="0" i="0" u="none" strike="noStrike" kern="1200" dirty="0" smtClean="0">
                <a:solidFill>
                  <a:schemeClr val="tx1"/>
                </a:solidFill>
                <a:effectLst/>
                <a:latin typeface="+mn-lt"/>
                <a:ea typeface="+mn-ea"/>
                <a:cs typeface="+mn-cs"/>
              </a:rPr>
              <a:t> Secure boot, hardware security modules, tamper-resistant packaging, and local data encryption.</a:t>
            </a:r>
          </a:p>
          <a:p>
            <a:pPr rtl="0"/>
            <a:r>
              <a:rPr lang="en-US" sz="1200" b="1" i="0" u="none" strike="noStrike" kern="1200" dirty="0" smtClean="0">
                <a:solidFill>
                  <a:schemeClr val="tx1"/>
                </a:solidFill>
                <a:effectLst/>
                <a:latin typeface="+mn-lt"/>
                <a:ea typeface="+mn-ea"/>
                <a:cs typeface="+mn-cs"/>
              </a:rPr>
              <a:t>Network Layer:</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Vulnerabilities:</a:t>
            </a:r>
            <a:r>
              <a:rPr lang="en-US" sz="1200" b="0" i="0" u="none" strike="noStrike" kern="1200" dirty="0" smtClean="0">
                <a:solidFill>
                  <a:schemeClr val="tx1"/>
                </a:solidFill>
                <a:effectLst/>
                <a:latin typeface="+mn-lt"/>
                <a:ea typeface="+mn-ea"/>
                <a:cs typeface="+mn-cs"/>
              </a:rPr>
              <a:t> Unsecured Bluetooth or Wi-Fi connections, interception of data in transit.</a:t>
            </a:r>
          </a:p>
          <a:p>
            <a:pPr lvl="1" rtl="0"/>
            <a:r>
              <a:rPr lang="en-US" sz="1200" b="1" i="0" u="none" strike="noStrike" kern="1200" dirty="0" smtClean="0">
                <a:solidFill>
                  <a:schemeClr val="tx1"/>
                </a:solidFill>
                <a:effectLst/>
                <a:latin typeface="+mn-lt"/>
                <a:ea typeface="+mn-ea"/>
                <a:cs typeface="+mn-cs"/>
              </a:rPr>
              <a:t>Security Measures:</a:t>
            </a:r>
            <a:r>
              <a:rPr lang="en-US" sz="1200" b="0" i="0" u="none" strike="noStrike" kern="1200" dirty="0" smtClean="0">
                <a:solidFill>
                  <a:schemeClr val="tx1"/>
                </a:solidFill>
                <a:effectLst/>
                <a:latin typeface="+mn-lt"/>
                <a:ea typeface="+mn-ea"/>
                <a:cs typeface="+mn-cs"/>
              </a:rPr>
              <a:t> Use of secure communication protocols (BLE with encryption, WPA3 for Wi-Fi), network segmentation, and firewalls.</a:t>
            </a:r>
          </a:p>
          <a:p>
            <a:pPr rtl="0"/>
            <a:r>
              <a:rPr lang="en-US" sz="1200" b="1" i="0" u="none" strike="noStrike" kern="1200" dirty="0" smtClean="0">
                <a:solidFill>
                  <a:schemeClr val="tx1"/>
                </a:solidFill>
                <a:effectLst/>
                <a:latin typeface="+mn-lt"/>
                <a:ea typeface="+mn-ea"/>
                <a:cs typeface="+mn-cs"/>
              </a:rPr>
              <a:t>Cloud Layer:</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Vulnerabilities:</a:t>
            </a:r>
            <a:r>
              <a:rPr lang="en-US" sz="1200" b="0" i="0" u="none" strike="noStrike" kern="1200" dirty="0" smtClean="0">
                <a:solidFill>
                  <a:schemeClr val="tx1"/>
                </a:solidFill>
                <a:effectLst/>
                <a:latin typeface="+mn-lt"/>
                <a:ea typeface="+mn-ea"/>
                <a:cs typeface="+mn-cs"/>
              </a:rPr>
              <a:t> Data breaches due to inadequate cloud security, or unauthorized access to backend services.</a:t>
            </a:r>
          </a:p>
          <a:p>
            <a:pPr lvl="1" rtl="0"/>
            <a:r>
              <a:rPr lang="en-US" sz="1200" b="1" i="0" u="none" strike="noStrike" kern="1200" dirty="0" smtClean="0">
                <a:solidFill>
                  <a:schemeClr val="tx1"/>
                </a:solidFill>
                <a:effectLst/>
                <a:latin typeface="+mn-lt"/>
                <a:ea typeface="+mn-ea"/>
                <a:cs typeface="+mn-cs"/>
              </a:rPr>
              <a:t>Security Measures:</a:t>
            </a:r>
            <a:r>
              <a:rPr lang="en-US" sz="1200" b="0" i="0" u="none" strike="noStrike" kern="1200" dirty="0" smtClean="0">
                <a:solidFill>
                  <a:schemeClr val="tx1"/>
                </a:solidFill>
                <a:effectLst/>
                <a:latin typeface="+mn-lt"/>
                <a:ea typeface="+mn-ea"/>
                <a:cs typeface="+mn-cs"/>
              </a:rPr>
              <a:t> Data encryption at rest, stringent access controls, regular security audits, and compliance with data protection regulations.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End-to-End Protection:</a:t>
            </a:r>
            <a:r>
              <a:rPr lang="en-US" sz="1200" b="0" i="0" u="none" strike="noStrike" kern="1200" dirty="0" smtClean="0">
                <a:solidFill>
                  <a:schemeClr val="tx1"/>
                </a:solidFill>
                <a:effectLst/>
                <a:latin typeface="+mn-lt"/>
                <a:ea typeface="+mn-ea"/>
                <a:cs typeface="+mn-cs"/>
              </a:rPr>
              <a:t> Ensuring security across all layers is vital to protect the sensitive health data collected by wearables from the point of collection to data storage and analysis.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6.2.3 Approaches to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Wearables Security:</a:t>
            </a:r>
          </a:p>
          <a:p>
            <a:pPr rtl="0"/>
            <a:r>
              <a:rPr lang="en-US" sz="1200" b="1" u="none" strike="noStrike" kern="1200" dirty="0" smtClean="0">
                <a:solidFill>
                  <a:schemeClr val="tx1"/>
                </a:solidFill>
                <a:effectLst/>
                <a:latin typeface="+mn-lt"/>
                <a:ea typeface="+mn-ea"/>
                <a:cs typeface="+mn-cs"/>
              </a:rPr>
              <a:t>Various Security Mechanisms and Techniques for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Devices: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Encryption:</a:t>
            </a:r>
            <a:r>
              <a:rPr lang="en-US" sz="1200" b="0" i="0" u="none" strike="noStrike" kern="1200" dirty="0" smtClean="0">
                <a:solidFill>
                  <a:schemeClr val="tx1"/>
                </a:solidFill>
                <a:effectLst/>
                <a:latin typeface="+mn-lt"/>
                <a:ea typeface="+mn-ea"/>
                <a:cs typeface="+mn-cs"/>
              </a:rPr>
              <a:t> Protecting data integrity and confidentiality both in transit (e.g., TLS for wireless communication) and at rest (on-device encryption).</a:t>
            </a:r>
          </a:p>
          <a:p>
            <a:pPr rtl="0"/>
            <a:r>
              <a:rPr lang="en-US" sz="1200" b="1" i="0" u="none" strike="noStrike" kern="1200" dirty="0" smtClean="0">
                <a:solidFill>
                  <a:schemeClr val="tx1"/>
                </a:solidFill>
                <a:effectLst/>
                <a:latin typeface="+mn-lt"/>
                <a:ea typeface="+mn-ea"/>
                <a:cs typeface="+mn-cs"/>
              </a:rPr>
              <a:t>Authentication:</a:t>
            </a:r>
            <a:r>
              <a:rPr lang="en-US" sz="1200" b="0" i="0" u="none" strike="noStrike" kern="1200" dirty="0" smtClean="0">
                <a:solidFill>
                  <a:schemeClr val="tx1"/>
                </a:solidFill>
                <a:effectLst/>
                <a:latin typeface="+mn-lt"/>
                <a:ea typeface="+mn-ea"/>
                <a:cs typeface="+mn-cs"/>
              </a:rPr>
              <a:t> Ensuring only verified devices and users can interact with the system, using methods like device certificates or biometric authentication.</a:t>
            </a:r>
          </a:p>
          <a:p>
            <a:pPr rtl="0"/>
            <a:r>
              <a:rPr lang="en-US" sz="1200" b="1" i="0" u="none" strike="noStrike" kern="1200" dirty="0" smtClean="0">
                <a:solidFill>
                  <a:schemeClr val="tx1"/>
                </a:solidFill>
                <a:effectLst/>
                <a:latin typeface="+mn-lt"/>
                <a:ea typeface="+mn-ea"/>
                <a:cs typeface="+mn-cs"/>
              </a:rPr>
              <a:t>Access Control:</a:t>
            </a:r>
            <a:r>
              <a:rPr lang="en-US" sz="1200" b="0" i="0" u="none" strike="noStrike" kern="1200" dirty="0" smtClean="0">
                <a:solidFill>
                  <a:schemeClr val="tx1"/>
                </a:solidFill>
                <a:effectLst/>
                <a:latin typeface="+mn-lt"/>
                <a:ea typeface="+mn-ea"/>
                <a:cs typeface="+mn-cs"/>
              </a:rPr>
              <a:t> Implementing policies that restrict who can access what data or functionality.</a:t>
            </a:r>
          </a:p>
          <a:p>
            <a:pPr rtl="0"/>
            <a:r>
              <a:rPr lang="en-US" sz="1200" b="1" i="0" u="none" strike="noStrike" kern="1200" dirty="0" smtClean="0">
                <a:solidFill>
                  <a:schemeClr val="tx1"/>
                </a:solidFill>
                <a:effectLst/>
                <a:latin typeface="+mn-lt"/>
                <a:ea typeface="+mn-ea"/>
                <a:cs typeface="+mn-cs"/>
              </a:rPr>
              <a:t>Intrusion Detection:</a:t>
            </a:r>
            <a:r>
              <a:rPr lang="en-US" sz="1200" b="0" i="0" u="none" strike="noStrike" kern="1200" dirty="0" smtClean="0">
                <a:solidFill>
                  <a:schemeClr val="tx1"/>
                </a:solidFill>
                <a:effectLst/>
                <a:latin typeface="+mn-lt"/>
                <a:ea typeface="+mn-ea"/>
                <a:cs typeface="+mn-cs"/>
              </a:rPr>
              <a:t> Monitoring for unusual activities or patterns that might indicate a security breach, leveraging machine learning for pattern recognition.</a:t>
            </a:r>
          </a:p>
          <a:p>
            <a:pPr rtl="0"/>
            <a:r>
              <a:rPr lang="en-US" sz="1200" b="1" i="0" u="none" strike="noStrike" kern="1200" dirty="0" smtClean="0">
                <a:solidFill>
                  <a:schemeClr val="tx1"/>
                </a:solidFill>
                <a:effectLst/>
                <a:latin typeface="+mn-lt"/>
                <a:ea typeface="+mn-ea"/>
                <a:cs typeface="+mn-cs"/>
              </a:rPr>
              <a:t>Secure Firmware Updates:</a:t>
            </a:r>
            <a:r>
              <a:rPr lang="en-US" sz="1200" b="0" i="0" u="none" strike="noStrike" kern="1200" dirty="0" smtClean="0">
                <a:solidFill>
                  <a:schemeClr val="tx1"/>
                </a:solidFill>
                <a:effectLst/>
                <a:latin typeface="+mn-lt"/>
                <a:ea typeface="+mn-ea"/>
                <a:cs typeface="+mn-cs"/>
              </a:rPr>
              <a:t> Ensuring that updates are authenticated and encrypted to prevent the introduction of malicious code.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Layered Security:</a:t>
            </a:r>
            <a:r>
              <a:rPr lang="en-US" sz="1200" b="0" i="0" u="none" strike="noStrike" kern="1200" dirty="0" smtClean="0">
                <a:solidFill>
                  <a:schemeClr val="tx1"/>
                </a:solidFill>
                <a:effectLst/>
                <a:latin typeface="+mn-lt"/>
                <a:ea typeface="+mn-ea"/>
                <a:cs typeface="+mn-cs"/>
              </a:rPr>
              <a:t> A combination of these techniques provides a defense-in-depth strategy, crucial for protecting health data in wearables.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6.2.4 Access Control in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Wearables:</a:t>
            </a:r>
          </a:p>
          <a:p>
            <a:pPr rtl="0"/>
            <a:r>
              <a:rPr lang="en-US" sz="1200" b="1" u="none" strike="noStrike" kern="1200" dirty="0" smtClean="0">
                <a:solidFill>
                  <a:schemeClr val="tx1"/>
                </a:solidFill>
                <a:effectLst/>
                <a:latin typeface="+mn-lt"/>
                <a:ea typeface="+mn-ea"/>
                <a:cs typeface="+mn-cs"/>
              </a:rPr>
              <a:t>Mechanisms for Controlling Access to Devices and Data:</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Authentication:</a:t>
            </a:r>
            <a:r>
              <a:rPr lang="en-US" sz="1200" b="0" i="0" u="none" strike="noStrike" kern="1200" dirty="0" smtClean="0">
                <a:solidFill>
                  <a:schemeClr val="tx1"/>
                </a:solidFill>
                <a:effectLst/>
                <a:latin typeface="+mn-lt"/>
                <a:ea typeface="+mn-ea"/>
                <a:cs typeface="+mn-cs"/>
              </a:rPr>
              <a:t> Verifying identity before granting access, using methods like PINs, biometric scanning, or secure tokens.</a:t>
            </a:r>
          </a:p>
          <a:p>
            <a:pPr rtl="0"/>
            <a:r>
              <a:rPr lang="en-US" sz="1200" b="1" i="0" u="none" strike="noStrike" kern="1200" dirty="0" smtClean="0">
                <a:solidFill>
                  <a:schemeClr val="tx1"/>
                </a:solidFill>
                <a:effectLst/>
                <a:latin typeface="+mn-lt"/>
                <a:ea typeface="+mn-ea"/>
                <a:cs typeface="+mn-cs"/>
              </a:rPr>
              <a:t>Authorization:</a:t>
            </a:r>
            <a:r>
              <a:rPr lang="en-US" sz="1200" b="0" i="0" u="none" strike="noStrike" kern="1200" dirty="0" smtClean="0">
                <a:solidFill>
                  <a:schemeClr val="tx1"/>
                </a:solidFill>
                <a:effectLst/>
                <a:latin typeface="+mn-lt"/>
                <a:ea typeface="+mn-ea"/>
                <a:cs typeface="+mn-cs"/>
              </a:rPr>
              <a:t> Determining what an authenticated entity is allowed to do:</a:t>
            </a:r>
          </a:p>
          <a:p>
            <a:pPr rtl="0"/>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Role-Based Access Control (RBAC):</a:t>
            </a:r>
            <a:r>
              <a:rPr lang="en-US" sz="1200" b="0" i="0" u="none" strike="noStrike" kern="1200" dirty="0" smtClean="0">
                <a:solidFill>
                  <a:schemeClr val="tx1"/>
                </a:solidFill>
                <a:effectLst/>
                <a:latin typeface="+mn-lt"/>
                <a:ea typeface="+mn-ea"/>
                <a:cs typeface="+mn-cs"/>
              </a:rPr>
              <a:t> Assigning roles to users or devices with predefined access rights.</a:t>
            </a:r>
          </a:p>
          <a:p>
            <a:pPr lvl="1" rtl="0"/>
            <a:r>
              <a:rPr lang="en-US" sz="1200" b="1" i="0" u="none" strike="noStrike" kern="1200" dirty="0" smtClean="0">
                <a:solidFill>
                  <a:schemeClr val="tx1"/>
                </a:solidFill>
                <a:effectLst/>
                <a:latin typeface="+mn-lt"/>
                <a:ea typeface="+mn-ea"/>
                <a:cs typeface="+mn-cs"/>
              </a:rPr>
              <a:t>Attribute-Based Access Control (ABAC):</a:t>
            </a:r>
            <a:r>
              <a:rPr lang="en-US" sz="1200" b="0" i="0" u="none" strike="noStrike" kern="1200" dirty="0" smtClean="0">
                <a:solidFill>
                  <a:schemeClr val="tx1"/>
                </a:solidFill>
                <a:effectLst/>
                <a:latin typeface="+mn-lt"/>
                <a:ea typeface="+mn-ea"/>
                <a:cs typeface="+mn-cs"/>
              </a:rPr>
              <a:t> More flexible, policy-based access control using attributes of the subject, resource, action, and environment.</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Data Security and Privacy:</a:t>
            </a:r>
            <a:r>
              <a:rPr lang="en-US" sz="1200" b="0" i="0" u="none" strike="noStrike" kern="1200" dirty="0" smtClean="0">
                <a:solidFill>
                  <a:schemeClr val="tx1"/>
                </a:solidFill>
                <a:effectLst/>
                <a:latin typeface="+mn-lt"/>
                <a:ea typeface="+mn-ea"/>
                <a:cs typeface="+mn-cs"/>
              </a:rPr>
              <a:t> These controls ensure that only authorized individuals or systems can access or alter health data, reducing risks of data misuse or exposure.</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6.2.5 Identity Management in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Wearables:</a:t>
            </a:r>
          </a:p>
          <a:p>
            <a:pPr rtl="0"/>
            <a:r>
              <a:rPr lang="en-US" sz="1200" b="1" u="none" strike="noStrike" kern="1200" dirty="0" smtClean="0">
                <a:solidFill>
                  <a:schemeClr val="tx1"/>
                </a:solidFill>
                <a:effectLst/>
                <a:latin typeface="+mn-lt"/>
                <a:ea typeface="+mn-ea"/>
                <a:cs typeface="+mn-cs"/>
              </a:rPr>
              <a:t>Managing the Identities of Devices and Users:</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Unique Device Identifiers:</a:t>
            </a:r>
            <a:r>
              <a:rPr lang="en-US" sz="1200" b="0" i="0" u="none" strike="noStrike" kern="1200" dirty="0" smtClean="0">
                <a:solidFill>
                  <a:schemeClr val="tx1"/>
                </a:solidFill>
                <a:effectLst/>
                <a:latin typeface="+mn-lt"/>
                <a:ea typeface="+mn-ea"/>
                <a:cs typeface="+mn-cs"/>
              </a:rPr>
              <a:t> Each wearable should have a unique, cryptographically secure identifier to prevent impersonation.</a:t>
            </a:r>
          </a:p>
          <a:p>
            <a:pPr rtl="0"/>
            <a:r>
              <a:rPr lang="en-US" sz="1200" b="1" i="0" u="none" strike="noStrike" kern="1200" dirty="0" smtClean="0">
                <a:solidFill>
                  <a:schemeClr val="tx1"/>
                </a:solidFill>
                <a:effectLst/>
                <a:latin typeface="+mn-lt"/>
                <a:ea typeface="+mn-ea"/>
                <a:cs typeface="+mn-cs"/>
              </a:rPr>
              <a:t>Secure Credential Management:</a:t>
            </a:r>
            <a:r>
              <a:rPr lang="en-US" sz="1200" b="0" i="0" u="none" strike="noStrike" kern="1200" dirty="0" smtClean="0">
                <a:solidFill>
                  <a:schemeClr val="tx1"/>
                </a:solidFill>
                <a:effectLst/>
                <a:latin typeface="+mn-lt"/>
                <a:ea typeface="+mn-ea"/>
                <a:cs typeface="+mn-cs"/>
              </a:rPr>
              <a:t> Safeguarding credentials, often through hardware security modules or secure elements within the device.</a:t>
            </a:r>
          </a:p>
          <a:p>
            <a:pPr rtl="0"/>
            <a:r>
              <a:rPr lang="en-US" sz="1200" b="1" i="0" u="none" strike="noStrike" kern="1200" dirty="0" smtClean="0">
                <a:solidFill>
                  <a:schemeClr val="tx1"/>
                </a:solidFill>
                <a:effectLst/>
                <a:latin typeface="+mn-lt"/>
                <a:ea typeface="+mn-ea"/>
                <a:cs typeface="+mn-cs"/>
              </a:rPr>
              <a:t>Digital Certificates:</a:t>
            </a:r>
            <a:r>
              <a:rPr lang="en-US" sz="1200" b="0" i="0" u="none" strike="noStrike" kern="1200" dirty="0" smtClean="0">
                <a:solidFill>
                  <a:schemeClr val="tx1"/>
                </a:solidFill>
                <a:effectLst/>
                <a:latin typeface="+mn-lt"/>
                <a:ea typeface="+mn-ea"/>
                <a:cs typeface="+mn-cs"/>
              </a:rPr>
              <a:t> Using certificates for device authentication, ensuring secure and trusted device-to-device or device-to-server communications.</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Highlights:</a:t>
            </a:r>
            <a:endParaRPr lang="en-US" sz="1200" b="0" u="none" strike="noStrike" kern="1200" dirty="0" smtClean="0">
              <a:solidFill>
                <a:schemeClr val="tx1"/>
              </a:solidFill>
              <a:effectLst/>
              <a:latin typeface="+mn-lt"/>
              <a:ea typeface="+mn-ea"/>
              <a:cs typeface="+mn-cs"/>
            </a:endParaRPr>
          </a:p>
          <a:p>
            <a:pPr rtl="0"/>
            <a:r>
              <a:rPr lang="en-US" sz="1200" b="1" i="0" u="none" strike="noStrike" kern="1200" dirty="0" smtClean="0">
                <a:solidFill>
                  <a:schemeClr val="tx1"/>
                </a:solidFill>
                <a:effectLst/>
                <a:latin typeface="+mn-lt"/>
                <a:ea typeface="+mn-ea"/>
                <a:cs typeface="+mn-cs"/>
              </a:rPr>
              <a:t>Secure Authentication and Authorization:</a:t>
            </a:r>
            <a:r>
              <a:rPr lang="en-US" sz="1200" b="0" i="0" u="none" strike="noStrike" kern="1200" dirty="0" smtClean="0">
                <a:solidFill>
                  <a:schemeClr val="tx1"/>
                </a:solidFill>
                <a:effectLst/>
                <a:latin typeface="+mn-lt"/>
                <a:ea typeface="+mn-ea"/>
                <a:cs typeface="+mn-cs"/>
              </a:rPr>
              <a:t> Proper identity management is fundamental to ensuring that each interaction within the </a:t>
            </a:r>
            <a:r>
              <a:rPr lang="en-US" sz="1200" b="0" i="0" u="none" strike="noStrike" kern="1200" dirty="0" err="1" smtClean="0">
                <a:solidFill>
                  <a:schemeClr val="tx1"/>
                </a:solidFill>
                <a:effectLst/>
                <a:latin typeface="+mn-lt"/>
                <a:ea typeface="+mn-ea"/>
                <a:cs typeface="+mn-cs"/>
              </a:rPr>
              <a:t>IoT</a:t>
            </a:r>
            <a:r>
              <a:rPr lang="en-US" sz="1200" b="0" i="0" u="none" strike="noStrike" kern="1200" dirty="0" smtClean="0">
                <a:solidFill>
                  <a:schemeClr val="tx1"/>
                </a:solidFill>
                <a:effectLst/>
                <a:latin typeface="+mn-lt"/>
                <a:ea typeface="+mn-ea"/>
                <a:cs typeface="+mn-cs"/>
              </a:rPr>
              <a:t> ecosystem is with verified and authorized entities, protecting user privacy and data integrity.</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General Considerations for </a:t>
            </a:r>
            <a:r>
              <a:rPr lang="en-US" sz="1200" b="1" u="none" strike="noStrike" kern="1200" dirty="0" err="1" smtClean="0">
                <a:solidFill>
                  <a:schemeClr val="tx1"/>
                </a:solidFill>
                <a:effectLst/>
                <a:latin typeface="+mn-lt"/>
                <a:ea typeface="+mn-ea"/>
                <a:cs typeface="+mn-cs"/>
              </a:rPr>
              <a:t>IoT</a:t>
            </a:r>
            <a:r>
              <a:rPr lang="en-US" sz="1200" b="1" u="none" strike="noStrike" kern="1200" dirty="0" smtClean="0">
                <a:solidFill>
                  <a:schemeClr val="tx1"/>
                </a:solidFill>
                <a:effectLst/>
                <a:latin typeface="+mn-lt"/>
                <a:ea typeface="+mn-ea"/>
                <a:cs typeface="+mn-cs"/>
              </a:rPr>
              <a:t> Wearables Data Privacy and Security:</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Privacy by Design:</a:t>
            </a:r>
            <a:r>
              <a:rPr lang="en-US" sz="1200" b="0" i="0" u="none" strike="noStrike" kern="1200" dirty="0" smtClean="0">
                <a:solidFill>
                  <a:schemeClr val="tx1"/>
                </a:solidFill>
                <a:effectLst/>
                <a:latin typeface="+mn-lt"/>
                <a:ea typeface="+mn-ea"/>
                <a:cs typeface="+mn-cs"/>
              </a:rPr>
              <a:t> Integrating privacy considerations into the design phase of wearables, ensuring data collection is necessary, consensual, and secure.</a:t>
            </a:r>
          </a:p>
          <a:p>
            <a:pPr rtl="0"/>
            <a:r>
              <a:rPr lang="en-US" sz="1200" b="1" i="0" u="none" strike="noStrike" kern="1200" dirty="0" smtClean="0">
                <a:solidFill>
                  <a:schemeClr val="tx1"/>
                </a:solidFill>
                <a:effectLst/>
                <a:latin typeface="+mn-lt"/>
                <a:ea typeface="+mn-ea"/>
                <a:cs typeface="+mn-cs"/>
              </a:rPr>
              <a:t>User Consent &amp; Transparency:</a:t>
            </a:r>
            <a:r>
              <a:rPr lang="en-US" sz="1200" b="0" i="0" u="none" strike="noStrike" kern="1200" dirty="0" smtClean="0">
                <a:solidFill>
                  <a:schemeClr val="tx1"/>
                </a:solidFill>
                <a:effectLst/>
                <a:latin typeface="+mn-lt"/>
                <a:ea typeface="+mn-ea"/>
                <a:cs typeface="+mn-cs"/>
              </a:rPr>
              <a:t> Users should be informed about how their data is used, stored, and shared, with options to control these aspects.</a:t>
            </a:r>
          </a:p>
          <a:p>
            <a:pPr rtl="0"/>
            <a:r>
              <a:rPr lang="en-US" sz="1200" b="1" i="0" u="none" strike="noStrike" kern="1200" dirty="0" smtClean="0">
                <a:solidFill>
                  <a:schemeClr val="tx1"/>
                </a:solidFill>
                <a:effectLst/>
                <a:latin typeface="+mn-lt"/>
                <a:ea typeface="+mn-ea"/>
                <a:cs typeface="+mn-cs"/>
              </a:rPr>
              <a:t>Compliance with Regulations:</a:t>
            </a:r>
            <a:r>
              <a:rPr lang="en-US" sz="1200" b="0" i="0" u="none" strike="noStrike" kern="1200" dirty="0" smtClean="0">
                <a:solidFill>
                  <a:schemeClr val="tx1"/>
                </a:solidFill>
                <a:effectLst/>
                <a:latin typeface="+mn-lt"/>
                <a:ea typeface="+mn-ea"/>
                <a:cs typeface="+mn-cs"/>
              </a:rPr>
              <a:t> Adhering to laws like GDPR, CCPA, or HIPAA where applicable, which set standards for data protection and user rights.</a:t>
            </a:r>
          </a:p>
          <a:p>
            <a:pPr rtl="0"/>
            <a:r>
              <a:rPr lang="en-US" sz="1200" b="1" i="0" u="none" strike="noStrike" kern="1200" dirty="0" smtClean="0">
                <a:solidFill>
                  <a:schemeClr val="tx1"/>
                </a:solidFill>
                <a:effectLst/>
                <a:latin typeface="+mn-lt"/>
                <a:ea typeface="+mn-ea"/>
                <a:cs typeface="+mn-cs"/>
              </a:rPr>
              <a:t>Continuous Security:</a:t>
            </a:r>
            <a:r>
              <a:rPr lang="en-US" sz="1200" b="0" i="0" u="none" strike="noStrike"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rPr>
              <a:t>IoT</a:t>
            </a:r>
            <a:r>
              <a:rPr lang="en-US" sz="1200" b="0" i="0" u="none" strike="noStrike" kern="1200" dirty="0" smtClean="0">
                <a:solidFill>
                  <a:schemeClr val="tx1"/>
                </a:solidFill>
                <a:effectLst/>
                <a:latin typeface="+mn-lt"/>
                <a:ea typeface="+mn-ea"/>
                <a:cs typeface="+mn-cs"/>
              </a:rPr>
              <a:t> security requires ongoing vigilance, with regular updates, patches, and security assessments to adapt to new threats.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In summary, securing </a:t>
            </a:r>
            <a:r>
              <a:rPr lang="en-US" sz="1200" b="0" u="none" strike="noStrike" kern="1200" dirty="0" err="1" smtClean="0">
                <a:solidFill>
                  <a:schemeClr val="tx1"/>
                </a:solidFill>
                <a:effectLst/>
                <a:latin typeface="+mn-lt"/>
                <a:ea typeface="+mn-ea"/>
                <a:cs typeface="+mn-cs"/>
              </a:rPr>
              <a:t>IoT</a:t>
            </a:r>
            <a:r>
              <a:rPr lang="en-US" sz="1200" b="0" u="none" strike="noStrike" kern="1200" dirty="0" smtClean="0">
                <a:solidFill>
                  <a:schemeClr val="tx1"/>
                </a:solidFill>
                <a:effectLst/>
                <a:latin typeface="+mn-lt"/>
                <a:ea typeface="+mn-ea"/>
                <a:cs typeface="+mn-cs"/>
              </a:rPr>
              <a:t> wearables involves a comprehensive approach that covers all aspects of the technology stack, from the physical device to the cloud services it interacts with, to safeguard the privacy and security of the sensitive data these devices handle.</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34</a:t>
            </a:fld>
            <a:endParaRPr lang="en-IN"/>
          </a:p>
        </p:txBody>
      </p:sp>
    </p:spTree>
    <p:extLst>
      <p:ext uri="{BB962C8B-B14F-4D97-AF65-F5344CB8AC3E}">
        <p14:creationId xmlns:p14="http://schemas.microsoft.com/office/powerpoint/2010/main" val="3211227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Reasons for Selection: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Accuracy:</a:t>
            </a:r>
            <a:r>
              <a:rPr lang="en-US" sz="1200" b="0" i="0" u="none" strike="noStrike" kern="1200" dirty="0" smtClean="0">
                <a:solidFill>
                  <a:schemeClr val="tx1"/>
                </a:solidFill>
                <a:effectLst/>
                <a:latin typeface="+mn-lt"/>
                <a:ea typeface="+mn-ea"/>
                <a:cs typeface="+mn-cs"/>
              </a:rPr>
              <a:t> Each of these devices has been either clinically validated or is known for high accuracy in vital sign measurements.</a:t>
            </a:r>
          </a:p>
          <a:p>
            <a:pPr rtl="0"/>
            <a:r>
              <a:rPr lang="en-US" sz="1200" b="1" i="0" u="none" strike="noStrike" kern="1200" dirty="0" smtClean="0">
                <a:solidFill>
                  <a:schemeClr val="tx1"/>
                </a:solidFill>
                <a:effectLst/>
                <a:latin typeface="+mn-lt"/>
                <a:ea typeface="+mn-ea"/>
                <a:cs typeface="+mn-cs"/>
              </a:rPr>
              <a:t>Versatility:</a:t>
            </a:r>
            <a:r>
              <a:rPr lang="en-US" sz="1200" b="0" i="0" u="none" strike="noStrike" kern="1200" dirty="0" smtClean="0">
                <a:solidFill>
                  <a:schemeClr val="tx1"/>
                </a:solidFill>
                <a:effectLst/>
                <a:latin typeface="+mn-lt"/>
                <a:ea typeface="+mn-ea"/>
                <a:cs typeface="+mn-cs"/>
              </a:rPr>
              <a:t> They cover a range of health parameters from basic vital signs to more complex metrics like ECG or blood pressure.</a:t>
            </a:r>
          </a:p>
          <a:p>
            <a:pPr rtl="0"/>
            <a:r>
              <a:rPr lang="en-US" sz="1200" b="1" i="0" u="none" strike="noStrike" kern="1200" dirty="0" smtClean="0">
                <a:solidFill>
                  <a:schemeClr val="tx1"/>
                </a:solidFill>
                <a:effectLst/>
                <a:latin typeface="+mn-lt"/>
                <a:ea typeface="+mn-ea"/>
                <a:cs typeface="+mn-cs"/>
              </a:rPr>
              <a:t>User Experience:</a:t>
            </a:r>
            <a:r>
              <a:rPr lang="en-US" sz="1200" b="0" i="0" u="none" strike="noStrike" kern="1200" dirty="0" smtClean="0">
                <a:solidFill>
                  <a:schemeClr val="tx1"/>
                </a:solidFill>
                <a:effectLst/>
                <a:latin typeface="+mn-lt"/>
                <a:ea typeface="+mn-ea"/>
                <a:cs typeface="+mn-cs"/>
              </a:rPr>
              <a:t> Comfort, ease of use, and minimal disruption to daily activities are considered, with options like rings for those who do not want to wear watches.</a:t>
            </a:r>
          </a:p>
          <a:p>
            <a:pPr rtl="0"/>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Ability to connect with mobile health apps or directly with healthcare systems for better patient management.</a:t>
            </a:r>
          </a:p>
          <a:p>
            <a:pPr rtl="0"/>
            <a:r>
              <a:rPr lang="en-US" sz="1200" b="1" i="0" u="none" strike="noStrike" kern="1200" dirty="0" smtClean="0">
                <a:solidFill>
                  <a:schemeClr val="tx1"/>
                </a:solidFill>
                <a:effectLst/>
                <a:latin typeface="+mn-lt"/>
                <a:ea typeface="+mn-ea"/>
                <a:cs typeface="+mn-cs"/>
              </a:rPr>
              <a:t>Innovation:</a:t>
            </a:r>
            <a:r>
              <a:rPr lang="en-US" sz="1200" b="0" i="0" u="none" strike="noStrike" kern="1200" dirty="0" smtClean="0">
                <a:solidFill>
                  <a:schemeClr val="tx1"/>
                </a:solidFill>
                <a:effectLst/>
                <a:latin typeface="+mn-lt"/>
                <a:ea typeface="+mn-ea"/>
                <a:cs typeface="+mn-cs"/>
              </a:rPr>
              <a:t> Each device brings something unique to the table, whether it's through new technology implementation, form factor, or specific health monitoring capabilities.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These wearables are at the forefront of transforming personal health monitoring into actionable health insights, empowering both users and healthcare providers to manage health more effectively. However, the choice of wearable can also depend on specific health needs, lifestyle, and the medical advice of professionals.</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4</a:t>
            </a:fld>
            <a:endParaRPr lang="en-IN"/>
          </a:p>
        </p:txBody>
      </p:sp>
    </p:spTree>
    <p:extLst>
      <p:ext uri="{BB962C8B-B14F-4D97-AF65-F5344CB8AC3E}">
        <p14:creationId xmlns:p14="http://schemas.microsoft.com/office/powerpoint/2010/main" val="2646416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Reasons for Selection: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Accuracy:</a:t>
            </a:r>
            <a:r>
              <a:rPr lang="en-US" sz="1200" b="0" i="0" u="none" strike="noStrike" kern="1200" dirty="0" smtClean="0">
                <a:solidFill>
                  <a:schemeClr val="tx1"/>
                </a:solidFill>
                <a:effectLst/>
                <a:latin typeface="+mn-lt"/>
                <a:ea typeface="+mn-ea"/>
                <a:cs typeface="+mn-cs"/>
              </a:rPr>
              <a:t> Each of these devices has been either clinically validated or is known for high accuracy in vital sign measurements.</a:t>
            </a:r>
          </a:p>
          <a:p>
            <a:pPr rtl="0"/>
            <a:r>
              <a:rPr lang="en-US" sz="1200" b="1" i="0" u="none" strike="noStrike" kern="1200" dirty="0" smtClean="0">
                <a:solidFill>
                  <a:schemeClr val="tx1"/>
                </a:solidFill>
                <a:effectLst/>
                <a:latin typeface="+mn-lt"/>
                <a:ea typeface="+mn-ea"/>
                <a:cs typeface="+mn-cs"/>
              </a:rPr>
              <a:t>Versatility:</a:t>
            </a:r>
            <a:r>
              <a:rPr lang="en-US" sz="1200" b="0" i="0" u="none" strike="noStrike" kern="1200" dirty="0" smtClean="0">
                <a:solidFill>
                  <a:schemeClr val="tx1"/>
                </a:solidFill>
                <a:effectLst/>
                <a:latin typeface="+mn-lt"/>
                <a:ea typeface="+mn-ea"/>
                <a:cs typeface="+mn-cs"/>
              </a:rPr>
              <a:t> They cover a range of health parameters from basic vital signs to more complex metrics like ECG or blood pressure.</a:t>
            </a:r>
          </a:p>
          <a:p>
            <a:pPr rtl="0"/>
            <a:r>
              <a:rPr lang="en-US" sz="1200" b="1" i="0" u="none" strike="noStrike" kern="1200" dirty="0" smtClean="0">
                <a:solidFill>
                  <a:schemeClr val="tx1"/>
                </a:solidFill>
                <a:effectLst/>
                <a:latin typeface="+mn-lt"/>
                <a:ea typeface="+mn-ea"/>
                <a:cs typeface="+mn-cs"/>
              </a:rPr>
              <a:t>User Experience:</a:t>
            </a:r>
            <a:r>
              <a:rPr lang="en-US" sz="1200" b="0" i="0" u="none" strike="noStrike" kern="1200" dirty="0" smtClean="0">
                <a:solidFill>
                  <a:schemeClr val="tx1"/>
                </a:solidFill>
                <a:effectLst/>
                <a:latin typeface="+mn-lt"/>
                <a:ea typeface="+mn-ea"/>
                <a:cs typeface="+mn-cs"/>
              </a:rPr>
              <a:t> Comfort, ease of use, and minimal disruption to daily activities are considered, with options like rings for those who do not want to wear watches.</a:t>
            </a:r>
          </a:p>
          <a:p>
            <a:pPr rtl="0"/>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Ability to connect with mobile health apps or directly with healthcare systems for better patient management.</a:t>
            </a:r>
          </a:p>
          <a:p>
            <a:pPr rtl="0"/>
            <a:r>
              <a:rPr lang="en-US" sz="1200" b="1" i="0" u="none" strike="noStrike" kern="1200" dirty="0" smtClean="0">
                <a:solidFill>
                  <a:schemeClr val="tx1"/>
                </a:solidFill>
                <a:effectLst/>
                <a:latin typeface="+mn-lt"/>
                <a:ea typeface="+mn-ea"/>
                <a:cs typeface="+mn-cs"/>
              </a:rPr>
              <a:t>Innovation:</a:t>
            </a:r>
            <a:r>
              <a:rPr lang="en-US" sz="1200" b="0" i="0" u="none" strike="noStrike" kern="1200" dirty="0" smtClean="0">
                <a:solidFill>
                  <a:schemeClr val="tx1"/>
                </a:solidFill>
                <a:effectLst/>
                <a:latin typeface="+mn-lt"/>
                <a:ea typeface="+mn-ea"/>
                <a:cs typeface="+mn-cs"/>
              </a:rPr>
              <a:t> Each device brings something unique to the table, whether it's through new technology implementation, form factor, or specific health monitoring capabilities.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These wearables are at the forefront of transforming personal health monitoring into actionable health insights, empowering both users and healthcare providers to manage health more effectively. However, the choice of wearable can also depend on specific health needs, lifestyle, and the medical advice of professionals.</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5</a:t>
            </a:fld>
            <a:endParaRPr lang="en-IN"/>
          </a:p>
        </p:txBody>
      </p:sp>
    </p:spTree>
    <p:extLst>
      <p:ext uri="{BB962C8B-B14F-4D97-AF65-F5344CB8AC3E}">
        <p14:creationId xmlns:p14="http://schemas.microsoft.com/office/powerpoint/2010/main" val="121593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Reasons for Selection: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Accuracy:</a:t>
            </a:r>
            <a:r>
              <a:rPr lang="en-US" sz="1200" b="0" i="0" u="none" strike="noStrike" kern="1200" dirty="0" smtClean="0">
                <a:solidFill>
                  <a:schemeClr val="tx1"/>
                </a:solidFill>
                <a:effectLst/>
                <a:latin typeface="+mn-lt"/>
                <a:ea typeface="+mn-ea"/>
                <a:cs typeface="+mn-cs"/>
              </a:rPr>
              <a:t> Each of these devices has been either clinically validated or is known for high accuracy in vital sign measurements.</a:t>
            </a:r>
          </a:p>
          <a:p>
            <a:pPr rtl="0"/>
            <a:r>
              <a:rPr lang="en-US" sz="1200" b="1" i="0" u="none" strike="noStrike" kern="1200" dirty="0" smtClean="0">
                <a:solidFill>
                  <a:schemeClr val="tx1"/>
                </a:solidFill>
                <a:effectLst/>
                <a:latin typeface="+mn-lt"/>
                <a:ea typeface="+mn-ea"/>
                <a:cs typeface="+mn-cs"/>
              </a:rPr>
              <a:t>Versatility:</a:t>
            </a:r>
            <a:r>
              <a:rPr lang="en-US" sz="1200" b="0" i="0" u="none" strike="noStrike" kern="1200" dirty="0" smtClean="0">
                <a:solidFill>
                  <a:schemeClr val="tx1"/>
                </a:solidFill>
                <a:effectLst/>
                <a:latin typeface="+mn-lt"/>
                <a:ea typeface="+mn-ea"/>
                <a:cs typeface="+mn-cs"/>
              </a:rPr>
              <a:t> They cover a range of health parameters from basic vital signs to more complex metrics like ECG or blood pressure.</a:t>
            </a:r>
          </a:p>
          <a:p>
            <a:pPr rtl="0"/>
            <a:r>
              <a:rPr lang="en-US" sz="1200" b="1" i="0" u="none" strike="noStrike" kern="1200" dirty="0" smtClean="0">
                <a:solidFill>
                  <a:schemeClr val="tx1"/>
                </a:solidFill>
                <a:effectLst/>
                <a:latin typeface="+mn-lt"/>
                <a:ea typeface="+mn-ea"/>
                <a:cs typeface="+mn-cs"/>
              </a:rPr>
              <a:t>User Experience:</a:t>
            </a:r>
            <a:r>
              <a:rPr lang="en-US" sz="1200" b="0" i="0" u="none" strike="noStrike" kern="1200" dirty="0" smtClean="0">
                <a:solidFill>
                  <a:schemeClr val="tx1"/>
                </a:solidFill>
                <a:effectLst/>
                <a:latin typeface="+mn-lt"/>
                <a:ea typeface="+mn-ea"/>
                <a:cs typeface="+mn-cs"/>
              </a:rPr>
              <a:t> Comfort, ease of use, and minimal disruption to daily activities are considered, with options like rings for those who do not want to wear watches.</a:t>
            </a:r>
          </a:p>
          <a:p>
            <a:pPr rtl="0"/>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Ability to connect with mobile health apps or directly with healthcare systems for better patient management.</a:t>
            </a:r>
          </a:p>
          <a:p>
            <a:pPr rtl="0"/>
            <a:r>
              <a:rPr lang="en-US" sz="1200" b="1" i="0" u="none" strike="noStrike" kern="1200" dirty="0" smtClean="0">
                <a:solidFill>
                  <a:schemeClr val="tx1"/>
                </a:solidFill>
                <a:effectLst/>
                <a:latin typeface="+mn-lt"/>
                <a:ea typeface="+mn-ea"/>
                <a:cs typeface="+mn-cs"/>
              </a:rPr>
              <a:t>Innovation:</a:t>
            </a:r>
            <a:r>
              <a:rPr lang="en-US" sz="1200" b="0" i="0" u="none" strike="noStrike" kern="1200" dirty="0" smtClean="0">
                <a:solidFill>
                  <a:schemeClr val="tx1"/>
                </a:solidFill>
                <a:effectLst/>
                <a:latin typeface="+mn-lt"/>
                <a:ea typeface="+mn-ea"/>
                <a:cs typeface="+mn-cs"/>
              </a:rPr>
              <a:t> Each device brings something unique to the table, whether it's through new technology implementation, form factor, or specific health monitoring capabilities.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These wearables are at the forefront of transforming personal health monitoring into actionable health insights, empowering both users and healthcare providers to manage health more effectively. However, the choice of wearable can also depend on specific health needs, lifestyle, and the medical advice of professionals.</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6</a:t>
            </a:fld>
            <a:endParaRPr lang="en-IN"/>
          </a:p>
        </p:txBody>
      </p:sp>
    </p:spTree>
    <p:extLst>
      <p:ext uri="{BB962C8B-B14F-4D97-AF65-F5344CB8AC3E}">
        <p14:creationId xmlns:p14="http://schemas.microsoft.com/office/powerpoint/2010/main" val="3266711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Reasons for Selection: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Accuracy:</a:t>
            </a:r>
            <a:r>
              <a:rPr lang="en-US" sz="1200" b="0" i="0" u="none" strike="noStrike" kern="1200" dirty="0" smtClean="0">
                <a:solidFill>
                  <a:schemeClr val="tx1"/>
                </a:solidFill>
                <a:effectLst/>
                <a:latin typeface="+mn-lt"/>
                <a:ea typeface="+mn-ea"/>
                <a:cs typeface="+mn-cs"/>
              </a:rPr>
              <a:t> Each of these devices has been either clinically validated or is known for high accuracy in vital sign measurements.</a:t>
            </a:r>
          </a:p>
          <a:p>
            <a:pPr rtl="0"/>
            <a:r>
              <a:rPr lang="en-US" sz="1200" b="1" i="0" u="none" strike="noStrike" kern="1200" dirty="0" smtClean="0">
                <a:solidFill>
                  <a:schemeClr val="tx1"/>
                </a:solidFill>
                <a:effectLst/>
                <a:latin typeface="+mn-lt"/>
                <a:ea typeface="+mn-ea"/>
                <a:cs typeface="+mn-cs"/>
              </a:rPr>
              <a:t>Versatility:</a:t>
            </a:r>
            <a:r>
              <a:rPr lang="en-US" sz="1200" b="0" i="0" u="none" strike="noStrike" kern="1200" dirty="0" smtClean="0">
                <a:solidFill>
                  <a:schemeClr val="tx1"/>
                </a:solidFill>
                <a:effectLst/>
                <a:latin typeface="+mn-lt"/>
                <a:ea typeface="+mn-ea"/>
                <a:cs typeface="+mn-cs"/>
              </a:rPr>
              <a:t> They cover a range of health parameters from basic vital signs to more complex metrics like ECG or blood pressure.</a:t>
            </a:r>
          </a:p>
          <a:p>
            <a:pPr rtl="0"/>
            <a:r>
              <a:rPr lang="en-US" sz="1200" b="1" i="0" u="none" strike="noStrike" kern="1200" dirty="0" smtClean="0">
                <a:solidFill>
                  <a:schemeClr val="tx1"/>
                </a:solidFill>
                <a:effectLst/>
                <a:latin typeface="+mn-lt"/>
                <a:ea typeface="+mn-ea"/>
                <a:cs typeface="+mn-cs"/>
              </a:rPr>
              <a:t>User Experience:</a:t>
            </a:r>
            <a:r>
              <a:rPr lang="en-US" sz="1200" b="0" i="0" u="none" strike="noStrike" kern="1200" dirty="0" smtClean="0">
                <a:solidFill>
                  <a:schemeClr val="tx1"/>
                </a:solidFill>
                <a:effectLst/>
                <a:latin typeface="+mn-lt"/>
                <a:ea typeface="+mn-ea"/>
                <a:cs typeface="+mn-cs"/>
              </a:rPr>
              <a:t> Comfort, ease of use, and minimal disruption to daily activities are considered, with options like rings for those who do not want to wear watches.</a:t>
            </a:r>
          </a:p>
          <a:p>
            <a:pPr rtl="0"/>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Ability to connect with mobile health apps or directly with healthcare systems for better patient management.</a:t>
            </a:r>
          </a:p>
          <a:p>
            <a:pPr rtl="0"/>
            <a:r>
              <a:rPr lang="en-US" sz="1200" b="1" i="0" u="none" strike="noStrike" kern="1200" dirty="0" smtClean="0">
                <a:solidFill>
                  <a:schemeClr val="tx1"/>
                </a:solidFill>
                <a:effectLst/>
                <a:latin typeface="+mn-lt"/>
                <a:ea typeface="+mn-ea"/>
                <a:cs typeface="+mn-cs"/>
              </a:rPr>
              <a:t>Innovation:</a:t>
            </a:r>
            <a:r>
              <a:rPr lang="en-US" sz="1200" b="0" i="0" u="none" strike="noStrike" kern="1200" dirty="0" smtClean="0">
                <a:solidFill>
                  <a:schemeClr val="tx1"/>
                </a:solidFill>
                <a:effectLst/>
                <a:latin typeface="+mn-lt"/>
                <a:ea typeface="+mn-ea"/>
                <a:cs typeface="+mn-cs"/>
              </a:rPr>
              <a:t> Each device brings something unique to the table, whether it's through new technology implementation, form factor, or specific health monitoring capabilities.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These wearables are at the forefront of transforming personal health monitoring into actionable health insights, empowering both users and healthcare providers to manage health more effectively. However, the choice of wearable can also depend on specific health needs, lifestyle, and the medical advice of professionals.</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7</a:t>
            </a:fld>
            <a:endParaRPr lang="en-IN"/>
          </a:p>
        </p:txBody>
      </p:sp>
    </p:spTree>
    <p:extLst>
      <p:ext uri="{BB962C8B-B14F-4D97-AF65-F5344CB8AC3E}">
        <p14:creationId xmlns:p14="http://schemas.microsoft.com/office/powerpoint/2010/main" val="1918718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1" u="none" strike="noStrike" kern="1200" dirty="0" smtClean="0">
                <a:solidFill>
                  <a:schemeClr val="tx1"/>
                </a:solidFill>
                <a:effectLst/>
                <a:latin typeface="+mn-lt"/>
                <a:ea typeface="+mn-ea"/>
                <a:cs typeface="+mn-cs"/>
              </a:rPr>
              <a:t>Reasons for Selection:</a:t>
            </a:r>
            <a:endParaRPr lang="en-US" sz="1200" b="0" u="none" strike="noStrike" kern="1200" dirty="0" smtClean="0">
              <a:solidFill>
                <a:schemeClr val="tx1"/>
              </a:solidFill>
              <a:effectLst/>
              <a:latin typeface="+mn-lt"/>
              <a:ea typeface="+mn-ea"/>
              <a:cs typeface="+mn-cs"/>
            </a:endParaRPr>
          </a:p>
          <a:p>
            <a:pPr rtl="0"/>
            <a:r>
              <a:rPr lang="en-US" dirty="0" smtClean="0"/>
              <a:t/>
            </a:r>
            <a:br>
              <a:rPr lang="en-US" dirty="0" smtClean="0"/>
            </a:br>
            <a:r>
              <a:rPr lang="en-US" sz="1200" b="1" i="0" u="none" strike="noStrike" kern="1200" dirty="0" smtClean="0">
                <a:solidFill>
                  <a:schemeClr val="tx1"/>
                </a:solidFill>
                <a:effectLst/>
                <a:latin typeface="+mn-lt"/>
                <a:ea typeface="+mn-ea"/>
                <a:cs typeface="+mn-cs"/>
              </a:rPr>
              <a:t>Accuracy:</a:t>
            </a:r>
            <a:r>
              <a:rPr lang="en-US" sz="1200" b="0" i="0" u="none" strike="noStrike" kern="1200" dirty="0" smtClean="0">
                <a:solidFill>
                  <a:schemeClr val="tx1"/>
                </a:solidFill>
                <a:effectLst/>
                <a:latin typeface="+mn-lt"/>
                <a:ea typeface="+mn-ea"/>
                <a:cs typeface="+mn-cs"/>
              </a:rPr>
              <a:t> Each of these devices has been either clinically validated or is known for high accuracy in vital sign measurements.</a:t>
            </a:r>
          </a:p>
          <a:p>
            <a:pPr rtl="0"/>
            <a:r>
              <a:rPr lang="en-US" sz="1200" b="1" i="0" u="none" strike="noStrike" kern="1200" dirty="0" smtClean="0">
                <a:solidFill>
                  <a:schemeClr val="tx1"/>
                </a:solidFill>
                <a:effectLst/>
                <a:latin typeface="+mn-lt"/>
                <a:ea typeface="+mn-ea"/>
                <a:cs typeface="+mn-cs"/>
              </a:rPr>
              <a:t>Versatility:</a:t>
            </a:r>
            <a:r>
              <a:rPr lang="en-US" sz="1200" b="0" i="0" u="none" strike="noStrike" kern="1200" dirty="0" smtClean="0">
                <a:solidFill>
                  <a:schemeClr val="tx1"/>
                </a:solidFill>
                <a:effectLst/>
                <a:latin typeface="+mn-lt"/>
                <a:ea typeface="+mn-ea"/>
                <a:cs typeface="+mn-cs"/>
              </a:rPr>
              <a:t> They cover a range of health parameters from basic vital signs to more complex metrics like ECG or blood pressure.</a:t>
            </a:r>
          </a:p>
          <a:p>
            <a:pPr rtl="0"/>
            <a:r>
              <a:rPr lang="en-US" sz="1200" b="1" i="0" u="none" strike="noStrike" kern="1200" dirty="0" smtClean="0">
                <a:solidFill>
                  <a:schemeClr val="tx1"/>
                </a:solidFill>
                <a:effectLst/>
                <a:latin typeface="+mn-lt"/>
                <a:ea typeface="+mn-ea"/>
                <a:cs typeface="+mn-cs"/>
              </a:rPr>
              <a:t>User Experience:</a:t>
            </a:r>
            <a:r>
              <a:rPr lang="en-US" sz="1200" b="0" i="0" u="none" strike="noStrike" kern="1200" dirty="0" smtClean="0">
                <a:solidFill>
                  <a:schemeClr val="tx1"/>
                </a:solidFill>
                <a:effectLst/>
                <a:latin typeface="+mn-lt"/>
                <a:ea typeface="+mn-ea"/>
                <a:cs typeface="+mn-cs"/>
              </a:rPr>
              <a:t> Comfort, ease of use, and minimal disruption to daily activities are considered, with options like rings for those who do not want to wear watches.</a:t>
            </a:r>
          </a:p>
          <a:p>
            <a:pPr rtl="0"/>
            <a:r>
              <a:rPr lang="en-US" sz="1200" b="1" i="0" u="none" strike="noStrike" kern="1200" dirty="0" smtClean="0">
                <a:solidFill>
                  <a:schemeClr val="tx1"/>
                </a:solidFill>
                <a:effectLst/>
                <a:latin typeface="+mn-lt"/>
                <a:ea typeface="+mn-ea"/>
                <a:cs typeface="+mn-cs"/>
              </a:rPr>
              <a:t>Integration:</a:t>
            </a:r>
            <a:r>
              <a:rPr lang="en-US" sz="1200" b="0" i="0" u="none" strike="noStrike" kern="1200" dirty="0" smtClean="0">
                <a:solidFill>
                  <a:schemeClr val="tx1"/>
                </a:solidFill>
                <a:effectLst/>
                <a:latin typeface="+mn-lt"/>
                <a:ea typeface="+mn-ea"/>
                <a:cs typeface="+mn-cs"/>
              </a:rPr>
              <a:t> Ability to connect with mobile health apps or directly with healthcare systems for better patient management.</a:t>
            </a:r>
          </a:p>
          <a:p>
            <a:pPr rtl="0"/>
            <a:r>
              <a:rPr lang="en-US" sz="1200" b="1" i="0" u="none" strike="noStrike" kern="1200" dirty="0" smtClean="0">
                <a:solidFill>
                  <a:schemeClr val="tx1"/>
                </a:solidFill>
                <a:effectLst/>
                <a:latin typeface="+mn-lt"/>
                <a:ea typeface="+mn-ea"/>
                <a:cs typeface="+mn-cs"/>
              </a:rPr>
              <a:t>Innovation:</a:t>
            </a:r>
            <a:r>
              <a:rPr lang="en-US" sz="1200" b="0" i="0" u="none" strike="noStrike" kern="1200" dirty="0" smtClean="0">
                <a:solidFill>
                  <a:schemeClr val="tx1"/>
                </a:solidFill>
                <a:effectLst/>
                <a:latin typeface="+mn-lt"/>
                <a:ea typeface="+mn-ea"/>
                <a:cs typeface="+mn-cs"/>
              </a:rPr>
              <a:t> Each device brings something unique to the table, whether it's through new technology implementation, form factor, or specific health monitoring capabilities.</a:t>
            </a:r>
          </a:p>
          <a:p>
            <a:pPr rtl="0"/>
            <a:r>
              <a:rPr lang="en-US" dirty="0" smtClean="0"/>
              <a:t/>
            </a:r>
            <a:br>
              <a:rPr lang="en-US" dirty="0" smtClean="0"/>
            </a:br>
            <a:r>
              <a:rPr lang="en-US" sz="1200" b="0" u="none" strike="noStrike" kern="1200" dirty="0" smtClean="0">
                <a:solidFill>
                  <a:schemeClr val="tx1"/>
                </a:solidFill>
                <a:effectLst/>
                <a:latin typeface="+mn-lt"/>
                <a:ea typeface="+mn-ea"/>
                <a:cs typeface="+mn-cs"/>
              </a:rPr>
              <a:t>These wearables are at the forefront of transforming personal health monitoring into actionable health insights, empowering both users and healthcare providers to manage health more effectively. However, the choice of wearable can also depend on specific health needs, lifestyle, and the medical advice of professionals.</a:t>
            </a: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8</a:t>
            </a:fld>
            <a:endParaRPr lang="en-IN"/>
          </a:p>
        </p:txBody>
      </p:sp>
    </p:spTree>
    <p:extLst>
      <p:ext uri="{BB962C8B-B14F-4D97-AF65-F5344CB8AC3E}">
        <p14:creationId xmlns:p14="http://schemas.microsoft.com/office/powerpoint/2010/main" val="3862268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u="none" strike="noStrike" kern="1200" dirty="0" smtClean="0">
                <a:solidFill>
                  <a:schemeClr val="tx1"/>
                </a:solidFill>
                <a:effectLst/>
                <a:latin typeface="+mn-lt"/>
                <a:ea typeface="+mn-ea"/>
                <a:cs typeface="+mn-cs"/>
              </a:rPr>
              <a:t>Biochemical components in the body refer to various substances that can be measured to assess health status, diagnose diseases, or monitor treatment efficacy. Here are some key measurable biochemical components and methods used to measure them:</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Measurable Biochemical Components:</a:t>
            </a:r>
          </a:p>
          <a:p>
            <a:pPr rtl="0"/>
            <a:r>
              <a:rPr lang="en-US" sz="1200" b="1" i="0" u="none" strike="noStrike" kern="1200" dirty="0" smtClean="0">
                <a:solidFill>
                  <a:schemeClr val="tx1"/>
                </a:solidFill>
                <a:effectLst/>
                <a:latin typeface="+mn-lt"/>
                <a:ea typeface="+mn-ea"/>
                <a:cs typeface="+mn-cs"/>
              </a:rPr>
              <a:t>Glucose: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Essential for diagnosing and managing diabetes.</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Glucose Meters:</a:t>
            </a:r>
            <a:r>
              <a:rPr lang="en-US" sz="1200" b="0" i="0" u="none" strike="noStrike" kern="1200" dirty="0" smtClean="0">
                <a:solidFill>
                  <a:schemeClr val="tx1"/>
                </a:solidFill>
                <a:effectLst/>
                <a:latin typeface="+mn-lt"/>
                <a:ea typeface="+mn-ea"/>
                <a:cs typeface="+mn-cs"/>
              </a:rPr>
              <a:t> Use a small drop of blood from a </a:t>
            </a:r>
            <a:r>
              <a:rPr lang="en-US" sz="1200" b="0" i="0" u="none" strike="noStrike" kern="1200" dirty="0" err="1" smtClean="0">
                <a:solidFill>
                  <a:schemeClr val="tx1"/>
                </a:solidFill>
                <a:effectLst/>
                <a:latin typeface="+mn-lt"/>
                <a:ea typeface="+mn-ea"/>
                <a:cs typeface="+mn-cs"/>
              </a:rPr>
              <a:t>fingerstick</a:t>
            </a:r>
            <a:r>
              <a:rPr lang="en-US" sz="1200" b="0" i="0" u="none" strike="noStrike" kern="1200" dirty="0" smtClean="0">
                <a:solidFill>
                  <a:schemeClr val="tx1"/>
                </a:solidFill>
                <a:effectLst/>
                <a:latin typeface="+mn-lt"/>
                <a:ea typeface="+mn-ea"/>
                <a:cs typeface="+mn-cs"/>
              </a:rPr>
              <a:t> to measure glucose levels through an enzymatic reaction that produces an electrical signal proportional to glucose concentration.</a:t>
            </a:r>
          </a:p>
          <a:p>
            <a:pPr lvl="2" rtl="0"/>
            <a:r>
              <a:rPr lang="en-US" sz="1200" b="1" i="0" u="none" strike="noStrike" kern="1200" dirty="0" smtClean="0">
                <a:solidFill>
                  <a:schemeClr val="tx1"/>
                </a:solidFill>
                <a:effectLst/>
                <a:latin typeface="+mn-lt"/>
                <a:ea typeface="+mn-ea"/>
                <a:cs typeface="+mn-cs"/>
              </a:rPr>
              <a:t>Continuous Glucose Monitors (CGMs):</a:t>
            </a:r>
            <a:r>
              <a:rPr lang="en-US" sz="1200" b="0" i="0" u="none" strike="noStrike" kern="1200" dirty="0" smtClean="0">
                <a:solidFill>
                  <a:schemeClr val="tx1"/>
                </a:solidFill>
                <a:effectLst/>
                <a:latin typeface="+mn-lt"/>
                <a:ea typeface="+mn-ea"/>
                <a:cs typeface="+mn-cs"/>
              </a:rPr>
              <a:t> Use a subcutaneous sensor to measure interstitial fluid glucose levels continuously, providing real-time data.</a:t>
            </a:r>
          </a:p>
          <a:p>
            <a:pPr rtl="0"/>
            <a:r>
              <a:rPr lang="en-US" sz="1200" b="1" i="0" u="none" strike="noStrike" kern="1200" dirty="0" smtClean="0">
                <a:solidFill>
                  <a:schemeClr val="tx1"/>
                </a:solidFill>
                <a:effectLst/>
                <a:latin typeface="+mn-lt"/>
                <a:ea typeface="+mn-ea"/>
                <a:cs typeface="+mn-cs"/>
              </a:rPr>
              <a:t>Cholesterol and Lipids: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Critical for assessing cardiovascular risk.</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Usually involves a lipid panel where blood is drawn and analyzed in a lab for total cholesterol, HDL, LDL, and triglycerides using methods like enzymatic colorimetric assays.</a:t>
            </a:r>
          </a:p>
          <a:p>
            <a:pPr rtl="0"/>
            <a:r>
              <a:rPr lang="en-US" sz="1200" b="1" i="0" u="none" strike="noStrike" kern="1200" dirty="0" smtClean="0">
                <a:solidFill>
                  <a:schemeClr val="tx1"/>
                </a:solidFill>
                <a:effectLst/>
                <a:latin typeface="+mn-lt"/>
                <a:ea typeface="+mn-ea"/>
                <a:cs typeface="+mn-cs"/>
              </a:rPr>
              <a:t>Electrolytes (Sodium, Potassium, Chloride, etc.):</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Balance is key for nerve and muscle function, hydration, and acid-base balance.</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or Serum Testing:</a:t>
            </a:r>
            <a:r>
              <a:rPr lang="en-US" sz="1200" b="0" i="0" u="none" strike="noStrike" kern="1200" dirty="0" smtClean="0">
                <a:solidFill>
                  <a:schemeClr val="tx1"/>
                </a:solidFill>
                <a:effectLst/>
                <a:latin typeface="+mn-lt"/>
                <a:ea typeface="+mn-ea"/>
                <a:cs typeface="+mn-cs"/>
              </a:rPr>
              <a:t> Ion-selective electrodes measure the concentration of electrolytes in blood or serum.</a:t>
            </a:r>
          </a:p>
          <a:p>
            <a:pPr lvl="2" rtl="0"/>
            <a:r>
              <a:rPr lang="en-US" sz="1200" b="1" i="0" u="none" strike="noStrike" kern="1200" dirty="0" smtClean="0">
                <a:solidFill>
                  <a:schemeClr val="tx1"/>
                </a:solidFill>
                <a:effectLst/>
                <a:latin typeface="+mn-lt"/>
                <a:ea typeface="+mn-ea"/>
                <a:cs typeface="+mn-cs"/>
              </a:rPr>
              <a:t>Emerging Wearable Tech:</a:t>
            </a:r>
            <a:r>
              <a:rPr lang="en-US" sz="1200" b="0" i="0" u="none" strike="noStrike" kern="1200" dirty="0" smtClean="0">
                <a:solidFill>
                  <a:schemeClr val="tx1"/>
                </a:solidFill>
                <a:effectLst/>
                <a:latin typeface="+mn-lt"/>
                <a:ea typeface="+mn-ea"/>
                <a:cs typeface="+mn-cs"/>
              </a:rPr>
              <a:t> Research into non-invasive methods like sweat analysis for real-time monitoring.</a:t>
            </a:r>
          </a:p>
          <a:p>
            <a:pPr rtl="0"/>
            <a:r>
              <a:rPr lang="en-US" sz="1200" b="1" i="0" u="none" strike="noStrike" kern="1200" dirty="0" smtClean="0">
                <a:solidFill>
                  <a:schemeClr val="tx1"/>
                </a:solidFill>
                <a:effectLst/>
                <a:latin typeface="+mn-lt"/>
                <a:ea typeface="+mn-ea"/>
                <a:cs typeface="+mn-cs"/>
              </a:rPr>
              <a:t>Urea and Creatinine: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Indicators of kidney function.</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Measured via enzymatic reactions in blood samples.</a:t>
            </a:r>
          </a:p>
          <a:p>
            <a:pPr lvl="2" rtl="0"/>
            <a:r>
              <a:rPr lang="en-US" sz="1200" b="1" i="0" u="none" strike="noStrike" kern="1200" dirty="0" smtClean="0">
                <a:solidFill>
                  <a:schemeClr val="tx1"/>
                </a:solidFill>
                <a:effectLst/>
                <a:latin typeface="+mn-lt"/>
                <a:ea typeface="+mn-ea"/>
                <a:cs typeface="+mn-cs"/>
              </a:rPr>
              <a:t>Urine Tests:</a:t>
            </a:r>
            <a:r>
              <a:rPr lang="en-US" sz="1200" b="0" i="0" u="none" strike="noStrike" kern="1200" dirty="0" smtClean="0">
                <a:solidFill>
                  <a:schemeClr val="tx1"/>
                </a:solidFill>
                <a:effectLst/>
                <a:latin typeface="+mn-lt"/>
                <a:ea typeface="+mn-ea"/>
                <a:cs typeface="+mn-cs"/>
              </a:rPr>
              <a:t> Creatinine can also be measured in urine to assess kidney filtration rate.</a:t>
            </a:r>
          </a:p>
          <a:p>
            <a:pPr rtl="0"/>
            <a:r>
              <a:rPr lang="en-US" sz="1200" b="1" i="0" u="none" strike="noStrike" kern="1200" dirty="0" smtClean="0">
                <a:solidFill>
                  <a:schemeClr val="tx1"/>
                </a:solidFill>
                <a:effectLst/>
                <a:latin typeface="+mn-lt"/>
                <a:ea typeface="+mn-ea"/>
                <a:cs typeface="+mn-cs"/>
              </a:rPr>
              <a:t>Liver Enzymes (ALT, AST, ALP, GGT):</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Help diagnose liver damage or disease.</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These enzymes are measured through enzymatic assays where the enzyme catalyzes a reaction producing a measurable color change.</a:t>
            </a:r>
          </a:p>
          <a:p>
            <a:pPr rtl="0"/>
            <a:r>
              <a:rPr lang="en-US" sz="1200" b="1" i="0" u="none" strike="noStrike" kern="1200" dirty="0" smtClean="0">
                <a:solidFill>
                  <a:schemeClr val="tx1"/>
                </a:solidFill>
                <a:effectLst/>
                <a:latin typeface="+mn-lt"/>
                <a:ea typeface="+mn-ea"/>
                <a:cs typeface="+mn-cs"/>
              </a:rPr>
              <a:t>Hormones (e.g., Thyroid Hormones, Insulin, Cortisol):</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Regulate various bodily functions including metabolism, growth, and stress response.</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Immunoassays:</a:t>
            </a:r>
            <a:r>
              <a:rPr lang="en-US" sz="1200" b="0" i="0" u="none" strike="noStrike" kern="1200" dirty="0" smtClean="0">
                <a:solidFill>
                  <a:schemeClr val="tx1"/>
                </a:solidFill>
                <a:effectLst/>
                <a:latin typeface="+mn-lt"/>
                <a:ea typeface="+mn-ea"/>
                <a:cs typeface="+mn-cs"/>
              </a:rPr>
              <a:t> Techniques like ELISA (Enzyme-Linked Immunosorbent Assay) use antibodies to detect hormone levels in blood.</a:t>
            </a:r>
          </a:p>
          <a:p>
            <a:pPr lvl="2" rtl="0"/>
            <a:r>
              <a:rPr lang="en-US" sz="1200" b="1" i="0" u="none" strike="noStrike" kern="1200" dirty="0" smtClean="0">
                <a:solidFill>
                  <a:schemeClr val="tx1"/>
                </a:solidFill>
                <a:effectLst/>
                <a:latin typeface="+mn-lt"/>
                <a:ea typeface="+mn-ea"/>
                <a:cs typeface="+mn-cs"/>
              </a:rPr>
              <a:t>Mass Spectrometry:</a:t>
            </a:r>
            <a:r>
              <a:rPr lang="en-US" sz="1200" b="0" i="0" u="none" strike="noStrike" kern="1200" dirty="0" smtClean="0">
                <a:solidFill>
                  <a:schemeClr val="tx1"/>
                </a:solidFill>
                <a:effectLst/>
                <a:latin typeface="+mn-lt"/>
                <a:ea typeface="+mn-ea"/>
                <a:cs typeface="+mn-cs"/>
              </a:rPr>
              <a:t> For more precise measurement in some clinical or research settings.</a:t>
            </a:r>
          </a:p>
          <a:p>
            <a:pPr rtl="0"/>
            <a:r>
              <a:rPr lang="en-US" sz="1200" b="1" i="0" u="none" strike="noStrike" kern="1200" dirty="0" smtClean="0">
                <a:solidFill>
                  <a:schemeClr val="tx1"/>
                </a:solidFill>
                <a:effectLst/>
                <a:latin typeface="+mn-lt"/>
                <a:ea typeface="+mn-ea"/>
                <a:cs typeface="+mn-cs"/>
              </a:rPr>
              <a:t>Lactate: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Indicates muscle fatigue, oxygen debt, and can be elevated in sepsis or shock.</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Using enzymatic reactions that convert lactate to pyruvate, producing a color change or electrical signal.</a:t>
            </a:r>
          </a:p>
          <a:p>
            <a:pPr lvl="2" rtl="0"/>
            <a:r>
              <a:rPr lang="en-US" sz="1200" b="1" i="0" u="none" strike="noStrike" kern="1200" dirty="0" smtClean="0">
                <a:solidFill>
                  <a:schemeClr val="tx1"/>
                </a:solidFill>
                <a:effectLst/>
                <a:latin typeface="+mn-lt"/>
                <a:ea typeface="+mn-ea"/>
                <a:cs typeface="+mn-cs"/>
              </a:rPr>
              <a:t>Wearable Sensors:</a:t>
            </a:r>
            <a:r>
              <a:rPr lang="en-US" sz="1200" b="0" i="0" u="none" strike="noStrike" kern="1200" dirty="0" smtClean="0">
                <a:solidFill>
                  <a:schemeClr val="tx1"/>
                </a:solidFill>
                <a:effectLst/>
                <a:latin typeface="+mn-lt"/>
                <a:ea typeface="+mn-ea"/>
                <a:cs typeface="+mn-cs"/>
              </a:rPr>
              <a:t> Some advanced wearables for athletes measure lactate non-invasively through sweat.</a:t>
            </a:r>
          </a:p>
          <a:p>
            <a:pPr rtl="0"/>
            <a:r>
              <a:rPr lang="en-US" sz="1200" b="1" i="0" u="none" strike="noStrike" kern="1200" dirty="0" smtClean="0">
                <a:solidFill>
                  <a:schemeClr val="tx1"/>
                </a:solidFill>
                <a:effectLst/>
                <a:latin typeface="+mn-lt"/>
                <a:ea typeface="+mn-ea"/>
                <a:cs typeface="+mn-cs"/>
              </a:rPr>
              <a:t>pH:</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Reflects acid-base status, crucial in critical care scenarios.</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Gas Analysis:</a:t>
            </a:r>
            <a:r>
              <a:rPr lang="en-US" sz="1200" b="0" i="0" u="none" strike="noStrike" kern="1200" dirty="0" smtClean="0">
                <a:solidFill>
                  <a:schemeClr val="tx1"/>
                </a:solidFill>
                <a:effectLst/>
                <a:latin typeface="+mn-lt"/>
                <a:ea typeface="+mn-ea"/>
                <a:cs typeface="+mn-cs"/>
              </a:rPr>
              <a:t> Direct measurement using sensors in blood gas analyzers.</a:t>
            </a:r>
          </a:p>
          <a:p>
            <a:pPr lvl="2" rtl="0"/>
            <a:r>
              <a:rPr lang="en-US" sz="1200" b="1" i="0" u="none" strike="noStrike" kern="1200" dirty="0" smtClean="0">
                <a:solidFill>
                  <a:schemeClr val="tx1"/>
                </a:solidFill>
                <a:effectLst/>
                <a:latin typeface="+mn-lt"/>
                <a:ea typeface="+mn-ea"/>
                <a:cs typeface="+mn-cs"/>
              </a:rPr>
              <a:t>Wearable Patches:</a:t>
            </a:r>
            <a:r>
              <a:rPr lang="en-US" sz="1200" b="0" i="0" u="none" strike="noStrike" kern="1200" dirty="0" smtClean="0">
                <a:solidFill>
                  <a:schemeClr val="tx1"/>
                </a:solidFill>
                <a:effectLst/>
                <a:latin typeface="+mn-lt"/>
                <a:ea typeface="+mn-ea"/>
                <a:cs typeface="+mn-cs"/>
              </a:rPr>
              <a:t> Experimental devices for monitoring through skin or sweat </a:t>
            </a:r>
            <a:r>
              <a:rPr lang="en-US" sz="1200" b="0" i="0" u="none" strike="noStrike" kern="1200" dirty="0" err="1" smtClean="0">
                <a:solidFill>
                  <a:schemeClr val="tx1"/>
                </a:solidFill>
                <a:effectLst/>
                <a:latin typeface="+mn-lt"/>
                <a:ea typeface="+mn-ea"/>
                <a:cs typeface="+mn-cs"/>
              </a:rPr>
              <a:t>pH.</a:t>
            </a:r>
            <a:endParaRPr lang="en-US" sz="1200" b="0" i="0" u="none" strike="noStrik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11</a:t>
            </a:fld>
            <a:endParaRPr lang="en-IN"/>
          </a:p>
        </p:txBody>
      </p:sp>
    </p:spTree>
    <p:extLst>
      <p:ext uri="{BB962C8B-B14F-4D97-AF65-F5344CB8AC3E}">
        <p14:creationId xmlns:p14="http://schemas.microsoft.com/office/powerpoint/2010/main" val="2758587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u="none" strike="noStrike" kern="1200" dirty="0" smtClean="0">
                <a:solidFill>
                  <a:schemeClr val="tx1"/>
                </a:solidFill>
                <a:effectLst/>
                <a:latin typeface="+mn-lt"/>
                <a:ea typeface="+mn-ea"/>
                <a:cs typeface="+mn-cs"/>
              </a:rPr>
              <a:t>Biochemical components in the body refer to various substances that can be measured to assess health status, diagnose diseases, or monitor treatment efficacy. Here are some key measurable biochemical components and methods used to measure them:</a:t>
            </a:r>
          </a:p>
          <a:p>
            <a:pPr rtl="0"/>
            <a:r>
              <a:rPr lang="en-US" dirty="0" smtClean="0"/>
              <a:t/>
            </a:r>
            <a:br>
              <a:rPr lang="en-US" dirty="0" smtClean="0"/>
            </a:br>
            <a:r>
              <a:rPr lang="en-US" sz="1200" b="1" u="none" strike="noStrike" kern="1200" dirty="0" smtClean="0">
                <a:solidFill>
                  <a:schemeClr val="tx1"/>
                </a:solidFill>
                <a:effectLst/>
                <a:latin typeface="+mn-lt"/>
                <a:ea typeface="+mn-ea"/>
                <a:cs typeface="+mn-cs"/>
              </a:rPr>
              <a:t>Measurable Biochemical Components:</a:t>
            </a:r>
          </a:p>
          <a:p>
            <a:pPr rtl="0"/>
            <a:r>
              <a:rPr lang="en-US" sz="1200" b="1" i="0" u="none" strike="noStrike" kern="1200" dirty="0" smtClean="0">
                <a:solidFill>
                  <a:schemeClr val="tx1"/>
                </a:solidFill>
                <a:effectLst/>
                <a:latin typeface="+mn-lt"/>
                <a:ea typeface="+mn-ea"/>
                <a:cs typeface="+mn-cs"/>
              </a:rPr>
              <a:t>Glucose: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Essential for diagnosing and managing diabetes.</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Glucose Meters:</a:t>
            </a:r>
            <a:r>
              <a:rPr lang="en-US" sz="1200" b="0" i="0" u="none" strike="noStrike" kern="1200" dirty="0" smtClean="0">
                <a:solidFill>
                  <a:schemeClr val="tx1"/>
                </a:solidFill>
                <a:effectLst/>
                <a:latin typeface="+mn-lt"/>
                <a:ea typeface="+mn-ea"/>
                <a:cs typeface="+mn-cs"/>
              </a:rPr>
              <a:t> Use a small drop of blood from a </a:t>
            </a:r>
            <a:r>
              <a:rPr lang="en-US" sz="1200" b="0" i="0" u="none" strike="noStrike" kern="1200" dirty="0" err="1" smtClean="0">
                <a:solidFill>
                  <a:schemeClr val="tx1"/>
                </a:solidFill>
                <a:effectLst/>
                <a:latin typeface="+mn-lt"/>
                <a:ea typeface="+mn-ea"/>
                <a:cs typeface="+mn-cs"/>
              </a:rPr>
              <a:t>fingerstick</a:t>
            </a:r>
            <a:r>
              <a:rPr lang="en-US" sz="1200" b="0" i="0" u="none" strike="noStrike" kern="1200" dirty="0" smtClean="0">
                <a:solidFill>
                  <a:schemeClr val="tx1"/>
                </a:solidFill>
                <a:effectLst/>
                <a:latin typeface="+mn-lt"/>
                <a:ea typeface="+mn-ea"/>
                <a:cs typeface="+mn-cs"/>
              </a:rPr>
              <a:t> to measure glucose levels through an enzymatic reaction that produces an electrical signal proportional to glucose concentration.</a:t>
            </a:r>
          </a:p>
          <a:p>
            <a:pPr lvl="2" rtl="0"/>
            <a:r>
              <a:rPr lang="en-US" sz="1200" b="1" i="0" u="none" strike="noStrike" kern="1200" dirty="0" smtClean="0">
                <a:solidFill>
                  <a:schemeClr val="tx1"/>
                </a:solidFill>
                <a:effectLst/>
                <a:latin typeface="+mn-lt"/>
                <a:ea typeface="+mn-ea"/>
                <a:cs typeface="+mn-cs"/>
              </a:rPr>
              <a:t>Continuous Glucose Monitors (CGMs):</a:t>
            </a:r>
            <a:r>
              <a:rPr lang="en-US" sz="1200" b="0" i="0" u="none" strike="noStrike" kern="1200" dirty="0" smtClean="0">
                <a:solidFill>
                  <a:schemeClr val="tx1"/>
                </a:solidFill>
                <a:effectLst/>
                <a:latin typeface="+mn-lt"/>
                <a:ea typeface="+mn-ea"/>
                <a:cs typeface="+mn-cs"/>
              </a:rPr>
              <a:t> Use a subcutaneous sensor to measure interstitial fluid glucose levels continuously, providing real-time data.</a:t>
            </a:r>
          </a:p>
          <a:p>
            <a:pPr rtl="0"/>
            <a:r>
              <a:rPr lang="en-US" sz="1200" b="1" i="0" u="none" strike="noStrike" kern="1200" dirty="0" smtClean="0">
                <a:solidFill>
                  <a:schemeClr val="tx1"/>
                </a:solidFill>
                <a:effectLst/>
                <a:latin typeface="+mn-lt"/>
                <a:ea typeface="+mn-ea"/>
                <a:cs typeface="+mn-cs"/>
              </a:rPr>
              <a:t>Cholesterol and Lipids:</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Critical for assessing cardiovascular risk.</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Usually involves a lipid panel where blood is drawn and analyzed in a lab for total cholesterol, HDL, LDL, and triglycerides using methods like enzymatic colorimetric assays.</a:t>
            </a:r>
          </a:p>
          <a:p>
            <a:pPr rtl="0"/>
            <a:r>
              <a:rPr lang="en-US" sz="1200" b="1" i="0" u="none" strike="noStrike" kern="1200" dirty="0" smtClean="0">
                <a:solidFill>
                  <a:schemeClr val="tx1"/>
                </a:solidFill>
                <a:effectLst/>
                <a:latin typeface="+mn-lt"/>
                <a:ea typeface="+mn-ea"/>
                <a:cs typeface="+mn-cs"/>
              </a:rPr>
              <a:t>Electrolytes (Sodium, Potassium, Chloride, etc.):</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Balance is key for nerve and muscle function, hydration, and acid-base balance.</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or Serum Testing:</a:t>
            </a:r>
            <a:r>
              <a:rPr lang="en-US" sz="1200" b="0" i="0" u="none" strike="noStrike" kern="1200" dirty="0" smtClean="0">
                <a:solidFill>
                  <a:schemeClr val="tx1"/>
                </a:solidFill>
                <a:effectLst/>
                <a:latin typeface="+mn-lt"/>
                <a:ea typeface="+mn-ea"/>
                <a:cs typeface="+mn-cs"/>
              </a:rPr>
              <a:t> Ion-selective electrodes measure the concentration of electrolytes in blood or serum.</a:t>
            </a:r>
          </a:p>
          <a:p>
            <a:pPr lvl="2" rtl="0"/>
            <a:r>
              <a:rPr lang="en-US" sz="1200" b="1" i="0" u="none" strike="noStrike" kern="1200" dirty="0" smtClean="0">
                <a:solidFill>
                  <a:schemeClr val="tx1"/>
                </a:solidFill>
                <a:effectLst/>
                <a:latin typeface="+mn-lt"/>
                <a:ea typeface="+mn-ea"/>
                <a:cs typeface="+mn-cs"/>
              </a:rPr>
              <a:t>Emerging Wearable Tech:</a:t>
            </a:r>
            <a:r>
              <a:rPr lang="en-US" sz="1200" b="0" i="0" u="none" strike="noStrike" kern="1200" dirty="0" smtClean="0">
                <a:solidFill>
                  <a:schemeClr val="tx1"/>
                </a:solidFill>
                <a:effectLst/>
                <a:latin typeface="+mn-lt"/>
                <a:ea typeface="+mn-ea"/>
                <a:cs typeface="+mn-cs"/>
              </a:rPr>
              <a:t> Research into non-invasive methods like sweat analysis for real-time monitoring.</a:t>
            </a:r>
          </a:p>
          <a:p>
            <a:pPr rtl="0"/>
            <a:r>
              <a:rPr lang="en-US" sz="1200" b="1" i="0" u="none" strike="noStrike" kern="1200" dirty="0" smtClean="0">
                <a:solidFill>
                  <a:schemeClr val="tx1"/>
                </a:solidFill>
                <a:effectLst/>
                <a:latin typeface="+mn-lt"/>
                <a:ea typeface="+mn-ea"/>
                <a:cs typeface="+mn-cs"/>
              </a:rPr>
              <a:t>Urea and Creatinine: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Indicators of kidney function.</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Measured via enzymatic reactions in blood samples.</a:t>
            </a:r>
          </a:p>
          <a:p>
            <a:pPr lvl="2" rtl="0"/>
            <a:r>
              <a:rPr lang="en-US" sz="1200" b="1" i="0" u="none" strike="noStrike" kern="1200" dirty="0" smtClean="0">
                <a:solidFill>
                  <a:schemeClr val="tx1"/>
                </a:solidFill>
                <a:effectLst/>
                <a:latin typeface="+mn-lt"/>
                <a:ea typeface="+mn-ea"/>
                <a:cs typeface="+mn-cs"/>
              </a:rPr>
              <a:t>Urine Tests:</a:t>
            </a:r>
            <a:r>
              <a:rPr lang="en-US" sz="1200" b="0" i="0" u="none" strike="noStrike" kern="1200" dirty="0" smtClean="0">
                <a:solidFill>
                  <a:schemeClr val="tx1"/>
                </a:solidFill>
                <a:effectLst/>
                <a:latin typeface="+mn-lt"/>
                <a:ea typeface="+mn-ea"/>
                <a:cs typeface="+mn-cs"/>
              </a:rPr>
              <a:t> Creatinine can also be measured in urine to assess kidney filtration rate.</a:t>
            </a:r>
          </a:p>
          <a:p>
            <a:pPr rtl="0"/>
            <a:r>
              <a:rPr lang="en-US" sz="1200" b="1" i="0" u="none" strike="noStrike" kern="1200" dirty="0" smtClean="0">
                <a:solidFill>
                  <a:schemeClr val="tx1"/>
                </a:solidFill>
                <a:effectLst/>
                <a:latin typeface="+mn-lt"/>
                <a:ea typeface="+mn-ea"/>
                <a:cs typeface="+mn-cs"/>
              </a:rPr>
              <a:t>Liver Enzymes (ALT, AST, ALP, GGT):</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Help diagnose liver damage or disease.</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These enzymes are measured through enzymatic assays where the enzyme catalyzes a reaction producing a measurable color change.</a:t>
            </a:r>
          </a:p>
          <a:p>
            <a:pPr rtl="0"/>
            <a:r>
              <a:rPr lang="en-US" sz="1200" b="1" i="0" u="none" strike="noStrike" kern="1200" dirty="0" smtClean="0">
                <a:solidFill>
                  <a:schemeClr val="tx1"/>
                </a:solidFill>
                <a:effectLst/>
                <a:latin typeface="+mn-lt"/>
                <a:ea typeface="+mn-ea"/>
                <a:cs typeface="+mn-cs"/>
              </a:rPr>
              <a:t>Hormones (e.g., Thyroid Hormones, Insulin, Cortisol):</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Regulate various bodily functions including metabolism, growth, and stress response.</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Immunoassays:</a:t>
            </a:r>
            <a:r>
              <a:rPr lang="en-US" sz="1200" b="0" i="0" u="none" strike="noStrike" kern="1200" dirty="0" smtClean="0">
                <a:solidFill>
                  <a:schemeClr val="tx1"/>
                </a:solidFill>
                <a:effectLst/>
                <a:latin typeface="+mn-lt"/>
                <a:ea typeface="+mn-ea"/>
                <a:cs typeface="+mn-cs"/>
              </a:rPr>
              <a:t> Techniques like ELISA (Enzyme-Linked Immunosorbent Assay) use antibodies to detect hormone levels in blood.</a:t>
            </a:r>
          </a:p>
          <a:p>
            <a:pPr lvl="2" rtl="0"/>
            <a:r>
              <a:rPr lang="en-US" sz="1200" b="1" i="0" u="none" strike="noStrike" kern="1200" dirty="0" smtClean="0">
                <a:solidFill>
                  <a:schemeClr val="tx1"/>
                </a:solidFill>
                <a:effectLst/>
                <a:latin typeface="+mn-lt"/>
                <a:ea typeface="+mn-ea"/>
                <a:cs typeface="+mn-cs"/>
              </a:rPr>
              <a:t>Mass Spectrometry:</a:t>
            </a:r>
            <a:r>
              <a:rPr lang="en-US" sz="1200" b="0" i="0" u="none" strike="noStrike" kern="1200" dirty="0" smtClean="0">
                <a:solidFill>
                  <a:schemeClr val="tx1"/>
                </a:solidFill>
                <a:effectLst/>
                <a:latin typeface="+mn-lt"/>
                <a:ea typeface="+mn-ea"/>
                <a:cs typeface="+mn-cs"/>
              </a:rPr>
              <a:t> For more precise measurement in some clinical or research settings.</a:t>
            </a:r>
          </a:p>
          <a:p>
            <a:pPr rtl="0"/>
            <a:r>
              <a:rPr lang="en-US" sz="1200" b="1" i="0" u="none" strike="noStrike" kern="1200" dirty="0" smtClean="0">
                <a:solidFill>
                  <a:schemeClr val="tx1"/>
                </a:solidFill>
                <a:effectLst/>
                <a:latin typeface="+mn-lt"/>
                <a:ea typeface="+mn-ea"/>
                <a:cs typeface="+mn-cs"/>
              </a:rPr>
              <a:t>Lactate:</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Indicates muscle fatigue, oxygen debt, and can be elevated in sepsis or shock.</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Tests:</a:t>
            </a:r>
            <a:r>
              <a:rPr lang="en-US" sz="1200" b="0" i="0" u="none" strike="noStrike" kern="1200" dirty="0" smtClean="0">
                <a:solidFill>
                  <a:schemeClr val="tx1"/>
                </a:solidFill>
                <a:effectLst/>
                <a:latin typeface="+mn-lt"/>
                <a:ea typeface="+mn-ea"/>
                <a:cs typeface="+mn-cs"/>
              </a:rPr>
              <a:t> Using enzymatic reactions that convert lactate to pyruvate, producing a color change or electrical signal.</a:t>
            </a:r>
          </a:p>
          <a:p>
            <a:pPr lvl="2" rtl="0"/>
            <a:r>
              <a:rPr lang="en-US" sz="1200" b="1" i="0" u="none" strike="noStrike" kern="1200" dirty="0" smtClean="0">
                <a:solidFill>
                  <a:schemeClr val="tx1"/>
                </a:solidFill>
                <a:effectLst/>
                <a:latin typeface="+mn-lt"/>
                <a:ea typeface="+mn-ea"/>
                <a:cs typeface="+mn-cs"/>
              </a:rPr>
              <a:t>Wearable Sensors:</a:t>
            </a:r>
            <a:r>
              <a:rPr lang="en-US" sz="1200" b="0" i="0" u="none" strike="noStrike" kern="1200" dirty="0" smtClean="0">
                <a:solidFill>
                  <a:schemeClr val="tx1"/>
                </a:solidFill>
                <a:effectLst/>
                <a:latin typeface="+mn-lt"/>
                <a:ea typeface="+mn-ea"/>
                <a:cs typeface="+mn-cs"/>
              </a:rPr>
              <a:t> Some advanced wearables for athletes measure lactate non-invasively through sweat.</a:t>
            </a:r>
          </a:p>
          <a:p>
            <a:pPr rtl="0"/>
            <a:r>
              <a:rPr lang="en-US" sz="1200" b="1" i="0" u="none" strike="noStrike" kern="1200" dirty="0" smtClean="0">
                <a:solidFill>
                  <a:schemeClr val="tx1"/>
                </a:solidFill>
                <a:effectLst/>
                <a:latin typeface="+mn-lt"/>
                <a:ea typeface="+mn-ea"/>
                <a:cs typeface="+mn-cs"/>
              </a:rPr>
              <a:t>pH:</a:t>
            </a:r>
            <a:endParaRPr lang="en-US" sz="1200" b="0" i="0" u="none" strike="noStrike" kern="1200" dirty="0" smtClean="0">
              <a:solidFill>
                <a:schemeClr val="tx1"/>
              </a:solidFill>
              <a:effectLst/>
              <a:latin typeface="+mn-lt"/>
              <a:ea typeface="+mn-ea"/>
              <a:cs typeface="+mn-cs"/>
            </a:endParaRPr>
          </a:p>
          <a:p>
            <a:pPr lvl="1" rtl="0"/>
            <a:r>
              <a:rPr lang="en-US" sz="1200" b="1" i="0" u="none" strike="noStrike" kern="1200" dirty="0" smtClean="0">
                <a:solidFill>
                  <a:schemeClr val="tx1"/>
                </a:solidFill>
                <a:effectLst/>
                <a:latin typeface="+mn-lt"/>
                <a:ea typeface="+mn-ea"/>
                <a:cs typeface="+mn-cs"/>
              </a:rPr>
              <a:t>Importance:</a:t>
            </a:r>
            <a:r>
              <a:rPr lang="en-US" sz="1200" b="0" i="0" u="none" strike="noStrike" kern="1200" dirty="0" smtClean="0">
                <a:solidFill>
                  <a:schemeClr val="tx1"/>
                </a:solidFill>
                <a:effectLst/>
                <a:latin typeface="+mn-lt"/>
                <a:ea typeface="+mn-ea"/>
                <a:cs typeface="+mn-cs"/>
              </a:rPr>
              <a:t> Reflects acid-base status, crucial in critical care scenarios.</a:t>
            </a:r>
          </a:p>
          <a:p>
            <a:pPr lvl="1" rtl="0"/>
            <a:r>
              <a:rPr lang="en-US" sz="1200" b="1" i="0" u="none" strike="noStrike" kern="1200" dirty="0" smtClean="0">
                <a:solidFill>
                  <a:schemeClr val="tx1"/>
                </a:solidFill>
                <a:effectLst/>
                <a:latin typeface="+mn-lt"/>
                <a:ea typeface="+mn-ea"/>
                <a:cs typeface="+mn-cs"/>
              </a:rPr>
              <a:t>Measurement:</a:t>
            </a:r>
            <a:endParaRPr lang="en-US" sz="1200" b="0" i="0" u="none" strike="noStrike" kern="1200" dirty="0" smtClean="0">
              <a:solidFill>
                <a:schemeClr val="tx1"/>
              </a:solidFill>
              <a:effectLst/>
              <a:latin typeface="+mn-lt"/>
              <a:ea typeface="+mn-ea"/>
              <a:cs typeface="+mn-cs"/>
            </a:endParaRPr>
          </a:p>
          <a:p>
            <a:pPr lvl="2" rtl="0"/>
            <a:r>
              <a:rPr lang="en-US" sz="1200" b="1" i="0" u="none" strike="noStrike" kern="1200" dirty="0" smtClean="0">
                <a:solidFill>
                  <a:schemeClr val="tx1"/>
                </a:solidFill>
                <a:effectLst/>
                <a:latin typeface="+mn-lt"/>
                <a:ea typeface="+mn-ea"/>
                <a:cs typeface="+mn-cs"/>
              </a:rPr>
              <a:t>Blood Gas Analysis:</a:t>
            </a:r>
            <a:r>
              <a:rPr lang="en-US" sz="1200" b="0" i="0" u="none" strike="noStrike" kern="1200" dirty="0" smtClean="0">
                <a:solidFill>
                  <a:schemeClr val="tx1"/>
                </a:solidFill>
                <a:effectLst/>
                <a:latin typeface="+mn-lt"/>
                <a:ea typeface="+mn-ea"/>
                <a:cs typeface="+mn-cs"/>
              </a:rPr>
              <a:t> Direct measurement using sensors in blood gas analyzers.</a:t>
            </a:r>
          </a:p>
          <a:p>
            <a:pPr lvl="2" rtl="0"/>
            <a:r>
              <a:rPr lang="en-US" sz="1200" b="1" i="0" u="none" strike="noStrike" kern="1200" dirty="0" smtClean="0">
                <a:solidFill>
                  <a:schemeClr val="tx1"/>
                </a:solidFill>
                <a:effectLst/>
                <a:latin typeface="+mn-lt"/>
                <a:ea typeface="+mn-ea"/>
                <a:cs typeface="+mn-cs"/>
              </a:rPr>
              <a:t>Wearable Patches:</a:t>
            </a:r>
            <a:r>
              <a:rPr lang="en-US" sz="1200" b="0" i="0" u="none" strike="noStrike" kern="1200" dirty="0" smtClean="0">
                <a:solidFill>
                  <a:schemeClr val="tx1"/>
                </a:solidFill>
                <a:effectLst/>
                <a:latin typeface="+mn-lt"/>
                <a:ea typeface="+mn-ea"/>
                <a:cs typeface="+mn-cs"/>
              </a:rPr>
              <a:t> Experimental devices for monitoring through skin or sweat </a:t>
            </a:r>
            <a:r>
              <a:rPr lang="en-US" sz="1200" b="0" i="0" u="none" strike="noStrike" kern="1200" dirty="0" err="1" smtClean="0">
                <a:solidFill>
                  <a:schemeClr val="tx1"/>
                </a:solidFill>
                <a:effectLst/>
                <a:latin typeface="+mn-lt"/>
                <a:ea typeface="+mn-ea"/>
                <a:cs typeface="+mn-cs"/>
              </a:rPr>
              <a:t>pH.</a:t>
            </a:r>
            <a:endParaRPr lang="en-US" sz="1200" b="0" i="0" u="none" strike="noStrik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90D18233-C224-428C-B756-10CB340AB38A}" type="slidenum">
              <a:rPr lang="en-IN" smtClean="0"/>
              <a:t>12</a:t>
            </a:fld>
            <a:endParaRPr lang="en-IN"/>
          </a:p>
        </p:txBody>
      </p:sp>
    </p:spTree>
    <p:extLst>
      <p:ext uri="{BB962C8B-B14F-4D97-AF65-F5344CB8AC3E}">
        <p14:creationId xmlns:p14="http://schemas.microsoft.com/office/powerpoint/2010/main" val="83540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2F5579-6A11-49F9-A190-ACD55A4AF771}"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3021502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2F5579-6A11-49F9-A190-ACD55A4AF771}"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407746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2F5579-6A11-49F9-A190-ACD55A4AF771}"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CEFC5-E83C-4F4D-BBB2-F888BEE04AA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0896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12F5579-6A11-49F9-A190-ACD55A4AF771}"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23221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12F5579-6A11-49F9-A190-ACD55A4AF771}"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CEFC5-E83C-4F4D-BBB2-F888BEE04AA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8177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112F5579-6A11-49F9-A190-ACD55A4AF771}"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2315843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F5579-6A11-49F9-A190-ACD55A4AF771}"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568972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F5579-6A11-49F9-A190-ACD55A4AF771}"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345438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2F5579-6A11-49F9-A190-ACD55A4AF771}"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401438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2F5579-6A11-49F9-A190-ACD55A4AF771}"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2881071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2F5579-6A11-49F9-A190-ACD55A4AF771}"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3615625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2F5579-6A11-49F9-A190-ACD55A4AF771}" type="datetimeFigureOut">
              <a:rPr lang="en-IN" smtClean="0"/>
              <a:t>19-01-2025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1796035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2F5579-6A11-49F9-A190-ACD55A4AF771}" type="datetimeFigureOut">
              <a:rPr lang="en-IN" smtClean="0"/>
              <a:t>19-01-2025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224072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F5579-6A11-49F9-A190-ACD55A4AF771}" type="datetimeFigureOut">
              <a:rPr lang="en-IN" smtClean="0"/>
              <a:t>19-01-2025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171616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2F5579-6A11-49F9-A190-ACD55A4AF771}"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223259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2F5579-6A11-49F9-A190-ACD55A4AF771}"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6CEFC5-E83C-4F4D-BBB2-F888BEE04AA4}" type="slidenum">
              <a:rPr lang="en-IN" smtClean="0"/>
              <a:t>‹#›</a:t>
            </a:fld>
            <a:endParaRPr lang="en-IN"/>
          </a:p>
        </p:txBody>
      </p:sp>
    </p:spTree>
    <p:extLst>
      <p:ext uri="{BB962C8B-B14F-4D97-AF65-F5344CB8AC3E}">
        <p14:creationId xmlns:p14="http://schemas.microsoft.com/office/powerpoint/2010/main" val="426804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2F5579-6A11-49F9-A190-ACD55A4AF771}" type="datetimeFigureOut">
              <a:rPr lang="en-IN" smtClean="0"/>
              <a:t>19-01-2025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6CEFC5-E83C-4F4D-BBB2-F888BEE04AA4}" type="slidenum">
              <a:rPr lang="en-IN" smtClean="0"/>
              <a:t>‹#›</a:t>
            </a:fld>
            <a:endParaRPr lang="en-IN"/>
          </a:p>
        </p:txBody>
      </p:sp>
    </p:spTree>
    <p:extLst>
      <p:ext uri="{BB962C8B-B14F-4D97-AF65-F5344CB8AC3E}">
        <p14:creationId xmlns:p14="http://schemas.microsoft.com/office/powerpoint/2010/main" val="3559773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457200"/>
            <a:ext cx="12001500" cy="2262781"/>
          </a:xfrm>
        </p:spPr>
        <p:txBody>
          <a:bodyPr>
            <a:normAutofit/>
          </a:bodyPr>
          <a:lstStyle/>
          <a:p>
            <a:r>
              <a:rPr lang="en-US" sz="4800" dirty="0" smtClean="0"/>
              <a:t>Wearables in Healthcare Technologies</a:t>
            </a:r>
            <a:endParaRPr lang="en-IN" sz="4800" dirty="0"/>
          </a:p>
        </p:txBody>
      </p:sp>
      <p:sp>
        <p:nvSpPr>
          <p:cNvPr id="3" name="Subtitle 2"/>
          <p:cNvSpPr>
            <a:spLocks noGrp="1"/>
          </p:cNvSpPr>
          <p:nvPr>
            <p:ph type="subTitle" idx="1"/>
          </p:nvPr>
        </p:nvSpPr>
        <p:spPr>
          <a:xfrm>
            <a:off x="2055813" y="2719981"/>
            <a:ext cx="8915399" cy="1126283"/>
          </a:xfrm>
        </p:spPr>
        <p:txBody>
          <a:bodyPr/>
          <a:lstStyle/>
          <a:p>
            <a:endParaRPr lang="en-IN" dirty="0"/>
          </a:p>
        </p:txBody>
      </p:sp>
    </p:spTree>
    <p:extLst>
      <p:ext uri="{BB962C8B-B14F-4D97-AF65-F5344CB8AC3E}">
        <p14:creationId xmlns:p14="http://schemas.microsoft.com/office/powerpoint/2010/main" val="2152895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34" y="0"/>
            <a:ext cx="11965266" cy="1280890"/>
          </a:xfrm>
        </p:spPr>
        <p:txBody>
          <a:bodyPr>
            <a:normAutofit/>
          </a:bodyPr>
          <a:lstStyle/>
          <a:p>
            <a:r>
              <a:rPr lang="en-US" b="1" dirty="0">
                <a:solidFill>
                  <a:schemeClr val="tx1"/>
                </a:solidFill>
              </a:rPr>
              <a:t>Using </a:t>
            </a:r>
            <a:r>
              <a:rPr lang="en-US" b="1" dirty="0" smtClean="0">
                <a:solidFill>
                  <a:schemeClr val="tx1"/>
                </a:solidFill>
              </a:rPr>
              <a:t>Wearables </a:t>
            </a:r>
            <a:r>
              <a:rPr lang="en-US" b="1" dirty="0">
                <a:solidFill>
                  <a:schemeClr val="tx1"/>
                </a:solidFill>
              </a:rPr>
              <a:t>to Measure Physical Characteristics:</a:t>
            </a:r>
            <a:r>
              <a:rPr lang="en-US" dirty="0">
                <a:solidFill>
                  <a:schemeClr val="tx1"/>
                </a:solidFill>
              </a:rPr>
              <a:t/>
            </a:r>
            <a:br>
              <a:rPr lang="en-US" dirty="0">
                <a:solidFill>
                  <a:schemeClr val="tx1"/>
                </a:solidFill>
              </a:rPr>
            </a:br>
            <a:endParaRPr lang="en-IN" dirty="0"/>
          </a:p>
        </p:txBody>
      </p:sp>
      <p:sp>
        <p:nvSpPr>
          <p:cNvPr id="3" name="Content Placeholder 2"/>
          <p:cNvSpPr>
            <a:spLocks noGrp="1"/>
          </p:cNvSpPr>
          <p:nvPr>
            <p:ph idx="1"/>
          </p:nvPr>
        </p:nvSpPr>
        <p:spPr>
          <a:xfrm>
            <a:off x="226734" y="756556"/>
            <a:ext cx="11190566" cy="3675744"/>
          </a:xfrm>
        </p:spPr>
        <p:txBody>
          <a:bodyPr>
            <a:noAutofit/>
          </a:bodyPr>
          <a:lstStyle/>
          <a:p>
            <a:r>
              <a:rPr lang="en-US" sz="1600" b="1" dirty="0" smtClean="0">
                <a:solidFill>
                  <a:schemeClr val="tx1"/>
                </a:solidFill>
              </a:rPr>
              <a:t>Glucose </a:t>
            </a:r>
            <a:r>
              <a:rPr lang="en-US" sz="1600" b="1" dirty="0">
                <a:solidFill>
                  <a:schemeClr val="tx1"/>
                </a:solidFill>
              </a:rPr>
              <a:t>Monitoring:</a:t>
            </a:r>
            <a:endParaRPr lang="en-US" sz="1600" dirty="0">
              <a:solidFill>
                <a:schemeClr val="tx1"/>
              </a:solidFill>
            </a:endParaRPr>
          </a:p>
          <a:p>
            <a:pPr lvl="1"/>
            <a:r>
              <a:rPr lang="en-US" b="1" dirty="0">
                <a:solidFill>
                  <a:schemeClr val="tx1"/>
                </a:solidFill>
              </a:rPr>
              <a:t>Continuous Glucose Monitors (CGMs):</a:t>
            </a:r>
            <a:r>
              <a:rPr lang="en-US" dirty="0">
                <a:solidFill>
                  <a:schemeClr val="tx1"/>
                </a:solidFill>
              </a:rPr>
              <a:t> Use subcutaneous sensors to provide real-time glucose levels.</a:t>
            </a:r>
          </a:p>
          <a:p>
            <a:r>
              <a:rPr lang="en-US" sz="1600" b="1" dirty="0">
                <a:solidFill>
                  <a:schemeClr val="tx1"/>
                </a:solidFill>
              </a:rPr>
              <a:t>Electrolytes and Other Blood Parameters:</a:t>
            </a:r>
            <a:endParaRPr lang="en-US" sz="1600" dirty="0">
              <a:solidFill>
                <a:schemeClr val="tx1"/>
              </a:solidFill>
            </a:endParaRPr>
          </a:p>
          <a:p>
            <a:pPr lvl="1"/>
            <a:r>
              <a:rPr lang="en-US" dirty="0">
                <a:solidFill>
                  <a:schemeClr val="tx1"/>
                </a:solidFill>
              </a:rPr>
              <a:t>Non-invasive methods are less common, but research is ongoing. Wearables might measure sweat or use spectroscopy for some ions.</a:t>
            </a:r>
          </a:p>
          <a:p>
            <a:r>
              <a:rPr lang="en-US" sz="1600" b="1" dirty="0">
                <a:solidFill>
                  <a:schemeClr val="tx1"/>
                </a:solidFill>
              </a:rPr>
              <a:t>Physical Activity:</a:t>
            </a:r>
            <a:endParaRPr lang="en-US" sz="1600" dirty="0">
              <a:solidFill>
                <a:schemeClr val="tx1"/>
              </a:solidFill>
            </a:endParaRPr>
          </a:p>
          <a:p>
            <a:pPr lvl="1"/>
            <a:r>
              <a:rPr lang="en-US" b="1" dirty="0">
                <a:solidFill>
                  <a:schemeClr val="tx1"/>
                </a:solidFill>
              </a:rPr>
              <a:t>Accelerometers and Gyroscopes:</a:t>
            </a:r>
            <a:r>
              <a:rPr lang="en-US" dirty="0">
                <a:solidFill>
                  <a:schemeClr val="tx1"/>
                </a:solidFill>
              </a:rPr>
              <a:t> Track movement, steps, and physical activity intensity.</a:t>
            </a:r>
          </a:p>
          <a:p>
            <a:r>
              <a:rPr lang="en-US" sz="1600" b="1" dirty="0">
                <a:solidFill>
                  <a:schemeClr val="tx1"/>
                </a:solidFill>
              </a:rPr>
              <a:t>Sleep Monitoring:</a:t>
            </a:r>
            <a:endParaRPr lang="en-US" sz="1600" dirty="0">
              <a:solidFill>
                <a:schemeClr val="tx1"/>
              </a:solidFill>
            </a:endParaRPr>
          </a:p>
          <a:p>
            <a:pPr lvl="1"/>
            <a:r>
              <a:rPr lang="en-US" dirty="0">
                <a:solidFill>
                  <a:schemeClr val="tx1"/>
                </a:solidFill>
              </a:rPr>
              <a:t>Combines movement sensors with possibly heart rate variability or even EEG to assess sleep stages.</a:t>
            </a:r>
          </a:p>
          <a:p>
            <a:r>
              <a:rPr lang="en-US" sz="1600" b="1" dirty="0">
                <a:solidFill>
                  <a:schemeClr val="tx1"/>
                </a:solidFill>
              </a:rPr>
              <a:t>Body Composition:</a:t>
            </a:r>
            <a:endParaRPr lang="en-US" sz="1600" dirty="0">
              <a:solidFill>
                <a:schemeClr val="tx1"/>
              </a:solidFill>
            </a:endParaRPr>
          </a:p>
          <a:p>
            <a:pPr lvl="1"/>
            <a:r>
              <a:rPr lang="en-US" b="1" dirty="0">
                <a:solidFill>
                  <a:schemeClr val="tx1"/>
                </a:solidFill>
              </a:rPr>
              <a:t>Bioelectrical Impedance Analysis (BIA):</a:t>
            </a:r>
            <a:r>
              <a:rPr lang="en-US" dirty="0">
                <a:solidFill>
                  <a:schemeClr val="tx1"/>
                </a:solidFill>
              </a:rPr>
              <a:t> Sends a small electrical current through the body to estimate fat, muscle, and hydration </a:t>
            </a:r>
            <a:r>
              <a:rPr lang="en-US" dirty="0" smtClean="0">
                <a:solidFill>
                  <a:schemeClr val="tx1"/>
                </a:solidFill>
              </a:rPr>
              <a:t>levels</a:t>
            </a:r>
            <a:endParaRPr lang="en-US" dirty="0">
              <a:solidFill>
                <a:schemeClr val="tx1"/>
              </a:solidFill>
            </a:endParaRPr>
          </a:p>
        </p:txBody>
      </p:sp>
    </p:spTree>
    <p:extLst>
      <p:ext uri="{BB962C8B-B14F-4D97-AF65-F5344CB8AC3E}">
        <p14:creationId xmlns:p14="http://schemas.microsoft.com/office/powerpoint/2010/main" val="2966064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25" y="0"/>
            <a:ext cx="11973975" cy="698500"/>
          </a:xfrm>
        </p:spPr>
        <p:txBody>
          <a:bodyPr/>
          <a:lstStyle/>
          <a:p>
            <a:r>
              <a:rPr lang="en-IN" dirty="0"/>
              <a:t>Biochemical </a:t>
            </a:r>
            <a:r>
              <a:rPr lang="en-IN" dirty="0" smtClean="0"/>
              <a:t>parameters measured by Biosensors</a:t>
            </a:r>
            <a:endParaRPr lang="en-IN" dirty="0"/>
          </a:p>
        </p:txBody>
      </p:sp>
      <p:sp>
        <p:nvSpPr>
          <p:cNvPr id="3" name="Content Placeholder 2"/>
          <p:cNvSpPr>
            <a:spLocks noGrp="1"/>
          </p:cNvSpPr>
          <p:nvPr>
            <p:ph idx="1"/>
          </p:nvPr>
        </p:nvSpPr>
        <p:spPr>
          <a:xfrm>
            <a:off x="1751012" y="698500"/>
            <a:ext cx="10123488" cy="6070600"/>
          </a:xfrm>
        </p:spPr>
        <p:txBody>
          <a:bodyPr>
            <a:noAutofit/>
          </a:bodyPr>
          <a:lstStyle/>
          <a:p>
            <a:r>
              <a:rPr lang="en-IN" sz="2000" b="1" dirty="0" smtClean="0"/>
              <a:t>Definition</a:t>
            </a:r>
            <a:r>
              <a:rPr lang="en-IN" sz="2000" dirty="0" smtClean="0"/>
              <a:t>: </a:t>
            </a:r>
            <a:r>
              <a:rPr lang="en-US" sz="2000" dirty="0"/>
              <a:t>Biochemical components in the body refer to various substances that can be measured to assess health status, diagnose diseases, or monitor treatment efficacy. Here are some key measurable biochemical </a:t>
            </a:r>
            <a:r>
              <a:rPr lang="en-US" sz="2000" dirty="0" smtClean="0"/>
              <a:t>components: </a:t>
            </a:r>
            <a:r>
              <a:rPr lang="en-IN" sz="2000" dirty="0" smtClean="0"/>
              <a:t>Glucose </a:t>
            </a:r>
            <a:r>
              <a:rPr lang="en-IN" sz="2000" dirty="0"/>
              <a:t>levels (enzymatic electrochemical sensors), sweat electrolytes (ion-selective electrodes), oxygen saturation (optical sensors). </a:t>
            </a:r>
            <a:endParaRPr lang="en-IN" sz="2000" dirty="0" smtClean="0"/>
          </a:p>
          <a:p>
            <a:r>
              <a:rPr lang="en-IN" sz="2000" b="1" dirty="0" smtClean="0"/>
              <a:t>Highlights</a:t>
            </a:r>
            <a:r>
              <a:rPr lang="en-IN" sz="2000" dirty="0" smtClean="0"/>
              <a:t>:         </a:t>
            </a:r>
          </a:p>
          <a:p>
            <a:pPr lvl="1"/>
            <a:r>
              <a:rPr lang="en-IN" sz="2000" dirty="0" smtClean="0"/>
              <a:t>Provide </a:t>
            </a:r>
            <a:r>
              <a:rPr lang="en-IN" sz="2000" dirty="0"/>
              <a:t>direct insights into metabolic processes and physiological status.     </a:t>
            </a:r>
            <a:r>
              <a:rPr lang="en-IN" sz="2000" dirty="0" smtClean="0"/>
              <a:t>   </a:t>
            </a:r>
          </a:p>
          <a:p>
            <a:pPr lvl="1"/>
            <a:r>
              <a:rPr lang="en-IN" sz="2000" dirty="0" smtClean="0"/>
              <a:t>Crucial </a:t>
            </a:r>
            <a:r>
              <a:rPr lang="en-IN" sz="2000" dirty="0"/>
              <a:t>for managing chronic conditions like diabetes and electrolyte imbalances.  </a:t>
            </a:r>
            <a:endParaRPr lang="en-IN" sz="2000" dirty="0" smtClean="0"/>
          </a:p>
          <a:p>
            <a:pPr lvl="1"/>
            <a:r>
              <a:rPr lang="en-IN" sz="2000" dirty="0" smtClean="0"/>
              <a:t>Challenges </a:t>
            </a:r>
            <a:r>
              <a:rPr lang="en-IN" sz="2000" dirty="0"/>
              <a:t>include sensor stability, biocompatibility, and calibration</a:t>
            </a:r>
            <a:r>
              <a:rPr lang="en-IN" sz="2000" dirty="0" smtClean="0"/>
              <a:t>.</a:t>
            </a:r>
          </a:p>
          <a:p>
            <a:r>
              <a:rPr lang="en-US" sz="2000" b="1" dirty="0">
                <a:solidFill>
                  <a:schemeClr val="tx1"/>
                </a:solidFill>
              </a:rPr>
              <a:t>Measurable Biochemical Components:</a:t>
            </a:r>
          </a:p>
          <a:p>
            <a:pPr lvl="1"/>
            <a:r>
              <a:rPr lang="en-US" sz="2000" b="1" dirty="0">
                <a:solidFill>
                  <a:schemeClr val="tx1"/>
                </a:solidFill>
              </a:rPr>
              <a:t>Glucose</a:t>
            </a:r>
            <a:r>
              <a:rPr lang="en-US" sz="2000" b="1" dirty="0" smtClean="0">
                <a:solidFill>
                  <a:schemeClr val="tx1"/>
                </a:solidFill>
              </a:rPr>
              <a:t>:</a:t>
            </a:r>
          </a:p>
          <a:p>
            <a:pPr lvl="1"/>
            <a:r>
              <a:rPr lang="en-US" sz="2000" b="1" dirty="0">
                <a:solidFill>
                  <a:schemeClr val="tx1"/>
                </a:solidFill>
              </a:rPr>
              <a:t>Cholesterol and Lipids:</a:t>
            </a:r>
            <a:endParaRPr lang="en-US" sz="2000" dirty="0">
              <a:solidFill>
                <a:schemeClr val="tx1"/>
              </a:solidFill>
            </a:endParaRPr>
          </a:p>
          <a:p>
            <a:pPr lvl="1"/>
            <a:r>
              <a:rPr lang="en-US" sz="2000" b="1" dirty="0">
                <a:solidFill>
                  <a:schemeClr val="tx1"/>
                </a:solidFill>
              </a:rPr>
              <a:t>Electrolytes (Sodium, Potassium, Chloride, etc.):</a:t>
            </a:r>
            <a:endParaRPr lang="en-US" sz="2000" dirty="0">
              <a:solidFill>
                <a:schemeClr val="tx1"/>
              </a:solidFill>
            </a:endParaRPr>
          </a:p>
          <a:p>
            <a:pPr lvl="1"/>
            <a:r>
              <a:rPr lang="en-US" sz="2000" b="1" dirty="0">
                <a:solidFill>
                  <a:schemeClr val="tx1"/>
                </a:solidFill>
              </a:rPr>
              <a:t>Urea and Creatinine</a:t>
            </a:r>
            <a:r>
              <a:rPr lang="en-US" sz="2000" b="1" dirty="0" smtClean="0">
                <a:solidFill>
                  <a:schemeClr val="tx1"/>
                </a:solidFill>
              </a:rPr>
              <a:t>:</a:t>
            </a:r>
          </a:p>
        </p:txBody>
      </p:sp>
    </p:spTree>
    <p:extLst>
      <p:ext uri="{BB962C8B-B14F-4D97-AF65-F5344CB8AC3E}">
        <p14:creationId xmlns:p14="http://schemas.microsoft.com/office/powerpoint/2010/main" val="2163539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25" y="0"/>
            <a:ext cx="11973975" cy="698500"/>
          </a:xfrm>
        </p:spPr>
        <p:txBody>
          <a:bodyPr/>
          <a:lstStyle/>
          <a:p>
            <a:r>
              <a:rPr lang="en-IN" dirty="0"/>
              <a:t>Biochemical </a:t>
            </a:r>
            <a:r>
              <a:rPr lang="en-IN" dirty="0" smtClean="0"/>
              <a:t>parameters measured by Biosensors</a:t>
            </a:r>
            <a:endParaRPr lang="en-IN" dirty="0"/>
          </a:p>
        </p:txBody>
      </p:sp>
      <p:sp>
        <p:nvSpPr>
          <p:cNvPr id="3" name="Content Placeholder 2"/>
          <p:cNvSpPr>
            <a:spLocks noGrp="1"/>
          </p:cNvSpPr>
          <p:nvPr>
            <p:ph idx="1"/>
          </p:nvPr>
        </p:nvSpPr>
        <p:spPr>
          <a:xfrm>
            <a:off x="1498600" y="584200"/>
            <a:ext cx="10693400" cy="3777622"/>
          </a:xfrm>
        </p:spPr>
        <p:txBody>
          <a:bodyPr>
            <a:noAutofit/>
          </a:bodyPr>
          <a:lstStyle/>
          <a:p>
            <a:r>
              <a:rPr lang="en-US" b="1" dirty="0">
                <a:solidFill>
                  <a:schemeClr val="tx1"/>
                </a:solidFill>
              </a:rPr>
              <a:t>Measurable Biochemical Components:</a:t>
            </a:r>
          </a:p>
          <a:p>
            <a:pPr lvl="1"/>
            <a:r>
              <a:rPr lang="en-US" b="1" dirty="0" smtClean="0">
                <a:solidFill>
                  <a:schemeClr val="tx1"/>
                </a:solidFill>
              </a:rPr>
              <a:t>Liver </a:t>
            </a:r>
            <a:r>
              <a:rPr lang="en-US" b="1" dirty="0">
                <a:solidFill>
                  <a:schemeClr val="tx1"/>
                </a:solidFill>
              </a:rPr>
              <a:t>Enzymes (ALT, AST, ALP, GGT):</a:t>
            </a:r>
          </a:p>
          <a:p>
            <a:pPr lvl="1"/>
            <a:r>
              <a:rPr lang="en-US" b="1" dirty="0">
                <a:solidFill>
                  <a:schemeClr val="tx1"/>
                </a:solidFill>
              </a:rPr>
              <a:t>Hormones (e.g., Thyroid Hormones, Insulin, Cortisol):</a:t>
            </a:r>
            <a:endParaRPr lang="en-US" dirty="0">
              <a:solidFill>
                <a:schemeClr val="tx1"/>
              </a:solidFill>
            </a:endParaRPr>
          </a:p>
          <a:p>
            <a:pPr lvl="1"/>
            <a:r>
              <a:rPr lang="en-US" b="1" dirty="0">
                <a:solidFill>
                  <a:schemeClr val="tx1"/>
                </a:solidFill>
              </a:rPr>
              <a:t>Lactate:</a:t>
            </a:r>
            <a:endParaRPr lang="en-US" dirty="0">
              <a:solidFill>
                <a:schemeClr val="tx1"/>
              </a:solidFill>
            </a:endParaRPr>
          </a:p>
          <a:p>
            <a:pPr lvl="1"/>
            <a:r>
              <a:rPr lang="en-US" b="1" dirty="0" smtClean="0">
                <a:solidFill>
                  <a:schemeClr val="tx1"/>
                </a:solidFill>
              </a:rPr>
              <a:t>pH</a:t>
            </a:r>
            <a:endParaRPr lang="en-US" sz="1600" b="1" dirty="0" smtClean="0"/>
          </a:p>
          <a:p>
            <a:r>
              <a:rPr lang="en-US" sz="1600" b="1" dirty="0" smtClean="0"/>
              <a:t>How </a:t>
            </a:r>
            <a:r>
              <a:rPr lang="en-US" sz="1600" b="1" dirty="0"/>
              <a:t>They are Measured:</a:t>
            </a:r>
          </a:p>
          <a:p>
            <a:pPr lvl="1"/>
            <a:r>
              <a:rPr lang="en-US" sz="1400" b="1" dirty="0"/>
              <a:t>Invasive Methods:</a:t>
            </a:r>
            <a:r>
              <a:rPr lang="en-US" sz="1400" dirty="0"/>
              <a:t> Most biochemical components are traditionally measured through blood draws or urine collection, where samples are then analyzed in labs using techniques like spectrometry, immunoassays, or electrophoresis.</a:t>
            </a:r>
          </a:p>
          <a:p>
            <a:pPr lvl="1"/>
            <a:r>
              <a:rPr lang="en-US" sz="1400" b="1" dirty="0"/>
              <a:t>Non-Invasive Methods:</a:t>
            </a:r>
            <a:r>
              <a:rPr lang="en-US" sz="1400" dirty="0"/>
              <a:t> </a:t>
            </a:r>
          </a:p>
          <a:p>
            <a:pPr lvl="2"/>
            <a:r>
              <a:rPr lang="en-US" b="1" dirty="0"/>
              <a:t>Sweat Sensors:</a:t>
            </a:r>
            <a:r>
              <a:rPr lang="en-US" dirty="0"/>
              <a:t> Wearable patches or devices that analyze sweat for biochemical markers like electrolytes or glucose.</a:t>
            </a:r>
          </a:p>
          <a:p>
            <a:pPr lvl="2"/>
            <a:r>
              <a:rPr lang="en-US" b="1" dirty="0"/>
              <a:t>Breath Analysis:</a:t>
            </a:r>
            <a:r>
              <a:rPr lang="en-US" dirty="0"/>
              <a:t> For detecting volatile organic compounds or gases like acetone for diabetes management.</a:t>
            </a:r>
          </a:p>
          <a:p>
            <a:pPr lvl="2"/>
            <a:r>
              <a:rPr lang="en-US" b="1" dirty="0"/>
              <a:t>Optical Sensors:</a:t>
            </a:r>
            <a:r>
              <a:rPr lang="en-US" dirty="0"/>
              <a:t> Some </a:t>
            </a:r>
            <a:r>
              <a:rPr lang="en-US" dirty="0" err="1"/>
              <a:t>biochemicals</a:t>
            </a:r>
            <a:r>
              <a:rPr lang="en-US" dirty="0"/>
              <a:t> can be measured through the skin using light (e.g., pulse oximetry for oxygen saturation).</a:t>
            </a:r>
          </a:p>
          <a:p>
            <a:pPr lvl="1"/>
            <a:r>
              <a:rPr lang="en-US" sz="1400" b="1" dirty="0"/>
              <a:t>Point-of-Care Testing (POCT):</a:t>
            </a:r>
            <a:r>
              <a:rPr lang="en-US" sz="1400" dirty="0"/>
              <a:t> Portable devices that provide quick results at the patient's side, often using a smaller sample size than traditional lab tests. </a:t>
            </a:r>
          </a:p>
          <a:p>
            <a:pPr lvl="1"/>
            <a:r>
              <a:rPr lang="en-US" sz="1400" b="1" dirty="0"/>
              <a:t>Continuous Monitoring:</a:t>
            </a:r>
            <a:r>
              <a:rPr lang="en-US" sz="1400" dirty="0"/>
              <a:t> Developments in wearable technology are moving towards real-time, continuous monitoring of some biochemical markers, especially glucose, through minimally invasive or non-invasive methods.</a:t>
            </a:r>
          </a:p>
          <a:p>
            <a:endParaRPr lang="en-IN" sz="1600" dirty="0"/>
          </a:p>
        </p:txBody>
      </p:sp>
    </p:spTree>
    <p:extLst>
      <p:ext uri="{BB962C8B-B14F-4D97-AF65-F5344CB8AC3E}">
        <p14:creationId xmlns:p14="http://schemas.microsoft.com/office/powerpoint/2010/main" val="27196801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types of </a:t>
            </a:r>
            <a:r>
              <a:rPr lang="en-US" dirty="0" smtClean="0"/>
              <a:t>Biosensors </a:t>
            </a:r>
            <a:endParaRPr lang="en-IN" dirty="0"/>
          </a:p>
        </p:txBody>
      </p:sp>
      <p:sp>
        <p:nvSpPr>
          <p:cNvPr id="3" name="Content Placeholder 2"/>
          <p:cNvSpPr>
            <a:spLocks noGrp="1"/>
          </p:cNvSpPr>
          <p:nvPr>
            <p:ph idx="1"/>
          </p:nvPr>
        </p:nvSpPr>
        <p:spPr>
          <a:xfrm>
            <a:off x="2017712" y="1289955"/>
            <a:ext cx="8915400" cy="3777622"/>
          </a:xfrm>
        </p:spPr>
        <p:txBody>
          <a:bodyPr>
            <a:normAutofit fontScale="77500" lnSpcReduction="20000"/>
          </a:bodyPr>
          <a:lstStyle/>
          <a:p>
            <a:r>
              <a:rPr lang="en-US" dirty="0">
                <a:solidFill>
                  <a:schemeClr val="tx1"/>
                </a:solidFill>
              </a:rPr>
              <a:t>Wearable sensors can be categorized based on their level of invasiveness, which pertains to how they interact with the body to collect data</a:t>
            </a:r>
            <a:r>
              <a:rPr lang="en-US" dirty="0" smtClean="0">
                <a:solidFill>
                  <a:schemeClr val="tx1"/>
                </a:solidFill>
              </a:rPr>
              <a:t>.</a:t>
            </a:r>
          </a:p>
          <a:p>
            <a:r>
              <a:rPr lang="en-US" sz="1200" b="1" dirty="0">
                <a:solidFill>
                  <a:schemeClr val="tx1"/>
                </a:solidFill>
              </a:rPr>
              <a:t>1. Non-Invasive Sensors</a:t>
            </a:r>
          </a:p>
          <a:p>
            <a:r>
              <a:rPr lang="en-US" sz="1200" dirty="0">
                <a:solidFill>
                  <a:schemeClr val="tx1"/>
                </a:solidFill>
              </a:rPr>
              <a:t>These sensors do not penetrate the skin or require any bodily fluids for operation. They are designed to be as unobtrusive as possible, focusing on external or surface-level data collection</a:t>
            </a:r>
            <a:r>
              <a:rPr lang="en-US" sz="1200" dirty="0" smtClean="0">
                <a:solidFill>
                  <a:schemeClr val="tx1"/>
                </a:solidFill>
              </a:rPr>
              <a:t>.</a:t>
            </a:r>
            <a:r>
              <a:rPr lang="en-US" dirty="0"/>
              <a:t/>
            </a:r>
            <a:br>
              <a:rPr lang="en-US" dirty="0"/>
            </a:br>
            <a:r>
              <a:rPr lang="en-US" sz="1200" b="1" dirty="0">
                <a:solidFill>
                  <a:schemeClr val="tx1"/>
                </a:solidFill>
              </a:rPr>
              <a:t>Examples:</a:t>
            </a:r>
            <a:endParaRPr lang="en-US" sz="1200" dirty="0">
              <a:solidFill>
                <a:schemeClr val="tx1"/>
              </a:solidFill>
            </a:endParaRPr>
          </a:p>
          <a:p>
            <a:pPr lvl="1"/>
            <a:r>
              <a:rPr lang="en-US" sz="1200" b="1" dirty="0">
                <a:solidFill>
                  <a:schemeClr val="tx1"/>
                </a:solidFill>
              </a:rPr>
              <a:t>Optical Sensors (PPG</a:t>
            </a:r>
            <a:r>
              <a:rPr lang="en-US" sz="1200" b="1" dirty="0" smtClean="0">
                <a:solidFill>
                  <a:schemeClr val="tx1"/>
                </a:solidFill>
              </a:rPr>
              <a:t>):</a:t>
            </a:r>
            <a:endParaRPr lang="en-US" sz="1200" dirty="0">
              <a:solidFill>
                <a:schemeClr val="tx1"/>
              </a:solidFill>
            </a:endParaRPr>
          </a:p>
          <a:p>
            <a:pPr lvl="1"/>
            <a:r>
              <a:rPr lang="en-US" sz="1200" b="1" dirty="0">
                <a:solidFill>
                  <a:schemeClr val="tx1"/>
                </a:solidFill>
              </a:rPr>
              <a:t>Temperature Sensors</a:t>
            </a:r>
            <a:r>
              <a:rPr lang="en-US" sz="1200" b="1" dirty="0" smtClean="0">
                <a:solidFill>
                  <a:schemeClr val="tx1"/>
                </a:solidFill>
              </a:rPr>
              <a:t>:</a:t>
            </a:r>
            <a:endParaRPr lang="en-US" sz="1200" dirty="0">
              <a:solidFill>
                <a:schemeClr val="tx1"/>
              </a:solidFill>
            </a:endParaRPr>
          </a:p>
          <a:p>
            <a:pPr lvl="1"/>
            <a:r>
              <a:rPr lang="en-US" sz="1200" b="1" dirty="0">
                <a:solidFill>
                  <a:schemeClr val="tx1"/>
                </a:solidFill>
              </a:rPr>
              <a:t>Accelerometers/Gyroscopes</a:t>
            </a:r>
            <a:r>
              <a:rPr lang="en-US" sz="1200" b="1" dirty="0" smtClean="0">
                <a:solidFill>
                  <a:schemeClr val="tx1"/>
                </a:solidFill>
              </a:rPr>
              <a:t>:</a:t>
            </a:r>
            <a:endParaRPr lang="en-US" sz="1200" dirty="0">
              <a:solidFill>
                <a:schemeClr val="tx1"/>
              </a:solidFill>
            </a:endParaRPr>
          </a:p>
          <a:p>
            <a:pPr lvl="1"/>
            <a:r>
              <a:rPr lang="en-US" sz="1200" b="1" dirty="0">
                <a:solidFill>
                  <a:schemeClr val="tx1"/>
                </a:solidFill>
              </a:rPr>
              <a:t>Electrodes for Bioimpedance</a:t>
            </a:r>
            <a:r>
              <a:rPr lang="en-US" sz="1200" b="1" dirty="0" smtClean="0">
                <a:solidFill>
                  <a:schemeClr val="tx1"/>
                </a:solidFill>
              </a:rPr>
              <a:t>:</a:t>
            </a:r>
            <a:endParaRPr lang="en-US" sz="1200" dirty="0">
              <a:solidFill>
                <a:schemeClr val="tx1"/>
              </a:solidFill>
            </a:endParaRPr>
          </a:p>
          <a:p>
            <a:r>
              <a:rPr lang="en-US" sz="1200" b="1" dirty="0">
                <a:solidFill>
                  <a:schemeClr val="tx1"/>
                </a:solidFill>
              </a:rPr>
              <a:t>Advantages:</a:t>
            </a:r>
            <a:r>
              <a:rPr lang="en-US" sz="1200" dirty="0">
                <a:solidFill>
                  <a:schemeClr val="tx1"/>
                </a:solidFill>
              </a:rPr>
              <a:t> </a:t>
            </a:r>
          </a:p>
          <a:p>
            <a:pPr lvl="1"/>
            <a:r>
              <a:rPr lang="en-US" sz="1200" dirty="0">
                <a:solidFill>
                  <a:schemeClr val="tx1"/>
                </a:solidFill>
              </a:rPr>
              <a:t>Comfortable for long-term wear.</a:t>
            </a:r>
          </a:p>
          <a:p>
            <a:pPr lvl="1"/>
            <a:r>
              <a:rPr lang="en-US" sz="1200" dirty="0">
                <a:solidFill>
                  <a:schemeClr val="tx1"/>
                </a:solidFill>
              </a:rPr>
              <a:t>No risk of infection or discomfort associated with skin penetration.</a:t>
            </a:r>
          </a:p>
          <a:p>
            <a:pPr lvl="1"/>
            <a:r>
              <a:rPr lang="en-US" sz="1200" dirty="0">
                <a:solidFill>
                  <a:schemeClr val="tx1"/>
                </a:solidFill>
              </a:rPr>
              <a:t>Suitable for continuous monitoring without medical intervention.</a:t>
            </a:r>
          </a:p>
          <a:p>
            <a:r>
              <a:rPr lang="en-US" sz="1200" b="1" dirty="0">
                <a:solidFill>
                  <a:schemeClr val="tx1"/>
                </a:solidFill>
              </a:rPr>
              <a:t>Limitations:</a:t>
            </a:r>
            <a:r>
              <a:rPr lang="en-US" sz="1200" dirty="0">
                <a:solidFill>
                  <a:schemeClr val="tx1"/>
                </a:solidFill>
              </a:rPr>
              <a:t> </a:t>
            </a:r>
          </a:p>
          <a:p>
            <a:pPr lvl="1"/>
            <a:r>
              <a:rPr lang="en-US" sz="1200" dirty="0">
                <a:solidFill>
                  <a:schemeClr val="tx1"/>
                </a:solidFill>
              </a:rPr>
              <a:t>Might be less accurate for deep physiological metrics compared to invasive methods.</a:t>
            </a:r>
          </a:p>
          <a:p>
            <a:pPr lvl="1"/>
            <a:r>
              <a:rPr lang="en-US" sz="1200" dirty="0">
                <a:solidFill>
                  <a:schemeClr val="tx1"/>
                </a:solidFill>
              </a:rPr>
              <a:t>Affected by external factors like skin pigmentation, ambient light, or movement.</a:t>
            </a:r>
          </a:p>
          <a:p>
            <a:endParaRPr lang="en-IN" dirty="0"/>
          </a:p>
        </p:txBody>
      </p:sp>
    </p:spTree>
    <p:extLst>
      <p:ext uri="{BB962C8B-B14F-4D97-AF65-F5344CB8AC3E}">
        <p14:creationId xmlns:p14="http://schemas.microsoft.com/office/powerpoint/2010/main" val="3342882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types of </a:t>
            </a:r>
            <a:r>
              <a:rPr lang="en-US" dirty="0" smtClean="0"/>
              <a:t>Biosensors </a:t>
            </a:r>
            <a:endParaRPr lang="en-IN" dirty="0"/>
          </a:p>
        </p:txBody>
      </p:sp>
      <p:sp>
        <p:nvSpPr>
          <p:cNvPr id="3" name="Content Placeholder 2"/>
          <p:cNvSpPr>
            <a:spLocks noGrp="1"/>
          </p:cNvSpPr>
          <p:nvPr>
            <p:ph idx="1"/>
          </p:nvPr>
        </p:nvSpPr>
        <p:spPr>
          <a:xfrm>
            <a:off x="2017712" y="1289954"/>
            <a:ext cx="9945688" cy="5364845"/>
          </a:xfrm>
        </p:spPr>
        <p:txBody>
          <a:bodyPr>
            <a:normAutofit fontScale="77500" lnSpcReduction="20000"/>
          </a:bodyPr>
          <a:lstStyle/>
          <a:p>
            <a:r>
              <a:rPr lang="en-US" sz="2900" b="1" dirty="0" smtClean="0">
                <a:solidFill>
                  <a:schemeClr val="tx1"/>
                </a:solidFill>
              </a:rPr>
              <a:t>2</a:t>
            </a:r>
            <a:r>
              <a:rPr lang="en-US" sz="2900" b="1" dirty="0">
                <a:solidFill>
                  <a:schemeClr val="tx1"/>
                </a:solidFill>
              </a:rPr>
              <a:t>. Minimally Invasive Sensors</a:t>
            </a:r>
          </a:p>
          <a:p>
            <a:pPr lvl="1"/>
            <a:r>
              <a:rPr lang="en-US" sz="2900" dirty="0">
                <a:solidFill>
                  <a:schemeClr val="tx1"/>
                </a:solidFill>
              </a:rPr>
              <a:t>These sensors involve a slight breach of the skin barrier but are still considered safe for long-term use with little to no discomfort.</a:t>
            </a:r>
          </a:p>
          <a:p>
            <a:pPr lvl="1"/>
            <a:r>
              <a:rPr lang="en-US" sz="2900" b="1" dirty="0" smtClean="0">
                <a:solidFill>
                  <a:schemeClr val="tx1"/>
                </a:solidFill>
              </a:rPr>
              <a:t>Examples</a:t>
            </a:r>
            <a:r>
              <a:rPr lang="en-US" sz="2900" b="1" dirty="0">
                <a:solidFill>
                  <a:schemeClr val="tx1"/>
                </a:solidFill>
              </a:rPr>
              <a:t>:</a:t>
            </a:r>
            <a:endParaRPr lang="en-US" sz="2900" dirty="0">
              <a:solidFill>
                <a:schemeClr val="tx1"/>
              </a:solidFill>
            </a:endParaRPr>
          </a:p>
          <a:p>
            <a:pPr lvl="2"/>
            <a:r>
              <a:rPr lang="en-US" sz="2900" b="1" dirty="0" smtClean="0">
                <a:solidFill>
                  <a:schemeClr val="tx1"/>
                </a:solidFill>
              </a:rPr>
              <a:t> </a:t>
            </a:r>
            <a:r>
              <a:rPr lang="en-US" sz="2900" b="1" dirty="0">
                <a:solidFill>
                  <a:schemeClr val="tx1"/>
                </a:solidFill>
              </a:rPr>
              <a:t>Continuous Glucose Monitors (CGMs):</a:t>
            </a:r>
            <a:r>
              <a:rPr lang="en-US" sz="2900" dirty="0">
                <a:solidFill>
                  <a:schemeClr val="tx1"/>
                </a:solidFill>
              </a:rPr>
              <a:t> </a:t>
            </a:r>
            <a:endParaRPr lang="en-US" sz="2900" dirty="0" smtClean="0">
              <a:solidFill>
                <a:schemeClr val="tx1"/>
              </a:solidFill>
            </a:endParaRPr>
          </a:p>
          <a:p>
            <a:pPr lvl="2"/>
            <a:r>
              <a:rPr lang="en-US" sz="2900" b="1" dirty="0" smtClean="0">
                <a:solidFill>
                  <a:schemeClr val="tx1"/>
                </a:solidFill>
              </a:rPr>
              <a:t>Microneedle </a:t>
            </a:r>
            <a:r>
              <a:rPr lang="en-US" sz="2900" b="1" dirty="0">
                <a:solidFill>
                  <a:schemeClr val="tx1"/>
                </a:solidFill>
              </a:rPr>
              <a:t>Sensors:</a:t>
            </a:r>
            <a:r>
              <a:rPr lang="en-US" sz="2900" dirty="0">
                <a:solidFill>
                  <a:schemeClr val="tx1"/>
                </a:solidFill>
              </a:rPr>
              <a:t> </a:t>
            </a:r>
            <a:r>
              <a:rPr lang="en-US" sz="2900" dirty="0" smtClean="0">
                <a:solidFill>
                  <a:schemeClr val="tx1"/>
                </a:solidFill>
              </a:rPr>
              <a:t> </a:t>
            </a:r>
          </a:p>
          <a:p>
            <a:r>
              <a:rPr lang="en-US" sz="2900" b="1" dirty="0">
                <a:solidFill>
                  <a:schemeClr val="tx1"/>
                </a:solidFill>
              </a:rPr>
              <a:t>Advantages:</a:t>
            </a:r>
            <a:endParaRPr lang="en-US" sz="2900" dirty="0">
              <a:solidFill>
                <a:schemeClr val="tx1"/>
              </a:solidFill>
            </a:endParaRPr>
          </a:p>
          <a:p>
            <a:pPr lvl="1"/>
            <a:r>
              <a:rPr lang="en-US" sz="2900" dirty="0">
                <a:solidFill>
                  <a:schemeClr val="tx1"/>
                </a:solidFill>
              </a:rPr>
              <a:t>Provide more accurate data than non-invasive methods for certain metrics like glucose levels.</a:t>
            </a:r>
          </a:p>
          <a:p>
            <a:pPr lvl="1"/>
            <a:r>
              <a:rPr lang="en-US" sz="2900" dirty="0">
                <a:solidFill>
                  <a:schemeClr val="tx1"/>
                </a:solidFill>
              </a:rPr>
              <a:t>Real-time data collection with less frequent calibration than traditional methods.</a:t>
            </a:r>
          </a:p>
          <a:p>
            <a:r>
              <a:rPr lang="en-US" sz="2900" b="1" dirty="0">
                <a:solidFill>
                  <a:schemeClr val="tx1"/>
                </a:solidFill>
              </a:rPr>
              <a:t>Limitations:</a:t>
            </a:r>
            <a:endParaRPr lang="en-US" sz="2900" dirty="0">
              <a:solidFill>
                <a:schemeClr val="tx1"/>
              </a:solidFill>
            </a:endParaRPr>
          </a:p>
          <a:p>
            <a:pPr lvl="1"/>
            <a:r>
              <a:rPr lang="en-US" sz="2900" dirty="0">
                <a:solidFill>
                  <a:schemeClr val="tx1"/>
                </a:solidFill>
              </a:rPr>
              <a:t>Potential for minor skin irritation or infection at the insertion site.</a:t>
            </a:r>
          </a:p>
          <a:p>
            <a:pPr lvl="1"/>
            <a:r>
              <a:rPr lang="en-US" sz="2900" dirty="0">
                <a:solidFill>
                  <a:schemeClr val="tx1"/>
                </a:solidFill>
              </a:rPr>
              <a:t>Need for periodic sensor replacement or calibration.</a:t>
            </a:r>
          </a:p>
          <a:p>
            <a:endParaRPr lang="en-US" sz="2900" dirty="0">
              <a:solidFill>
                <a:schemeClr val="tx1"/>
              </a:solidFill>
            </a:endParaRPr>
          </a:p>
          <a:p>
            <a:endParaRPr lang="en-IN" dirty="0"/>
          </a:p>
        </p:txBody>
      </p:sp>
    </p:spTree>
    <p:extLst>
      <p:ext uri="{BB962C8B-B14F-4D97-AF65-F5344CB8AC3E}">
        <p14:creationId xmlns:p14="http://schemas.microsoft.com/office/powerpoint/2010/main" val="21676939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types of </a:t>
            </a:r>
            <a:r>
              <a:rPr lang="en-US" dirty="0" smtClean="0"/>
              <a:t>Biosensors </a:t>
            </a:r>
            <a:endParaRPr lang="en-IN" dirty="0"/>
          </a:p>
        </p:txBody>
      </p:sp>
      <p:sp>
        <p:nvSpPr>
          <p:cNvPr id="3" name="Content Placeholder 2"/>
          <p:cNvSpPr>
            <a:spLocks noGrp="1"/>
          </p:cNvSpPr>
          <p:nvPr>
            <p:ph idx="1"/>
          </p:nvPr>
        </p:nvSpPr>
        <p:spPr>
          <a:xfrm>
            <a:off x="1433512" y="1264555"/>
            <a:ext cx="10364788" cy="5453745"/>
          </a:xfrm>
        </p:spPr>
        <p:txBody>
          <a:bodyPr>
            <a:noAutofit/>
          </a:bodyPr>
          <a:lstStyle/>
          <a:p>
            <a:r>
              <a:rPr lang="en-US" sz="1600" b="1" dirty="0">
                <a:solidFill>
                  <a:schemeClr val="tx1"/>
                </a:solidFill>
              </a:rPr>
              <a:t>3. Invasive Sensors</a:t>
            </a:r>
          </a:p>
          <a:p>
            <a:pPr marL="457200" lvl="1" indent="0">
              <a:buNone/>
            </a:pPr>
            <a:r>
              <a:rPr lang="en-US" dirty="0">
                <a:solidFill>
                  <a:schemeClr val="tx1"/>
                </a:solidFill>
              </a:rPr>
              <a:t>These sensors require a more substantial intervention, often involving blood sampling or deeper tissue penetration, which is generally used for medical diagnostics rather than continuous monitoring</a:t>
            </a:r>
            <a:r>
              <a:rPr lang="en-US" dirty="0" smtClean="0">
                <a:solidFill>
                  <a:schemeClr val="tx1"/>
                </a:solidFill>
              </a:rPr>
              <a:t>.</a:t>
            </a:r>
            <a:r>
              <a:rPr lang="en-US" dirty="0"/>
              <a:t/>
            </a:r>
            <a:br>
              <a:rPr lang="en-US" dirty="0"/>
            </a:br>
            <a:r>
              <a:rPr lang="en-US" b="1" dirty="0">
                <a:solidFill>
                  <a:schemeClr val="tx1"/>
                </a:solidFill>
              </a:rPr>
              <a:t>Examples:</a:t>
            </a:r>
            <a:endParaRPr lang="en-US" dirty="0">
              <a:solidFill>
                <a:schemeClr val="tx1"/>
              </a:solidFill>
            </a:endParaRPr>
          </a:p>
          <a:p>
            <a:pPr lvl="1"/>
            <a:r>
              <a:rPr lang="en-US" b="1" dirty="0">
                <a:solidFill>
                  <a:schemeClr val="tx1"/>
                </a:solidFill>
              </a:rPr>
              <a:t>Implantable Sensors:</a:t>
            </a:r>
            <a:r>
              <a:rPr lang="en-US" dirty="0">
                <a:solidFill>
                  <a:schemeClr val="tx1"/>
                </a:solidFill>
              </a:rPr>
              <a:t> For long-term monitoring of conditions like epilepsy or heart rhythm disorders, where a device is surgically placed inside the body.</a:t>
            </a:r>
          </a:p>
          <a:p>
            <a:pPr lvl="1"/>
            <a:r>
              <a:rPr lang="en-US" b="1" dirty="0">
                <a:solidFill>
                  <a:schemeClr val="tx1"/>
                </a:solidFill>
              </a:rPr>
              <a:t>Catheter-Based Sensors:</a:t>
            </a:r>
            <a:r>
              <a:rPr lang="en-US" dirty="0">
                <a:solidFill>
                  <a:schemeClr val="tx1"/>
                </a:solidFill>
              </a:rPr>
              <a:t> Used in intensive care settings for real-time measurement of blood pressure, blood gases, or other critical parameters.</a:t>
            </a:r>
          </a:p>
          <a:p>
            <a:r>
              <a:rPr lang="en-US" sz="1600" b="1" dirty="0">
                <a:solidFill>
                  <a:schemeClr val="tx1"/>
                </a:solidFill>
              </a:rPr>
              <a:t>Advantages:</a:t>
            </a:r>
            <a:endParaRPr lang="en-US" sz="1600" dirty="0">
              <a:solidFill>
                <a:schemeClr val="tx1"/>
              </a:solidFill>
            </a:endParaRPr>
          </a:p>
          <a:p>
            <a:pPr lvl="1"/>
            <a:r>
              <a:rPr lang="en-US" dirty="0">
                <a:solidFill>
                  <a:schemeClr val="tx1"/>
                </a:solidFill>
              </a:rPr>
              <a:t>Highly accurate for in-depth physiological monitoring.</a:t>
            </a:r>
          </a:p>
          <a:p>
            <a:pPr lvl="1"/>
            <a:r>
              <a:rPr lang="en-US" dirty="0">
                <a:solidFill>
                  <a:schemeClr val="tx1"/>
                </a:solidFill>
              </a:rPr>
              <a:t>Can provide real-time data for critical care scenarios.</a:t>
            </a:r>
          </a:p>
          <a:p>
            <a:r>
              <a:rPr lang="en-US" sz="1600" b="1" dirty="0">
                <a:solidFill>
                  <a:schemeClr val="tx1"/>
                </a:solidFill>
              </a:rPr>
              <a:t>Limitations:</a:t>
            </a:r>
            <a:endParaRPr lang="en-US" sz="1600" dirty="0">
              <a:solidFill>
                <a:schemeClr val="tx1"/>
              </a:solidFill>
            </a:endParaRPr>
          </a:p>
          <a:p>
            <a:pPr lvl="1"/>
            <a:r>
              <a:rPr lang="en-US" dirty="0">
                <a:solidFill>
                  <a:schemeClr val="tx1"/>
                </a:solidFill>
              </a:rPr>
              <a:t>Risk of infection, rejection, or complications related to surgical implantation.</a:t>
            </a:r>
          </a:p>
          <a:p>
            <a:pPr lvl="1"/>
            <a:r>
              <a:rPr lang="en-US" dirty="0">
                <a:solidFill>
                  <a:schemeClr val="tx1"/>
                </a:solidFill>
              </a:rPr>
              <a:t>Not suitable for consumer use due to the need for medical intervention for placement and removal.</a:t>
            </a:r>
          </a:p>
          <a:p>
            <a:pPr lvl="1"/>
            <a:r>
              <a:rPr lang="en-US" dirty="0">
                <a:solidFill>
                  <a:schemeClr val="tx1"/>
                </a:solidFill>
              </a:rPr>
              <a:t>Often requires professional healthcare management.</a:t>
            </a:r>
          </a:p>
        </p:txBody>
      </p:sp>
    </p:spTree>
    <p:extLst>
      <p:ext uri="{BB962C8B-B14F-4D97-AF65-F5344CB8AC3E}">
        <p14:creationId xmlns:p14="http://schemas.microsoft.com/office/powerpoint/2010/main" val="3398984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6125" y="279400"/>
            <a:ext cx="9433975" cy="1280890"/>
          </a:xfrm>
        </p:spPr>
        <p:txBody>
          <a:bodyPr/>
          <a:lstStyle/>
          <a:p>
            <a:r>
              <a:rPr lang="en-US" b="1" dirty="0"/>
              <a:t>Working Principles of Wearable Sensors:</a:t>
            </a:r>
            <a:endParaRPr lang="en-IN" dirty="0"/>
          </a:p>
        </p:txBody>
      </p:sp>
      <p:sp>
        <p:nvSpPr>
          <p:cNvPr id="3" name="Content Placeholder 2"/>
          <p:cNvSpPr>
            <a:spLocks noGrp="1"/>
          </p:cNvSpPr>
          <p:nvPr>
            <p:ph idx="1"/>
          </p:nvPr>
        </p:nvSpPr>
        <p:spPr>
          <a:xfrm>
            <a:off x="1674812" y="919845"/>
            <a:ext cx="8688388" cy="5722255"/>
          </a:xfrm>
        </p:spPr>
        <p:txBody>
          <a:bodyPr>
            <a:normAutofit fontScale="92500" lnSpcReduction="10000"/>
          </a:bodyPr>
          <a:lstStyle/>
          <a:p>
            <a:r>
              <a:rPr lang="en-US" b="1" dirty="0"/>
              <a:t>Electrical Sensing:</a:t>
            </a:r>
            <a:endParaRPr lang="en-US" dirty="0"/>
          </a:p>
          <a:p>
            <a:pPr lvl="1"/>
            <a:r>
              <a:rPr lang="en-US" b="1" dirty="0"/>
              <a:t>Principle:</a:t>
            </a:r>
            <a:r>
              <a:rPr lang="en-US" dirty="0"/>
              <a:t> Measures changes in electrical properties like resistance, capacitance, or voltage. </a:t>
            </a:r>
          </a:p>
          <a:p>
            <a:pPr lvl="1"/>
            <a:r>
              <a:rPr lang="en-US" b="1" dirty="0"/>
              <a:t>Examples:</a:t>
            </a:r>
            <a:r>
              <a:rPr lang="en-US" dirty="0"/>
              <a:t> Electrocardiogram (ECG) for heart </a:t>
            </a:r>
            <a:r>
              <a:rPr lang="en-US" dirty="0" smtClean="0"/>
              <a:t>activity</a:t>
            </a:r>
            <a:endParaRPr lang="en-US" dirty="0"/>
          </a:p>
          <a:p>
            <a:r>
              <a:rPr lang="en-US" b="1" dirty="0"/>
              <a:t>Optical Sensing:</a:t>
            </a:r>
            <a:endParaRPr lang="en-US" dirty="0"/>
          </a:p>
          <a:p>
            <a:pPr lvl="1"/>
            <a:r>
              <a:rPr lang="en-US" b="1" dirty="0"/>
              <a:t>Principle:</a:t>
            </a:r>
            <a:r>
              <a:rPr lang="en-US" dirty="0"/>
              <a:t> Uses light (often in the form of LEDs and photodetectors) to measure changes in how light is absorbed, reflected, or transmitted through tissues or fluids.</a:t>
            </a:r>
          </a:p>
          <a:p>
            <a:pPr lvl="1"/>
            <a:r>
              <a:rPr lang="en-US" b="1" dirty="0"/>
              <a:t>Examples:</a:t>
            </a:r>
            <a:r>
              <a:rPr lang="en-US" dirty="0"/>
              <a:t> </a:t>
            </a:r>
            <a:r>
              <a:rPr lang="en-US" dirty="0" smtClean="0"/>
              <a:t>oxygen saturation for pulse </a:t>
            </a:r>
            <a:r>
              <a:rPr lang="en-US" dirty="0"/>
              <a:t>oximetry.</a:t>
            </a:r>
          </a:p>
          <a:p>
            <a:r>
              <a:rPr lang="en-US" b="1" dirty="0"/>
              <a:t>Mechanical Sensing:</a:t>
            </a:r>
            <a:endParaRPr lang="en-US" dirty="0"/>
          </a:p>
          <a:p>
            <a:pPr lvl="1"/>
            <a:r>
              <a:rPr lang="en-US" b="1" dirty="0"/>
              <a:t>Principle:</a:t>
            </a:r>
            <a:r>
              <a:rPr lang="en-US" dirty="0"/>
              <a:t> Detects physical motion, pressure, or deformation. </a:t>
            </a:r>
          </a:p>
          <a:p>
            <a:pPr lvl="1"/>
            <a:r>
              <a:rPr lang="en-US" b="1" dirty="0"/>
              <a:t>Examples:</a:t>
            </a:r>
            <a:r>
              <a:rPr lang="en-US" dirty="0"/>
              <a:t> </a:t>
            </a:r>
            <a:r>
              <a:rPr lang="en-US" dirty="0" smtClean="0"/>
              <a:t>gyroscopes </a:t>
            </a:r>
            <a:r>
              <a:rPr lang="en-US" dirty="0"/>
              <a:t>for orientation, piezoelectric sensors for pressure.</a:t>
            </a:r>
          </a:p>
          <a:p>
            <a:r>
              <a:rPr lang="en-US" b="1" dirty="0"/>
              <a:t>Thermal Sensing:</a:t>
            </a:r>
            <a:endParaRPr lang="en-US" dirty="0"/>
          </a:p>
          <a:p>
            <a:pPr lvl="1"/>
            <a:r>
              <a:rPr lang="en-US" b="1" dirty="0"/>
              <a:t>Principle:</a:t>
            </a:r>
            <a:r>
              <a:rPr lang="en-US" dirty="0"/>
              <a:t> Measures temperature changes or heat flow.</a:t>
            </a:r>
          </a:p>
          <a:p>
            <a:pPr lvl="1"/>
            <a:r>
              <a:rPr lang="en-US" b="1" dirty="0"/>
              <a:t>Examples:</a:t>
            </a:r>
            <a:r>
              <a:rPr lang="en-US" dirty="0"/>
              <a:t> Thermistors for body temperature, </a:t>
            </a:r>
          </a:p>
          <a:p>
            <a:r>
              <a:rPr lang="en-US" b="1" dirty="0"/>
              <a:t>Chemical Sensing:</a:t>
            </a:r>
            <a:endParaRPr lang="en-US" dirty="0"/>
          </a:p>
          <a:p>
            <a:pPr lvl="1"/>
            <a:r>
              <a:rPr lang="en-US" b="1" dirty="0"/>
              <a:t>Principle:</a:t>
            </a:r>
            <a:r>
              <a:rPr lang="en-US" dirty="0"/>
              <a:t> Detects chemical changes or concentrations in biological fluids or the environment.</a:t>
            </a:r>
          </a:p>
          <a:p>
            <a:pPr lvl="1"/>
            <a:r>
              <a:rPr lang="en-US" b="1" dirty="0"/>
              <a:t>Examples</a:t>
            </a:r>
            <a:r>
              <a:rPr lang="en-US" b="1" dirty="0" smtClean="0"/>
              <a:t>:</a:t>
            </a:r>
            <a:r>
              <a:rPr lang="en-US" dirty="0" smtClean="0"/>
              <a:t> </a:t>
            </a:r>
            <a:r>
              <a:rPr lang="en-US" dirty="0"/>
              <a:t>sweat sensors for electrolyte or glucose detection</a:t>
            </a:r>
            <a:r>
              <a:rPr lang="en-US" dirty="0" smtClean="0"/>
              <a:t>.</a:t>
            </a:r>
            <a:endParaRPr lang="en-US" dirty="0"/>
          </a:p>
        </p:txBody>
      </p:sp>
    </p:spTree>
    <p:extLst>
      <p:ext uri="{BB962C8B-B14F-4D97-AF65-F5344CB8AC3E}">
        <p14:creationId xmlns:p14="http://schemas.microsoft.com/office/powerpoint/2010/main" val="24649597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825" y="0"/>
            <a:ext cx="12050175" cy="1280890"/>
          </a:xfrm>
        </p:spPr>
        <p:txBody>
          <a:bodyPr/>
          <a:lstStyle/>
          <a:p>
            <a:r>
              <a:rPr lang="en-US" b="1" dirty="0"/>
              <a:t>Differences between Normal Sensors and </a:t>
            </a:r>
            <a:r>
              <a:rPr lang="en-US" b="1" dirty="0" smtClean="0"/>
              <a:t>Biosensors:</a:t>
            </a:r>
            <a:endParaRPr lang="en-IN" dirty="0"/>
          </a:p>
        </p:txBody>
      </p:sp>
      <p:sp>
        <p:nvSpPr>
          <p:cNvPr id="3" name="Content Placeholder 2"/>
          <p:cNvSpPr>
            <a:spLocks noGrp="1"/>
          </p:cNvSpPr>
          <p:nvPr>
            <p:ph idx="1"/>
          </p:nvPr>
        </p:nvSpPr>
        <p:spPr>
          <a:xfrm>
            <a:off x="531811" y="1280890"/>
            <a:ext cx="8256589" cy="5424710"/>
          </a:xfrm>
        </p:spPr>
        <p:txBody>
          <a:bodyPr>
            <a:normAutofit fontScale="77500" lnSpcReduction="20000"/>
          </a:bodyPr>
          <a:lstStyle/>
          <a:p>
            <a:r>
              <a:rPr lang="en-US" b="1" dirty="0" smtClean="0"/>
              <a:t>Normal Sensors: Working </a:t>
            </a:r>
            <a:r>
              <a:rPr lang="en-US" b="1" dirty="0"/>
              <a:t>Principle:</a:t>
            </a:r>
            <a:endParaRPr lang="en-US" dirty="0"/>
          </a:p>
          <a:p>
            <a:pPr lvl="1"/>
            <a:r>
              <a:rPr lang="en-US" b="1" dirty="0"/>
              <a:t>Direct Measurement:</a:t>
            </a:r>
            <a:r>
              <a:rPr lang="en-US" dirty="0"/>
              <a:t> They typically measure physical changes directly. For instance, an accelerometer measures acceleration due to motion, or a temperature sensor measures heat.</a:t>
            </a:r>
          </a:p>
          <a:p>
            <a:pPr lvl="1"/>
            <a:r>
              <a:rPr lang="en-US" b="1" dirty="0"/>
              <a:t>Indirect Physiological Inference:</a:t>
            </a:r>
            <a:r>
              <a:rPr lang="en-US" dirty="0"/>
              <a:t> The data collected can be used to infer physiological states (e.g., activity level from motion), but the sensor itself isn't designed to interact with biological substances.</a:t>
            </a:r>
          </a:p>
          <a:p>
            <a:r>
              <a:rPr lang="en-US" b="1" dirty="0"/>
              <a:t>Examples:</a:t>
            </a:r>
            <a:endParaRPr lang="en-US" dirty="0"/>
          </a:p>
          <a:p>
            <a:pPr lvl="1"/>
            <a:r>
              <a:rPr lang="en-US" b="1" dirty="0"/>
              <a:t>Accelerometer:</a:t>
            </a:r>
            <a:r>
              <a:rPr lang="en-US" dirty="0"/>
              <a:t> Measures movement for activity tracking.</a:t>
            </a:r>
          </a:p>
          <a:p>
            <a:pPr lvl="1"/>
            <a:r>
              <a:rPr lang="en-US" b="1" dirty="0"/>
              <a:t>Gyroscope:</a:t>
            </a:r>
            <a:r>
              <a:rPr lang="en-US" dirty="0"/>
              <a:t> Detects orientation for balance or gesture recognition.</a:t>
            </a:r>
          </a:p>
          <a:p>
            <a:pPr lvl="1"/>
            <a:r>
              <a:rPr lang="en-US" b="1" dirty="0"/>
              <a:t>Barometer:</a:t>
            </a:r>
            <a:r>
              <a:rPr lang="en-US" dirty="0"/>
              <a:t> Measures atmospheric pressure for altitude or weather changes.</a:t>
            </a:r>
          </a:p>
          <a:p>
            <a:r>
              <a:rPr lang="en-US" dirty="0"/>
              <a:t/>
            </a:r>
            <a:br>
              <a:rPr lang="en-US" dirty="0"/>
            </a:br>
            <a:r>
              <a:rPr lang="en-US" b="1" dirty="0" smtClean="0"/>
              <a:t>Biosensors: Working </a:t>
            </a:r>
            <a:r>
              <a:rPr lang="en-US" b="1" dirty="0"/>
              <a:t>Principle:</a:t>
            </a:r>
            <a:endParaRPr lang="en-US" dirty="0"/>
          </a:p>
          <a:p>
            <a:pPr lvl="1"/>
            <a:r>
              <a:rPr lang="en-US" b="1" dirty="0" smtClean="0"/>
              <a:t>Bio recognition:</a:t>
            </a:r>
            <a:r>
              <a:rPr lang="en-US" dirty="0" smtClean="0"/>
              <a:t> </a:t>
            </a:r>
            <a:r>
              <a:rPr lang="en-US" dirty="0"/>
              <a:t>The sensor has a biological element that recognizes and binds to a specific target molecule or group of molecules. This binding event triggers a measurable change.</a:t>
            </a:r>
          </a:p>
          <a:p>
            <a:pPr lvl="1"/>
            <a:r>
              <a:rPr lang="en-US" b="1" dirty="0"/>
              <a:t>Transduction:</a:t>
            </a:r>
            <a:r>
              <a:rPr lang="en-US" dirty="0"/>
              <a:t> The biological event is converted into an electronic signal through various methods like electrochemical, optical, or piezoelectric transduction.</a:t>
            </a:r>
          </a:p>
          <a:p>
            <a:pPr lvl="1"/>
            <a:r>
              <a:rPr lang="en-US" b="1" dirty="0"/>
              <a:t>Specificity:</a:t>
            </a:r>
            <a:r>
              <a:rPr lang="en-US" dirty="0"/>
              <a:t> Biosensors are designed to be highly specific to particular </a:t>
            </a:r>
            <a:r>
              <a:rPr lang="en-US" dirty="0" err="1"/>
              <a:t>analytes</a:t>
            </a:r>
            <a:r>
              <a:rPr lang="en-US" dirty="0"/>
              <a:t> (e.g., glucose, lactate, specific pathogens).</a:t>
            </a:r>
          </a:p>
          <a:p>
            <a:r>
              <a:rPr lang="en-US" b="1" dirty="0"/>
              <a:t>Examples:</a:t>
            </a:r>
            <a:endParaRPr lang="en-US" dirty="0"/>
          </a:p>
          <a:p>
            <a:pPr lvl="1"/>
            <a:r>
              <a:rPr lang="en-US" b="1" dirty="0"/>
              <a:t>Glucose Sensors:</a:t>
            </a:r>
            <a:r>
              <a:rPr lang="en-US" dirty="0"/>
              <a:t> Use enzymes like glucose oxidase to catalyze a reaction that produces a measurable electrical signal proportional to glucose concentration.</a:t>
            </a:r>
          </a:p>
          <a:p>
            <a:pPr lvl="1"/>
            <a:r>
              <a:rPr lang="en-US" b="1" dirty="0"/>
              <a:t>Wearable Patch for Lactate:</a:t>
            </a:r>
            <a:r>
              <a:rPr lang="en-US" dirty="0"/>
              <a:t> Detects lactate in sweat using specific enzymes or antibodies.</a:t>
            </a:r>
          </a:p>
          <a:p>
            <a:pPr lvl="1"/>
            <a:r>
              <a:rPr lang="en-US" b="1" dirty="0"/>
              <a:t>Antibody-Based Sensors:</a:t>
            </a:r>
            <a:r>
              <a:rPr lang="en-US" dirty="0"/>
              <a:t> For detecting specific proteins or pathogens in sweat or other fluids.</a:t>
            </a:r>
          </a:p>
          <a:p>
            <a:endParaRPr lang="en-IN" dirty="0"/>
          </a:p>
        </p:txBody>
      </p:sp>
      <p:sp>
        <p:nvSpPr>
          <p:cNvPr id="4" name="Rectangle 3"/>
          <p:cNvSpPr/>
          <p:nvPr/>
        </p:nvSpPr>
        <p:spPr>
          <a:xfrm>
            <a:off x="8439809" y="2515917"/>
            <a:ext cx="2246584" cy="400110"/>
          </a:xfrm>
          <a:prstGeom prst="rect">
            <a:avLst/>
          </a:prstGeom>
        </p:spPr>
        <p:txBody>
          <a:bodyPr wrap="square">
            <a:spAutoFit/>
          </a:bodyPr>
          <a:lstStyle/>
          <a:p>
            <a:r>
              <a:rPr lang="en-US" sz="2000" b="1" dirty="0"/>
              <a:t>Key Differences:</a:t>
            </a:r>
            <a:endParaRPr lang="en-US" sz="2000" dirty="0"/>
          </a:p>
        </p:txBody>
      </p:sp>
      <p:sp>
        <p:nvSpPr>
          <p:cNvPr id="5" name="Rectangle 4"/>
          <p:cNvSpPr/>
          <p:nvPr/>
        </p:nvSpPr>
        <p:spPr>
          <a:xfrm>
            <a:off x="8775680" y="2850106"/>
            <a:ext cx="3416320" cy="830997"/>
          </a:xfrm>
          <a:prstGeom prst="rect">
            <a:avLst/>
          </a:prstGeom>
        </p:spPr>
        <p:txBody>
          <a:bodyPr wrap="none">
            <a:spAutoFit/>
          </a:bodyPr>
          <a:lstStyle/>
          <a:p>
            <a:pPr marL="285750" indent="-285750">
              <a:buFont typeface="Arial" panose="020B0604020202020204" pitchFamily="34" charset="0"/>
              <a:buChar char="•"/>
            </a:pPr>
            <a:r>
              <a:rPr lang="en-US" sz="1600" b="1" dirty="0"/>
              <a:t>Interaction with </a:t>
            </a:r>
            <a:r>
              <a:rPr lang="en-US" sz="1600" b="1" dirty="0" smtClean="0"/>
              <a:t>Biology</a:t>
            </a:r>
          </a:p>
          <a:p>
            <a:pPr marL="285750" indent="-285750">
              <a:buFont typeface="Arial" panose="020B0604020202020204" pitchFamily="34" charset="0"/>
              <a:buChar char="•"/>
            </a:pPr>
            <a:r>
              <a:rPr lang="en-US" sz="1600" b="1" dirty="0"/>
              <a:t>Specificity and </a:t>
            </a:r>
            <a:r>
              <a:rPr lang="en-US" sz="1600" b="1" dirty="0" smtClean="0"/>
              <a:t>Sensitivity</a:t>
            </a:r>
          </a:p>
          <a:p>
            <a:pPr marL="285750" indent="-285750">
              <a:buFont typeface="Arial" panose="020B0604020202020204" pitchFamily="34" charset="0"/>
              <a:buChar char="•"/>
            </a:pPr>
            <a:r>
              <a:rPr lang="en-US" sz="1600" b="1" dirty="0" smtClean="0"/>
              <a:t>Calibration </a:t>
            </a:r>
            <a:r>
              <a:rPr lang="en-US" sz="1600" b="1" dirty="0"/>
              <a:t>and </a:t>
            </a:r>
            <a:r>
              <a:rPr lang="en-US" sz="1600" b="1" dirty="0" smtClean="0"/>
              <a:t>Maintenance</a:t>
            </a:r>
          </a:p>
        </p:txBody>
      </p:sp>
      <p:sp>
        <p:nvSpPr>
          <p:cNvPr id="6" name="Rectangle 5"/>
          <p:cNvSpPr/>
          <p:nvPr/>
        </p:nvSpPr>
        <p:spPr>
          <a:xfrm>
            <a:off x="8788400" y="4010594"/>
            <a:ext cx="2246584" cy="400110"/>
          </a:xfrm>
          <a:prstGeom prst="rect">
            <a:avLst/>
          </a:prstGeom>
        </p:spPr>
        <p:txBody>
          <a:bodyPr wrap="square">
            <a:spAutoFit/>
          </a:bodyPr>
          <a:lstStyle/>
          <a:p>
            <a:r>
              <a:rPr lang="en-US" sz="2000" b="1" dirty="0" smtClean="0"/>
              <a:t>Applications:</a:t>
            </a:r>
            <a:endParaRPr lang="en-US" sz="2000" dirty="0"/>
          </a:p>
        </p:txBody>
      </p:sp>
    </p:spTree>
    <p:extLst>
      <p:ext uri="{BB962C8B-B14F-4D97-AF65-F5344CB8AC3E}">
        <p14:creationId xmlns:p14="http://schemas.microsoft.com/office/powerpoint/2010/main" val="1059528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25" y="0"/>
            <a:ext cx="10081675" cy="1280890"/>
          </a:xfrm>
        </p:spPr>
        <p:txBody>
          <a:bodyPr/>
          <a:lstStyle/>
          <a:p>
            <a:r>
              <a:rPr lang="en-US" b="1" dirty="0" smtClean="0"/>
              <a:t>Characteristics </a:t>
            </a:r>
            <a:r>
              <a:rPr lang="en-US" b="1" dirty="0"/>
              <a:t>of Wearable Sensors</a:t>
            </a:r>
            <a:r>
              <a:rPr lang="en-US" b="1" dirty="0" smtClean="0"/>
              <a:t>:</a:t>
            </a:r>
            <a:endParaRPr lang="en-IN" dirty="0"/>
          </a:p>
        </p:txBody>
      </p:sp>
      <p:sp>
        <p:nvSpPr>
          <p:cNvPr id="3" name="Content Placeholder 2"/>
          <p:cNvSpPr>
            <a:spLocks noGrp="1"/>
          </p:cNvSpPr>
          <p:nvPr>
            <p:ph idx="1"/>
          </p:nvPr>
        </p:nvSpPr>
        <p:spPr>
          <a:xfrm>
            <a:off x="1497012" y="749300"/>
            <a:ext cx="10694988" cy="6108700"/>
          </a:xfrm>
        </p:spPr>
        <p:txBody>
          <a:bodyPr>
            <a:normAutofit/>
          </a:bodyPr>
          <a:lstStyle/>
          <a:p>
            <a:r>
              <a:rPr lang="en-US" b="1" dirty="0" smtClean="0">
                <a:solidFill>
                  <a:schemeClr val="tx1"/>
                </a:solidFill>
              </a:rPr>
              <a:t>Metrics:</a:t>
            </a:r>
          </a:p>
          <a:p>
            <a:pPr lvl="1"/>
            <a:r>
              <a:rPr lang="en-US" b="1" dirty="0">
                <a:solidFill>
                  <a:schemeClr val="tx1"/>
                </a:solidFill>
              </a:rPr>
              <a:t>Sensitivity</a:t>
            </a:r>
            <a:r>
              <a:rPr lang="en-US" b="1" dirty="0" smtClean="0">
                <a:solidFill>
                  <a:schemeClr val="tx1"/>
                </a:solidFill>
              </a:rPr>
              <a:t>:</a:t>
            </a:r>
          </a:p>
          <a:p>
            <a:pPr lvl="1"/>
            <a:r>
              <a:rPr lang="en-US" b="1" dirty="0" smtClean="0">
                <a:solidFill>
                  <a:schemeClr val="tx1"/>
                </a:solidFill>
              </a:rPr>
              <a:t>Specificity</a:t>
            </a:r>
          </a:p>
          <a:p>
            <a:pPr lvl="1"/>
            <a:r>
              <a:rPr lang="en-US" b="1" dirty="0" smtClean="0">
                <a:solidFill>
                  <a:schemeClr val="tx1"/>
                </a:solidFill>
              </a:rPr>
              <a:t>Accuracy</a:t>
            </a:r>
          </a:p>
          <a:p>
            <a:pPr lvl="1"/>
            <a:r>
              <a:rPr lang="en-US" b="1" dirty="0" smtClean="0">
                <a:solidFill>
                  <a:schemeClr val="tx1"/>
                </a:solidFill>
              </a:rPr>
              <a:t>Precision</a:t>
            </a:r>
          </a:p>
          <a:p>
            <a:pPr lvl="1"/>
            <a:r>
              <a:rPr lang="en-US" b="1" dirty="0" smtClean="0">
                <a:solidFill>
                  <a:schemeClr val="tx1"/>
                </a:solidFill>
              </a:rPr>
              <a:t>Response Time</a:t>
            </a:r>
          </a:p>
          <a:p>
            <a:pPr lvl="1"/>
            <a:r>
              <a:rPr lang="en-US" b="1" dirty="0" smtClean="0">
                <a:solidFill>
                  <a:schemeClr val="tx1"/>
                </a:solidFill>
              </a:rPr>
              <a:t>Stability	</a:t>
            </a:r>
          </a:p>
          <a:p>
            <a:r>
              <a:rPr lang="en-US" b="1" dirty="0" smtClean="0"/>
              <a:t>Key points:			</a:t>
            </a:r>
          </a:p>
          <a:p>
            <a:pPr lvl="1"/>
            <a:r>
              <a:rPr lang="en-IN" b="1" dirty="0"/>
              <a:t>Application Suitability</a:t>
            </a:r>
            <a:r>
              <a:rPr lang="en-IN" b="1" dirty="0" smtClean="0"/>
              <a:t>:</a:t>
            </a:r>
          </a:p>
          <a:p>
            <a:pPr lvl="1"/>
            <a:r>
              <a:rPr lang="en-IN" b="1" dirty="0"/>
              <a:t>Design and Calibration</a:t>
            </a:r>
            <a:r>
              <a:rPr lang="en-IN" b="1" dirty="0" smtClean="0"/>
              <a:t>:</a:t>
            </a:r>
          </a:p>
          <a:p>
            <a:pPr lvl="1"/>
            <a:r>
              <a:rPr lang="en-IN" b="1" dirty="0"/>
              <a:t>Calibration</a:t>
            </a:r>
            <a:r>
              <a:rPr lang="en-IN" b="1" dirty="0" smtClean="0"/>
              <a:t>:</a:t>
            </a:r>
          </a:p>
          <a:p>
            <a:pPr lvl="1"/>
            <a:r>
              <a:rPr lang="en-IN" b="1" dirty="0"/>
              <a:t>Influence on Performance</a:t>
            </a:r>
            <a:r>
              <a:rPr lang="en-IN" b="1" dirty="0" smtClean="0"/>
              <a:t>:</a:t>
            </a:r>
          </a:p>
          <a:p>
            <a:pPr lvl="1"/>
            <a:endParaRPr lang="en-IN" dirty="0"/>
          </a:p>
        </p:txBody>
      </p:sp>
    </p:spTree>
    <p:extLst>
      <p:ext uri="{BB962C8B-B14F-4D97-AF65-F5344CB8AC3E}">
        <p14:creationId xmlns:p14="http://schemas.microsoft.com/office/powerpoint/2010/main" val="2106976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0"/>
            <a:ext cx="11976100" cy="1280890"/>
          </a:xfrm>
        </p:spPr>
        <p:txBody>
          <a:bodyPr>
            <a:normAutofit/>
          </a:bodyPr>
          <a:lstStyle/>
          <a:p>
            <a:r>
              <a:rPr lang="en-US" b="1" dirty="0"/>
              <a:t>Fabrication of Wearable Sensors Using Electrical Properties: Utilizing Electrical Changes for Sensing</a:t>
            </a:r>
            <a:endParaRPr lang="en-IN" dirty="0"/>
          </a:p>
        </p:txBody>
      </p:sp>
      <p:sp>
        <p:nvSpPr>
          <p:cNvPr id="3" name="Content Placeholder 2"/>
          <p:cNvSpPr>
            <a:spLocks noGrp="1"/>
          </p:cNvSpPr>
          <p:nvPr>
            <p:ph idx="1"/>
          </p:nvPr>
        </p:nvSpPr>
        <p:spPr>
          <a:xfrm>
            <a:off x="684212" y="1181100"/>
            <a:ext cx="10860088" cy="5537200"/>
          </a:xfrm>
        </p:spPr>
        <p:txBody>
          <a:bodyPr>
            <a:normAutofit/>
          </a:bodyPr>
          <a:lstStyle/>
          <a:p>
            <a:r>
              <a:rPr lang="en-US" dirty="0"/>
              <a:t>Wearable sensors that leverage electrical properties for sensing are based on detecting variations in electrical characteristics of the body or its immediate environment</a:t>
            </a:r>
            <a:r>
              <a:rPr lang="en-US" dirty="0" smtClean="0"/>
              <a:t>.</a:t>
            </a:r>
          </a:p>
          <a:p>
            <a:r>
              <a:rPr lang="en-US" b="1" dirty="0"/>
              <a:t>1 Impedance Sensors:</a:t>
            </a:r>
          </a:p>
          <a:p>
            <a:pPr lvl="1"/>
            <a:r>
              <a:rPr lang="en-US" dirty="0" smtClean="0"/>
              <a:t>Impedance </a:t>
            </a:r>
            <a:r>
              <a:rPr lang="en-US" dirty="0"/>
              <a:t>sensors measure the opposition to alternating current (AC) flow in biological tissues or fluids. This opposition, known as impedance, varies with frequency and is influenced by the composition, hydration, and cellular structure of the material being measured</a:t>
            </a:r>
            <a:r>
              <a:rPr lang="en-US" dirty="0" smtClean="0"/>
              <a:t>.</a:t>
            </a:r>
          </a:p>
          <a:p>
            <a:pPr lvl="1"/>
            <a:r>
              <a:rPr lang="en-US" b="1" dirty="0"/>
              <a:t>Highlights:</a:t>
            </a:r>
            <a:endParaRPr lang="en-US" dirty="0"/>
          </a:p>
          <a:p>
            <a:pPr lvl="2"/>
            <a:r>
              <a:rPr lang="en-US" sz="1600" b="1" dirty="0"/>
              <a:t>Non-Invasive:</a:t>
            </a:r>
            <a:r>
              <a:rPr lang="en-US" sz="1600" dirty="0"/>
              <a:t> These sensors can be integrated into wearable devices like wristbands or patches, making them ideal for continuous monitoring without patient discomfort.</a:t>
            </a:r>
          </a:p>
          <a:p>
            <a:pPr lvl="2"/>
            <a:r>
              <a:rPr lang="en-US" sz="1600" b="1" dirty="0"/>
              <a:t>Physiological Insights:</a:t>
            </a:r>
            <a:r>
              <a:rPr lang="en-US" sz="1600" dirty="0"/>
              <a:t> They provide indirect information about physiological states, including tissue health, hydration status, or even detecting certain diseases by changes in tissue impedance</a:t>
            </a:r>
            <a:r>
              <a:rPr lang="en-US" sz="1600" dirty="0" smtClean="0"/>
              <a:t>.</a:t>
            </a:r>
          </a:p>
          <a:p>
            <a:pPr marL="0" indent="0">
              <a:buNone/>
            </a:pPr>
            <a:endParaRPr lang="en-US" sz="1600" dirty="0"/>
          </a:p>
          <a:p>
            <a:endParaRPr lang="en-US" dirty="0"/>
          </a:p>
          <a:p>
            <a:pPr lvl="1"/>
            <a:endParaRPr lang="en-US" dirty="0"/>
          </a:p>
          <a:p>
            <a:endParaRPr lang="en-IN" dirty="0"/>
          </a:p>
        </p:txBody>
      </p:sp>
    </p:spTree>
    <p:extLst>
      <p:ext uri="{BB962C8B-B14F-4D97-AF65-F5344CB8AC3E}">
        <p14:creationId xmlns:p14="http://schemas.microsoft.com/office/powerpoint/2010/main" val="2163616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Wearables</a:t>
            </a:r>
            <a:endParaRPr lang="en-IN" dirty="0"/>
          </a:p>
        </p:txBody>
      </p:sp>
      <p:sp>
        <p:nvSpPr>
          <p:cNvPr id="3" name="Content Placeholder 2"/>
          <p:cNvSpPr>
            <a:spLocks noGrp="1"/>
          </p:cNvSpPr>
          <p:nvPr>
            <p:ph idx="1"/>
          </p:nvPr>
        </p:nvSpPr>
        <p:spPr/>
        <p:txBody>
          <a:bodyPr/>
          <a:lstStyle/>
          <a:p>
            <a:r>
              <a:rPr lang="en-US" b="1" dirty="0"/>
              <a:t>1. Introduction to Wearables for Physiological </a:t>
            </a:r>
            <a:r>
              <a:rPr lang="en-US" b="1" dirty="0" smtClean="0"/>
              <a:t>Applications</a:t>
            </a:r>
          </a:p>
          <a:p>
            <a:pPr lvl="1"/>
            <a:r>
              <a:rPr lang="en-IN" b="1" dirty="0"/>
              <a:t>Applications</a:t>
            </a:r>
            <a:r>
              <a:rPr lang="en-IN" b="1" dirty="0" smtClean="0"/>
              <a:t>:</a:t>
            </a:r>
          </a:p>
          <a:p>
            <a:r>
              <a:rPr lang="en-US" b="1" dirty="0"/>
              <a:t>Overview of Wearable Sensors for Health </a:t>
            </a:r>
            <a:r>
              <a:rPr lang="en-US" b="1" dirty="0" smtClean="0"/>
              <a:t>Monitoring</a:t>
            </a:r>
          </a:p>
          <a:p>
            <a:pPr lvl="1"/>
            <a:r>
              <a:rPr lang="en-IN" b="1" dirty="0"/>
              <a:t>Types of </a:t>
            </a:r>
            <a:r>
              <a:rPr lang="en-IN" b="1" dirty="0" smtClean="0"/>
              <a:t>Sensors</a:t>
            </a:r>
          </a:p>
          <a:p>
            <a:pPr lvl="1"/>
            <a:r>
              <a:rPr lang="en-US" b="1" dirty="0" smtClean="0"/>
              <a:t>Challenges</a:t>
            </a:r>
          </a:p>
          <a:p>
            <a:r>
              <a:rPr lang="en-IN" b="1" dirty="0"/>
              <a:t>Definition of </a:t>
            </a:r>
            <a:r>
              <a:rPr lang="en-IN" b="1" dirty="0" smtClean="0"/>
              <a:t>Wearables</a:t>
            </a:r>
          </a:p>
          <a:p>
            <a:r>
              <a:rPr lang="en-US" b="1" dirty="0"/>
              <a:t>Highlights of Wearables in Healthcare Technologies</a:t>
            </a:r>
            <a:endParaRPr lang="en-IN" dirty="0"/>
          </a:p>
        </p:txBody>
      </p:sp>
    </p:spTree>
    <p:extLst>
      <p:ext uri="{BB962C8B-B14F-4D97-AF65-F5344CB8AC3E}">
        <p14:creationId xmlns:p14="http://schemas.microsoft.com/office/powerpoint/2010/main" val="1029555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0"/>
            <a:ext cx="11976100" cy="1280890"/>
          </a:xfrm>
        </p:spPr>
        <p:txBody>
          <a:bodyPr>
            <a:normAutofit/>
          </a:bodyPr>
          <a:lstStyle/>
          <a:p>
            <a:r>
              <a:rPr lang="en-US" b="1" dirty="0"/>
              <a:t>Fabrication of Wearable Sensors Using Electrical Properties: Utilizing Electrical Changes for Sensing</a:t>
            </a:r>
            <a:endParaRPr lang="en-IN" dirty="0"/>
          </a:p>
        </p:txBody>
      </p:sp>
      <p:sp>
        <p:nvSpPr>
          <p:cNvPr id="3" name="Content Placeholder 2"/>
          <p:cNvSpPr>
            <a:spLocks noGrp="1"/>
          </p:cNvSpPr>
          <p:nvPr>
            <p:ph idx="1"/>
          </p:nvPr>
        </p:nvSpPr>
        <p:spPr>
          <a:xfrm>
            <a:off x="177800" y="1181100"/>
            <a:ext cx="7404100" cy="5676900"/>
          </a:xfrm>
        </p:spPr>
        <p:txBody>
          <a:bodyPr>
            <a:normAutofit/>
          </a:bodyPr>
          <a:lstStyle/>
          <a:p>
            <a:r>
              <a:rPr lang="en-US" b="1" dirty="0" smtClean="0"/>
              <a:t>2 </a:t>
            </a:r>
            <a:r>
              <a:rPr lang="en-US" b="1" dirty="0"/>
              <a:t>Design of an Optimum</a:t>
            </a:r>
            <a:r>
              <a:rPr lang="en-IN" b="1" dirty="0" smtClean="0"/>
              <a:t> </a:t>
            </a:r>
            <a:r>
              <a:rPr lang="en-IN" b="1" dirty="0"/>
              <a:t>IDE Electrode </a:t>
            </a:r>
            <a:r>
              <a:rPr lang="en-IN" b="1" dirty="0" smtClean="0"/>
              <a:t>Configuration: </a:t>
            </a:r>
            <a:r>
              <a:rPr lang="en-US" dirty="0" smtClean="0"/>
              <a:t>Interdigitated </a:t>
            </a:r>
            <a:r>
              <a:rPr lang="en-US" dirty="0"/>
              <a:t>Electrodes (IDE) are used in sensors where the electrode pattern consists of alternating fingers of two conductive materials. The design includes optimizing the spacing between electrodes (pitch), the width of the fingers, and the number of finger pairs.</a:t>
            </a:r>
          </a:p>
          <a:p>
            <a:pPr lvl="1"/>
            <a:r>
              <a:rPr lang="en-US" b="1" dirty="0" smtClean="0"/>
              <a:t>Highlights</a:t>
            </a:r>
            <a:r>
              <a:rPr lang="en-US" b="1" dirty="0"/>
              <a:t>:</a:t>
            </a:r>
            <a:endParaRPr lang="en-US" dirty="0"/>
          </a:p>
          <a:p>
            <a:pPr lvl="2"/>
            <a:r>
              <a:rPr lang="en-US" sz="1600" b="1" dirty="0"/>
              <a:t>Sensitivity Optimization:</a:t>
            </a:r>
            <a:r>
              <a:rPr lang="en-US" sz="1600" dirty="0"/>
              <a:t> By varying the geometry of the IDE, one can achieve higher sensitivity to changes in the material's electrical properties between the electrodes. </a:t>
            </a:r>
          </a:p>
          <a:p>
            <a:pPr lvl="2"/>
            <a:r>
              <a:rPr lang="en-US" sz="1600" b="1" dirty="0"/>
              <a:t>Noise Reduction:</a:t>
            </a:r>
            <a:r>
              <a:rPr lang="en-US" sz="1600" dirty="0"/>
              <a:t> Proper design minimizes unwanted capacitance or resistance that could introduce noise, ensuring clearer signal detection.</a:t>
            </a:r>
          </a:p>
          <a:p>
            <a:pPr lvl="2"/>
            <a:r>
              <a:rPr lang="en-US" sz="1600" b="1" dirty="0"/>
              <a:t>Simulation and Optimization:</a:t>
            </a:r>
            <a:endParaRPr lang="en-US" sz="1600" dirty="0"/>
          </a:p>
          <a:p>
            <a:pPr lvl="3"/>
            <a:r>
              <a:rPr lang="en-US" sz="1400" b="1" dirty="0"/>
              <a:t>Finite Element Analysis (FEA):</a:t>
            </a:r>
            <a:r>
              <a:rPr lang="en-US" sz="1400" dirty="0"/>
              <a:t> This computational method is used to simulate how different IDE configurations would perform under various conditions. FEA helps in understanding electric field distribution, optimizing for the target </a:t>
            </a:r>
            <a:r>
              <a:rPr lang="en-US" sz="1400" dirty="0" err="1"/>
              <a:t>analyte's</a:t>
            </a:r>
            <a:r>
              <a:rPr lang="en-US" sz="1400" dirty="0"/>
              <a:t> detection, and ensuring the design provides the best signal-to-noise ratio.</a:t>
            </a:r>
          </a:p>
          <a:p>
            <a:endParaRPr lang="en-US" dirty="0"/>
          </a:p>
          <a:p>
            <a:pPr lvl="1"/>
            <a:endParaRPr lang="en-US" dirty="0"/>
          </a:p>
          <a:p>
            <a:endParaRPr lang="en-IN" dirty="0"/>
          </a:p>
        </p:txBody>
      </p:sp>
      <p:pic>
        <p:nvPicPr>
          <p:cNvPr id="4" name="Picture 3"/>
          <p:cNvPicPr>
            <a:picLocks noChangeAspect="1"/>
          </p:cNvPicPr>
          <p:nvPr/>
        </p:nvPicPr>
        <p:blipFill>
          <a:blip r:embed="rId2"/>
          <a:stretch>
            <a:fillRect/>
          </a:stretch>
        </p:blipFill>
        <p:spPr>
          <a:xfrm>
            <a:off x="7416800" y="1879232"/>
            <a:ext cx="4775200" cy="3354951"/>
          </a:xfrm>
          <a:prstGeom prst="rect">
            <a:avLst/>
          </a:prstGeom>
        </p:spPr>
      </p:pic>
      <p:sp>
        <p:nvSpPr>
          <p:cNvPr id="5" name="Rectangle 4"/>
          <p:cNvSpPr/>
          <p:nvPr/>
        </p:nvSpPr>
        <p:spPr>
          <a:xfrm>
            <a:off x="9944269" y="5234183"/>
            <a:ext cx="2247731" cy="253916"/>
          </a:xfrm>
          <a:prstGeom prst="rect">
            <a:avLst/>
          </a:prstGeom>
        </p:spPr>
        <p:txBody>
          <a:bodyPr wrap="none">
            <a:spAutoFit/>
          </a:bodyPr>
          <a:lstStyle/>
          <a:p>
            <a:r>
              <a:rPr lang="en-IN" sz="1050" dirty="0" smtClean="0"/>
              <a:t>Source: https://shorturl.at/btyd7</a:t>
            </a:r>
            <a:endParaRPr lang="en-IN" sz="1050" dirty="0"/>
          </a:p>
        </p:txBody>
      </p:sp>
      <p:sp>
        <p:nvSpPr>
          <p:cNvPr id="6" name="Rectangle 5"/>
          <p:cNvSpPr/>
          <p:nvPr/>
        </p:nvSpPr>
        <p:spPr>
          <a:xfrm>
            <a:off x="7581900" y="5488099"/>
            <a:ext cx="4488179" cy="1223412"/>
          </a:xfrm>
          <a:prstGeom prst="rect">
            <a:avLst/>
          </a:prstGeom>
        </p:spPr>
        <p:txBody>
          <a:bodyPr wrap="square">
            <a:spAutoFit/>
          </a:bodyPr>
          <a:lstStyle/>
          <a:p>
            <a:r>
              <a:rPr lang="en-US" sz="1050" dirty="0" smtClean="0"/>
              <a:t>Sensor preparation and platform development. (a) Fabricated IDE sensor array and schematic of the IDE sensing area geometry. L=length, W=width, and G=gap of the working electrode. The IDE sensor is composed of interdigitated electrodes with adjoining electrode contact pads, and borosilicate glass substrate. Probe electrodes were placed on the contact pads to deliver excitation current to, and to measure electrical signals from, the sensors.</a:t>
            </a:r>
            <a:endParaRPr lang="en-IN" sz="1050" dirty="0"/>
          </a:p>
        </p:txBody>
      </p:sp>
    </p:spTree>
    <p:extLst>
      <p:ext uri="{BB962C8B-B14F-4D97-AF65-F5344CB8AC3E}">
        <p14:creationId xmlns:p14="http://schemas.microsoft.com/office/powerpoint/2010/main" val="2124079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 y="0"/>
            <a:ext cx="11976100" cy="1280890"/>
          </a:xfrm>
        </p:spPr>
        <p:txBody>
          <a:bodyPr>
            <a:normAutofit/>
          </a:bodyPr>
          <a:lstStyle/>
          <a:p>
            <a:r>
              <a:rPr lang="en-US" b="1" dirty="0"/>
              <a:t>Fabrication of Wearable Sensors Using Electrical Properties: Utilizing Electrical Changes for Sensing</a:t>
            </a:r>
            <a:endParaRPr lang="en-IN" dirty="0"/>
          </a:p>
        </p:txBody>
      </p:sp>
      <p:sp>
        <p:nvSpPr>
          <p:cNvPr id="3" name="Content Placeholder 2"/>
          <p:cNvSpPr>
            <a:spLocks noGrp="1"/>
          </p:cNvSpPr>
          <p:nvPr>
            <p:ph idx="1"/>
          </p:nvPr>
        </p:nvSpPr>
        <p:spPr>
          <a:xfrm>
            <a:off x="684212" y="1181100"/>
            <a:ext cx="10860088" cy="5537200"/>
          </a:xfrm>
        </p:spPr>
        <p:txBody>
          <a:bodyPr>
            <a:normAutofit/>
          </a:bodyPr>
          <a:lstStyle/>
          <a:p>
            <a:r>
              <a:rPr lang="en-US" b="1" dirty="0" smtClean="0"/>
              <a:t>3 </a:t>
            </a:r>
            <a:r>
              <a:rPr lang="en-US" b="1" dirty="0"/>
              <a:t>Perfect Capacitive IDE </a:t>
            </a:r>
            <a:r>
              <a:rPr lang="en-US" b="1" dirty="0" smtClean="0"/>
              <a:t>Sensors: </a:t>
            </a:r>
            <a:r>
              <a:rPr lang="en-US" dirty="0" smtClean="0"/>
              <a:t>In </a:t>
            </a:r>
            <a:r>
              <a:rPr lang="en-US" dirty="0"/>
              <a:t>a perfect capacitive IDE sensor model, the capacitance between the electrodes is considered solely due to the dielectric properties of the material placed between them, without considering real-world imperfections like parasitic capacitances or resistances.</a:t>
            </a:r>
          </a:p>
          <a:p>
            <a:r>
              <a:rPr lang="en-US" b="1" dirty="0" smtClean="0"/>
              <a:t>Highlights</a:t>
            </a:r>
            <a:r>
              <a:rPr lang="en-US" b="1" dirty="0"/>
              <a:t>:</a:t>
            </a:r>
            <a:endParaRPr lang="en-US" dirty="0"/>
          </a:p>
          <a:p>
            <a:pPr lvl="1"/>
            <a:r>
              <a:rPr lang="en-US" b="1" dirty="0"/>
              <a:t>Theoretical Model:</a:t>
            </a:r>
            <a:r>
              <a:rPr lang="en-US" dirty="0"/>
              <a:t> This idealized model helps in understanding the fundamental behavior of capacitive sensors in terms of sensitivity to changes in dielectric constants, which can be affected by material composition, temperature, or the presence of specific </a:t>
            </a:r>
            <a:r>
              <a:rPr lang="en-US" dirty="0" err="1"/>
              <a:t>analytes</a:t>
            </a:r>
            <a:r>
              <a:rPr lang="en-US" dirty="0"/>
              <a:t>.</a:t>
            </a:r>
          </a:p>
          <a:p>
            <a:pPr lvl="1"/>
            <a:r>
              <a:rPr lang="en-US" b="1" dirty="0"/>
              <a:t>Capacitance Relationship:</a:t>
            </a:r>
            <a:r>
              <a:rPr lang="en-US" dirty="0"/>
              <a:t> The capacitance (C) of an IDE depends on the permittivity (ε) of the material, the area (A) of the electrode overlap, and the distance (d) between the electrodes (C = ε * A / d). </a:t>
            </a:r>
          </a:p>
          <a:p>
            <a:pPr lvl="2"/>
            <a:r>
              <a:rPr lang="en-US" b="1" dirty="0"/>
              <a:t>Dielectric Properties:</a:t>
            </a:r>
            <a:r>
              <a:rPr lang="en-US" dirty="0"/>
              <a:t> Changes in the dielectric properties of the medium (like skin or sweat) due to physiological changes can be detected as variations in capacitance.</a:t>
            </a:r>
          </a:p>
          <a:p>
            <a:pPr marL="0" indent="0">
              <a:buNone/>
            </a:pPr>
            <a:endParaRPr lang="en-US" sz="1600" dirty="0"/>
          </a:p>
          <a:p>
            <a:endParaRPr lang="en-US" dirty="0"/>
          </a:p>
          <a:p>
            <a:pPr lvl="1"/>
            <a:endParaRPr lang="en-US" dirty="0"/>
          </a:p>
          <a:p>
            <a:endParaRPr lang="en-IN" dirty="0"/>
          </a:p>
        </p:txBody>
      </p:sp>
    </p:spTree>
    <p:extLst>
      <p:ext uri="{BB962C8B-B14F-4D97-AF65-F5344CB8AC3E}">
        <p14:creationId xmlns:p14="http://schemas.microsoft.com/office/powerpoint/2010/main" val="3064180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675" y="0"/>
            <a:ext cx="8911687" cy="585565"/>
          </a:xfrm>
        </p:spPr>
        <p:txBody>
          <a:bodyPr>
            <a:normAutofit fontScale="90000"/>
          </a:bodyPr>
          <a:lstStyle/>
          <a:p>
            <a:r>
              <a:rPr lang="en-IN" dirty="0"/>
              <a:t>Piezoelectric wearable </a:t>
            </a:r>
            <a:r>
              <a:rPr lang="en-IN" dirty="0" smtClean="0"/>
              <a:t>sensors.</a:t>
            </a:r>
            <a:endParaRPr lang="en-IN" dirty="0"/>
          </a:p>
        </p:txBody>
      </p:sp>
      <p:sp>
        <p:nvSpPr>
          <p:cNvPr id="3" name="Content Placeholder 2"/>
          <p:cNvSpPr>
            <a:spLocks noGrp="1"/>
          </p:cNvSpPr>
          <p:nvPr>
            <p:ph idx="1"/>
          </p:nvPr>
        </p:nvSpPr>
        <p:spPr>
          <a:xfrm>
            <a:off x="1246187" y="790574"/>
            <a:ext cx="8915400" cy="4524375"/>
          </a:xfrm>
        </p:spPr>
        <p:txBody>
          <a:bodyPr>
            <a:normAutofit/>
          </a:bodyPr>
          <a:lstStyle/>
          <a:p>
            <a:r>
              <a:rPr lang="en-US" dirty="0"/>
              <a:t>Sensors that generate an electrical charge in response to mechanical stress or strain. </a:t>
            </a:r>
            <a:r>
              <a:rPr lang="en-US" b="1" dirty="0" smtClean="0"/>
              <a:t>	Example:</a:t>
            </a:r>
            <a:r>
              <a:rPr lang="en-US" dirty="0" smtClean="0"/>
              <a:t> Motion sensors, pressure sensors, force sensors.</a:t>
            </a:r>
          </a:p>
          <a:p>
            <a:r>
              <a:rPr lang="en-US" b="1" dirty="0" smtClean="0"/>
              <a:t>Highlights:</a:t>
            </a:r>
            <a:r>
              <a:rPr lang="en-US" dirty="0" smtClean="0"/>
              <a:t> </a:t>
            </a:r>
          </a:p>
          <a:p>
            <a:pPr lvl="1"/>
            <a:r>
              <a:rPr lang="en-US" dirty="0" smtClean="0"/>
              <a:t>Self-powered and can be used for energy harvesting. </a:t>
            </a:r>
          </a:p>
          <a:p>
            <a:pPr lvl="1"/>
            <a:r>
              <a:rPr lang="en-US" dirty="0" smtClean="0"/>
              <a:t>Sensitive to temperature and humidity.</a:t>
            </a:r>
          </a:p>
          <a:p>
            <a:pPr lvl="1"/>
            <a:r>
              <a:rPr lang="en-US" dirty="0"/>
              <a:t> </a:t>
            </a:r>
            <a:r>
              <a:rPr lang="en-US" sz="1000" b="1" dirty="0">
                <a:solidFill>
                  <a:schemeClr val="tx1"/>
                </a:solidFill>
              </a:rPr>
              <a:t>Design Considerations:</a:t>
            </a:r>
            <a:endParaRPr lang="en-US" sz="1000" dirty="0">
              <a:solidFill>
                <a:schemeClr val="tx1"/>
              </a:solidFill>
            </a:endParaRPr>
          </a:p>
          <a:p>
            <a:pPr lvl="2"/>
            <a:r>
              <a:rPr lang="en-US" sz="1000" b="1" dirty="0">
                <a:solidFill>
                  <a:schemeClr val="tx1"/>
                </a:solidFill>
              </a:rPr>
              <a:t>Material Selection:</a:t>
            </a:r>
            <a:r>
              <a:rPr lang="en-US" sz="1000" dirty="0">
                <a:solidFill>
                  <a:schemeClr val="tx1"/>
                </a:solidFill>
              </a:rPr>
              <a:t> The choice of piezoelectric material (like PVDF, PZT, or newer composites) affects sensitivity, durability, and compatibility with the body or clothing materials.</a:t>
            </a:r>
          </a:p>
          <a:p>
            <a:r>
              <a:rPr lang="en-US" sz="1200" b="1" dirty="0">
                <a:solidFill>
                  <a:schemeClr val="tx1"/>
                </a:solidFill>
              </a:rPr>
              <a:t>Applications:</a:t>
            </a:r>
            <a:endParaRPr lang="en-US" sz="1200" dirty="0">
              <a:solidFill>
                <a:schemeClr val="tx1"/>
              </a:solidFill>
            </a:endParaRPr>
          </a:p>
          <a:p>
            <a:pPr lvl="1"/>
            <a:r>
              <a:rPr lang="en-US" sz="1200" b="1" dirty="0">
                <a:solidFill>
                  <a:schemeClr val="tx1"/>
                </a:solidFill>
              </a:rPr>
              <a:t>Health Monitoring:</a:t>
            </a:r>
            <a:r>
              <a:rPr lang="en-US" sz="1200" dirty="0">
                <a:solidFill>
                  <a:schemeClr val="tx1"/>
                </a:solidFill>
              </a:rPr>
              <a:t> They can be used for monitoring heartbeats, respiratory </a:t>
            </a:r>
            <a:r>
              <a:rPr lang="en-US" sz="1200" dirty="0" smtClean="0">
                <a:solidFill>
                  <a:schemeClr val="tx1"/>
                </a:solidFill>
              </a:rPr>
              <a:t>rate </a:t>
            </a:r>
            <a:endParaRPr lang="en-US" sz="1200" dirty="0">
              <a:solidFill>
                <a:schemeClr val="tx1"/>
              </a:solidFill>
            </a:endParaRPr>
          </a:p>
          <a:p>
            <a:pPr lvl="1"/>
            <a:r>
              <a:rPr lang="en-US" sz="1200" b="1" dirty="0">
                <a:solidFill>
                  <a:schemeClr val="tx1"/>
                </a:solidFill>
              </a:rPr>
              <a:t>Interaction:</a:t>
            </a:r>
            <a:r>
              <a:rPr lang="en-US" sz="1200" dirty="0">
                <a:solidFill>
                  <a:schemeClr val="tx1"/>
                </a:solidFill>
              </a:rPr>
              <a:t> Piezoelectric sensors can enable new forms of user interaction with technology, like touch-sensitive fabrics or responsive clothing.</a:t>
            </a:r>
          </a:p>
          <a:p>
            <a:r>
              <a:rPr lang="en-US" sz="1200" b="1" dirty="0">
                <a:solidFill>
                  <a:schemeClr val="tx1"/>
                </a:solidFill>
              </a:rPr>
              <a:t>Challenges:</a:t>
            </a:r>
            <a:endParaRPr lang="en-US" sz="1200" dirty="0">
              <a:solidFill>
                <a:schemeClr val="tx1"/>
              </a:solidFill>
            </a:endParaRPr>
          </a:p>
          <a:p>
            <a:pPr lvl="1"/>
            <a:r>
              <a:rPr lang="en-US" sz="1200" b="1" dirty="0">
                <a:solidFill>
                  <a:schemeClr val="tx1"/>
                </a:solidFill>
              </a:rPr>
              <a:t>Calibration:</a:t>
            </a:r>
            <a:r>
              <a:rPr lang="en-US" sz="1200" dirty="0">
                <a:solidFill>
                  <a:schemeClr val="tx1"/>
                </a:solidFill>
              </a:rPr>
              <a:t> Due to environmental sensitivity, calibration might be more complex or frequent to ensure consistent performance.</a:t>
            </a:r>
          </a:p>
          <a:p>
            <a:pPr lvl="1"/>
            <a:endParaRPr lang="en-US" dirty="0" smtClean="0"/>
          </a:p>
          <a:p>
            <a:pPr lvl="1"/>
            <a:endParaRPr lang="en-IN" dirty="0"/>
          </a:p>
        </p:txBody>
      </p:sp>
    </p:spTree>
    <p:extLst>
      <p:ext uri="{BB962C8B-B14F-4D97-AF65-F5344CB8AC3E}">
        <p14:creationId xmlns:p14="http://schemas.microsoft.com/office/powerpoint/2010/main" val="1915966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1" y="0"/>
            <a:ext cx="11839574" cy="1280890"/>
          </a:xfrm>
        </p:spPr>
        <p:txBody>
          <a:bodyPr>
            <a:normAutofit/>
          </a:bodyPr>
          <a:lstStyle/>
          <a:p>
            <a:r>
              <a:rPr lang="en-US" sz="3200" dirty="0"/>
              <a:t>Wearable flexible sensors: fabrication and characterization</a:t>
            </a:r>
            <a:endParaRPr lang="en-IN" sz="3200" dirty="0"/>
          </a:p>
        </p:txBody>
      </p:sp>
      <p:sp>
        <p:nvSpPr>
          <p:cNvPr id="3" name="Content Placeholder 2"/>
          <p:cNvSpPr>
            <a:spLocks noGrp="1"/>
          </p:cNvSpPr>
          <p:nvPr>
            <p:ph idx="1"/>
          </p:nvPr>
        </p:nvSpPr>
        <p:spPr>
          <a:xfrm>
            <a:off x="1265237" y="762000"/>
            <a:ext cx="8915400" cy="3777622"/>
          </a:xfrm>
        </p:spPr>
        <p:txBody>
          <a:bodyPr/>
          <a:lstStyle/>
          <a:p>
            <a:r>
              <a:rPr lang="en-US" b="1" dirty="0" smtClean="0"/>
              <a:t>1 </a:t>
            </a:r>
            <a:r>
              <a:rPr lang="en-US" dirty="0" smtClean="0"/>
              <a:t>Flexible </a:t>
            </a:r>
            <a:r>
              <a:rPr lang="en-US" dirty="0"/>
              <a:t>sensors and their advantages.</a:t>
            </a:r>
            <a:br>
              <a:rPr lang="en-US" dirty="0"/>
            </a:br>
            <a:r>
              <a:rPr lang="en-US" dirty="0" smtClean="0"/>
              <a:t>		-</a:t>
            </a:r>
            <a:r>
              <a:rPr lang="en-US" dirty="0"/>
              <a:t> </a:t>
            </a:r>
            <a:r>
              <a:rPr lang="en-US" dirty="0" smtClean="0"/>
              <a:t>Sensors </a:t>
            </a:r>
            <a:r>
              <a:rPr lang="en-US" dirty="0"/>
              <a:t>built on flexible substrates, allowing them to conform to the body's contours. </a:t>
            </a:r>
            <a:r>
              <a:rPr lang="en-US" i="1" dirty="0"/>
              <a:t>Example:</a:t>
            </a:r>
            <a:r>
              <a:rPr lang="en-US" dirty="0"/>
              <a:t> Flexible strain gauges for motion capture, flexible pressure sensors for tactile sensing.</a:t>
            </a:r>
            <a:br>
              <a:rPr lang="en-US" dirty="0"/>
            </a:br>
            <a:endParaRPr lang="en-US" dirty="0" smtClean="0"/>
          </a:p>
          <a:p>
            <a:r>
              <a:rPr lang="en-US" b="1" dirty="0" smtClean="0"/>
              <a:t>Highlights</a:t>
            </a:r>
            <a:r>
              <a:rPr lang="en-US" b="1" dirty="0"/>
              <a:t>:</a:t>
            </a:r>
            <a:r>
              <a:rPr lang="en-US" dirty="0"/>
              <a:t/>
            </a:r>
            <a:br>
              <a:rPr lang="en-US" dirty="0"/>
            </a:br>
            <a:r>
              <a:rPr lang="en-US" dirty="0" smtClean="0"/>
              <a:t>- </a:t>
            </a:r>
            <a:r>
              <a:rPr lang="en-US" sz="1600" dirty="0" smtClean="0"/>
              <a:t>Conformability and comfort: Enables long-term wearability &amp; minimizes discomfort.</a:t>
            </a:r>
            <a:br>
              <a:rPr lang="en-US" sz="1600" dirty="0" smtClean="0"/>
            </a:br>
            <a:r>
              <a:rPr lang="en-US" sz="1600" dirty="0" smtClean="0"/>
              <a:t>- Integration with textiles and wearables: Allows for seamless integration into clothing and accessories.</a:t>
            </a:r>
            <a:br>
              <a:rPr lang="en-US" sz="1600" dirty="0" smtClean="0"/>
            </a:br>
            <a:r>
              <a:rPr lang="en-US" sz="1600" dirty="0" smtClean="0"/>
              <a:t>- Applications in healthcare, sports, and human-machine interfaces.</a:t>
            </a:r>
            <a:endParaRPr lang="en-IN" sz="1600" dirty="0"/>
          </a:p>
        </p:txBody>
      </p:sp>
      <p:sp>
        <p:nvSpPr>
          <p:cNvPr id="4" name="Rectangle 3"/>
          <p:cNvSpPr/>
          <p:nvPr/>
        </p:nvSpPr>
        <p:spPr>
          <a:xfrm>
            <a:off x="1265237" y="4216456"/>
            <a:ext cx="10526713" cy="646331"/>
          </a:xfrm>
          <a:prstGeom prst="rect">
            <a:avLst/>
          </a:prstGeom>
        </p:spPr>
        <p:txBody>
          <a:bodyPr wrap="square">
            <a:spAutoFit/>
          </a:bodyPr>
          <a:lstStyle/>
          <a:p>
            <a:r>
              <a:rPr lang="en-US" dirty="0"/>
              <a:t>Flexible sensors represent a frontier in wearable technology, offering a blend of functionality, comfort</a:t>
            </a:r>
            <a:endParaRPr lang="en-IN" dirty="0"/>
          </a:p>
        </p:txBody>
      </p:sp>
    </p:spTree>
    <p:extLst>
      <p:ext uri="{BB962C8B-B14F-4D97-AF65-F5344CB8AC3E}">
        <p14:creationId xmlns:p14="http://schemas.microsoft.com/office/powerpoint/2010/main" val="1693776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Fabrication </a:t>
            </a:r>
            <a:r>
              <a:rPr lang="en-US" dirty="0"/>
              <a:t>of flexible </a:t>
            </a:r>
            <a:r>
              <a:rPr lang="en-US" dirty="0" smtClean="0"/>
              <a:t>sensors: Manufacturing </a:t>
            </a:r>
            <a:r>
              <a:rPr lang="en-US" dirty="0"/>
              <a:t>processes for flexible sensors.</a:t>
            </a:r>
            <a:endParaRPr lang="en-IN" dirty="0"/>
          </a:p>
        </p:txBody>
      </p:sp>
      <p:sp>
        <p:nvSpPr>
          <p:cNvPr id="3" name="Content Placeholder 2"/>
          <p:cNvSpPr>
            <a:spLocks noGrp="1"/>
          </p:cNvSpPr>
          <p:nvPr>
            <p:ph idx="1"/>
          </p:nvPr>
        </p:nvSpPr>
        <p:spPr/>
        <p:txBody>
          <a:bodyPr/>
          <a:lstStyle/>
          <a:p>
            <a:r>
              <a:rPr lang="en-IN" b="1" dirty="0"/>
              <a:t>2.2.1 Materials used for fabrication:</a:t>
            </a:r>
            <a:r>
              <a:rPr lang="en-IN" dirty="0"/>
              <a:t> Conductive polymers (e.g., PEDOT:PSS), nanomaterials (e.g., carbon nanotubes, graphene), flexible substrates (e.g., PET, PDMS, </a:t>
            </a:r>
            <a:r>
              <a:rPr lang="en-IN" dirty="0" err="1"/>
              <a:t>Kapton</a:t>
            </a:r>
            <a:r>
              <a:rPr lang="en-IN" dirty="0"/>
              <a:t>).</a:t>
            </a:r>
            <a:br>
              <a:rPr lang="en-IN" dirty="0"/>
            </a:br>
            <a:r>
              <a:rPr lang="en-IN" dirty="0"/>
              <a:t>- </a:t>
            </a:r>
            <a:r>
              <a:rPr lang="en-IN" b="1" dirty="0"/>
              <a:t>Highlights:</a:t>
            </a:r>
            <a:r>
              <a:rPr lang="en-IN" dirty="0"/>
              <a:t> Material selection is crucial for sensor performance, flexibility, biocompatibility, and durability</a:t>
            </a:r>
            <a:r>
              <a:rPr lang="en-IN" dirty="0" smtClean="0"/>
              <a:t>.</a:t>
            </a:r>
          </a:p>
          <a:p>
            <a:r>
              <a:rPr lang="en-US" dirty="0">
                <a:solidFill>
                  <a:schemeClr val="tx1"/>
                </a:solidFill>
              </a:rPr>
              <a:t>The fabrication of flexible sensors involves not only choosing the right materials but also optimizing manufacturing processes to ensure the sensors are both functional and practical in their application context. This includes considerations for scalability, cost, and the environmental impact of production methods</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8684643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100" y="0"/>
            <a:ext cx="8911687" cy="762000"/>
          </a:xfrm>
        </p:spPr>
        <p:txBody>
          <a:bodyPr/>
          <a:lstStyle/>
          <a:p>
            <a:r>
              <a:rPr lang="en-US" dirty="0"/>
              <a:t>Fabrication techniques</a:t>
            </a:r>
            <a:endParaRPr lang="en-IN" dirty="0"/>
          </a:p>
        </p:txBody>
      </p:sp>
      <p:sp>
        <p:nvSpPr>
          <p:cNvPr id="3" name="Content Placeholder 2"/>
          <p:cNvSpPr>
            <a:spLocks noGrp="1"/>
          </p:cNvSpPr>
          <p:nvPr>
            <p:ph idx="1"/>
          </p:nvPr>
        </p:nvSpPr>
        <p:spPr>
          <a:xfrm>
            <a:off x="1703387" y="626380"/>
            <a:ext cx="8915400" cy="3777622"/>
          </a:xfrm>
        </p:spPr>
        <p:txBody>
          <a:bodyPr/>
          <a:lstStyle/>
          <a:p>
            <a:r>
              <a:rPr lang="en-US" dirty="0" smtClean="0"/>
              <a:t>The </a:t>
            </a:r>
            <a:r>
              <a:rPr lang="en-US" dirty="0"/>
              <a:t>fabrication of flexible sensor structures involves a range of sophisticated techniques tailored to produce devices that can conform to various surfaces, particularly for wearable applications. Here are the key fabrication techniques used:</a:t>
            </a:r>
            <a:endParaRPr lang="en-US" dirty="0" smtClean="0"/>
          </a:p>
          <a:p>
            <a:r>
              <a:rPr lang="en-US" b="1" dirty="0" smtClean="0"/>
              <a:t>Highlights</a:t>
            </a:r>
            <a:r>
              <a:rPr lang="en-US" b="1" dirty="0"/>
              <a:t>:</a:t>
            </a:r>
            <a:r>
              <a:rPr lang="en-US" dirty="0"/>
              <a:t> </a:t>
            </a:r>
            <a:endParaRPr lang="en-US" dirty="0" smtClean="0"/>
          </a:p>
          <a:p>
            <a:pPr lvl="1"/>
            <a:r>
              <a:rPr lang="en-US" dirty="0" smtClean="0"/>
              <a:t>Screen </a:t>
            </a:r>
            <a:r>
              <a:rPr lang="en-US" dirty="0"/>
              <a:t>printing (low-cost, suitable for large-area patterns), </a:t>
            </a:r>
            <a:endParaRPr lang="en-US" dirty="0" smtClean="0"/>
          </a:p>
          <a:p>
            <a:pPr lvl="1"/>
            <a:r>
              <a:rPr lang="en-US" dirty="0" smtClean="0"/>
              <a:t>inkjet </a:t>
            </a:r>
            <a:r>
              <a:rPr lang="en-US" dirty="0"/>
              <a:t>printing (precise material deposition), </a:t>
            </a:r>
            <a:endParaRPr lang="en-US" dirty="0" smtClean="0"/>
          </a:p>
          <a:p>
            <a:pPr lvl="1"/>
            <a:r>
              <a:rPr lang="en-US" dirty="0" smtClean="0"/>
              <a:t>microfluidic </a:t>
            </a:r>
            <a:r>
              <a:rPr lang="en-US" dirty="0"/>
              <a:t>patterning (for creating microscale channels and structures), and </a:t>
            </a:r>
            <a:endParaRPr lang="en-US" dirty="0" smtClean="0"/>
          </a:p>
          <a:p>
            <a:pPr lvl="1"/>
            <a:r>
              <a:rPr lang="en-US" dirty="0" smtClean="0"/>
              <a:t>roll-to-roll </a:t>
            </a:r>
            <a:r>
              <a:rPr lang="en-US" dirty="0"/>
              <a:t>processing (for high-volume manufacturing).</a:t>
            </a:r>
            <a:endParaRPr lang="en-IN" dirty="0"/>
          </a:p>
        </p:txBody>
      </p:sp>
    </p:spTree>
    <p:extLst>
      <p:ext uri="{BB962C8B-B14F-4D97-AF65-F5344CB8AC3E}">
        <p14:creationId xmlns:p14="http://schemas.microsoft.com/office/powerpoint/2010/main" val="11186210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25" y="0"/>
            <a:ext cx="8911687" cy="1280890"/>
          </a:xfrm>
        </p:spPr>
        <p:txBody>
          <a:bodyPr/>
          <a:lstStyle/>
          <a:p>
            <a:r>
              <a:rPr lang="en-US" b="1" dirty="0"/>
              <a:t>Functionalization of nanoparticles</a:t>
            </a:r>
            <a:endParaRPr lang="en-IN" dirty="0"/>
          </a:p>
        </p:txBody>
      </p:sp>
      <p:sp>
        <p:nvSpPr>
          <p:cNvPr id="3" name="Content Placeholder 2"/>
          <p:cNvSpPr>
            <a:spLocks noGrp="1"/>
          </p:cNvSpPr>
          <p:nvPr>
            <p:ph idx="1"/>
          </p:nvPr>
        </p:nvSpPr>
        <p:spPr>
          <a:xfrm>
            <a:off x="1246187" y="762000"/>
            <a:ext cx="8915400" cy="3777622"/>
          </a:xfrm>
        </p:spPr>
        <p:txBody>
          <a:bodyPr/>
          <a:lstStyle/>
          <a:p>
            <a:r>
              <a:rPr lang="en-US" dirty="0" smtClean="0"/>
              <a:t>Modifying </a:t>
            </a:r>
            <a:r>
              <a:rPr lang="en-US" dirty="0"/>
              <a:t>nanoparticles to enhance sensor performance</a:t>
            </a:r>
            <a:r>
              <a:rPr lang="en-US" dirty="0" smtClean="0"/>
              <a:t>.</a:t>
            </a:r>
            <a:r>
              <a:rPr lang="en-US" dirty="0"/>
              <a:t> </a:t>
            </a:r>
            <a:endParaRPr lang="en-US" dirty="0" smtClean="0"/>
          </a:p>
          <a:p>
            <a:r>
              <a:rPr lang="en-US" b="1" dirty="0" smtClean="0"/>
              <a:t>Highlights</a:t>
            </a:r>
            <a:r>
              <a:rPr lang="en-US" b="1" dirty="0"/>
              <a:t>:</a:t>
            </a:r>
            <a:r>
              <a:rPr lang="en-US" dirty="0"/>
              <a:t> Improved sensitivity and selectivity by attaching specific molecules or functional groups to the nanoparticles. </a:t>
            </a:r>
            <a:endParaRPr lang="en-US" dirty="0" smtClean="0"/>
          </a:p>
          <a:p>
            <a:pPr lvl="1"/>
            <a:r>
              <a:rPr lang="en-US" dirty="0" smtClean="0"/>
              <a:t>Examples </a:t>
            </a:r>
            <a:r>
              <a:rPr lang="en-US" dirty="0"/>
              <a:t>include surface modification with enzymes for </a:t>
            </a:r>
            <a:r>
              <a:rPr lang="en-US" dirty="0" err="1"/>
              <a:t>biosensing</a:t>
            </a:r>
            <a:r>
              <a:rPr lang="en-US" dirty="0"/>
              <a:t> or with polymers for improved conductivity.</a:t>
            </a:r>
            <a:endParaRPr lang="en-IN" dirty="0"/>
          </a:p>
        </p:txBody>
      </p:sp>
    </p:spTree>
    <p:extLst>
      <p:ext uri="{BB962C8B-B14F-4D97-AF65-F5344CB8AC3E}">
        <p14:creationId xmlns:p14="http://schemas.microsoft.com/office/powerpoint/2010/main" val="1780003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176" y="0"/>
            <a:ext cx="4998500" cy="685800"/>
          </a:xfrm>
        </p:spPr>
        <p:txBody>
          <a:bodyPr/>
          <a:lstStyle/>
          <a:p>
            <a:r>
              <a:rPr lang="en-US" b="1" dirty="0" smtClean="0"/>
              <a:t>Sensing parameters</a:t>
            </a:r>
            <a:endParaRPr lang="en-IN" dirty="0"/>
          </a:p>
        </p:txBody>
      </p:sp>
      <p:sp>
        <p:nvSpPr>
          <p:cNvPr id="3" name="Content Placeholder 2"/>
          <p:cNvSpPr>
            <a:spLocks noGrp="1"/>
          </p:cNvSpPr>
          <p:nvPr>
            <p:ph idx="1"/>
          </p:nvPr>
        </p:nvSpPr>
        <p:spPr>
          <a:xfrm>
            <a:off x="1265237" y="771525"/>
            <a:ext cx="8915400" cy="3777622"/>
          </a:xfrm>
        </p:spPr>
        <p:txBody>
          <a:bodyPr/>
          <a:lstStyle/>
          <a:p>
            <a:r>
              <a:rPr lang="en-US" dirty="0"/>
              <a:t> Characteristics of flexible sensors</a:t>
            </a:r>
            <a:r>
              <a:rPr lang="en-US" dirty="0" smtClean="0"/>
              <a:t>. </a:t>
            </a:r>
            <a:r>
              <a:rPr lang="en-US" dirty="0"/>
              <a:t>When designing and evaluating flexible sensors, several key parameters define their performance</a:t>
            </a:r>
            <a:r>
              <a:rPr lang="en-US" dirty="0" smtClean="0"/>
              <a:t>.</a:t>
            </a:r>
          </a:p>
          <a:p>
            <a:r>
              <a:rPr lang="en-US" b="1" dirty="0" smtClean="0"/>
              <a:t>Highlights</a:t>
            </a:r>
            <a:r>
              <a:rPr lang="en-US" b="1" dirty="0"/>
              <a:t>:</a:t>
            </a:r>
            <a:r>
              <a:rPr lang="en-US" dirty="0"/>
              <a:t> </a:t>
            </a:r>
            <a:endParaRPr lang="en-US" dirty="0" smtClean="0"/>
          </a:p>
          <a:p>
            <a:pPr lvl="1"/>
            <a:r>
              <a:rPr lang="en-US" dirty="0" smtClean="0"/>
              <a:t>Sensitivity </a:t>
            </a:r>
            <a:r>
              <a:rPr lang="en-US" dirty="0"/>
              <a:t>(change in output per unit change in input), </a:t>
            </a:r>
            <a:endParaRPr lang="en-US" dirty="0" smtClean="0"/>
          </a:p>
          <a:p>
            <a:pPr lvl="1"/>
            <a:r>
              <a:rPr lang="en-US" dirty="0" smtClean="0"/>
              <a:t>gauge </a:t>
            </a:r>
            <a:r>
              <a:rPr lang="en-US" dirty="0"/>
              <a:t>factor (ratio of relative change in resistance to relative change in strain</a:t>
            </a:r>
            <a:r>
              <a:rPr lang="en-US" dirty="0" smtClean="0"/>
              <a:t>),</a:t>
            </a:r>
          </a:p>
          <a:p>
            <a:pPr lvl="1"/>
            <a:r>
              <a:rPr lang="en-US" dirty="0" smtClean="0"/>
              <a:t>linearity </a:t>
            </a:r>
            <a:r>
              <a:rPr lang="en-US" dirty="0"/>
              <a:t>(linear relationship between input and output), </a:t>
            </a:r>
            <a:endParaRPr lang="en-US" dirty="0" smtClean="0"/>
          </a:p>
          <a:p>
            <a:pPr lvl="1"/>
            <a:r>
              <a:rPr lang="en-US" dirty="0" smtClean="0"/>
              <a:t>hysteresis </a:t>
            </a:r>
            <a:r>
              <a:rPr lang="en-US" dirty="0"/>
              <a:t>(difference in output for increasing and decreasing inputs), and response time</a:t>
            </a:r>
            <a:r>
              <a:rPr lang="en-US" dirty="0" smtClean="0"/>
              <a:t>.</a:t>
            </a:r>
          </a:p>
          <a:p>
            <a:pPr marL="457200" lvl="1" indent="0">
              <a:buNone/>
            </a:pPr>
            <a:r>
              <a:rPr lang="en-US" dirty="0"/>
              <a:t>Understanding and optimizing these sensing parameters are key to developing flexible sensors that can perform reliably in real-world scenarios, particularly in the dynamic environment of wearable technology.</a:t>
            </a:r>
            <a:endParaRPr lang="en-IN" dirty="0"/>
          </a:p>
        </p:txBody>
      </p:sp>
    </p:spTree>
    <p:extLst>
      <p:ext uri="{BB962C8B-B14F-4D97-AF65-F5344CB8AC3E}">
        <p14:creationId xmlns:p14="http://schemas.microsoft.com/office/powerpoint/2010/main" val="2459432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9450" y="0"/>
            <a:ext cx="8911687" cy="1280890"/>
          </a:xfrm>
        </p:spPr>
        <p:txBody>
          <a:bodyPr/>
          <a:lstStyle/>
          <a:p>
            <a:r>
              <a:rPr lang="en-US" dirty="0"/>
              <a:t>Smart circuits for signal conditioning of wearable medical </a:t>
            </a:r>
            <a:r>
              <a:rPr lang="en-US" dirty="0" smtClean="0"/>
              <a:t>sensors</a:t>
            </a:r>
            <a:endParaRPr lang="en-IN" dirty="0"/>
          </a:p>
        </p:txBody>
      </p:sp>
      <p:sp>
        <p:nvSpPr>
          <p:cNvPr id="3" name="Content Placeholder 2"/>
          <p:cNvSpPr>
            <a:spLocks noGrp="1"/>
          </p:cNvSpPr>
          <p:nvPr>
            <p:ph idx="1"/>
          </p:nvPr>
        </p:nvSpPr>
        <p:spPr>
          <a:xfrm>
            <a:off x="1608137" y="1152525"/>
            <a:ext cx="8915400" cy="3777622"/>
          </a:xfrm>
        </p:spPr>
        <p:txBody>
          <a:bodyPr/>
          <a:lstStyle/>
          <a:p>
            <a:r>
              <a:rPr lang="en-US" b="1" dirty="0"/>
              <a:t>Introduction:</a:t>
            </a:r>
            <a:r>
              <a:rPr lang="en-US" dirty="0"/>
              <a:t> Importance of signal conditioning for sensor data</a:t>
            </a:r>
            <a:r>
              <a:rPr lang="en-US" dirty="0" smtClean="0"/>
              <a:t>.</a:t>
            </a:r>
          </a:p>
          <a:p>
            <a:pPr lvl="1"/>
            <a:r>
              <a:rPr lang="en-US" b="1" dirty="0" smtClean="0"/>
              <a:t>Highlights</a:t>
            </a:r>
            <a:r>
              <a:rPr lang="en-US" b="1" dirty="0"/>
              <a:t>:</a:t>
            </a:r>
            <a:r>
              <a:rPr lang="en-US" dirty="0"/>
              <a:t> Amplification (increasing signal amplitude), </a:t>
            </a:r>
            <a:endParaRPr lang="en-US" dirty="0" smtClean="0"/>
          </a:p>
          <a:p>
            <a:pPr lvl="1"/>
            <a:r>
              <a:rPr lang="en-US" dirty="0" smtClean="0"/>
              <a:t>filtering </a:t>
            </a:r>
            <a:r>
              <a:rPr lang="en-US" dirty="0"/>
              <a:t>(removing noise and unwanted frequencies</a:t>
            </a:r>
            <a:r>
              <a:rPr lang="en-US" dirty="0" smtClean="0"/>
              <a:t>), </a:t>
            </a:r>
            <a:r>
              <a:rPr lang="en-US" dirty="0"/>
              <a:t>and analog-to-digital conversion (ADC</a:t>
            </a:r>
            <a:r>
              <a:rPr lang="en-US" dirty="0" smtClean="0"/>
              <a:t>).</a:t>
            </a:r>
          </a:p>
          <a:p>
            <a:pPr lvl="1"/>
            <a:endParaRPr lang="en-US" dirty="0"/>
          </a:p>
          <a:p>
            <a:pPr lvl="1"/>
            <a:endParaRPr lang="en-US" dirty="0" smtClean="0"/>
          </a:p>
          <a:p>
            <a:pPr marL="457200" lvl="1" indent="0">
              <a:buNone/>
            </a:pPr>
            <a:r>
              <a:rPr lang="en-US" dirty="0">
                <a:solidFill>
                  <a:schemeClr val="tx1"/>
                </a:solidFill>
              </a:rPr>
              <a:t>In summary, signal conditioning is indispensable for transforming raw sensor outputs into meaningful, usable data</a:t>
            </a:r>
            <a:endParaRPr lang="en-IN" dirty="0"/>
          </a:p>
        </p:txBody>
      </p:sp>
    </p:spTree>
    <p:extLst>
      <p:ext uri="{BB962C8B-B14F-4D97-AF65-F5344CB8AC3E}">
        <p14:creationId xmlns:p14="http://schemas.microsoft.com/office/powerpoint/2010/main" val="31105355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00" y="0"/>
            <a:ext cx="10637300" cy="1280890"/>
          </a:xfrm>
        </p:spPr>
        <p:txBody>
          <a:bodyPr>
            <a:normAutofit/>
          </a:bodyPr>
          <a:lstStyle/>
          <a:p>
            <a:r>
              <a:rPr lang="en-US" b="1" dirty="0" smtClean="0"/>
              <a:t>Estimation </a:t>
            </a:r>
            <a:r>
              <a:rPr lang="en-US" b="1" dirty="0"/>
              <a:t>of blood parameters through fingertip </a:t>
            </a:r>
            <a:r>
              <a:rPr lang="en-US" b="1" dirty="0" err="1"/>
              <a:t>photoplethysmography</a:t>
            </a:r>
            <a:r>
              <a:rPr lang="en-US" b="1" dirty="0"/>
              <a:t> (PPG):</a:t>
            </a:r>
            <a:endParaRPr lang="en-IN" dirty="0"/>
          </a:p>
        </p:txBody>
      </p:sp>
      <p:sp>
        <p:nvSpPr>
          <p:cNvPr id="3" name="Content Placeholder 2"/>
          <p:cNvSpPr>
            <a:spLocks noGrp="1"/>
          </p:cNvSpPr>
          <p:nvPr>
            <p:ph idx="1"/>
          </p:nvPr>
        </p:nvSpPr>
        <p:spPr>
          <a:xfrm>
            <a:off x="1684337" y="1280890"/>
            <a:ext cx="8915400" cy="3777622"/>
          </a:xfrm>
        </p:spPr>
        <p:txBody>
          <a:bodyPr>
            <a:normAutofit fontScale="92500" lnSpcReduction="10000"/>
          </a:bodyPr>
          <a:lstStyle/>
          <a:p>
            <a:r>
              <a:rPr lang="en-US" dirty="0"/>
              <a:t> Using PPG to derive blood-related information</a:t>
            </a:r>
            <a:r>
              <a:rPr lang="en-US" dirty="0" smtClean="0"/>
              <a:t>.</a:t>
            </a:r>
            <a:r>
              <a:rPr lang="en-US" dirty="0"/>
              <a:t> </a:t>
            </a:r>
            <a:endParaRPr lang="en-US" dirty="0" smtClean="0"/>
          </a:p>
          <a:p>
            <a:r>
              <a:rPr lang="en-US" b="1" dirty="0"/>
              <a:t>Signal Conditioning for PPG Biosensors</a:t>
            </a:r>
            <a:r>
              <a:rPr lang="en-US" b="1" dirty="0" smtClean="0"/>
              <a:t>:</a:t>
            </a:r>
            <a:r>
              <a:rPr lang="en-US" dirty="0"/>
              <a:t/>
            </a:r>
            <a:br>
              <a:rPr lang="en-US" dirty="0"/>
            </a:br>
            <a:r>
              <a:rPr lang="en-US" dirty="0"/>
              <a:t>Signal conditioning in PPG involves several steps to transform the raw optical signal into reliable, interpretable data:</a:t>
            </a:r>
          </a:p>
          <a:p>
            <a:pPr lvl="1"/>
            <a:r>
              <a:rPr lang="en-IN" b="1" dirty="0" smtClean="0"/>
              <a:t>Amplification</a:t>
            </a:r>
          </a:p>
          <a:p>
            <a:pPr lvl="1"/>
            <a:r>
              <a:rPr lang="en-IN" b="1" dirty="0" smtClean="0"/>
              <a:t>Filtering</a:t>
            </a:r>
          </a:p>
          <a:p>
            <a:pPr lvl="1"/>
            <a:r>
              <a:rPr lang="en-IN" b="1" dirty="0"/>
              <a:t>Noise </a:t>
            </a:r>
            <a:r>
              <a:rPr lang="en-IN" b="1" dirty="0" smtClean="0"/>
              <a:t>Reduction</a:t>
            </a:r>
          </a:p>
          <a:p>
            <a:pPr lvl="1"/>
            <a:r>
              <a:rPr lang="en-IN" b="1" dirty="0"/>
              <a:t>Analog-to-Digital Conversion (ADC)</a:t>
            </a:r>
            <a:r>
              <a:rPr lang="en-US" dirty="0"/>
              <a:t/>
            </a:r>
            <a:br>
              <a:rPr lang="en-US" dirty="0"/>
            </a:br>
            <a:endParaRPr lang="en-US" dirty="0" smtClean="0"/>
          </a:p>
          <a:p>
            <a:pPr marL="457200" lvl="1" indent="0">
              <a:buNone/>
            </a:pPr>
            <a:r>
              <a:rPr lang="en-US" b="1" dirty="0" smtClean="0"/>
              <a:t>Highlights</a:t>
            </a:r>
            <a:r>
              <a:rPr lang="en-US" b="1" dirty="0"/>
              <a:t>:</a:t>
            </a:r>
            <a:r>
              <a:rPr lang="en-US" dirty="0"/>
              <a:t> </a:t>
            </a:r>
            <a:r>
              <a:rPr lang="en-US" dirty="0">
                <a:solidFill>
                  <a:schemeClr val="tx1"/>
                </a:solidFill>
              </a:rPr>
              <a:t> Effective signal conditioning for PPG in biosensors is crucial to ensure that the derived health metrics are accurate and reliable, especially in the challenging environment of wearable technology where motion, light, and physiological variations are constant </a:t>
            </a:r>
            <a:r>
              <a:rPr lang="en-US" dirty="0" smtClean="0">
                <a:solidFill>
                  <a:schemeClr val="tx1"/>
                </a:solidFill>
              </a:rPr>
              <a:t>factors</a:t>
            </a:r>
            <a:r>
              <a:rPr lang="en-US" dirty="0" smtClean="0"/>
              <a:t>.</a:t>
            </a:r>
            <a:endParaRPr lang="en-IN" dirty="0"/>
          </a:p>
          <a:p>
            <a:endParaRPr lang="en-IN" dirty="0"/>
          </a:p>
        </p:txBody>
      </p:sp>
    </p:spTree>
    <p:extLst>
      <p:ext uri="{BB962C8B-B14F-4D97-AF65-F5344CB8AC3E}">
        <p14:creationId xmlns:p14="http://schemas.microsoft.com/office/powerpoint/2010/main" val="3205754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parameters for diagnosing patient body.</a:t>
            </a:r>
            <a:endParaRPr lang="en-IN" dirty="0"/>
          </a:p>
        </p:txBody>
      </p:sp>
      <p:sp>
        <p:nvSpPr>
          <p:cNvPr id="3" name="Content Placeholder 2"/>
          <p:cNvSpPr>
            <a:spLocks noGrp="1"/>
          </p:cNvSpPr>
          <p:nvPr>
            <p:ph idx="1"/>
          </p:nvPr>
        </p:nvSpPr>
        <p:spPr/>
        <p:txBody>
          <a:bodyPr>
            <a:normAutofit fontScale="55000" lnSpcReduction="20000"/>
          </a:bodyPr>
          <a:lstStyle/>
          <a:p>
            <a:r>
              <a:rPr lang="en-US" dirty="0"/>
              <a:t>When diagnosing a patient, healthcare providers typically look at several key physiological parameters that can give insights into various health conditions</a:t>
            </a:r>
            <a:r>
              <a:rPr lang="en-US" dirty="0" smtClean="0"/>
              <a:t>:</a:t>
            </a:r>
          </a:p>
          <a:p>
            <a:r>
              <a:rPr lang="en-US" b="1" dirty="0"/>
              <a:t>Vital Signs:</a:t>
            </a:r>
            <a:endParaRPr lang="en-US" dirty="0"/>
          </a:p>
          <a:p>
            <a:pPr lvl="2"/>
            <a:r>
              <a:rPr lang="en-US" b="1" dirty="0"/>
              <a:t>Heart Rate (HR</a:t>
            </a:r>
            <a:r>
              <a:rPr lang="en-US" b="1" dirty="0" smtClean="0"/>
              <a:t>): </a:t>
            </a:r>
            <a:r>
              <a:rPr lang="en-US" dirty="0"/>
              <a:t>Indicates cardiovascular health, stress levels, or physical exertion. </a:t>
            </a:r>
          </a:p>
          <a:p>
            <a:pPr lvl="2"/>
            <a:r>
              <a:rPr lang="en-US" b="1" dirty="0"/>
              <a:t>Blood Pressure (BP):</a:t>
            </a:r>
            <a:r>
              <a:rPr lang="en-US" dirty="0"/>
              <a:t> High or low readings can suggest hypertension, hypotension, or cardiovascular issues.</a:t>
            </a:r>
          </a:p>
          <a:p>
            <a:pPr lvl="2"/>
            <a:r>
              <a:rPr lang="en-US" b="1" dirty="0"/>
              <a:t>Respiratory Rate (RR):</a:t>
            </a:r>
            <a:r>
              <a:rPr lang="en-US" dirty="0"/>
              <a:t> Can reflect conditions like pneumonia, anxiety, or metabolic acidosis.</a:t>
            </a:r>
          </a:p>
          <a:p>
            <a:pPr lvl="2"/>
            <a:r>
              <a:rPr lang="en-US" b="1" dirty="0"/>
              <a:t>Body Temperature:</a:t>
            </a:r>
            <a:r>
              <a:rPr lang="en-US" dirty="0"/>
              <a:t> Fever or hypothermia can indicate infections, inflammation, or issues with thermoregulation.</a:t>
            </a:r>
          </a:p>
          <a:p>
            <a:pPr lvl="2"/>
            <a:r>
              <a:rPr lang="en-US" b="1" dirty="0"/>
              <a:t>Oxygen Saturation (SpO2):</a:t>
            </a:r>
            <a:r>
              <a:rPr lang="en-US" dirty="0"/>
              <a:t> Low levels might point to respiratory problems or circulatory issues</a:t>
            </a:r>
            <a:r>
              <a:rPr lang="en-US" dirty="0" smtClean="0"/>
              <a:t>.</a:t>
            </a:r>
          </a:p>
          <a:p>
            <a:r>
              <a:rPr lang="en-IN" b="1" dirty="0"/>
              <a:t>Electrocardiogram (ECG/EKG):</a:t>
            </a:r>
            <a:r>
              <a:rPr lang="en-IN" dirty="0"/>
              <a:t> Provides detailed information about heart rhythm, conduction, and potential cardiac abnormalities.</a:t>
            </a:r>
          </a:p>
          <a:p>
            <a:r>
              <a:rPr lang="en-IN" b="1" dirty="0"/>
              <a:t>Blood Glucose Levels:</a:t>
            </a:r>
            <a:r>
              <a:rPr lang="en-IN" dirty="0"/>
              <a:t> Critical for diagnosing and managing diabetes.</a:t>
            </a:r>
          </a:p>
          <a:p>
            <a:r>
              <a:rPr lang="en-IN" b="1" dirty="0"/>
              <a:t>Electrolyte Levels:</a:t>
            </a:r>
            <a:r>
              <a:rPr lang="en-IN" dirty="0"/>
              <a:t> Sodium, potassium, calcium, etc., imbalances can lead to a variety of symptoms and health issues.</a:t>
            </a:r>
          </a:p>
          <a:p>
            <a:r>
              <a:rPr lang="en-IN" b="1" dirty="0"/>
              <a:t>Blood Parameters:</a:t>
            </a:r>
            <a:r>
              <a:rPr lang="en-IN" dirty="0"/>
              <a:t> Including complete blood count (CBC), which can show </a:t>
            </a:r>
            <a:r>
              <a:rPr lang="en-IN" dirty="0" err="1"/>
              <a:t>anemia</a:t>
            </a:r>
            <a:r>
              <a:rPr lang="en-IN" dirty="0"/>
              <a:t>, infection, or </a:t>
            </a:r>
            <a:r>
              <a:rPr lang="en-IN" dirty="0" err="1"/>
              <a:t>leukemia</a:t>
            </a:r>
            <a:r>
              <a:rPr lang="en-IN" dirty="0"/>
              <a:t>.</a:t>
            </a:r>
          </a:p>
          <a:p>
            <a:r>
              <a:rPr lang="en-IN" b="1" dirty="0"/>
              <a:t>Physical Activity Levels:</a:t>
            </a:r>
            <a:r>
              <a:rPr lang="en-IN" dirty="0"/>
              <a:t> Can indicate general health, recovery status, or musculoskeletal health.</a:t>
            </a:r>
          </a:p>
          <a:p>
            <a:r>
              <a:rPr lang="en-IN" b="1" dirty="0"/>
              <a:t>Sleep Patterns:</a:t>
            </a:r>
            <a:r>
              <a:rPr lang="en-IN" dirty="0"/>
              <a:t> Disruptions might relate to sleep disorders, stress, or other underlying health conditions.</a:t>
            </a:r>
          </a:p>
          <a:p>
            <a:r>
              <a:rPr lang="en-IN" b="1" dirty="0"/>
              <a:t>Body Composition:</a:t>
            </a:r>
            <a:r>
              <a:rPr lang="en-IN" dirty="0"/>
              <a:t> BMI, body fat percentage, muscle mass, which relate to nutritional status, obesity, or metabolic health.</a:t>
            </a:r>
          </a:p>
          <a:p>
            <a:r>
              <a:rPr lang="en-IN" b="1" dirty="0"/>
              <a:t>Hydration Status:</a:t>
            </a:r>
            <a:r>
              <a:rPr lang="en-IN" dirty="0"/>
              <a:t> Through urine analysis or skin turgor tests.</a:t>
            </a:r>
          </a:p>
          <a:p>
            <a:endParaRPr lang="en-US" dirty="0"/>
          </a:p>
          <a:p>
            <a:endParaRPr lang="en-IN" dirty="0"/>
          </a:p>
        </p:txBody>
      </p:sp>
    </p:spTree>
    <p:extLst>
      <p:ext uri="{BB962C8B-B14F-4D97-AF65-F5344CB8AC3E}">
        <p14:creationId xmlns:p14="http://schemas.microsoft.com/office/powerpoint/2010/main" val="17066720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PPG device design considerations</a:t>
            </a:r>
            <a:endParaRPr lang="en-IN" dirty="0"/>
          </a:p>
        </p:txBody>
      </p:sp>
      <p:sp>
        <p:nvSpPr>
          <p:cNvPr id="3" name="Content Placeholder 2"/>
          <p:cNvSpPr>
            <a:spLocks noGrp="1"/>
          </p:cNvSpPr>
          <p:nvPr>
            <p:ph idx="1"/>
          </p:nvPr>
        </p:nvSpPr>
        <p:spPr/>
        <p:txBody>
          <a:bodyPr>
            <a:normAutofit/>
          </a:bodyPr>
          <a:lstStyle/>
          <a:p>
            <a:r>
              <a:rPr lang="en-US" dirty="0" smtClean="0"/>
              <a:t>Factors </a:t>
            </a:r>
            <a:r>
              <a:rPr lang="en-US" dirty="0"/>
              <a:t>affecting PPG sensor performance.</a:t>
            </a:r>
            <a:br>
              <a:rPr lang="en-US" dirty="0"/>
            </a:br>
            <a:r>
              <a:rPr lang="en-US" b="1" dirty="0" smtClean="0"/>
              <a:t>1 </a:t>
            </a:r>
            <a:r>
              <a:rPr lang="en-US" b="1" dirty="0"/>
              <a:t>Probe contact force:</a:t>
            </a:r>
            <a:r>
              <a:rPr lang="en-US" dirty="0"/>
              <a:t> Ensuring consistent and stable contact between the sensor and the skin.</a:t>
            </a:r>
            <a:br>
              <a:rPr lang="en-US" dirty="0"/>
            </a:br>
            <a:r>
              <a:rPr lang="en-US" b="1" dirty="0"/>
              <a:t>Highlights:</a:t>
            </a:r>
            <a:r>
              <a:rPr lang="en-US" dirty="0"/>
              <a:t> Affects signal quality and can introduce motion artifacts.</a:t>
            </a:r>
          </a:p>
          <a:p>
            <a:r>
              <a:rPr lang="en-US" b="1" dirty="0" smtClean="0"/>
              <a:t>2 </a:t>
            </a:r>
            <a:r>
              <a:rPr lang="en-US" b="1" dirty="0"/>
              <a:t>Accelerometer-based devices:</a:t>
            </a:r>
            <a:r>
              <a:rPr lang="en-US" dirty="0"/>
              <a:t> Combining PPG with accelerometers for motion artifact reduction.</a:t>
            </a:r>
            <a:br>
              <a:rPr lang="en-US" dirty="0"/>
            </a:br>
            <a:r>
              <a:rPr lang="en-US" b="1" dirty="0"/>
              <a:t>Highlights:</a:t>
            </a:r>
            <a:r>
              <a:rPr lang="en-US" dirty="0"/>
              <a:t> Using accelerometer data to identify and remove motion-related noise from the PPG signal.</a:t>
            </a:r>
          </a:p>
          <a:p>
            <a:r>
              <a:rPr lang="en-US" b="1" dirty="0" smtClean="0"/>
              <a:t>3 </a:t>
            </a:r>
            <a:r>
              <a:rPr lang="en-US" b="1" dirty="0"/>
              <a:t>Adaptive noise cancellation:</a:t>
            </a:r>
            <a:r>
              <a:rPr lang="en-US" dirty="0"/>
              <a:t> Techniques for removing noise from PPG signals, such as adaptive filtering algorithms.</a:t>
            </a:r>
            <a:br>
              <a:rPr lang="en-US" dirty="0"/>
            </a:br>
            <a:r>
              <a:rPr lang="en-US" b="1" dirty="0"/>
              <a:t>Highlights:</a:t>
            </a:r>
            <a:r>
              <a:rPr lang="en-US" dirty="0"/>
              <a:t> Enhances signal clarity and improves the accuracy of derived parameters.</a:t>
            </a:r>
          </a:p>
          <a:p>
            <a:endParaRPr lang="en-IN" dirty="0"/>
          </a:p>
        </p:txBody>
      </p:sp>
    </p:spTree>
    <p:extLst>
      <p:ext uri="{BB962C8B-B14F-4D97-AF65-F5344CB8AC3E}">
        <p14:creationId xmlns:p14="http://schemas.microsoft.com/office/powerpoint/2010/main" val="878719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4" y="0"/>
            <a:ext cx="11306175" cy="1280890"/>
          </a:xfrm>
        </p:spPr>
        <p:txBody>
          <a:bodyPr/>
          <a:lstStyle/>
          <a:p>
            <a:r>
              <a:rPr lang="en-US" dirty="0"/>
              <a:t>Application of PPG in heart rate tracking</a:t>
            </a:r>
            <a:endParaRPr lang="en-IN" dirty="0"/>
          </a:p>
        </p:txBody>
      </p:sp>
      <p:sp>
        <p:nvSpPr>
          <p:cNvPr id="3" name="Content Placeholder 2"/>
          <p:cNvSpPr>
            <a:spLocks noGrp="1"/>
          </p:cNvSpPr>
          <p:nvPr>
            <p:ph idx="1"/>
          </p:nvPr>
        </p:nvSpPr>
        <p:spPr>
          <a:xfrm>
            <a:off x="1608137" y="640445"/>
            <a:ext cx="10079038" cy="4931680"/>
          </a:xfrm>
        </p:spPr>
        <p:txBody>
          <a:bodyPr>
            <a:normAutofit fontScale="92500" lnSpcReduction="20000"/>
          </a:bodyPr>
          <a:lstStyle/>
          <a:p>
            <a:r>
              <a:rPr lang="en-US" b="1" dirty="0" smtClean="0"/>
              <a:t>Heart </a:t>
            </a:r>
            <a:r>
              <a:rPr lang="en-US" b="1" dirty="0"/>
              <a:t>rate monitoring through a PPG-based smart wearable </a:t>
            </a:r>
            <a:r>
              <a:rPr lang="en-US" b="1" dirty="0" smtClean="0"/>
              <a:t>device</a:t>
            </a:r>
            <a:r>
              <a:rPr lang="en-US" dirty="0" smtClean="0"/>
              <a:t>.</a:t>
            </a:r>
            <a:r>
              <a:rPr lang="en-US" dirty="0"/>
              <a:t/>
            </a:r>
            <a:br>
              <a:rPr lang="en-US" dirty="0"/>
            </a:br>
            <a:r>
              <a:rPr lang="en-US" dirty="0" smtClean="0"/>
              <a:t>		</a:t>
            </a:r>
            <a:r>
              <a:rPr lang="en-US" sz="1200" b="1" dirty="0" smtClean="0">
                <a:solidFill>
                  <a:schemeClr val="tx1"/>
                </a:solidFill>
              </a:rPr>
              <a:t>Photoplethysmography </a:t>
            </a:r>
            <a:r>
              <a:rPr lang="en-US" sz="1200" b="1" dirty="0">
                <a:solidFill>
                  <a:schemeClr val="tx1"/>
                </a:solidFill>
              </a:rPr>
              <a:t>(PPG) uses an optical technique to measure heart rate by detecting changes in blood volume in the microvascular bed of tissue.</a:t>
            </a:r>
          </a:p>
          <a:p>
            <a:r>
              <a:rPr lang="en-US" b="1" dirty="0" smtClean="0">
                <a:solidFill>
                  <a:schemeClr val="tx1"/>
                </a:solidFill>
              </a:rPr>
              <a:t>Key </a:t>
            </a:r>
            <a:r>
              <a:rPr lang="en-US" b="1" dirty="0">
                <a:solidFill>
                  <a:schemeClr val="tx1"/>
                </a:solidFill>
              </a:rPr>
              <a:t>Aspects of Signal Conditioning </a:t>
            </a:r>
            <a:r>
              <a:rPr lang="en-US" b="1" dirty="0" smtClean="0"/>
              <a:t>:</a:t>
            </a:r>
            <a:r>
              <a:rPr lang="en-US" dirty="0"/>
              <a:t> </a:t>
            </a:r>
            <a:r>
              <a:rPr lang="en-US" sz="1400" b="1" dirty="0" smtClean="0">
                <a:solidFill>
                  <a:schemeClr val="tx1"/>
                </a:solidFill>
              </a:rPr>
              <a:t>Real-time </a:t>
            </a:r>
            <a:r>
              <a:rPr lang="en-US" sz="1400" b="1" dirty="0">
                <a:solidFill>
                  <a:schemeClr val="tx1"/>
                </a:solidFill>
              </a:rPr>
              <a:t>heart rate monitoring with high accuracy, even during physical activity.</a:t>
            </a:r>
          </a:p>
          <a:p>
            <a:pPr lvl="1"/>
            <a:r>
              <a:rPr lang="en-US" b="1" dirty="0">
                <a:solidFill>
                  <a:schemeClr val="tx1"/>
                </a:solidFill>
              </a:rPr>
              <a:t>Amplification</a:t>
            </a:r>
          </a:p>
          <a:p>
            <a:pPr lvl="2"/>
            <a:r>
              <a:rPr lang="en-US" sz="1200" b="1" dirty="0">
                <a:solidFill>
                  <a:schemeClr val="tx1"/>
                </a:solidFill>
              </a:rPr>
              <a:t>Purpose: To boost the weak PPG signal for accurate detection of heartbeats.</a:t>
            </a:r>
          </a:p>
          <a:p>
            <a:pPr lvl="1"/>
            <a:r>
              <a:rPr lang="en-US" b="1" dirty="0">
                <a:solidFill>
                  <a:schemeClr val="tx1"/>
                </a:solidFill>
              </a:rPr>
              <a:t>Filtering</a:t>
            </a:r>
            <a:endParaRPr lang="en-US" dirty="0">
              <a:solidFill>
                <a:schemeClr val="tx1"/>
              </a:solidFill>
            </a:endParaRPr>
          </a:p>
          <a:p>
            <a:pPr lvl="2"/>
            <a:r>
              <a:rPr lang="en-US" sz="1200" b="1" dirty="0">
                <a:solidFill>
                  <a:schemeClr val="tx1"/>
                </a:solidFill>
              </a:rPr>
              <a:t>Improves signal clarity by isolating the heart rate signal from noise, leading to more precise heart rate measurements.</a:t>
            </a:r>
          </a:p>
          <a:p>
            <a:r>
              <a:rPr lang="en-US" b="1" dirty="0">
                <a:solidFill>
                  <a:schemeClr val="tx1"/>
                </a:solidFill>
              </a:rPr>
              <a:t>Noise Reduction</a:t>
            </a:r>
            <a:endParaRPr lang="en-US" dirty="0">
              <a:solidFill>
                <a:schemeClr val="tx1"/>
              </a:solidFill>
            </a:endParaRPr>
          </a:p>
          <a:p>
            <a:pPr lvl="1"/>
            <a:r>
              <a:rPr lang="en-US" sz="1200" b="1" dirty="0">
                <a:solidFill>
                  <a:schemeClr val="tx1"/>
                </a:solidFill>
              </a:rPr>
              <a:t>Techniques:</a:t>
            </a:r>
            <a:endParaRPr lang="en-US" sz="1200" dirty="0">
              <a:solidFill>
                <a:schemeClr val="tx1"/>
              </a:solidFill>
            </a:endParaRPr>
          </a:p>
          <a:p>
            <a:pPr lvl="2"/>
            <a:r>
              <a:rPr lang="en-US" sz="1200" b="1" dirty="0">
                <a:solidFill>
                  <a:schemeClr val="tx1"/>
                </a:solidFill>
              </a:rPr>
              <a:t>Motion Artifact </a:t>
            </a:r>
            <a:r>
              <a:rPr lang="en-US" sz="1200" b="1" dirty="0" smtClean="0">
                <a:solidFill>
                  <a:schemeClr val="tx1"/>
                </a:solidFill>
              </a:rPr>
              <a:t>Reduction</a:t>
            </a:r>
            <a:r>
              <a:rPr lang="en-US" sz="1200" dirty="0" smtClean="0">
                <a:solidFill>
                  <a:schemeClr val="tx1"/>
                </a:solidFill>
              </a:rPr>
              <a:t>.</a:t>
            </a:r>
            <a:endParaRPr lang="en-US" sz="1200" dirty="0">
              <a:solidFill>
                <a:schemeClr val="tx1"/>
              </a:solidFill>
            </a:endParaRPr>
          </a:p>
          <a:p>
            <a:pPr lvl="2"/>
            <a:r>
              <a:rPr lang="en-US" sz="1200" b="1" dirty="0">
                <a:solidFill>
                  <a:schemeClr val="tx1"/>
                </a:solidFill>
              </a:rPr>
              <a:t>Ambient Light </a:t>
            </a:r>
            <a:r>
              <a:rPr lang="en-US" sz="1200" b="1" dirty="0" smtClean="0">
                <a:solidFill>
                  <a:schemeClr val="tx1"/>
                </a:solidFill>
              </a:rPr>
              <a:t>Cancellation.</a:t>
            </a:r>
          </a:p>
          <a:p>
            <a:r>
              <a:rPr lang="en-US" b="1" dirty="0">
                <a:solidFill>
                  <a:schemeClr val="tx1"/>
                </a:solidFill>
              </a:rPr>
              <a:t>Challenges</a:t>
            </a:r>
          </a:p>
          <a:p>
            <a:pPr lvl="1"/>
            <a:r>
              <a:rPr lang="en-US" sz="1400" b="1" dirty="0">
                <a:solidFill>
                  <a:schemeClr val="tx1"/>
                </a:solidFill>
              </a:rPr>
              <a:t>Individual Variability</a:t>
            </a:r>
            <a:r>
              <a:rPr lang="en-US" sz="1400" b="1" dirty="0" smtClean="0">
                <a:solidFill>
                  <a:schemeClr val="tx1"/>
                </a:solidFill>
              </a:rPr>
              <a:t>:</a:t>
            </a:r>
          </a:p>
          <a:p>
            <a:pPr lvl="1"/>
            <a:r>
              <a:rPr lang="en-US" sz="1400" b="1" dirty="0" smtClean="0">
                <a:solidFill>
                  <a:schemeClr val="tx1"/>
                </a:solidFill>
              </a:rPr>
              <a:t>Power Consumption</a:t>
            </a:r>
          </a:p>
          <a:p>
            <a:pPr lvl="1"/>
            <a:r>
              <a:rPr lang="en-US" sz="1400" b="1" dirty="0" smtClean="0">
                <a:solidFill>
                  <a:schemeClr val="tx1"/>
                </a:solidFill>
              </a:rPr>
              <a:t>Algorithm Complexity</a:t>
            </a:r>
          </a:p>
        </p:txBody>
      </p:sp>
    </p:spTree>
    <p:extLst>
      <p:ext uri="{BB962C8B-B14F-4D97-AF65-F5344CB8AC3E}">
        <p14:creationId xmlns:p14="http://schemas.microsoft.com/office/powerpoint/2010/main" val="2311050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25" y="0"/>
            <a:ext cx="11999375" cy="1280890"/>
          </a:xfrm>
        </p:spPr>
        <p:txBody>
          <a:bodyPr>
            <a:normAutofit/>
          </a:bodyPr>
          <a:lstStyle/>
          <a:p>
            <a:pPr algn="ctr"/>
            <a:r>
              <a:rPr lang="en-US" b="1" dirty="0"/>
              <a:t>Cerebral Oxygenation Monitoring through an NIRS-</a:t>
            </a:r>
            <a:r>
              <a:rPr lang="en-US" b="1" dirty="0" err="1"/>
              <a:t>HDtDCS</a:t>
            </a:r>
            <a:r>
              <a:rPr lang="en-US" b="1" dirty="0"/>
              <a:t>-based Wearable Device</a:t>
            </a:r>
            <a:endParaRPr lang="en-IN" dirty="0"/>
          </a:p>
        </p:txBody>
      </p:sp>
      <p:sp>
        <p:nvSpPr>
          <p:cNvPr id="3" name="Content Placeholder 2"/>
          <p:cNvSpPr>
            <a:spLocks noGrp="1"/>
          </p:cNvSpPr>
          <p:nvPr>
            <p:ph idx="1"/>
          </p:nvPr>
        </p:nvSpPr>
        <p:spPr>
          <a:xfrm>
            <a:off x="1350962" y="1209675"/>
            <a:ext cx="8915400" cy="3777622"/>
          </a:xfrm>
        </p:spPr>
        <p:txBody>
          <a:bodyPr/>
          <a:lstStyle/>
          <a:p>
            <a:r>
              <a:rPr lang="en-US" b="1" dirty="0" err="1" smtClean="0"/>
              <a:t>Definition:</a:t>
            </a:r>
            <a:r>
              <a:rPr lang="en-US" dirty="0" err="1" smtClean="0"/>
              <a:t>Combining</a:t>
            </a:r>
            <a:r>
              <a:rPr lang="en-US" dirty="0" smtClean="0"/>
              <a:t> </a:t>
            </a:r>
            <a:r>
              <a:rPr lang="en-US" dirty="0"/>
              <a:t>Near-Infrared Spectroscopy (NIRS) to measure cerebral blood flow and oxygenation with High-Definition Transcranial Direct Current Stimulation (HDtDCS) for targeted brain stimulation.    </a:t>
            </a:r>
            <a:endParaRPr lang="en-US" dirty="0" smtClean="0"/>
          </a:p>
          <a:p>
            <a:r>
              <a:rPr lang="en-US" b="1" dirty="0" smtClean="0"/>
              <a:t>Highlights: </a:t>
            </a:r>
            <a:r>
              <a:rPr lang="en-US" dirty="0" smtClean="0"/>
              <a:t>Monitoring </a:t>
            </a:r>
            <a:r>
              <a:rPr lang="en-US" dirty="0"/>
              <a:t>brain activity and potential for </a:t>
            </a:r>
            <a:r>
              <a:rPr lang="en-US" dirty="0" smtClean="0"/>
              <a:t>neuro rehabilitation </a:t>
            </a:r>
            <a:r>
              <a:rPr lang="en-US" dirty="0"/>
              <a:t>applications</a:t>
            </a:r>
            <a:r>
              <a:rPr lang="en-US" dirty="0" smtClean="0"/>
              <a:t>.</a:t>
            </a:r>
          </a:p>
          <a:p>
            <a:pPr lvl="1"/>
            <a:r>
              <a:rPr lang="en-US" b="1" dirty="0">
                <a:solidFill>
                  <a:schemeClr val="tx1"/>
                </a:solidFill>
              </a:rPr>
              <a:t>Real-Time Monitoring:</a:t>
            </a:r>
            <a:r>
              <a:rPr lang="en-US" dirty="0">
                <a:solidFill>
                  <a:schemeClr val="tx1"/>
                </a:solidFill>
              </a:rPr>
              <a:t> Allows for immediate feedback on cerebral oxygenation changes during or post-stimulation, which can guide therapy or research</a:t>
            </a:r>
            <a:r>
              <a:rPr lang="en-US" dirty="0" smtClean="0">
                <a:solidFill>
                  <a:schemeClr val="tx1"/>
                </a:solidFill>
              </a:rPr>
              <a:t>.</a:t>
            </a:r>
          </a:p>
          <a:p>
            <a:pPr lvl="1"/>
            <a:r>
              <a:rPr lang="en-US" b="1" dirty="0">
                <a:solidFill>
                  <a:schemeClr val="tx1"/>
                </a:solidFill>
              </a:rPr>
              <a:t>Research Tool:</a:t>
            </a:r>
            <a:r>
              <a:rPr lang="en-US" dirty="0">
                <a:solidFill>
                  <a:schemeClr val="tx1"/>
                </a:solidFill>
              </a:rPr>
              <a:t> Provides </a:t>
            </a:r>
            <a:r>
              <a:rPr lang="en-US" dirty="0" smtClean="0">
                <a:solidFill>
                  <a:schemeClr val="tx1"/>
                </a:solidFill>
              </a:rPr>
              <a:t>an </a:t>
            </a:r>
            <a:r>
              <a:rPr lang="en-US" dirty="0" err="1" smtClean="0">
                <a:solidFill>
                  <a:schemeClr val="tx1"/>
                </a:solidFill>
              </a:rPr>
              <a:t>ai</a:t>
            </a:r>
            <a:r>
              <a:rPr lang="en-US" dirty="0" smtClean="0">
                <a:solidFill>
                  <a:schemeClr val="tx1"/>
                </a:solidFill>
              </a:rPr>
              <a:t> </a:t>
            </a:r>
            <a:r>
              <a:rPr lang="en-US" dirty="0">
                <a:solidFill>
                  <a:schemeClr val="tx1"/>
                </a:solidFill>
              </a:rPr>
              <a:t>platform to study brain function, plasticity, and the effects of </a:t>
            </a:r>
            <a:r>
              <a:rPr lang="en-US" dirty="0" smtClean="0">
                <a:solidFill>
                  <a:schemeClr val="tx1"/>
                </a:solidFill>
              </a:rPr>
              <a:t>neuro modulation </a:t>
            </a:r>
            <a:r>
              <a:rPr lang="en-US" dirty="0">
                <a:solidFill>
                  <a:schemeClr val="tx1"/>
                </a:solidFill>
              </a:rPr>
              <a:t>on cerebral hemodynamics.</a:t>
            </a:r>
          </a:p>
          <a:p>
            <a:pPr lvl="1"/>
            <a:endParaRPr lang="en-IN" dirty="0"/>
          </a:p>
        </p:txBody>
      </p:sp>
    </p:spTree>
    <p:extLst>
      <p:ext uri="{BB962C8B-B14F-4D97-AF65-F5344CB8AC3E}">
        <p14:creationId xmlns:p14="http://schemas.microsoft.com/office/powerpoint/2010/main" val="37909112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0"/>
            <a:ext cx="12001500" cy="1280890"/>
          </a:xfrm>
        </p:spPr>
        <p:txBody>
          <a:bodyPr/>
          <a:lstStyle/>
          <a:p>
            <a:pPr algn="ctr"/>
            <a:r>
              <a:rPr lang="en-US" b="1" dirty="0"/>
              <a:t>Heart Sounds and Measurements Using Phonocardiography (PCG)</a:t>
            </a:r>
            <a:endParaRPr lang="en-IN" dirty="0"/>
          </a:p>
        </p:txBody>
      </p:sp>
      <p:sp>
        <p:nvSpPr>
          <p:cNvPr id="3" name="Content Placeholder 2"/>
          <p:cNvSpPr>
            <a:spLocks noGrp="1"/>
          </p:cNvSpPr>
          <p:nvPr>
            <p:ph idx="1"/>
          </p:nvPr>
        </p:nvSpPr>
        <p:spPr>
          <a:xfrm>
            <a:off x="1141412" y="1266824"/>
            <a:ext cx="11050588" cy="5591175"/>
          </a:xfrm>
        </p:spPr>
        <p:txBody>
          <a:bodyPr>
            <a:normAutofit fontScale="92500" lnSpcReduction="10000"/>
          </a:bodyPr>
          <a:lstStyle/>
          <a:p>
            <a:r>
              <a:rPr lang="en-US" b="1" dirty="0">
                <a:solidFill>
                  <a:schemeClr val="tx1"/>
                </a:solidFill>
              </a:rPr>
              <a:t>Phonocardiography (PCG):</a:t>
            </a:r>
            <a:r>
              <a:rPr lang="en-US" dirty="0">
                <a:solidFill>
                  <a:schemeClr val="tx1"/>
                </a:solidFill>
              </a:rPr>
              <a:t> This is a method of recording the sounds made by the heart using acoustic sensors (microphones or stethoscopes</a:t>
            </a:r>
            <a:r>
              <a:rPr lang="en-US" dirty="0" smtClean="0">
                <a:solidFill>
                  <a:schemeClr val="tx1"/>
                </a:solidFill>
              </a:rPr>
              <a:t>), </a:t>
            </a:r>
            <a:r>
              <a:rPr lang="en-US" dirty="0">
                <a:solidFill>
                  <a:schemeClr val="tx1"/>
                </a:solidFill>
              </a:rPr>
              <a:t>then analyzed to assess cardiac function</a:t>
            </a:r>
            <a:r>
              <a:rPr lang="en-US" dirty="0" smtClean="0">
                <a:solidFill>
                  <a:schemeClr val="tx1"/>
                </a:solidFill>
              </a:rPr>
              <a:t>.</a:t>
            </a:r>
          </a:p>
          <a:p>
            <a:r>
              <a:rPr lang="en-US" b="1" dirty="0">
                <a:solidFill>
                  <a:schemeClr val="tx1"/>
                </a:solidFill>
              </a:rPr>
              <a:t>Technical Details of Signal Conditioning in </a:t>
            </a:r>
            <a:r>
              <a:rPr lang="en-US" b="1" dirty="0" smtClean="0">
                <a:solidFill>
                  <a:schemeClr val="tx1"/>
                </a:solidFill>
              </a:rPr>
              <a:t>PCG:</a:t>
            </a:r>
          </a:p>
          <a:p>
            <a:pPr lvl="1"/>
            <a:r>
              <a:rPr lang="en-US" b="1" dirty="0">
                <a:solidFill>
                  <a:schemeClr val="tx1"/>
                </a:solidFill>
              </a:rPr>
              <a:t>Acoustic Signal Acquisition:</a:t>
            </a:r>
            <a:endParaRPr lang="en-US" dirty="0">
              <a:solidFill>
                <a:schemeClr val="tx1"/>
              </a:solidFill>
            </a:endParaRPr>
          </a:p>
          <a:p>
            <a:pPr lvl="1"/>
            <a:r>
              <a:rPr lang="en-US" b="1" dirty="0">
                <a:solidFill>
                  <a:schemeClr val="tx1"/>
                </a:solidFill>
              </a:rPr>
              <a:t>Noise Reduction:</a:t>
            </a:r>
            <a:endParaRPr lang="en-US" dirty="0">
              <a:solidFill>
                <a:schemeClr val="tx1"/>
              </a:solidFill>
            </a:endParaRPr>
          </a:p>
          <a:p>
            <a:pPr lvl="1"/>
            <a:r>
              <a:rPr lang="en-US" b="1" dirty="0">
                <a:solidFill>
                  <a:schemeClr val="tx1"/>
                </a:solidFill>
              </a:rPr>
              <a:t>Signal Processing:</a:t>
            </a:r>
            <a:endParaRPr lang="en-US" dirty="0">
              <a:solidFill>
                <a:schemeClr val="tx1"/>
              </a:solidFill>
            </a:endParaRPr>
          </a:p>
          <a:p>
            <a:pPr lvl="1"/>
            <a:r>
              <a:rPr lang="en-US" b="1" dirty="0">
                <a:solidFill>
                  <a:schemeClr val="tx1"/>
                </a:solidFill>
              </a:rPr>
              <a:t>Digital </a:t>
            </a:r>
            <a:r>
              <a:rPr lang="en-US" b="1" dirty="0" smtClean="0">
                <a:solidFill>
                  <a:schemeClr val="tx1"/>
                </a:solidFill>
              </a:rPr>
              <a:t>Conversion (ADC):</a:t>
            </a:r>
          </a:p>
          <a:p>
            <a:pPr lvl="1"/>
            <a:r>
              <a:rPr lang="en-US" b="1" dirty="0">
                <a:solidFill>
                  <a:schemeClr val="tx1"/>
                </a:solidFill>
              </a:rPr>
              <a:t>Feature Extraction and Analysis:</a:t>
            </a:r>
            <a:endParaRPr lang="en-US" dirty="0">
              <a:solidFill>
                <a:schemeClr val="tx1"/>
              </a:solidFill>
            </a:endParaRPr>
          </a:p>
          <a:p>
            <a:r>
              <a:rPr lang="en-US" b="1" dirty="0">
                <a:solidFill>
                  <a:schemeClr val="tx1"/>
                </a:solidFill>
              </a:rPr>
              <a:t>Highlights</a:t>
            </a:r>
            <a:endParaRPr lang="en-US" dirty="0">
              <a:solidFill>
                <a:schemeClr val="tx1"/>
              </a:solidFill>
            </a:endParaRPr>
          </a:p>
          <a:p>
            <a:pPr lvl="1"/>
            <a:r>
              <a:rPr lang="en-US" sz="1000" b="1" dirty="0">
                <a:solidFill>
                  <a:schemeClr val="tx1"/>
                </a:solidFill>
              </a:rPr>
              <a:t>Detecting Heart Murmurs:</a:t>
            </a:r>
            <a:endParaRPr lang="en-US" sz="1000" dirty="0">
              <a:solidFill>
                <a:schemeClr val="tx1"/>
              </a:solidFill>
            </a:endParaRPr>
          </a:p>
          <a:p>
            <a:pPr lvl="1"/>
            <a:r>
              <a:rPr lang="en-US" sz="1000" b="1" dirty="0" smtClean="0">
                <a:solidFill>
                  <a:schemeClr val="tx1"/>
                </a:solidFill>
              </a:rPr>
              <a:t>Valve </a:t>
            </a:r>
            <a:r>
              <a:rPr lang="en-US" sz="1000" b="1" dirty="0">
                <a:solidFill>
                  <a:schemeClr val="tx1"/>
                </a:solidFill>
              </a:rPr>
              <a:t>Abnormalities</a:t>
            </a:r>
            <a:r>
              <a:rPr lang="en-US" sz="1000" b="1" dirty="0" smtClean="0">
                <a:solidFill>
                  <a:schemeClr val="tx1"/>
                </a:solidFill>
              </a:rPr>
              <a:t>:</a:t>
            </a:r>
            <a:endParaRPr lang="en-US" sz="1000" dirty="0">
              <a:solidFill>
                <a:schemeClr val="tx1"/>
              </a:solidFill>
            </a:endParaRPr>
          </a:p>
          <a:p>
            <a:pPr lvl="1"/>
            <a:r>
              <a:rPr lang="en-US" sz="1000" b="1" dirty="0">
                <a:solidFill>
                  <a:schemeClr val="tx1"/>
                </a:solidFill>
              </a:rPr>
              <a:t>Other Cardiac Conditions</a:t>
            </a:r>
            <a:r>
              <a:rPr lang="en-US" sz="1000" b="1" dirty="0" smtClean="0">
                <a:solidFill>
                  <a:schemeClr val="tx1"/>
                </a:solidFill>
              </a:rPr>
              <a:t>:</a:t>
            </a:r>
            <a:endParaRPr lang="en-US" sz="1000" dirty="0">
              <a:solidFill>
                <a:schemeClr val="tx1"/>
              </a:solidFill>
            </a:endParaRPr>
          </a:p>
          <a:p>
            <a:r>
              <a:rPr lang="en-US" b="1" dirty="0">
                <a:solidFill>
                  <a:schemeClr val="tx1"/>
                </a:solidFill>
              </a:rPr>
              <a:t>Challenges:</a:t>
            </a:r>
          </a:p>
          <a:p>
            <a:pPr lvl="1"/>
            <a:r>
              <a:rPr lang="en-US" sz="1200" b="1" dirty="0">
                <a:solidFill>
                  <a:schemeClr val="tx1"/>
                </a:solidFill>
              </a:rPr>
              <a:t>Consistency:</a:t>
            </a:r>
            <a:r>
              <a:rPr lang="en-US" sz="1200" dirty="0">
                <a:solidFill>
                  <a:schemeClr val="tx1"/>
                </a:solidFill>
              </a:rPr>
              <a:t> Ensuring consistent sensor placement and contact pressure for repeatable results.</a:t>
            </a:r>
          </a:p>
          <a:p>
            <a:pPr lvl="1"/>
            <a:r>
              <a:rPr lang="en-US" sz="1200" b="1" dirty="0">
                <a:solidFill>
                  <a:schemeClr val="tx1"/>
                </a:solidFill>
              </a:rPr>
              <a:t>Noise:</a:t>
            </a:r>
            <a:r>
              <a:rPr lang="en-US" sz="1200" dirty="0">
                <a:solidFill>
                  <a:schemeClr val="tx1"/>
                </a:solidFill>
              </a:rPr>
              <a:t> The challenge of distinguishing heart sounds from other bodily sounds or external noise, requiring sophisticated noise reduction techniques.</a:t>
            </a:r>
          </a:p>
          <a:p>
            <a:r>
              <a:rPr lang="en-US" b="1" dirty="0">
                <a:solidFill>
                  <a:schemeClr val="tx1"/>
                </a:solidFill>
              </a:rPr>
              <a:t>Advantages:</a:t>
            </a:r>
          </a:p>
          <a:p>
            <a:pPr lvl="1"/>
            <a:r>
              <a:rPr lang="en-US" sz="1200" b="1" dirty="0">
                <a:solidFill>
                  <a:schemeClr val="tx1"/>
                </a:solidFill>
              </a:rPr>
              <a:t>Non-Invasive:</a:t>
            </a:r>
            <a:r>
              <a:rPr lang="en-US" sz="1200" dirty="0">
                <a:solidFill>
                  <a:schemeClr val="tx1"/>
                </a:solidFill>
              </a:rPr>
              <a:t> PCG provides a non-invasive window into cardiac function, where signal conditioning elevates the diagnostic potential by enhancing the clarity and interpretability of the recorded sounds</a:t>
            </a:r>
            <a:r>
              <a:rPr lang="en-US" sz="1200" dirty="0" smtClean="0">
                <a:solidFill>
                  <a:schemeClr val="tx1"/>
                </a:solidFill>
              </a:rPr>
              <a:t>.</a:t>
            </a:r>
            <a:endParaRPr lang="en-US" sz="1200" dirty="0">
              <a:solidFill>
                <a:schemeClr val="tx1"/>
              </a:solidFill>
            </a:endParaRPr>
          </a:p>
        </p:txBody>
      </p:sp>
    </p:spTree>
    <p:extLst>
      <p:ext uri="{BB962C8B-B14F-4D97-AF65-F5344CB8AC3E}">
        <p14:creationId xmlns:p14="http://schemas.microsoft.com/office/powerpoint/2010/main" val="4241874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3725" y="0"/>
            <a:ext cx="8911687" cy="747490"/>
          </a:xfrm>
        </p:spPr>
        <p:txBody>
          <a:bodyPr/>
          <a:lstStyle/>
          <a:p>
            <a:pPr algn="ctr"/>
            <a:r>
              <a:rPr lang="en-US" b="1" dirty="0"/>
              <a:t>Approaches to </a:t>
            </a:r>
            <a:r>
              <a:rPr lang="en-US" b="1" dirty="0" err="1"/>
              <a:t>IoT</a:t>
            </a:r>
            <a:r>
              <a:rPr lang="en-US" b="1" dirty="0"/>
              <a:t> Wearables Security</a:t>
            </a:r>
            <a:r>
              <a:rPr lang="en-US" b="1" dirty="0" smtClean="0"/>
              <a:t>:</a:t>
            </a:r>
            <a:endParaRPr lang="en-IN" dirty="0"/>
          </a:p>
        </p:txBody>
      </p:sp>
      <p:sp>
        <p:nvSpPr>
          <p:cNvPr id="3" name="Content Placeholder 2"/>
          <p:cNvSpPr>
            <a:spLocks noGrp="1"/>
          </p:cNvSpPr>
          <p:nvPr>
            <p:ph idx="1"/>
          </p:nvPr>
        </p:nvSpPr>
        <p:spPr>
          <a:xfrm>
            <a:off x="1493836" y="642714"/>
            <a:ext cx="10431463" cy="5662835"/>
          </a:xfrm>
        </p:spPr>
        <p:txBody>
          <a:bodyPr>
            <a:normAutofit fontScale="92500" lnSpcReduction="20000"/>
          </a:bodyPr>
          <a:lstStyle/>
          <a:p>
            <a:r>
              <a:rPr lang="en-US" b="1" dirty="0" smtClean="0"/>
              <a:t>Various </a:t>
            </a:r>
            <a:r>
              <a:rPr lang="en-US" b="1" dirty="0"/>
              <a:t>Security Mechanisms and Techniques for </a:t>
            </a:r>
            <a:r>
              <a:rPr lang="en-US" b="1" dirty="0" err="1"/>
              <a:t>IoT</a:t>
            </a:r>
            <a:r>
              <a:rPr lang="en-US" b="1" dirty="0"/>
              <a:t> Devices:</a:t>
            </a:r>
            <a:endParaRPr lang="en-US" dirty="0"/>
          </a:p>
          <a:p>
            <a:pPr lvl="1"/>
            <a:r>
              <a:rPr lang="en-US" b="1" dirty="0" smtClean="0"/>
              <a:t>Encryption</a:t>
            </a:r>
            <a:r>
              <a:rPr lang="en-US" b="1" dirty="0"/>
              <a:t>:</a:t>
            </a:r>
            <a:r>
              <a:rPr lang="en-US" dirty="0"/>
              <a:t> </a:t>
            </a:r>
            <a:r>
              <a:rPr lang="en-US" sz="1400" dirty="0"/>
              <a:t>Protecting data integrity and confidentiality both in transit (e.g., TLS for wireless communication) and at rest (on-device encryption).</a:t>
            </a:r>
          </a:p>
          <a:p>
            <a:pPr lvl="1"/>
            <a:r>
              <a:rPr lang="en-US" b="1" dirty="0"/>
              <a:t>Authentication:</a:t>
            </a:r>
            <a:r>
              <a:rPr lang="en-US" dirty="0"/>
              <a:t> </a:t>
            </a:r>
            <a:r>
              <a:rPr lang="en-US" sz="1400" dirty="0"/>
              <a:t>Ensuring only verified devices and users can interact with the system, using methods like device certificates or biometric authentication.</a:t>
            </a:r>
          </a:p>
          <a:p>
            <a:pPr lvl="1"/>
            <a:r>
              <a:rPr lang="en-US" b="1" dirty="0"/>
              <a:t>Access Control:</a:t>
            </a:r>
            <a:r>
              <a:rPr lang="en-US" dirty="0"/>
              <a:t> </a:t>
            </a:r>
            <a:r>
              <a:rPr lang="en-US" sz="1400" dirty="0"/>
              <a:t>Implementing policies that restrict who can access what data or functionality.</a:t>
            </a:r>
          </a:p>
          <a:p>
            <a:pPr lvl="1"/>
            <a:r>
              <a:rPr lang="en-US" b="1" dirty="0"/>
              <a:t>Intrusion Detection:</a:t>
            </a:r>
            <a:r>
              <a:rPr lang="en-US" dirty="0"/>
              <a:t> </a:t>
            </a:r>
            <a:r>
              <a:rPr lang="en-US" sz="1400" dirty="0"/>
              <a:t>Monitoring for unusual activities or patterns that might indicate a security breach, leveraging machine learning for pattern recognition.</a:t>
            </a:r>
          </a:p>
          <a:p>
            <a:pPr lvl="1"/>
            <a:r>
              <a:rPr lang="en-US" b="1" dirty="0"/>
              <a:t>Secure Firmware Updates:</a:t>
            </a:r>
            <a:r>
              <a:rPr lang="en-US" dirty="0"/>
              <a:t> </a:t>
            </a:r>
            <a:r>
              <a:rPr lang="en-US" sz="1400" dirty="0"/>
              <a:t>Ensuring that updates are authenticated and encrypted to prevent the introduction of malicious code.</a:t>
            </a:r>
          </a:p>
          <a:p>
            <a:r>
              <a:rPr lang="en-US" b="1" dirty="0"/>
              <a:t>Access Control in </a:t>
            </a:r>
            <a:r>
              <a:rPr lang="en-US" b="1" dirty="0" err="1"/>
              <a:t>IoT</a:t>
            </a:r>
            <a:r>
              <a:rPr lang="en-US" b="1" dirty="0"/>
              <a:t> Wearables:</a:t>
            </a:r>
          </a:p>
          <a:p>
            <a:pPr lvl="1"/>
            <a:r>
              <a:rPr lang="en-US" b="1" dirty="0"/>
              <a:t>Mechanisms for Controlling Access to Devices and Data:</a:t>
            </a:r>
            <a:endParaRPr lang="en-US" dirty="0"/>
          </a:p>
          <a:p>
            <a:pPr lvl="2"/>
            <a:r>
              <a:rPr lang="en-US" b="1" dirty="0" smtClean="0"/>
              <a:t>Authentication</a:t>
            </a:r>
            <a:r>
              <a:rPr lang="en-US" b="1" dirty="0"/>
              <a:t>:</a:t>
            </a:r>
            <a:r>
              <a:rPr lang="en-US" dirty="0"/>
              <a:t> Verifying identity before granting access, using methods like PINs, biometric scanning, or secure tokens.</a:t>
            </a:r>
          </a:p>
          <a:p>
            <a:pPr lvl="2"/>
            <a:r>
              <a:rPr lang="en-US" b="1" dirty="0"/>
              <a:t>Authorization:</a:t>
            </a:r>
            <a:r>
              <a:rPr lang="en-US" dirty="0"/>
              <a:t> Determining what an authenticated entity is allowed to do:</a:t>
            </a:r>
          </a:p>
          <a:p>
            <a:pPr lvl="3"/>
            <a:r>
              <a:rPr lang="en-US" b="1" dirty="0" smtClean="0"/>
              <a:t>Role-Based </a:t>
            </a:r>
            <a:r>
              <a:rPr lang="en-US" b="1" dirty="0"/>
              <a:t>Access Control (RBAC):</a:t>
            </a:r>
            <a:r>
              <a:rPr lang="en-US" dirty="0"/>
              <a:t> Assigning roles to users or devices with predefined access rights.</a:t>
            </a:r>
          </a:p>
          <a:p>
            <a:pPr lvl="3"/>
            <a:r>
              <a:rPr lang="en-US" b="1" dirty="0"/>
              <a:t>Attribute-Based Access Control (ABAC):</a:t>
            </a:r>
            <a:r>
              <a:rPr lang="en-US" dirty="0"/>
              <a:t> More flexible, policy-based access control using attributes of the subject, resource, action, and environment.</a:t>
            </a:r>
          </a:p>
          <a:p>
            <a:r>
              <a:rPr lang="en-US" b="1" dirty="0" smtClean="0"/>
              <a:t>Highlights</a:t>
            </a:r>
            <a:r>
              <a:rPr lang="en-US" b="1" dirty="0"/>
              <a:t>:</a:t>
            </a:r>
            <a:endParaRPr lang="en-US" dirty="0"/>
          </a:p>
          <a:p>
            <a:pPr lvl="1"/>
            <a:r>
              <a:rPr lang="en-US" b="1" dirty="0"/>
              <a:t>Data Security and Privacy:</a:t>
            </a:r>
            <a:r>
              <a:rPr lang="en-US" dirty="0"/>
              <a:t> </a:t>
            </a:r>
            <a:r>
              <a:rPr lang="en-US" sz="1400" dirty="0"/>
              <a:t>These controls ensure that only authorized individuals or systems can access or alter health data, reducing risks of data misuse or exposure.</a:t>
            </a:r>
          </a:p>
          <a:p>
            <a:pPr lvl="1"/>
            <a:endParaRPr lang="en-IN" dirty="0"/>
          </a:p>
        </p:txBody>
      </p:sp>
    </p:spTree>
    <p:extLst>
      <p:ext uri="{BB962C8B-B14F-4D97-AF65-F5344CB8AC3E}">
        <p14:creationId xmlns:p14="http://schemas.microsoft.com/office/powerpoint/2010/main" val="2943822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045" y="274532"/>
            <a:ext cx="10821971" cy="1280890"/>
          </a:xfrm>
        </p:spPr>
        <p:txBody>
          <a:bodyPr/>
          <a:lstStyle/>
          <a:p>
            <a:r>
              <a:rPr lang="en-US" dirty="0" smtClean="0"/>
              <a:t>Top </a:t>
            </a:r>
            <a:r>
              <a:rPr lang="en-US" dirty="0"/>
              <a:t>5 wearables for measuring vital signs in 2025</a:t>
            </a:r>
            <a:endParaRPr lang="en-IN" dirty="0"/>
          </a:p>
        </p:txBody>
      </p:sp>
      <p:sp>
        <p:nvSpPr>
          <p:cNvPr id="3" name="Content Placeholder 2"/>
          <p:cNvSpPr>
            <a:spLocks noGrp="1"/>
          </p:cNvSpPr>
          <p:nvPr>
            <p:ph idx="1"/>
          </p:nvPr>
        </p:nvSpPr>
        <p:spPr>
          <a:xfrm>
            <a:off x="1146436" y="789102"/>
            <a:ext cx="10909955" cy="1506424"/>
          </a:xfrm>
        </p:spPr>
        <p:txBody>
          <a:bodyPr>
            <a:noAutofit/>
          </a:bodyPr>
          <a:lstStyle/>
          <a:p>
            <a:r>
              <a:rPr lang="en-US" sz="1600" b="1" dirty="0" smtClean="0"/>
              <a:t>Fitbit </a:t>
            </a:r>
            <a:r>
              <a:rPr lang="en-US" sz="1600" b="1" dirty="0"/>
              <a:t>Charge 6</a:t>
            </a:r>
            <a:endParaRPr lang="en-US" sz="1600" dirty="0"/>
          </a:p>
          <a:p>
            <a:pPr lvl="1"/>
            <a:r>
              <a:rPr lang="en-US" b="1" dirty="0" smtClean="0"/>
              <a:t>Significance:</a:t>
            </a:r>
            <a:r>
              <a:rPr lang="en-US" dirty="0" smtClean="0"/>
              <a:t> </a:t>
            </a:r>
            <a:endParaRPr lang="en-US" dirty="0"/>
          </a:p>
          <a:p>
            <a:pPr lvl="2"/>
            <a:r>
              <a:rPr lang="en-US" sz="1200" dirty="0"/>
              <a:t>It includes ECG functionality for heart rhythm analysis, comprehensive sleep tracking, and SpO2 monitoring. It's known for its accuracy in daily health metrics like heart rate and steps. The seamless integration with health apps and its versatility for both fitness and health monitoring make it highly regarded</a:t>
            </a:r>
            <a:r>
              <a:rPr lang="en-US" sz="1200" dirty="0" smtClean="0"/>
              <a:t>.</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2044" y="2253595"/>
            <a:ext cx="4604405" cy="460440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7425" y="2009443"/>
            <a:ext cx="2226591" cy="4848558"/>
          </a:xfrm>
          <a:prstGeom prst="rect">
            <a:avLst/>
          </a:prstGeom>
        </p:spPr>
      </p:pic>
    </p:spTree>
    <p:extLst>
      <p:ext uri="{BB962C8B-B14F-4D97-AF65-F5344CB8AC3E}">
        <p14:creationId xmlns:p14="http://schemas.microsoft.com/office/powerpoint/2010/main" val="3502450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1095" y="0"/>
            <a:ext cx="10821971" cy="1280890"/>
          </a:xfrm>
        </p:spPr>
        <p:txBody>
          <a:bodyPr/>
          <a:lstStyle/>
          <a:p>
            <a:r>
              <a:rPr lang="en-US" dirty="0" smtClean="0"/>
              <a:t>Top </a:t>
            </a:r>
            <a:r>
              <a:rPr lang="en-US" dirty="0"/>
              <a:t>5 wearables for measuring vital signs in 2025</a:t>
            </a:r>
            <a:endParaRPr lang="en-IN" dirty="0"/>
          </a:p>
        </p:txBody>
      </p:sp>
      <p:sp>
        <p:nvSpPr>
          <p:cNvPr id="3" name="Content Placeholder 2"/>
          <p:cNvSpPr>
            <a:spLocks noGrp="1"/>
          </p:cNvSpPr>
          <p:nvPr>
            <p:ph idx="1"/>
          </p:nvPr>
        </p:nvSpPr>
        <p:spPr>
          <a:xfrm>
            <a:off x="1301095" y="731951"/>
            <a:ext cx="10646004" cy="4280385"/>
          </a:xfrm>
        </p:spPr>
        <p:txBody>
          <a:bodyPr>
            <a:noAutofit/>
          </a:bodyPr>
          <a:lstStyle/>
          <a:p>
            <a:r>
              <a:rPr lang="en-US" sz="1600" b="1" dirty="0" smtClean="0"/>
              <a:t>Oura </a:t>
            </a:r>
            <a:r>
              <a:rPr lang="en-US" sz="1600" b="1" dirty="0"/>
              <a:t>Ring 4</a:t>
            </a:r>
            <a:endParaRPr lang="en-US" sz="1600" dirty="0"/>
          </a:p>
          <a:p>
            <a:pPr lvl="1"/>
            <a:r>
              <a:rPr lang="en-US" b="1" dirty="0" smtClean="0"/>
              <a:t>Significance:</a:t>
            </a:r>
            <a:r>
              <a:rPr lang="en-US" dirty="0" smtClean="0"/>
              <a:t> </a:t>
            </a:r>
            <a:endParaRPr lang="en-US" dirty="0"/>
          </a:p>
          <a:p>
            <a:pPr lvl="2"/>
            <a:r>
              <a:rPr lang="en-US" sz="1200" dirty="0"/>
              <a:t>This smart ring excels in providing a comprehensive health overview with minimal impact on daily activities. It monitors heart rate, SpO2, body temperature, and sleep with high precision. Its focus on a holistic health score (Vitality Score) and its sleek design make it a favorite for those who prefer not to wear larger devices</a:t>
            </a:r>
            <a:r>
              <a:rPr lang="en-US" sz="1200" dirty="0" smtClean="0"/>
              <a:t>.</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995" y="2107971"/>
            <a:ext cx="4750029" cy="47500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650" y="2108091"/>
            <a:ext cx="4705350" cy="4705350"/>
          </a:xfrm>
          <a:prstGeom prst="rect">
            <a:avLst/>
          </a:prstGeom>
        </p:spPr>
      </p:pic>
    </p:spTree>
    <p:extLst>
      <p:ext uri="{BB962C8B-B14F-4D97-AF65-F5344CB8AC3E}">
        <p14:creationId xmlns:p14="http://schemas.microsoft.com/office/powerpoint/2010/main" val="3700927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5" y="0"/>
            <a:ext cx="11989455" cy="1280890"/>
          </a:xfrm>
        </p:spPr>
        <p:txBody>
          <a:bodyPr/>
          <a:lstStyle/>
          <a:p>
            <a:r>
              <a:rPr lang="en-US" dirty="0" smtClean="0"/>
              <a:t>Top </a:t>
            </a:r>
            <a:r>
              <a:rPr lang="en-US" dirty="0"/>
              <a:t>5 wearables for measuring vital signs in 2025</a:t>
            </a:r>
            <a:endParaRPr lang="en-IN" dirty="0"/>
          </a:p>
        </p:txBody>
      </p:sp>
      <p:sp>
        <p:nvSpPr>
          <p:cNvPr id="3" name="Content Placeholder 2"/>
          <p:cNvSpPr>
            <a:spLocks noGrp="1"/>
          </p:cNvSpPr>
          <p:nvPr>
            <p:ph idx="1"/>
          </p:nvPr>
        </p:nvSpPr>
        <p:spPr>
          <a:xfrm>
            <a:off x="1599545" y="640445"/>
            <a:ext cx="10052884" cy="4280385"/>
          </a:xfrm>
        </p:spPr>
        <p:txBody>
          <a:bodyPr>
            <a:noAutofit/>
          </a:bodyPr>
          <a:lstStyle/>
          <a:p>
            <a:r>
              <a:rPr lang="en-US" sz="1600" b="1" dirty="0" smtClean="0"/>
              <a:t>TicWatch </a:t>
            </a:r>
            <a:r>
              <a:rPr lang="en-US" sz="1600" b="1" dirty="0"/>
              <a:t>Atlas</a:t>
            </a:r>
            <a:endParaRPr lang="en-US" sz="1600" dirty="0"/>
          </a:p>
          <a:p>
            <a:pPr lvl="1"/>
            <a:r>
              <a:rPr lang="en-US" b="1" dirty="0" smtClean="0"/>
              <a:t>Significance:</a:t>
            </a:r>
            <a:r>
              <a:rPr lang="en-US" dirty="0" smtClean="0"/>
              <a:t> </a:t>
            </a:r>
            <a:endParaRPr lang="en-US" dirty="0"/>
          </a:p>
          <a:p>
            <a:pPr lvl="2"/>
            <a:r>
              <a:rPr lang="en-US" sz="1600" dirty="0"/>
              <a:t>Designed for rugged use, this smartwatch offers robust health monitoring features including ECG, heart rate, and SpO2 monitoring. It's particularly noted for its durability and suitability for outdoor and extreme conditions while still providing accurate vital sign readings. Its integration with Google's Wear OS also adds to its functionality.</a:t>
            </a:r>
          </a:p>
          <a:p>
            <a:endParaRPr lang="en-IN" sz="1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2657475"/>
            <a:ext cx="6534150" cy="36766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5675" y="2657475"/>
            <a:ext cx="4902200" cy="3676650"/>
          </a:xfrm>
          <a:prstGeom prst="rect">
            <a:avLst/>
          </a:prstGeom>
        </p:spPr>
      </p:pic>
    </p:spTree>
    <p:extLst>
      <p:ext uri="{BB962C8B-B14F-4D97-AF65-F5344CB8AC3E}">
        <p14:creationId xmlns:p14="http://schemas.microsoft.com/office/powerpoint/2010/main" val="2569232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5" y="0"/>
            <a:ext cx="11989455" cy="1280890"/>
          </a:xfrm>
        </p:spPr>
        <p:txBody>
          <a:bodyPr/>
          <a:lstStyle/>
          <a:p>
            <a:r>
              <a:rPr lang="en-US" dirty="0" smtClean="0"/>
              <a:t>Top </a:t>
            </a:r>
            <a:r>
              <a:rPr lang="en-US" dirty="0"/>
              <a:t>5 wearables for measuring vital signs in 2025</a:t>
            </a:r>
            <a:endParaRPr lang="en-IN" dirty="0"/>
          </a:p>
        </p:txBody>
      </p:sp>
      <p:sp>
        <p:nvSpPr>
          <p:cNvPr id="3" name="Content Placeholder 2"/>
          <p:cNvSpPr>
            <a:spLocks noGrp="1"/>
          </p:cNvSpPr>
          <p:nvPr>
            <p:ph idx="1"/>
          </p:nvPr>
        </p:nvSpPr>
        <p:spPr>
          <a:xfrm>
            <a:off x="1599545" y="640445"/>
            <a:ext cx="10052884" cy="4280385"/>
          </a:xfrm>
        </p:spPr>
        <p:txBody>
          <a:bodyPr>
            <a:noAutofit/>
          </a:bodyPr>
          <a:lstStyle/>
          <a:p>
            <a:r>
              <a:rPr lang="en-US" sz="1600" b="1" dirty="0" smtClean="0"/>
              <a:t>Aabo </a:t>
            </a:r>
            <a:r>
              <a:rPr lang="en-US" sz="1600" b="1" dirty="0"/>
              <a:t>Ring</a:t>
            </a:r>
            <a:endParaRPr lang="en-US" sz="1600" dirty="0"/>
          </a:p>
          <a:p>
            <a:pPr lvl="1"/>
            <a:r>
              <a:rPr lang="en-US" b="1" dirty="0" smtClean="0"/>
              <a:t>Significance:</a:t>
            </a:r>
            <a:endParaRPr lang="en-US" dirty="0"/>
          </a:p>
          <a:p>
            <a:pPr lvl="2"/>
            <a:r>
              <a:rPr lang="en-US" sz="1600" dirty="0"/>
              <a:t>This ring goes beyond typical metrics by providing 24/7 monitoring of blood pressure, heart rate, and blood oxygen levels. Its innovative design and the focus on continuous vital signs make it a leader in wearable health tech for those needing constant health surveillance. However, its market penetration and full validation might still be under scrutiny</a:t>
            </a:r>
            <a:r>
              <a:rPr lang="en-US" sz="1600" dirty="0" smtClean="0"/>
              <a:t>.</a:t>
            </a:r>
            <a:endParaRPr lang="en-US" sz="1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78696" y="2476499"/>
            <a:ext cx="6113304" cy="3781425"/>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790" t="8340" r="2276" b="9876"/>
          <a:stretch/>
        </p:blipFill>
        <p:spPr>
          <a:xfrm>
            <a:off x="1665445" y="2638423"/>
            <a:ext cx="3714751" cy="4105275"/>
          </a:xfrm>
          <a:prstGeom prst="rect">
            <a:avLst/>
          </a:prstGeom>
        </p:spPr>
      </p:pic>
    </p:spTree>
    <p:extLst>
      <p:ext uri="{BB962C8B-B14F-4D97-AF65-F5344CB8AC3E}">
        <p14:creationId xmlns:p14="http://schemas.microsoft.com/office/powerpoint/2010/main" val="701751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545" y="0"/>
            <a:ext cx="11989455" cy="1280890"/>
          </a:xfrm>
        </p:spPr>
        <p:txBody>
          <a:bodyPr/>
          <a:lstStyle/>
          <a:p>
            <a:r>
              <a:rPr lang="en-US" dirty="0" smtClean="0"/>
              <a:t>Top </a:t>
            </a:r>
            <a:r>
              <a:rPr lang="en-US" dirty="0"/>
              <a:t>5 wearables for measuring vital signs in 2025</a:t>
            </a:r>
            <a:endParaRPr lang="en-IN" dirty="0"/>
          </a:p>
        </p:txBody>
      </p:sp>
      <p:sp>
        <p:nvSpPr>
          <p:cNvPr id="3" name="Content Placeholder 2"/>
          <p:cNvSpPr>
            <a:spLocks noGrp="1"/>
          </p:cNvSpPr>
          <p:nvPr>
            <p:ph idx="1"/>
          </p:nvPr>
        </p:nvSpPr>
        <p:spPr>
          <a:xfrm>
            <a:off x="1599545" y="640445"/>
            <a:ext cx="10240030" cy="4280385"/>
          </a:xfrm>
        </p:spPr>
        <p:txBody>
          <a:bodyPr>
            <a:noAutofit/>
          </a:bodyPr>
          <a:lstStyle/>
          <a:p>
            <a:r>
              <a:rPr lang="en-US" sz="1600" b="1" dirty="0" smtClean="0"/>
              <a:t>Smartcardia </a:t>
            </a:r>
            <a:r>
              <a:rPr lang="en-US" sz="1600" b="1" dirty="0"/>
              <a:t>7-Lead ECG Holter Patch</a:t>
            </a:r>
            <a:endParaRPr lang="en-US" sz="1600" dirty="0"/>
          </a:p>
          <a:p>
            <a:pPr lvl="1"/>
            <a:r>
              <a:rPr lang="en-US" b="1" dirty="0" smtClean="0"/>
              <a:t>Significance:</a:t>
            </a:r>
            <a:endParaRPr lang="en-US" dirty="0"/>
          </a:p>
          <a:p>
            <a:pPr lvl="2"/>
            <a:r>
              <a:rPr lang="en-US" sz="1600" dirty="0"/>
              <a:t>Specifically designed for medical-grade monitoring, this patch offers continuous ECG and vital sign monitoring with real-time data transmission capabilities. It's ideal for patients requiring detailed cardiac monitoring or those at risk of arrhythmias, providing live alerts for patient deterioration. Its medical focus sets it apart from more consumer-oriented devices.</a:t>
            </a:r>
          </a:p>
          <a:p>
            <a:endParaRPr lang="en-IN" sz="16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232" b="11786"/>
          <a:stretch/>
        </p:blipFill>
        <p:spPr>
          <a:xfrm>
            <a:off x="1329016" y="2600324"/>
            <a:ext cx="5010150" cy="4257676"/>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5555" b="15139"/>
          <a:stretch/>
        </p:blipFill>
        <p:spPr>
          <a:xfrm>
            <a:off x="6339166" y="2600324"/>
            <a:ext cx="5368698" cy="4257676"/>
          </a:xfrm>
          <a:prstGeom prst="rect">
            <a:avLst/>
          </a:prstGeom>
        </p:spPr>
      </p:pic>
    </p:spTree>
    <p:extLst>
      <p:ext uri="{BB962C8B-B14F-4D97-AF65-F5344CB8AC3E}">
        <p14:creationId xmlns:p14="http://schemas.microsoft.com/office/powerpoint/2010/main" val="764463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37" y="35916"/>
            <a:ext cx="12651431" cy="1280890"/>
          </a:xfrm>
        </p:spPr>
        <p:txBody>
          <a:bodyPr>
            <a:normAutofit/>
          </a:bodyPr>
          <a:lstStyle/>
          <a:p>
            <a:r>
              <a:rPr lang="en-US" b="1" dirty="0" smtClean="0">
                <a:solidFill>
                  <a:schemeClr val="tx1"/>
                </a:solidFill>
              </a:rPr>
              <a:t>Using Wearables </a:t>
            </a:r>
            <a:r>
              <a:rPr lang="en-US" b="1" dirty="0">
                <a:solidFill>
                  <a:schemeClr val="tx1"/>
                </a:solidFill>
              </a:rPr>
              <a:t>to Measure Physical Characteristics</a:t>
            </a:r>
            <a:r>
              <a:rPr lang="en-US" b="1" dirty="0" smtClean="0">
                <a:solidFill>
                  <a:schemeClr val="tx1"/>
                </a:solidFill>
              </a:rPr>
              <a:t>:</a:t>
            </a:r>
            <a:endParaRPr lang="en-IN" dirty="0"/>
          </a:p>
        </p:txBody>
      </p:sp>
      <p:sp>
        <p:nvSpPr>
          <p:cNvPr id="3" name="Content Placeholder 2"/>
          <p:cNvSpPr>
            <a:spLocks noGrp="1"/>
          </p:cNvSpPr>
          <p:nvPr>
            <p:ph idx="1"/>
          </p:nvPr>
        </p:nvSpPr>
        <p:spPr>
          <a:xfrm>
            <a:off x="466271" y="1316806"/>
            <a:ext cx="10087429" cy="3750494"/>
          </a:xfrm>
        </p:spPr>
        <p:txBody>
          <a:bodyPr>
            <a:noAutofit/>
          </a:bodyPr>
          <a:lstStyle/>
          <a:p>
            <a:r>
              <a:rPr lang="en-US" sz="1600" b="1" dirty="0" smtClean="0">
                <a:solidFill>
                  <a:schemeClr val="tx1"/>
                </a:solidFill>
              </a:rPr>
              <a:t>Heart </a:t>
            </a:r>
            <a:r>
              <a:rPr lang="en-US" sz="1600" b="1" dirty="0">
                <a:solidFill>
                  <a:schemeClr val="tx1"/>
                </a:solidFill>
              </a:rPr>
              <a:t>Rate and ECG:</a:t>
            </a:r>
            <a:endParaRPr lang="en-US" sz="1600" dirty="0">
              <a:solidFill>
                <a:schemeClr val="tx1"/>
              </a:solidFill>
            </a:endParaRPr>
          </a:p>
          <a:p>
            <a:pPr lvl="1"/>
            <a:r>
              <a:rPr lang="en-US" b="1" dirty="0">
                <a:solidFill>
                  <a:schemeClr val="tx1"/>
                </a:solidFill>
              </a:rPr>
              <a:t>PPG Sensors:</a:t>
            </a:r>
            <a:r>
              <a:rPr lang="en-US" dirty="0">
                <a:solidFill>
                  <a:schemeClr val="tx1"/>
                </a:solidFill>
              </a:rPr>
              <a:t> Found in many fitness trackers, measure heart rate by detecting blood volume changes.</a:t>
            </a:r>
          </a:p>
          <a:p>
            <a:pPr lvl="1"/>
            <a:r>
              <a:rPr lang="en-US" b="1" dirty="0">
                <a:solidFill>
                  <a:schemeClr val="tx1"/>
                </a:solidFill>
              </a:rPr>
              <a:t>ECG Sensors:</a:t>
            </a:r>
            <a:r>
              <a:rPr lang="en-US" dirty="0">
                <a:solidFill>
                  <a:schemeClr val="tx1"/>
                </a:solidFill>
              </a:rPr>
              <a:t> More accurate for heart rhythm analysis, these might be included in specialized devices or smartwatches.</a:t>
            </a:r>
          </a:p>
          <a:p>
            <a:r>
              <a:rPr lang="en-US" sz="1600" b="1" dirty="0">
                <a:solidFill>
                  <a:schemeClr val="tx1"/>
                </a:solidFill>
              </a:rPr>
              <a:t>Blood Pressure:</a:t>
            </a:r>
            <a:endParaRPr lang="en-US" sz="1600" dirty="0">
              <a:solidFill>
                <a:schemeClr val="tx1"/>
              </a:solidFill>
            </a:endParaRPr>
          </a:p>
          <a:p>
            <a:pPr lvl="1"/>
            <a:r>
              <a:rPr lang="en-US" b="1" dirty="0">
                <a:solidFill>
                  <a:schemeClr val="tx1"/>
                </a:solidFill>
              </a:rPr>
              <a:t>Oscillometric Devices:</a:t>
            </a:r>
            <a:r>
              <a:rPr lang="en-US" dirty="0">
                <a:solidFill>
                  <a:schemeClr val="tx1"/>
                </a:solidFill>
              </a:rPr>
              <a:t> Commonly used in wrist or arm monitors to measure BP.</a:t>
            </a:r>
          </a:p>
          <a:p>
            <a:pPr lvl="1"/>
            <a:r>
              <a:rPr lang="en-US" b="1" dirty="0">
                <a:solidFill>
                  <a:schemeClr val="tx1"/>
                </a:solidFill>
              </a:rPr>
              <a:t>Tonometry:</a:t>
            </a:r>
            <a:r>
              <a:rPr lang="en-US" dirty="0">
                <a:solidFill>
                  <a:schemeClr val="tx1"/>
                </a:solidFill>
              </a:rPr>
              <a:t> Less common in wearables but found in some advanced devices for cuff-less BP monitoring.</a:t>
            </a:r>
          </a:p>
          <a:p>
            <a:r>
              <a:rPr lang="en-US" sz="1600" b="1" dirty="0">
                <a:solidFill>
                  <a:schemeClr val="tx1"/>
                </a:solidFill>
              </a:rPr>
              <a:t>Respiratory Rate:</a:t>
            </a:r>
            <a:endParaRPr lang="en-US" sz="1600" dirty="0">
              <a:solidFill>
                <a:schemeClr val="tx1"/>
              </a:solidFill>
            </a:endParaRPr>
          </a:p>
          <a:p>
            <a:pPr lvl="1"/>
            <a:r>
              <a:rPr lang="en-US" b="1" dirty="0">
                <a:solidFill>
                  <a:schemeClr val="tx1"/>
                </a:solidFill>
              </a:rPr>
              <a:t>Impedance </a:t>
            </a:r>
            <a:r>
              <a:rPr lang="en-US" b="1" dirty="0" err="1">
                <a:solidFill>
                  <a:schemeClr val="tx1"/>
                </a:solidFill>
              </a:rPr>
              <a:t>Pneumography</a:t>
            </a:r>
            <a:r>
              <a:rPr lang="en-US" b="1" dirty="0">
                <a:solidFill>
                  <a:schemeClr val="tx1"/>
                </a:solidFill>
              </a:rPr>
              <a:t>:</a:t>
            </a:r>
            <a:r>
              <a:rPr lang="en-US" dirty="0">
                <a:solidFill>
                  <a:schemeClr val="tx1"/>
                </a:solidFill>
              </a:rPr>
              <a:t> Measures changes in thoracic impedance with each breath.</a:t>
            </a:r>
          </a:p>
          <a:p>
            <a:pPr lvl="1"/>
            <a:r>
              <a:rPr lang="en-US" b="1" dirty="0">
                <a:solidFill>
                  <a:schemeClr val="tx1"/>
                </a:solidFill>
              </a:rPr>
              <a:t>Accelerometers:</a:t>
            </a:r>
            <a:r>
              <a:rPr lang="en-US" dirty="0">
                <a:solidFill>
                  <a:schemeClr val="tx1"/>
                </a:solidFill>
              </a:rPr>
              <a:t> Can infer respiratory rate from chest movement.</a:t>
            </a:r>
          </a:p>
          <a:p>
            <a:r>
              <a:rPr lang="en-US" sz="1600" b="1" dirty="0">
                <a:solidFill>
                  <a:schemeClr val="tx1"/>
                </a:solidFill>
              </a:rPr>
              <a:t>Body Temperature:</a:t>
            </a:r>
            <a:endParaRPr lang="en-US" sz="1600" dirty="0">
              <a:solidFill>
                <a:schemeClr val="tx1"/>
              </a:solidFill>
            </a:endParaRPr>
          </a:p>
          <a:p>
            <a:pPr lvl="1"/>
            <a:r>
              <a:rPr lang="en-US" b="1" dirty="0">
                <a:solidFill>
                  <a:schemeClr val="tx1"/>
                </a:solidFill>
              </a:rPr>
              <a:t>Thermistors or Thermocouples:</a:t>
            </a:r>
            <a:r>
              <a:rPr lang="en-US" dirty="0">
                <a:solidFill>
                  <a:schemeClr val="tx1"/>
                </a:solidFill>
              </a:rPr>
              <a:t> Integrated into wearables for continuous monitoring or spot </a:t>
            </a:r>
            <a:r>
              <a:rPr lang="en-US" dirty="0" smtClean="0">
                <a:solidFill>
                  <a:schemeClr val="tx1"/>
                </a:solidFill>
              </a:rPr>
              <a:t>checks</a:t>
            </a:r>
            <a:endParaRPr lang="en-US" dirty="0">
              <a:solidFill>
                <a:schemeClr val="tx1"/>
              </a:solidFill>
            </a:endParaRPr>
          </a:p>
        </p:txBody>
      </p:sp>
    </p:spTree>
    <p:extLst>
      <p:ext uri="{BB962C8B-B14F-4D97-AF65-F5344CB8AC3E}">
        <p14:creationId xmlns:p14="http://schemas.microsoft.com/office/powerpoint/2010/main" val="1168709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473</TotalTime>
  <Words>3202</Words>
  <Application>Microsoft Office PowerPoint</Application>
  <PresentationFormat>Widescreen</PresentationFormat>
  <Paragraphs>1158</Paragraphs>
  <Slides>34</Slides>
  <Notes>29</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34</vt:i4>
      </vt:variant>
      <vt:variant>
        <vt:lpstr>Custom Shows</vt:lpstr>
      </vt:variant>
      <vt:variant>
        <vt:i4>1</vt:i4>
      </vt:variant>
    </vt:vector>
  </HeadingPairs>
  <TitlesOfParts>
    <vt:vector size="40" baseType="lpstr">
      <vt:lpstr>Arial</vt:lpstr>
      <vt:lpstr>Calibri</vt:lpstr>
      <vt:lpstr>Century Gothic</vt:lpstr>
      <vt:lpstr>Wingdings 3</vt:lpstr>
      <vt:lpstr>Wisp</vt:lpstr>
      <vt:lpstr>Wearables in Healthcare Technologies</vt:lpstr>
      <vt:lpstr>Introduction to Wearables</vt:lpstr>
      <vt:lpstr>Essential parameters for diagnosing patient body.</vt:lpstr>
      <vt:lpstr>Top 5 wearables for measuring vital signs in 2025</vt:lpstr>
      <vt:lpstr>Top 5 wearables for measuring vital signs in 2025</vt:lpstr>
      <vt:lpstr>Top 5 wearables for measuring vital signs in 2025</vt:lpstr>
      <vt:lpstr>Top 5 wearables for measuring vital signs in 2025</vt:lpstr>
      <vt:lpstr>Top 5 wearables for measuring vital signs in 2025</vt:lpstr>
      <vt:lpstr>Using Wearables to Measure Physical Characteristics:</vt:lpstr>
      <vt:lpstr>Using Wearables to Measure Physical Characteristics: </vt:lpstr>
      <vt:lpstr>Biochemical parameters measured by Biosensors</vt:lpstr>
      <vt:lpstr>Biochemical parameters measured by Biosensors</vt:lpstr>
      <vt:lpstr>the types of Biosensors </vt:lpstr>
      <vt:lpstr>the types of Biosensors </vt:lpstr>
      <vt:lpstr>the types of Biosensors </vt:lpstr>
      <vt:lpstr>Working Principles of Wearable Sensors:</vt:lpstr>
      <vt:lpstr>Differences between Normal Sensors and Biosensors:</vt:lpstr>
      <vt:lpstr>Characteristics of Wearable Sensors:</vt:lpstr>
      <vt:lpstr>Fabrication of Wearable Sensors Using Electrical Properties: Utilizing Electrical Changes for Sensing</vt:lpstr>
      <vt:lpstr>Fabrication of Wearable Sensors Using Electrical Properties: Utilizing Electrical Changes for Sensing</vt:lpstr>
      <vt:lpstr>Fabrication of Wearable Sensors Using Electrical Properties: Utilizing Electrical Changes for Sensing</vt:lpstr>
      <vt:lpstr>Piezoelectric wearable sensors.</vt:lpstr>
      <vt:lpstr>Wearable flexible sensors: fabrication and characterization</vt:lpstr>
      <vt:lpstr>Fabrication of flexible sensors: Manufacturing processes for flexible sensors.</vt:lpstr>
      <vt:lpstr>Fabrication techniques</vt:lpstr>
      <vt:lpstr>Functionalization of nanoparticles</vt:lpstr>
      <vt:lpstr>Sensing parameters</vt:lpstr>
      <vt:lpstr>Smart circuits for signal conditioning of wearable medical sensors</vt:lpstr>
      <vt:lpstr>Estimation of blood parameters through fingertip photoplethysmography (PPG):</vt:lpstr>
      <vt:lpstr>PPG device design considerations</vt:lpstr>
      <vt:lpstr>Application of PPG in heart rate tracking</vt:lpstr>
      <vt:lpstr>Cerebral Oxygenation Monitoring through an NIRS-HDtDCS-based Wearable Device</vt:lpstr>
      <vt:lpstr>Heart Sounds and Measurements Using Phonocardiography (PCG)</vt:lpstr>
      <vt:lpstr>Approaches to IoT Wearables Security:</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Wearables in Healthcare Technologies</dc:title>
  <dc:creator>Redmi</dc:creator>
  <cp:lastModifiedBy>Redmi</cp:lastModifiedBy>
  <cp:revision>29</cp:revision>
  <dcterms:created xsi:type="dcterms:W3CDTF">2025-01-17T11:31:35Z</dcterms:created>
  <dcterms:modified xsi:type="dcterms:W3CDTF">2025-01-19T03:05:30Z</dcterms:modified>
</cp:coreProperties>
</file>